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73" r:id="rId2"/>
    <p:sldId id="480" r:id="rId3"/>
    <p:sldId id="331" r:id="rId4"/>
    <p:sldId id="436" r:id="rId5"/>
    <p:sldId id="437" r:id="rId6"/>
    <p:sldId id="438" r:id="rId7"/>
    <p:sldId id="469" r:id="rId8"/>
    <p:sldId id="470" r:id="rId9"/>
    <p:sldId id="471" r:id="rId10"/>
    <p:sldId id="472" r:id="rId11"/>
    <p:sldId id="474" r:id="rId12"/>
    <p:sldId id="475" r:id="rId13"/>
    <p:sldId id="476" r:id="rId14"/>
    <p:sldId id="465" r:id="rId15"/>
    <p:sldId id="488" r:id="rId16"/>
    <p:sldId id="343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39" r:id="rId25"/>
    <p:sldId id="426" r:id="rId26"/>
    <p:sldId id="272" r:id="rId27"/>
    <p:sldId id="456" r:id="rId28"/>
    <p:sldId id="315" r:id="rId29"/>
    <p:sldId id="282" r:id="rId30"/>
    <p:sldId id="322" r:id="rId31"/>
    <p:sldId id="334" r:id="rId32"/>
    <p:sldId id="479" r:id="rId33"/>
    <p:sldId id="457" r:id="rId34"/>
    <p:sldId id="427" r:id="rId35"/>
    <p:sldId id="458" r:id="rId36"/>
    <p:sldId id="459" r:id="rId37"/>
    <p:sldId id="460" r:id="rId38"/>
    <p:sldId id="483" r:id="rId39"/>
    <p:sldId id="486" r:id="rId40"/>
    <p:sldId id="487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3"/>
    <p:restoredTop sz="86278"/>
  </p:normalViewPr>
  <p:slideViewPr>
    <p:cSldViewPr snapToGrid="0" snapToObjects="1">
      <p:cViewPr varScale="1">
        <p:scale>
          <a:sx n="93" d="100"/>
          <a:sy n="93" d="100"/>
        </p:scale>
        <p:origin x="8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6E70-2CC4-5343-80B2-AFDAAE7240DE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496CE-9C3A-1941-94CC-4B7E0063EE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55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F02CE-0DC9-8A4D-85DD-98513632B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C3414E-764F-B240-88DF-26AFCB087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A92298-2A29-D74C-8492-85E71030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31AC-F1FC-4241-9803-B5EF4DF5C786}" type="datetime1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CDBB98-E00C-4B4D-A85A-9C0EB7F3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0FF31-C52D-CE40-8E3E-EE5E17C6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34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B5285-43F4-3B4A-9B81-76EDC75A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4C25DE-A8FB-9645-8EDC-64FD22109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22A334-2D38-E044-BE6C-07B99CB5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523-DFB8-1B47-BC04-D41FB9A7F018}" type="datetime1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263B1F-6839-DF49-93B6-A35CD9D2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F2FCC-59FA-C744-9ED0-E01566AD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84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5A8E4F-A7D3-1845-AEED-0A56D8992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02B194-88C1-4E41-A389-65B919BF3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B4FC7-E789-1B45-9F49-41EEDE6A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BD4F-D8A8-0945-9788-F222471A748C}" type="datetime1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02E2A-F2B1-234B-B224-5B69EDC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7BA685-E356-B441-8953-ADE9E4B2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68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3E52D-FD3D-8640-A3BB-C909132B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8EF75E-B546-8F4B-95BB-E2048A35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71BE1E-1535-BE4F-8E32-C1BEE9F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9F43-29F9-E147-B272-08163113A395}" type="datetime1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B95721-F584-8441-B0AF-AEC04C80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38B63E-5085-1646-9117-BBB49C8D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E83B3-A2A2-2444-949A-C06FD7E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BA6B8-8CFC-DC47-82AB-0DEEF3EB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12B756-71D6-124F-9D4A-EF41B4A0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383-6F22-6C40-8702-969FC1E1D708}" type="datetime1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FEBD73-CCDD-3B46-A716-25CBF1DA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7E6654-A548-5B42-9549-E79F23E7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5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F1036-B579-4C41-A83D-1D90B4C1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CB55EE-54BA-E94F-AE9A-A614BEDCD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458E4C-1527-BA46-84B8-203E8E449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C0F503-70F8-F945-B5C7-CF913003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5E48-71C9-4144-BE28-D382D58EEF1A}" type="datetime1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33E0AE-9802-7949-B47F-BE2587C0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9DA739-E8BB-8E4E-8DD6-B383DFF7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3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A6F95-C5B0-884E-9050-6A859394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4CDC59-E925-BE47-9AF5-6CA09A31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ADD68B-CFD4-0A48-94BE-DA8D19276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91A2EDD-1504-B34C-B7A6-0F60ED118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828E3E-FC2F-FE49-B88F-D9D5A1888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82645D2-FFF1-7B44-B937-B677B468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6567-BCDB-1C43-B1EF-74745A6341F4}" type="datetime1">
              <a:rPr lang="pt-BR" smtClean="0"/>
              <a:t>16/03/2022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D05575-964F-9D42-8C6B-9BD327C6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71BDE8-2C50-A742-BD5E-A2125C2A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6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5188B-2FC7-F145-A3BC-0E129AEF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58465A-91EF-0844-BA7F-1203E9CB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C49F-678E-DB44-AEDA-BCEAD8D3A822}" type="datetime1">
              <a:rPr lang="pt-BR" smtClean="0"/>
              <a:t>16/03/2022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D14EF9-1B63-5547-80C1-68A311E8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9F2042-8E56-3946-A0EE-EC408699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64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BA9846-488A-BB44-83CD-D76F1D1A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D7C7-91F2-A14F-9366-6F6A6ED31E20}" type="datetime1">
              <a:rPr lang="pt-BR" smtClean="0"/>
              <a:t>16/03/2022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46E7A2-83F4-BC47-808C-7C23B251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FDEA63-1BE2-1548-B52E-5FEF662A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61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3AEA9-8C55-5A4E-8726-96310187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658323-D950-6845-A22C-F6C260BAC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8DA649-847C-4645-9436-C078B777F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CE37F1-2175-5F41-8B00-5DCEBE3A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2417-5872-0242-B230-0EDC5169C772}" type="datetime1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6155E1-C301-7843-ADE3-41DC80F6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093E5B-48A7-3D44-A173-74274682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18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849FA-9CF7-E042-B3BB-04495867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0FBC98-841E-D845-8A97-266E84C5D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F03059-7865-6641-928C-A5162AEFC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01371A-AE60-6D40-BDEF-B973E7F5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9CA8-1CF7-6A48-9354-9B9C8ECD3EE3}" type="datetime1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420FF7-B501-724E-80F0-6E1B6B6D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BC0368-DD8A-5141-B2D8-6AF5ED6E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46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47492E-59DA-4945-B006-E4DCC86C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CC9BE9-83A7-9E40-9EFE-57E7B9D31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ACC999-40A6-B54B-8921-8121E9F0A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9A13-218B-884A-AB6D-A3EEB5E2121F}" type="datetime1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C17CF1-FC2E-D243-8A2B-EDB9C069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052841-E273-8546-936E-E658D86E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AAA0-62EA-F540-8FE5-862EE399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9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chPhiUzC9A" TargetMode="External"/><Relationship Id="rId7" Type="http://schemas.openxmlformats.org/officeDocument/2006/relationships/hyperlink" Target="https://youtu.be/p0hJCQFpW-M" TargetMode="External"/><Relationship Id="rId2" Type="http://schemas.openxmlformats.org/officeDocument/2006/relationships/hyperlink" Target="https://youtu.be/mHQUskmlC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oGnlzv5Gqx0" TargetMode="External"/><Relationship Id="rId5" Type="http://schemas.openxmlformats.org/officeDocument/2006/relationships/hyperlink" Target="https://youtu.be/xaq6TsCjz-A" TargetMode="External"/><Relationship Id="rId4" Type="http://schemas.openxmlformats.org/officeDocument/2006/relationships/hyperlink" Target="https://youtu.be/s9Z7n8gGXek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Z7w5UgkhE&amp;t=2699s" TargetMode="External"/><Relationship Id="rId2" Type="http://schemas.openxmlformats.org/officeDocument/2006/relationships/hyperlink" Target="https://youtu.be/wmSYzZlwUnQ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B1wRwgo74U" TargetMode="External"/><Relationship Id="rId2" Type="http://schemas.openxmlformats.org/officeDocument/2006/relationships/hyperlink" Target="https://www.youtube.com/watch?v=72uPvDVlj9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PaS7_xEs82o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brwEBoN1hg&amp;list=PLZd_6rgUvPeaTvLVgLTvR8gbbm6Cn4jUi&amp;index=6" TargetMode="External"/><Relationship Id="rId3" Type="http://schemas.openxmlformats.org/officeDocument/2006/relationships/hyperlink" Target="https://www.youtube.com/watch?v=cK6oxMitWyo&amp;list=PLZd_6rgUvPeaTvLVgLTvR8gbbm6Cn4jUi&amp;index=2" TargetMode="External"/><Relationship Id="rId7" Type="http://schemas.openxmlformats.org/officeDocument/2006/relationships/hyperlink" Target="https://www.youtube.com/watch?v=1N6UAVT4xSo" TargetMode="External"/><Relationship Id="rId2" Type="http://schemas.openxmlformats.org/officeDocument/2006/relationships/hyperlink" Target="https://www.youtube.com/watch?v=gcz6UI3KHRU&amp;list=PLZd_6rgUvPeaTvLVgLTvR8gbbm6Cn4jUi&amp;index=1&amp;t=64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A6RnAFw3as&amp;list=PLZd_6rgUvPeaTvLVgLTvR8gbbm6Cn4jUi&amp;index=5" TargetMode="External"/><Relationship Id="rId5" Type="http://schemas.openxmlformats.org/officeDocument/2006/relationships/hyperlink" Target="https://www.youtube.com/watch?v=75JX_G-dqFo&amp;list=PLZd_6rgUvPeaTvLVgLTvR8gbbm6Cn4jUi&amp;index=4" TargetMode="External"/><Relationship Id="rId4" Type="http://schemas.openxmlformats.org/officeDocument/2006/relationships/hyperlink" Target="https://www.youtube.com/watch?v=q3rd-CybLP0&amp;list=PLZd_6rgUvPeaTvLVgLTvR8gbbm6Cn4jUi&amp;index=3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wuaj0qnMdw" TargetMode="External"/><Relationship Id="rId3" Type="http://schemas.openxmlformats.org/officeDocument/2006/relationships/hyperlink" Target="https://youtu.be/KduCLM6PKo0" TargetMode="External"/><Relationship Id="rId7" Type="http://schemas.openxmlformats.org/officeDocument/2006/relationships/hyperlink" Target="https://studio.youtube.com/video/qwuaj0qnMdw/edit" TargetMode="External"/><Relationship Id="rId2" Type="http://schemas.openxmlformats.org/officeDocument/2006/relationships/hyperlink" Target="https://youtu.be/sCGbVEtXMy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zJ538niUok" TargetMode="External"/><Relationship Id="rId5" Type="http://schemas.openxmlformats.org/officeDocument/2006/relationships/hyperlink" Target="https://www.youtube.com/watch?v=gp3eoc4QqqA" TargetMode="External"/><Relationship Id="rId4" Type="http://schemas.openxmlformats.org/officeDocument/2006/relationships/hyperlink" Target="https://studio.youtube.com/video/sCGbVEtXMy0/edit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MXPYA3l9I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x-BKpJAmik" TargetMode="External"/><Relationship Id="rId2" Type="http://schemas.openxmlformats.org/officeDocument/2006/relationships/hyperlink" Target="https://youtu.be/FOzq1efXjK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ur2d4HGRNA" TargetMode="External"/><Relationship Id="rId5" Type="http://schemas.openxmlformats.org/officeDocument/2006/relationships/hyperlink" Target="https://studio.youtube.com/video/aur2d4HGRNA/edit" TargetMode="External"/><Relationship Id="rId4" Type="http://schemas.openxmlformats.org/officeDocument/2006/relationships/hyperlink" Target="https://youtu.be/9ovEs5GojV0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1pUb7ydYCY" TargetMode="External"/><Relationship Id="rId2" Type="http://schemas.openxmlformats.org/officeDocument/2006/relationships/hyperlink" Target="https://studio.youtube.com/video/K1pUb7ydYCY/edi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MGug6CoWP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A2803-ACCF-A14B-A46C-A21A829E4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/>
              <a:t>PSA6003 - Psicanálise &amp; Desenvolvimento VI.</a:t>
            </a:r>
            <a:br>
              <a:rPr lang="pt-BR" sz="3600" dirty="0"/>
            </a:br>
            <a:br>
              <a:rPr lang="pt-BR" sz="3600" dirty="0"/>
            </a:br>
            <a:r>
              <a:rPr lang="pt-BR" sz="3600" b="1" dirty="0"/>
              <a:t>A PSICANÁLISE PERINATAL </a:t>
            </a:r>
            <a:br>
              <a:rPr lang="pt-BR" sz="3600" b="1" dirty="0"/>
            </a:br>
            <a:r>
              <a:rPr lang="pt-BR" sz="3600" b="1" dirty="0"/>
              <a:t>E O DESENVOLVIMENTO PSÍQUICO</a:t>
            </a:r>
            <a:br>
              <a:rPr lang="pt-BR" dirty="0"/>
            </a:br>
            <a:endParaRPr lang="pt-BR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07D68E-C0CF-D24F-8859-A8CB8FE57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Prof. Dr. </a:t>
            </a:r>
            <a:r>
              <a:rPr lang="pt-BR" sz="2000" i="1" dirty="0"/>
              <a:t>Leopoldo </a:t>
            </a:r>
            <a:r>
              <a:rPr lang="pt-BR" sz="2000" i="1" dirty="0" err="1"/>
              <a:t>Fulgencio</a:t>
            </a:r>
            <a:endParaRPr lang="pt-BR" sz="2000" i="1" dirty="0"/>
          </a:p>
          <a:p>
            <a:r>
              <a:rPr lang="pt-BR" sz="2000" dirty="0"/>
              <a:t>Programa de Pós-Graduação em Psicologia Escolar e do Desenvolvimento Humano</a:t>
            </a:r>
          </a:p>
          <a:p>
            <a:r>
              <a:rPr lang="pt-BR" sz="2000" dirty="0"/>
              <a:t>Instituto de Psicologia da Universidade de São Paulo</a:t>
            </a:r>
          </a:p>
          <a:p>
            <a:r>
              <a:rPr lang="pt-BR" sz="2000" dirty="0"/>
              <a:t>2022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0E7230-074E-7E4D-A7E7-3FBC6B35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64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3100" b="1" dirty="0"/>
              <a:t>4. OPERADORES TEÓRICO-CLÍNICOS 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/>
              <a:t>Da Psicanálise</a:t>
            </a:r>
            <a:r>
              <a:rPr lang="pt-BR" sz="1800" dirty="0"/>
              <a:t>: inconsciente, recalque, sexualidade infantil, complexo de édipo, transferência, resistência, interpretação</a:t>
            </a:r>
          </a:p>
          <a:p>
            <a:pPr algn="just">
              <a:lnSpc>
                <a:spcPct val="150000"/>
              </a:lnSpc>
              <a:spcBef>
                <a:spcPts val="221"/>
              </a:spcBef>
            </a:pPr>
            <a:r>
              <a:rPr lang="pt-BR" sz="1800" b="1" dirty="0"/>
              <a:t>Da Teoria do Apego</a:t>
            </a:r>
            <a:r>
              <a:rPr lang="pt-BR" sz="1800" dirty="0"/>
              <a:t>: </a:t>
            </a:r>
            <a:r>
              <a:rPr lang="pt-BR" sz="1800" spc="-1" dirty="0">
                <a:ea typeface="DejaVu Sans"/>
              </a:rPr>
              <a:t>Apego , Base segura , Modelos internos de funcionamento , Reações à separação (protesto, desespero, desapego), Situação estranha , Estilos de apego (seguro, inseguro, ambivalente, desorganizado)</a:t>
            </a:r>
            <a:endParaRPr lang="pt-BR" sz="1800" spc="-1" dirty="0"/>
          </a:p>
          <a:p>
            <a:pPr algn="just">
              <a:lnSpc>
                <a:spcPct val="150000"/>
              </a:lnSpc>
            </a:pPr>
            <a:r>
              <a:rPr lang="pt-BR" sz="1800" b="1" dirty="0"/>
              <a:t>Da Teoria do Desenvolvimento dos Sensos do Self</a:t>
            </a:r>
            <a:r>
              <a:rPr lang="pt-BR" sz="1800" dirty="0"/>
              <a:t>: Self, </a:t>
            </a:r>
            <a:r>
              <a:rPr lang="pt-BR" sz="1800" i="1" dirty="0"/>
              <a:t>modos-de-ser, inatividade alerta, percepção </a:t>
            </a:r>
            <a:r>
              <a:rPr lang="pt-BR" sz="1800" i="1" dirty="0" err="1"/>
              <a:t>amodal</a:t>
            </a:r>
            <a:r>
              <a:rPr lang="pt-BR" sz="1800" i="1" dirty="0"/>
              <a:t>, afetos de vitalidade, ilhas de consistência, agência [ou autoria da ação], </a:t>
            </a:r>
            <a:r>
              <a:rPr lang="pt-BR" sz="1800" i="1" dirty="0" err="1"/>
              <a:t>autocoerência</a:t>
            </a:r>
            <a:r>
              <a:rPr lang="pt-BR" sz="1800" i="1" dirty="0"/>
              <a:t>, </a:t>
            </a:r>
            <a:r>
              <a:rPr lang="pt-BR" sz="1800" i="1" dirty="0" err="1"/>
              <a:t>auto-afetividade</a:t>
            </a:r>
            <a:r>
              <a:rPr lang="pt-BR" sz="1800" i="1" dirty="0"/>
              <a:t>, </a:t>
            </a:r>
            <a:r>
              <a:rPr lang="pt-BR" sz="1800" i="1" dirty="0" err="1"/>
              <a:t>auto-história</a:t>
            </a:r>
            <a:r>
              <a:rPr lang="pt-BR" sz="1800" i="1" dirty="0"/>
              <a:t>, companheiro evocado, relacionar-se intersubjetivo</a:t>
            </a:r>
            <a:r>
              <a:rPr lang="pt-BR" sz="1800" dirty="0"/>
              <a:t>, </a:t>
            </a:r>
            <a:r>
              <a:rPr lang="pt-BR" sz="1800" i="1" dirty="0"/>
              <a:t>Estrutura de Eventos Generalizados</a:t>
            </a:r>
            <a:r>
              <a:rPr lang="pt-BR" sz="1800" dirty="0"/>
              <a:t> (EEG), </a:t>
            </a:r>
            <a:r>
              <a:rPr lang="pt-BR" sz="1800" i="1" dirty="0"/>
              <a:t>Representações de Interações que foram Generalizadas</a:t>
            </a:r>
            <a:r>
              <a:rPr lang="pt-BR" sz="1800" dirty="0"/>
              <a:t> (</a:t>
            </a:r>
            <a:r>
              <a:rPr lang="pt-BR" sz="1800" dirty="0" err="1"/>
              <a:t>RIGs</a:t>
            </a:r>
            <a:r>
              <a:rPr lang="pt-BR" sz="1800" dirty="0"/>
              <a:t>), </a:t>
            </a:r>
            <a:r>
              <a:rPr lang="pt-BR" sz="1800" i="1" dirty="0"/>
              <a:t>momento presente</a:t>
            </a:r>
            <a:r>
              <a:rPr lang="pt-BR" sz="1800" dirty="0"/>
              <a:t> (sinônimo de encontro que gera transformações nas relações   psicoterapêuticas), </a:t>
            </a:r>
            <a:r>
              <a:rPr lang="pt-BR" sz="1800" i="1" dirty="0"/>
              <a:t>vitalidade</a:t>
            </a:r>
          </a:p>
          <a:p>
            <a:pPr algn="just">
              <a:lnSpc>
                <a:spcPct val="150000"/>
              </a:lnSpc>
            </a:pPr>
            <a:r>
              <a:rPr lang="pt-BR" sz="1800" b="1" dirty="0"/>
              <a:t>Da Psicologia Perinatal e da Psicopatologia Perinatal: 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8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100" b="1" dirty="0"/>
              <a:t>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Teorias Psicanalíticas do Desenvolvimento (Freud, Anna Freud, </a:t>
            </a:r>
            <a:r>
              <a:rPr lang="pt-BR" sz="2600" dirty="0" err="1"/>
              <a:t>Spitz</a:t>
            </a:r>
            <a:r>
              <a:rPr lang="pt-BR" sz="2600" dirty="0"/>
              <a:t>, Margareth Mahler, Erik Erikson);  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Teoria do Apego (</a:t>
            </a:r>
            <a:r>
              <a:rPr lang="pt-BR" sz="2600" dirty="0" err="1"/>
              <a:t>Bolwby</a:t>
            </a:r>
            <a:r>
              <a:rPr lang="pt-BR" sz="2600" dirty="0"/>
              <a:t>); 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Teoria do desenvolvimento dos sensos do self (Stern);  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As teorias Sistêmicas; as Comportamentais; as Etológicas; as Cognitivas 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O desenvolvimento descrito por </a:t>
            </a:r>
            <a:r>
              <a:rPr lang="pt-BR" sz="2600" dirty="0" err="1"/>
              <a:t>Brazelton</a:t>
            </a:r>
            <a:r>
              <a:rPr lang="pt-BR" sz="2600" dirty="0"/>
              <a:t>;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A teoria do desenvolvimento do SER (</a:t>
            </a:r>
            <a:r>
              <a:rPr lang="pt-BR" sz="2600" dirty="0" err="1"/>
              <a:t>Winnicott</a:t>
            </a:r>
            <a:r>
              <a:rPr lang="pt-BR" sz="2600" dirty="0"/>
              <a:t>)</a:t>
            </a:r>
            <a:endParaRPr lang="pt-BR" sz="2600" b="1" dirty="0"/>
          </a:p>
          <a:p>
            <a:pPr marL="514350" indent="-514350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21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5. MÉTODOS de observação, de coleta de dados, </a:t>
            </a:r>
            <a:br>
              <a:rPr lang="pt-BR" sz="2800" b="1" dirty="0"/>
            </a:br>
            <a:r>
              <a:rPr lang="pt-BR" sz="2800" b="1" dirty="0"/>
              <a:t>e de ação clínica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o </a:t>
            </a:r>
            <a:r>
              <a:rPr lang="pt-BR" sz="2400" b="1" dirty="0"/>
              <a:t>Bebê clínico ou subjetivo </a:t>
            </a:r>
            <a:r>
              <a:rPr lang="pt-BR" sz="2400" dirty="0"/>
              <a:t>(diversas perspectivas clínicas);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    e o </a:t>
            </a:r>
            <a:r>
              <a:rPr lang="pt-BR" sz="2400" b="1" dirty="0"/>
              <a:t>Bebê objetivo </a:t>
            </a:r>
            <a:r>
              <a:rPr lang="pt-BR" sz="2400" dirty="0"/>
              <a:t>(diversos modos de apreensão; microfilmagem (Stern, </a:t>
            </a:r>
            <a:r>
              <a:rPr lang="pt-BR" sz="2400" dirty="0" err="1"/>
              <a:t>Beebe</a:t>
            </a:r>
            <a:r>
              <a:rPr lang="pt-BR" sz="2400" dirty="0"/>
              <a:t>);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Outros dispositivos de coleta de dados, pesquisa empírica... Microfilmagem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Outros dispositivos de coleta de dados, pesquisa clínica</a:t>
            </a:r>
          </a:p>
          <a:p>
            <a:pPr>
              <a:lnSpc>
                <a:spcPct val="150000"/>
              </a:lnSpc>
            </a:pPr>
            <a:endParaRPr lang="pt-BR" sz="3100" b="1" dirty="0"/>
          </a:p>
          <a:p>
            <a:pPr marL="514350" indent="-514350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09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600" b="1" dirty="0"/>
              <a:t>6. AVALIAÇÃO HEURÍSTICA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3100" b="1" dirty="0"/>
              <a:t>Diversas propostas de Psicanálise Perinatal: </a:t>
            </a:r>
            <a:r>
              <a:rPr lang="pt-BR" sz="3100" dirty="0"/>
              <a:t>psicologia clínica </a:t>
            </a:r>
            <a:r>
              <a:rPr lang="pt-BR" sz="3100" dirty="0" err="1"/>
              <a:t>perintal</a:t>
            </a:r>
            <a:r>
              <a:rPr lang="pt-BR" sz="3100" dirty="0"/>
              <a:t>, psicopatologia perinatal</a:t>
            </a:r>
          </a:p>
          <a:p>
            <a:pPr>
              <a:lnSpc>
                <a:spcPct val="150000"/>
              </a:lnSpc>
            </a:pPr>
            <a:r>
              <a:rPr lang="pt-BR" dirty="0"/>
              <a:t>Centros </a:t>
            </a:r>
            <a:r>
              <a:rPr lang="pt-BR" dirty="0" err="1"/>
              <a:t>Brazeton</a:t>
            </a:r>
            <a:r>
              <a:rPr lang="pt-BR" dirty="0"/>
              <a:t>  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Pikler-Lóczy</a:t>
            </a:r>
            <a:r>
              <a:rPr lang="pt-BR" dirty="0"/>
              <a:t>, 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Université</a:t>
            </a:r>
            <a:r>
              <a:rPr lang="pt-BR" dirty="0"/>
              <a:t> </a:t>
            </a:r>
            <a:r>
              <a:rPr lang="pt-BR" dirty="0" err="1"/>
              <a:t>Ouvert</a:t>
            </a:r>
            <a:r>
              <a:rPr lang="pt-BR" dirty="0"/>
              <a:t> </a:t>
            </a:r>
            <a:r>
              <a:rPr lang="pt-BR" dirty="0" err="1"/>
              <a:t>du</a:t>
            </a:r>
            <a:r>
              <a:rPr lang="pt-BR" dirty="0"/>
              <a:t> </a:t>
            </a:r>
            <a:r>
              <a:rPr lang="pt-BR" dirty="0" err="1"/>
              <a:t>Bébé</a:t>
            </a:r>
            <a:r>
              <a:rPr lang="pt-BR" dirty="0"/>
              <a:t>, </a:t>
            </a:r>
          </a:p>
          <a:p>
            <a:pPr>
              <a:lnSpc>
                <a:spcPct val="150000"/>
              </a:lnSpc>
            </a:pPr>
            <a:r>
              <a:rPr lang="pt-BR" dirty="0"/>
              <a:t>+ OUTRAS POSSIBILIDADES </a:t>
            </a:r>
          </a:p>
          <a:p>
            <a:pPr marL="514350" indent="-514350"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600" b="1" dirty="0"/>
              <a:t>Apresentação da estrutura da Matriz Analítico-Histórico-Crítica para compreensão das propostas da Psicanálise Perinatal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sz="2400" dirty="0"/>
              <a:t>PROBLEMAS DE BASE</a:t>
            </a:r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sz="2400" dirty="0"/>
              <a:t>PROBLEMAS UNIVERSAIS</a:t>
            </a:r>
          </a:p>
          <a:p>
            <a:pPr marL="1885950" lvl="3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2400" dirty="0"/>
              <a:t>ONTOLOGIAS</a:t>
            </a:r>
          </a:p>
          <a:p>
            <a:pPr marL="1885950" lvl="3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2400" dirty="0"/>
              <a:t>OPERADORES TEÓRICO-CLÍNICOS</a:t>
            </a:r>
          </a:p>
          <a:p>
            <a:pPr marL="1885950" lvl="3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2400" dirty="0"/>
              <a:t>MÉTODOS</a:t>
            </a:r>
          </a:p>
          <a:p>
            <a:pPr marL="1885950" lvl="3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2400" dirty="0"/>
              <a:t>AVALIAÇÃO HEURÍSTICA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7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600" b="1" dirty="0"/>
              <a:t>Apresentação da estrutura da Matriz Analítico-Histórico-Crítica para compreensão das propostas da Psicanálise Perinatal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3100" b="1" dirty="0"/>
              <a:t>PROBLEMAS DE BASE</a:t>
            </a:r>
            <a:r>
              <a:rPr lang="pt-BR" sz="3100" dirty="0"/>
              <a:t>: GERAIS (infertilidade, aborto, abortos espontâneos, morte fetal, revelações de anormalidades, gravidezes patológicas, acidentes perinatais, separação mãe / bebê neonatal, prematuridade, anúncio de deficiência, violência institucional, sofrimento psicossocial); TRANSTORNOS MENTAIS PRÉ-EXISTENTES </a:t>
            </a:r>
            <a:r>
              <a:rPr lang="pt-BR" sz="3100" i="1" dirty="0"/>
              <a:t> </a:t>
            </a:r>
            <a:r>
              <a:rPr lang="pt-BR" sz="3100" dirty="0"/>
              <a:t>(</a:t>
            </a:r>
            <a:r>
              <a:rPr lang="pt-BR" sz="3100" i="1" dirty="0"/>
              <a:t>Esquizofrenia, Transtornos depressivos e de ansiedade, Transtornos Alimentares, Transtornos de Personalidade, </a:t>
            </a:r>
            <a:r>
              <a:rPr lang="pt-BR" sz="3100" dirty="0"/>
              <a:t>Transtorno bipolar, Transtornos de uso indevido de substâncias, </a:t>
            </a:r>
            <a:r>
              <a:rPr lang="pt-BR" sz="3100" dirty="0" err="1"/>
              <a:t>Tacofobia</a:t>
            </a:r>
            <a:r>
              <a:rPr lang="pt-BR" sz="3100" dirty="0"/>
              <a:t> (pavor fóbico do trabalho e da entrega);; TRANSTORNOS MENTAIS RECÉM ADQUIRIDOS (</a:t>
            </a:r>
            <a:r>
              <a:rPr lang="pt-BR" sz="3100" i="1" dirty="0"/>
              <a:t>Psicose pós-parto, Depressão pós-parto, Aspectos Psicológicos da Perda da Gravidez)</a:t>
            </a:r>
            <a:endParaRPr lang="pt-BR" sz="31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3100" b="1" dirty="0"/>
              <a:t>PROBLEMAS UNIVERSAIS</a:t>
            </a:r>
            <a:r>
              <a:rPr lang="pt-BR" sz="3100" dirty="0"/>
              <a:t>: </a:t>
            </a:r>
            <a:r>
              <a:rPr lang="pt-BR" sz="3100" dirty="0" err="1"/>
              <a:t>Neotonia</a:t>
            </a:r>
            <a:r>
              <a:rPr lang="pt-BR" sz="3100" dirty="0"/>
              <a:t> e </a:t>
            </a:r>
            <a:r>
              <a:rPr lang="pt-BR" sz="3100" dirty="0" err="1"/>
              <a:t>Epigênese</a:t>
            </a:r>
            <a:r>
              <a:rPr lang="pt-BR" sz="3100" dirty="0"/>
              <a:t>,; Quadro geral dos problemas-objeto da Psicanálise Perinatal; Como os bebês apreendem o mundo? (Ela é tão bonita por dentro como por fora? Ela está como sempre? Que espaço é esse que não é nem-eu-nem-ela?; Os planos de desenvolvimento do bebê ( autopreservação, apego [</a:t>
            </a:r>
            <a:r>
              <a:rPr lang="pt-BR" sz="3100" i="1" dirty="0" err="1"/>
              <a:t>attachment</a:t>
            </a:r>
            <a:r>
              <a:rPr lang="pt-BR" sz="3100" dirty="0"/>
              <a:t>],  intersubjetividade , regulação das experiências de prazer e  desprazer); A Psicanálise Perinatal no campo de tratamento e prevenção, uma abordagem interdisciplinar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A ONTOLOGIA COMO UM PROBLEMA </a:t>
            </a:r>
            <a:r>
              <a:rPr lang="pt-BR" sz="3100" dirty="0"/>
              <a:t>A metapsicologia psicanalítica (Freud, Klein, Mahler, Erikson); A teoria do Apego; A teoria do desenvolvimento dos sensos do self; A situação antropológica fundamental; </a:t>
            </a:r>
            <a:r>
              <a:rPr lang="pt-BR" sz="3100" i="1" dirty="0"/>
              <a:t>Ser e continuar a ser  (a ser desenvolvida)</a:t>
            </a:r>
            <a:endParaRPr lang="pt-BR" sz="31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OPERADORES TEÓRICO-CLÍNICOS : </a:t>
            </a:r>
            <a:r>
              <a:rPr lang="pt-BR" sz="3100" dirty="0"/>
              <a:t>Psicanalíticos (inconsciente, recalque, sexualidade infantil, complexo de édipo, transferência, resistência, interpretação); da teoria do apego (segurança, modelos internos de relação, tipos de apego); da teoria do desenvolvimento dos sensos do self (). </a:t>
            </a:r>
            <a:r>
              <a:rPr lang="pt-BR" sz="3100" b="1" dirty="0"/>
              <a:t> AS TEORIAS DO DESENVOLVIMENTO : </a:t>
            </a:r>
            <a:r>
              <a:rPr lang="pt-BR" sz="3100" dirty="0"/>
              <a:t>Teorias Psicanalíticas do Desenvolvimento (Freud, Anna Freud, </a:t>
            </a:r>
            <a:r>
              <a:rPr lang="pt-BR" sz="3100" dirty="0" err="1"/>
              <a:t>Spitz</a:t>
            </a:r>
            <a:r>
              <a:rPr lang="pt-BR" sz="3100" dirty="0"/>
              <a:t>, Margareth Mahler, [Erik Erikson], [Klein; Lacan; </a:t>
            </a:r>
            <a:r>
              <a:rPr lang="pt-BR" sz="3100" dirty="0" err="1"/>
              <a:t>Winnicott</a:t>
            </a:r>
            <a:r>
              <a:rPr lang="pt-BR" sz="3100" dirty="0"/>
              <a:t>]);  Teoria do Apego (</a:t>
            </a:r>
            <a:r>
              <a:rPr lang="pt-BR" sz="3100" dirty="0" err="1"/>
              <a:t>Bolwby</a:t>
            </a:r>
            <a:r>
              <a:rPr lang="pt-BR" sz="3100" dirty="0"/>
              <a:t>); Teoria do desenvolvimento dos sensos do self (Stern); O desenvolvimento descrito por </a:t>
            </a:r>
            <a:r>
              <a:rPr lang="pt-BR" sz="3100" dirty="0" err="1"/>
              <a:t>Brazelton</a:t>
            </a:r>
            <a:r>
              <a:rPr lang="pt-BR" sz="3100" dirty="0"/>
              <a:t>; As teorias sistêmicas; as teorias comportamentais]; A teoria do desenvolvimento do SER (</a:t>
            </a:r>
            <a:r>
              <a:rPr lang="pt-BR" sz="3100" dirty="0" err="1"/>
              <a:t>Winnicott</a:t>
            </a:r>
            <a:r>
              <a:rPr lang="pt-BR" sz="3100" dirty="0"/>
              <a:t>)</a:t>
            </a:r>
            <a:endParaRPr lang="pt-BR" sz="3100" b="1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MÉTODOS: o </a:t>
            </a:r>
            <a:r>
              <a:rPr lang="pt-BR" sz="3100" dirty="0"/>
              <a:t>Bebê clínico ou subjetivo (diversas perspectivas clínicas); e o Bebê objetivo (diversos modos de apreensão; microfilmagem (Stern, </a:t>
            </a:r>
            <a:r>
              <a:rPr lang="pt-BR" sz="3100" dirty="0" err="1"/>
              <a:t>Beebe</a:t>
            </a:r>
            <a:r>
              <a:rPr lang="pt-BR" sz="3100" dirty="0"/>
              <a:t>); Outros dispositivos de coleta de dados e de pesquisa empírica</a:t>
            </a:r>
            <a:endParaRPr lang="pt-BR" sz="3100" b="1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3100" b="1" dirty="0"/>
              <a:t>AVALIAÇÃO HEURÍSTICA :   </a:t>
            </a:r>
            <a:r>
              <a:rPr lang="pt-BR" sz="3100" dirty="0"/>
              <a:t>Diversas Psicanálises Perinatais</a:t>
            </a:r>
            <a:r>
              <a:rPr lang="pt-BR" sz="3100" b="1" dirty="0"/>
              <a:t>; </a:t>
            </a:r>
            <a:r>
              <a:rPr lang="pt-BR" sz="3100" dirty="0"/>
              <a:t>(Centros </a:t>
            </a:r>
            <a:r>
              <a:rPr lang="pt-BR" sz="3100" dirty="0" err="1"/>
              <a:t>Brazeton</a:t>
            </a:r>
            <a:r>
              <a:rPr lang="pt-BR" sz="3100" dirty="0"/>
              <a:t>); </a:t>
            </a:r>
            <a:r>
              <a:rPr lang="pt-BR" sz="3100" dirty="0" err="1"/>
              <a:t>Pikler-Lóczy</a:t>
            </a:r>
            <a:r>
              <a:rPr lang="pt-BR" sz="3100" dirty="0"/>
              <a:t>, </a:t>
            </a:r>
            <a:r>
              <a:rPr lang="pt-BR" sz="3100" dirty="0" err="1"/>
              <a:t>Université</a:t>
            </a:r>
            <a:r>
              <a:rPr lang="pt-BR" sz="3100" dirty="0"/>
              <a:t> </a:t>
            </a:r>
            <a:r>
              <a:rPr lang="pt-BR" sz="3100" dirty="0" err="1"/>
              <a:t>Ouvert</a:t>
            </a:r>
            <a:r>
              <a:rPr lang="pt-BR" sz="3100" dirty="0"/>
              <a:t> </a:t>
            </a:r>
            <a:r>
              <a:rPr lang="pt-BR" sz="3100" dirty="0" err="1"/>
              <a:t>du</a:t>
            </a:r>
            <a:r>
              <a:rPr lang="pt-BR" sz="3100" dirty="0"/>
              <a:t> </a:t>
            </a:r>
            <a:r>
              <a:rPr lang="pt-BR" sz="3100" dirty="0" err="1"/>
              <a:t>Bébé</a:t>
            </a:r>
            <a:r>
              <a:rPr lang="pt-BR" sz="3100" dirty="0"/>
              <a:t>, + OUTRAS POSSIBILIDADES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58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5.1 Ontologias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5.2 Estado e condições para o desenvolvimento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5.3 Temas e problemas teóricos mais amplos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5.4 Lugar e importância do ambiente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5.5 Psicopatologias da </a:t>
            </a:r>
            <a:r>
              <a:rPr lang="pt-BR" sz="2400" dirty="0" err="1"/>
              <a:t>perinatalidade</a:t>
            </a:r>
            <a:endParaRPr lang="pt-B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5.6 Os cuidados (privados e institucionais) com a </a:t>
            </a:r>
            <a:r>
              <a:rPr lang="pt-BR" sz="2400" dirty="0" err="1"/>
              <a:t>perinatalidade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8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600" b="1" dirty="0"/>
              <a:t>5.1 Ontologias</a:t>
            </a:r>
            <a:endParaRPr lang="pt-BR" sz="26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600" dirty="0"/>
              <a:t>	A metapsicologia psicanalítica (Freud, Klein, Mahler, Erikson)</a:t>
            </a:r>
            <a:br>
              <a:rPr lang="pt-BR" sz="2600" dirty="0"/>
            </a:br>
            <a:r>
              <a:rPr lang="pt-BR" sz="2600" dirty="0"/>
              <a:t>	A teoria do Apego</a:t>
            </a:r>
            <a:br>
              <a:rPr lang="pt-BR" sz="2600" dirty="0"/>
            </a:br>
            <a:r>
              <a:rPr lang="pt-BR" sz="2600" dirty="0"/>
              <a:t>	A teoria do desenvolvimento dos sensos do self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600" dirty="0"/>
              <a:t>	A situação antropológica fundamental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600" dirty="0"/>
              <a:t>	</a:t>
            </a:r>
            <a:r>
              <a:rPr lang="pt-BR" sz="2600" i="1" dirty="0"/>
              <a:t>Ser e continuar a ser  (a ser desenvolvida)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73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600" b="1" dirty="0"/>
              <a:t>5.2 Estado e condições para o desenvolvimento</a:t>
            </a:r>
            <a:endParaRPr lang="pt-BR" sz="26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600" dirty="0"/>
              <a:t>	Como o bebê sente o mundo?</a:t>
            </a:r>
            <a:br>
              <a:rPr lang="pt-BR" sz="2600" dirty="0"/>
            </a:br>
            <a:r>
              <a:rPr lang="pt-BR" sz="2600" dirty="0"/>
              <a:t>	Modos de </a:t>
            </a:r>
            <a:r>
              <a:rPr lang="pt-BR" sz="2600" dirty="0" err="1"/>
              <a:t>ser-estar</a:t>
            </a:r>
            <a:r>
              <a:rPr lang="pt-BR" sz="2600" dirty="0"/>
              <a:t> no mundo: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i="1" dirty="0"/>
              <a:t>		intrapsíquico, interpessoal, subjetivo-subjetividade,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i="1" dirty="0"/>
              <a:t>		</a:t>
            </a:r>
            <a:r>
              <a:rPr lang="pt-BR" sz="2600" i="1" dirty="0" err="1"/>
              <a:t>transicionalidade</a:t>
            </a:r>
            <a:r>
              <a:rPr lang="pt-BR" sz="2600" i="1" dirty="0"/>
              <a:t> </a:t>
            </a:r>
            <a:br>
              <a:rPr lang="pt-BR" sz="2600" i="1" dirty="0"/>
            </a:br>
            <a:r>
              <a:rPr lang="pt-BR" sz="2600" i="1" dirty="0"/>
              <a:t>	</a:t>
            </a:r>
            <a:r>
              <a:rPr lang="pt-BR" sz="2600" dirty="0"/>
              <a:t>Experiências de ser e modos de relação objetal</a:t>
            </a:r>
            <a:br>
              <a:rPr lang="pt-BR" sz="2600" dirty="0"/>
            </a:br>
            <a:r>
              <a:rPr lang="pt-BR" sz="2600" dirty="0"/>
              <a:t>	A conquista do mundo simbólico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17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/>
              <a:t>5.3 Temas e problemas teóricos mais amplos</a:t>
            </a:r>
            <a:endParaRPr lang="pt-B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	A origem e o desenvolvimento da vida psíquica</a:t>
            </a:r>
            <a:br>
              <a:rPr lang="pt-BR" sz="2400" dirty="0"/>
            </a:br>
            <a:r>
              <a:rPr lang="pt-BR" sz="2400" dirty="0"/>
              <a:t>	A constelação materna</a:t>
            </a:r>
            <a:br>
              <a:rPr lang="pt-BR" sz="2400" dirty="0"/>
            </a:br>
            <a:r>
              <a:rPr lang="pt-BR" sz="2400" dirty="0"/>
              <a:t>	O devir parental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94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6E82B-9500-1946-9780-5245C27C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PROPOSTA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23A77-7786-464D-8F68-8920FC9A1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dirty="0"/>
              <a:t>Neste curso pretendo apresentar as características de um campo específico da psiquiatria, da psicologia e da psicanálise, advindo da medicina;  consolidando um campo de cuidados psicoterápicos cuja realização tem constituído equipes e propostas de intervenção multidisciplinar.</a:t>
            </a:r>
          </a:p>
          <a:p>
            <a:pPr algn="just">
              <a:lnSpc>
                <a:spcPct val="170000"/>
              </a:lnSpc>
            </a:pPr>
            <a:r>
              <a:rPr lang="pt-BR" dirty="0"/>
              <a:t>Meu objetivo é mostrar, historicamente, como este campo foi constituído e, mais especificamente, como a psicanálise foi não só considerada, mas tem ela mesma se desenvolvido (seja em termos teóricos, seja práticos e metodológicos) em função dos cuidados profiláticos ou curativos que a </a:t>
            </a:r>
            <a:r>
              <a:rPr lang="pt-BR" dirty="0" err="1"/>
              <a:t>Perinatalidade</a:t>
            </a:r>
            <a:r>
              <a:rPr lang="pt-BR" dirty="0"/>
              <a:t> demanda.</a:t>
            </a:r>
          </a:p>
          <a:p>
            <a:pPr algn="just">
              <a:lnSpc>
                <a:spcPct val="170000"/>
              </a:lnSpc>
            </a:pPr>
            <a:r>
              <a:rPr lang="pt-BR" dirty="0"/>
              <a:t>Nessa direção procurarei, primeiro, colocar em destaque quais os problemas clínicos que fazem parte deste campo, para, então, comentar os modos de  procurar suas soluções, mostrando os fundamentos (ontológicos e operativos) utilizados nas práticas de cuidado psicoterápico.</a:t>
            </a:r>
          </a:p>
          <a:p>
            <a:pPr algn="just">
              <a:lnSpc>
                <a:spcPct val="170000"/>
              </a:lnSpc>
            </a:pPr>
            <a:r>
              <a:rPr lang="pt-BR" dirty="0"/>
              <a:t>É neste contexto que darei ênfase às teorias psicanalíticas do desenvolvimento e às propostas que podemos caracterizar como sendo as de uma psicanálise perinatal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39643A-B79D-934C-8228-C3B24388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053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400" b="1" dirty="0"/>
          </a:p>
          <a:p>
            <a:pPr marL="0" indent="0">
              <a:buNone/>
            </a:pPr>
            <a:r>
              <a:rPr lang="pt-BR" sz="2400" b="1" dirty="0"/>
              <a:t>5.4 Lugar e importância do ambiente				</a:t>
            </a:r>
          </a:p>
          <a:p>
            <a:pPr marL="0" indent="0">
              <a:buNone/>
            </a:pPr>
            <a:r>
              <a:rPr lang="pt-BR" sz="2400" b="1" i="1" dirty="0"/>
              <a:t>	</a:t>
            </a:r>
            <a:r>
              <a:rPr lang="pt-BR" sz="2400" i="1" dirty="0"/>
              <a:t>Holding para as mães, pais, famílias </a:t>
            </a:r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88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/>
              <a:t>5.5 Psicopatologias da </a:t>
            </a:r>
            <a:r>
              <a:rPr lang="pt-BR" sz="2400" b="1" dirty="0" err="1"/>
              <a:t>perinatalidade</a:t>
            </a:r>
            <a:endParaRPr lang="pt-BR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	Perturbações, quebras e traumas no desenvolvimento do bebê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dirty="0"/>
              <a:t>	As depressões do bebê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dirty="0"/>
              <a:t>	As perturbações do desenvolvimento em termos de separação e luto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dirty="0"/>
              <a:t>	A </a:t>
            </a:r>
            <a:r>
              <a:rPr lang="pt-BR" dirty="0" err="1"/>
              <a:t>policausalidade</a:t>
            </a:r>
            <a:r>
              <a:rPr lang="pt-BR" dirty="0"/>
              <a:t> das psicopatologias mais graves </a:t>
            </a:r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806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400" b="1" dirty="0"/>
          </a:p>
          <a:p>
            <a:pPr marL="0" indent="0">
              <a:buNone/>
            </a:pPr>
            <a:r>
              <a:rPr lang="pt-BR" sz="2400" b="1" dirty="0"/>
              <a:t>5.6 Os cuidados (privados e institucionais) com a </a:t>
            </a:r>
            <a:r>
              <a:rPr lang="pt-BR" sz="2400" b="1" dirty="0" err="1"/>
              <a:t>perinatalidade</a:t>
            </a:r>
            <a:endParaRPr lang="pt-BR" sz="2400" b="1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34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6644E-2618-9942-B6FB-83A32694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sz="3600" b="1" dirty="0"/>
              <a:t>IV. Contribuições da </a:t>
            </a:r>
            <a:r>
              <a:rPr lang="pt-BR" sz="3600" b="1" dirty="0" err="1"/>
              <a:t>perinatalidade</a:t>
            </a:r>
            <a:r>
              <a:rPr lang="pt-BR" sz="3600" b="1" dirty="0"/>
              <a:t> </a:t>
            </a:r>
            <a:br>
              <a:rPr lang="pt-BR" sz="3600" b="1" dirty="0"/>
            </a:br>
            <a:r>
              <a:rPr lang="pt-BR" sz="3600" b="1" dirty="0"/>
              <a:t>para as Teorias do Desenvolvimento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BB320-73FD-3343-9798-2F9555F2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3400" b="1" dirty="0"/>
              <a:t>5.1 Ontologias</a:t>
            </a:r>
            <a:r>
              <a:rPr lang="pt-BR" sz="3400" dirty="0"/>
              <a:t>...............................................................................	A metapsicologia psicanalítica (Freud, Klein, Mahler, Erikson)</a:t>
            </a:r>
            <a:br>
              <a:rPr lang="pt-BR" sz="3400" dirty="0"/>
            </a:br>
            <a:r>
              <a:rPr lang="pt-BR" sz="3400" dirty="0"/>
              <a:t>						A teoria do Apego</a:t>
            </a:r>
            <a:br>
              <a:rPr lang="pt-BR" sz="3400" dirty="0"/>
            </a:br>
            <a:r>
              <a:rPr lang="pt-BR" sz="3400" dirty="0"/>
              <a:t>						A teoria do desenvolvimento dos sensos do self</a:t>
            </a:r>
          </a:p>
          <a:p>
            <a:pPr marL="457200" lvl="1" indent="0">
              <a:buNone/>
            </a:pPr>
            <a:r>
              <a:rPr lang="pt-BR" sz="3400" dirty="0"/>
              <a:t>						A situação antropológica fundamental</a:t>
            </a:r>
          </a:p>
          <a:p>
            <a:pPr marL="457200" lvl="1" indent="0">
              <a:buNone/>
            </a:pPr>
            <a:r>
              <a:rPr lang="pt-BR" sz="3400" dirty="0"/>
              <a:t>								</a:t>
            </a:r>
            <a:r>
              <a:rPr lang="pt-BR" sz="3400" i="1" dirty="0"/>
              <a:t>Ser e continuar a ser  (a ser desenvolvida)</a:t>
            </a:r>
          </a:p>
          <a:p>
            <a:pPr marL="0" indent="0">
              <a:buNone/>
            </a:pPr>
            <a:r>
              <a:rPr lang="pt-BR" sz="3400" b="1" dirty="0"/>
              <a:t>5.2 Estado e condições para o desenvolvimento</a:t>
            </a:r>
            <a:r>
              <a:rPr lang="pt-BR" sz="3400" dirty="0"/>
              <a:t>.........................	Como o bebê sente o mundo?</a:t>
            </a:r>
            <a:br>
              <a:rPr lang="pt-BR" sz="3400" dirty="0"/>
            </a:br>
            <a:r>
              <a:rPr lang="pt-BR" sz="3400" dirty="0"/>
              <a:t>						Modos de </a:t>
            </a:r>
            <a:r>
              <a:rPr lang="pt-BR" sz="3400" dirty="0" err="1"/>
              <a:t>ser-estar</a:t>
            </a:r>
            <a:r>
              <a:rPr lang="pt-BR" sz="3400" dirty="0"/>
              <a:t> no mundo: </a:t>
            </a:r>
            <a:r>
              <a:rPr lang="pt-BR" sz="3400" i="1" dirty="0"/>
              <a:t>intrapsíquico, interpessoal,</a:t>
            </a:r>
            <a:br>
              <a:rPr lang="pt-BR" sz="3400" i="1" dirty="0"/>
            </a:br>
            <a:r>
              <a:rPr lang="pt-BR" sz="3400" i="1" dirty="0"/>
              <a:t>							 	subjetivo-subjetividade, </a:t>
            </a:r>
            <a:r>
              <a:rPr lang="pt-BR" sz="3400" i="1" dirty="0" err="1"/>
              <a:t>transicionalidade</a:t>
            </a:r>
            <a:r>
              <a:rPr lang="pt-BR" sz="3400" i="1" dirty="0"/>
              <a:t> </a:t>
            </a:r>
            <a:br>
              <a:rPr lang="pt-BR" sz="3400" i="1" dirty="0"/>
            </a:br>
            <a:r>
              <a:rPr lang="pt-BR" sz="3400" i="1" dirty="0"/>
              <a:t>						</a:t>
            </a:r>
            <a:r>
              <a:rPr lang="pt-BR" sz="3400" dirty="0"/>
              <a:t>Experiências de ser e modos de relação objetal</a:t>
            </a:r>
            <a:br>
              <a:rPr lang="pt-BR" sz="3400" dirty="0"/>
            </a:br>
            <a:r>
              <a:rPr lang="pt-BR" sz="3400" dirty="0"/>
              <a:t>						A conquista do mundo simbólico</a:t>
            </a:r>
          </a:p>
          <a:p>
            <a:pPr marL="0" indent="0">
              <a:buNone/>
            </a:pPr>
            <a:r>
              <a:rPr lang="pt-BR" sz="3400" b="1" dirty="0"/>
              <a:t>5.3 Temas e problemas teóricos mais amplos</a:t>
            </a:r>
            <a:r>
              <a:rPr lang="pt-BR" sz="3400" dirty="0"/>
              <a:t>.............................		A origem e o desenvolvimento da vida psíquica</a:t>
            </a:r>
            <a:br>
              <a:rPr lang="pt-BR" sz="3400" dirty="0"/>
            </a:br>
            <a:r>
              <a:rPr lang="pt-BR" sz="3400" dirty="0"/>
              <a:t>						A constelação materna</a:t>
            </a:r>
            <a:br>
              <a:rPr lang="pt-BR" sz="3400" dirty="0"/>
            </a:br>
            <a:r>
              <a:rPr lang="pt-BR" sz="3400" dirty="0"/>
              <a:t>						O devir parental</a:t>
            </a:r>
          </a:p>
          <a:p>
            <a:pPr marL="0" indent="0">
              <a:buNone/>
            </a:pPr>
            <a:r>
              <a:rPr lang="pt-BR" sz="3400" b="1" dirty="0"/>
              <a:t>5.4 Lugar e importância do ambiente				</a:t>
            </a:r>
            <a:r>
              <a:rPr lang="pt-BR" sz="3400" i="1" dirty="0"/>
              <a:t>Holding para as mães, pais, famílias </a:t>
            </a:r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r>
              <a:rPr lang="pt-BR" sz="3400" b="1" dirty="0"/>
              <a:t>5.5 Psicopatologias da </a:t>
            </a:r>
            <a:r>
              <a:rPr lang="pt-BR" sz="3400" b="1" dirty="0" err="1"/>
              <a:t>perinatalidade</a:t>
            </a:r>
            <a:r>
              <a:rPr lang="pt-BR" sz="3400" dirty="0"/>
              <a:t>..........................................	Perturbações, quebras e traumas no desenvolvimento do bebê</a:t>
            </a:r>
          </a:p>
          <a:p>
            <a:pPr marL="457200" lvl="1" indent="0">
              <a:buNone/>
            </a:pPr>
            <a:r>
              <a:rPr lang="pt-BR" sz="3400" dirty="0"/>
              <a:t>						As depressões do bebê</a:t>
            </a:r>
          </a:p>
          <a:p>
            <a:pPr marL="457200" lvl="1" indent="0">
              <a:buNone/>
            </a:pPr>
            <a:r>
              <a:rPr lang="pt-BR" sz="3400" dirty="0"/>
              <a:t>						As perturbações do </a:t>
            </a:r>
            <a:r>
              <a:rPr lang="pt-BR" sz="3400" dirty="0" err="1"/>
              <a:t>desenvolv</a:t>
            </a:r>
            <a:r>
              <a:rPr lang="pt-BR" sz="3400" dirty="0"/>
              <a:t>. em termos de separação e luto</a:t>
            </a:r>
          </a:p>
          <a:p>
            <a:pPr marL="457200" lvl="1" indent="0">
              <a:buNone/>
            </a:pPr>
            <a:r>
              <a:rPr lang="pt-BR" sz="3400" dirty="0"/>
              <a:t>						A </a:t>
            </a:r>
            <a:r>
              <a:rPr lang="pt-BR" sz="3400" dirty="0" err="1"/>
              <a:t>policausalidade</a:t>
            </a:r>
            <a:r>
              <a:rPr lang="pt-BR" sz="3400" dirty="0"/>
              <a:t> das psicopatologias mais graves </a:t>
            </a:r>
          </a:p>
          <a:p>
            <a:pPr marL="0" indent="0">
              <a:buNone/>
            </a:pPr>
            <a:r>
              <a:rPr lang="pt-BR" sz="3400" b="1" dirty="0"/>
              <a:t>5.6 Os cuidados (privados e institucionais) com a </a:t>
            </a:r>
            <a:r>
              <a:rPr lang="pt-BR" sz="3400" b="1" dirty="0" err="1"/>
              <a:t>perinatalidade</a:t>
            </a:r>
            <a:endParaRPr lang="pt-BR" sz="3400" b="1" dirty="0"/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D8910-025D-CE4D-BC37-740A4E0A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96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83E0C-F985-6146-B1E6-0B0D5017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V. </a:t>
            </a:r>
            <a:r>
              <a:rPr lang="pt-BR" sz="2800" b="1" i="1" dirty="0" err="1"/>
              <a:t>Telos</a:t>
            </a:r>
            <a:r>
              <a:rPr lang="pt-BR" sz="2800" b="1" dirty="0"/>
              <a:t> e possibilidades para o desenvolvimento da psicanálise perinatal</a:t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B2FB8-98EB-1941-AFFD-DE0631D5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428750" lvl="2" indent="-514350">
              <a:lnSpc>
                <a:spcPct val="150000"/>
              </a:lnSpc>
              <a:buAutoNum type="arabicPeriod"/>
            </a:pPr>
            <a:r>
              <a:rPr lang="pt-BR" sz="2200" dirty="0"/>
              <a:t>Situação Atual e suas possibilidades </a:t>
            </a:r>
          </a:p>
          <a:p>
            <a:pPr marL="1428750" lvl="2" indent="-514350">
              <a:lnSpc>
                <a:spcPct val="150000"/>
              </a:lnSpc>
              <a:buAutoNum type="arabicPeriod"/>
            </a:pPr>
            <a:r>
              <a:rPr lang="pt-BR" sz="2200" dirty="0"/>
              <a:t>O lugar de </a:t>
            </a:r>
            <a:r>
              <a:rPr lang="pt-BR" sz="2200" dirty="0" err="1"/>
              <a:t>Winnicott</a:t>
            </a:r>
            <a:r>
              <a:rPr lang="pt-BR" sz="2200" dirty="0"/>
              <a:t> no campo da Psicanálise </a:t>
            </a:r>
            <a:r>
              <a:rPr lang="pt-BR" sz="2200" dirty="0" err="1"/>
              <a:t>Perinatalidade</a:t>
            </a:r>
            <a:endParaRPr lang="pt-BR" sz="2200" dirty="0"/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sz="2200" dirty="0"/>
              <a:t>A presença e de </a:t>
            </a:r>
            <a:r>
              <a:rPr lang="pt-BR" sz="2200" dirty="0" err="1"/>
              <a:t>Winnicott</a:t>
            </a:r>
            <a:r>
              <a:rPr lang="pt-BR" sz="2200" dirty="0"/>
              <a:t> nas propostas atuais (Stern, </a:t>
            </a:r>
            <a:r>
              <a:rPr lang="pt-BR" sz="2200" dirty="0" err="1"/>
              <a:t>Imbasciati</a:t>
            </a:r>
            <a:r>
              <a:rPr lang="pt-BR" sz="2200" dirty="0"/>
              <a:t>, </a:t>
            </a:r>
            <a:r>
              <a:rPr lang="pt-BR" sz="2200" dirty="0" err="1"/>
              <a:t>Golse</a:t>
            </a:r>
            <a:r>
              <a:rPr lang="pt-BR" sz="2200" dirty="0"/>
              <a:t>, </a:t>
            </a:r>
            <a:r>
              <a:rPr lang="pt-BR" sz="2200" dirty="0" err="1"/>
              <a:t>Brazelton</a:t>
            </a:r>
            <a:r>
              <a:rPr lang="pt-BR" sz="2200" dirty="0"/>
              <a:t>), como autor que apoia ou esclarece um ou outro ponto (às vezes de grande importância) das propostas destes autores</a:t>
            </a:r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sz="2200" dirty="0"/>
              <a:t>Não existe uma proposta sistemática, renunciando os problemas e soluções do campo da </a:t>
            </a:r>
            <a:r>
              <a:rPr lang="pt-BR" sz="2200" dirty="0" err="1"/>
              <a:t>perinatalidade</a:t>
            </a:r>
            <a:r>
              <a:rPr lang="pt-BR" sz="2200" dirty="0"/>
              <a:t> do ponto de vista de </a:t>
            </a:r>
            <a:r>
              <a:rPr lang="pt-BR" sz="2200" dirty="0" err="1"/>
              <a:t>Winnicott</a:t>
            </a:r>
            <a:endParaRPr lang="pt-BR" sz="22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6C2F-EC75-9A4D-A26A-1CFFB50B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4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837E3-76FA-644B-9631-6C03F88D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Programa das Aulas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C266C1-A6AE-D94A-BFE4-A18AD800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Aula 2. Origem e </a:t>
            </a:r>
            <a:r>
              <a:rPr lang="pt-BR" sz="2400" i="1" dirty="0" err="1"/>
              <a:t>telos</a:t>
            </a:r>
            <a:r>
              <a:rPr lang="pt-BR" sz="2400" dirty="0"/>
              <a:t> da </a:t>
            </a:r>
            <a:r>
              <a:rPr lang="pt-BR" sz="2400" dirty="0" err="1"/>
              <a:t>perinatalidade</a:t>
            </a:r>
            <a:r>
              <a:rPr lang="pt-BR" sz="2400" dirty="0"/>
              <a:t> como campo da ciência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Aula 3.  O desenvolvimento de uma uma psicanálise perinatal.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	A Teoria do Desenvolvimento dos sensos do Self (Daniel Stern)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Aula 4.  A psicologia clínica perinatal (</a:t>
            </a:r>
            <a:r>
              <a:rPr lang="pt-BR" sz="2400" dirty="0" err="1"/>
              <a:t>Antonio</a:t>
            </a:r>
            <a:r>
              <a:rPr lang="pt-BR" sz="2400" dirty="0"/>
              <a:t> </a:t>
            </a:r>
            <a:r>
              <a:rPr lang="pt-BR" sz="2400" dirty="0" err="1"/>
              <a:t>Imabsciati</a:t>
            </a:r>
            <a:r>
              <a:rPr lang="pt-BR" sz="2400" dirty="0"/>
              <a:t>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Aula 5. A clínica psicoterápica psicanalítica da </a:t>
            </a:r>
            <a:r>
              <a:rPr lang="pt-BR" sz="2400" dirty="0" err="1"/>
              <a:t>perinatalidade</a:t>
            </a:r>
            <a:r>
              <a:rPr lang="pt-BR" sz="2400" dirty="0"/>
              <a:t> (</a:t>
            </a:r>
            <a:r>
              <a:rPr lang="pt-BR" sz="2400" dirty="0" err="1"/>
              <a:t>Ssylvan</a:t>
            </a:r>
            <a:r>
              <a:rPr lang="pt-BR" sz="2400" dirty="0"/>
              <a:t> </a:t>
            </a:r>
            <a:r>
              <a:rPr lang="pt-BR" sz="2400" dirty="0" err="1"/>
              <a:t>Missonnier</a:t>
            </a:r>
            <a:r>
              <a:rPr lang="pt-BR" sz="2400" dirty="0"/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Aula 6. Psicopatologia Perinatal (Bernard </a:t>
            </a:r>
            <a:r>
              <a:rPr lang="pt-BR" sz="2400" dirty="0" err="1"/>
              <a:t>Golse</a:t>
            </a:r>
            <a:r>
              <a:rPr lang="pt-BR" sz="2400" dirty="0"/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Aula 7. Matriz analítico-histórico-crítica da Psicanálise Perinatal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Aula 8. Problemas teóricos do desenvolvimento,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	a partir da experiência com a </a:t>
            </a:r>
            <a:r>
              <a:rPr lang="pt-BR" sz="2400" dirty="0" err="1"/>
              <a:t>perinatalidade</a:t>
            </a:r>
            <a:endParaRPr lang="pt-BR" sz="2400" dirty="0"/>
          </a:p>
          <a:p>
            <a:pPr marL="0" indent="0">
              <a:lnSpc>
                <a:spcPct val="170000"/>
              </a:lnSpc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C1D8E7-E2BE-4B48-9497-80042445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00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06E59-4CCA-F749-B6A9-F931561C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AULA 2. </a:t>
            </a:r>
            <a:br>
              <a:rPr lang="pt-BR" sz="2800" b="1" dirty="0"/>
            </a:br>
            <a:r>
              <a:rPr lang="pt-BR" sz="2800" b="1" dirty="0"/>
              <a:t>ORIGEM E TELOS DA PERINATALIDADE COMO CAMPO DA CIÊNCIA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EB04AC-E320-994B-8D33-D96229465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O CAMPO DA PERINATALIDADE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OS PROBLEMAS DA PERINATALIDADE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HISTÓRIA DO SURGIMENTO DO CAMPO DA PERINATALIDADE COMO UM SETOR DA CIÊNCIA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PROPOSTA DE UMA CIÊNCIA PARA A PERINTALIDADE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FUNDAMENTOS DE UMA CIÊNCIA PARA A PERINATALIDADE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PERSPECTIVA GERAL DE UMA CIÊNCIA PARA A PERINATALIDADE</a:t>
            </a:r>
          </a:p>
          <a:p>
            <a:pPr marL="514350" indent="-514350">
              <a:buAutoNum type="arabicPeriod"/>
            </a:pPr>
            <a:endParaRPr lang="pt-BR" b="1" dirty="0"/>
          </a:p>
          <a:p>
            <a:pPr marL="514350" indent="-514350">
              <a:buAutoNum type="arabicPeriod"/>
            </a:pPr>
            <a:endParaRPr lang="pt-BR" b="1" dirty="0"/>
          </a:p>
          <a:p>
            <a:pPr marL="514350" indent="-514350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0CBF87-33FB-EB4D-AABD-27F65181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413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6F1D5-F097-7E4D-A215-0725F4D0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Aula 3.  </a:t>
            </a:r>
            <a:br>
              <a:rPr lang="pt-BR" sz="2800" b="1" dirty="0"/>
            </a:br>
            <a:r>
              <a:rPr lang="pt-BR" sz="2800" b="1" dirty="0"/>
              <a:t>O desenvolvimento de uma uma psicanálise perinatal</a:t>
            </a:r>
            <a:br>
              <a:rPr lang="pt-BR" sz="2800" b="1" dirty="0"/>
            </a:br>
            <a:r>
              <a:rPr lang="pt-BR" sz="2800" b="1" dirty="0"/>
              <a:t>A Teoria do Desenvolvimento dos sensos do Self (Daniel Stern)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C26A86-0A24-B243-BA2A-B1E461EA5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500" dirty="0"/>
              <a:t>1.          </a:t>
            </a:r>
            <a:r>
              <a:rPr lang="pt-BR" sz="2500" b="1" dirty="0"/>
              <a:t>Problemas clínicos da </a:t>
            </a:r>
            <a:r>
              <a:rPr lang="pt-BR" sz="2500" b="1" dirty="0" err="1"/>
              <a:t>perinatalidade</a:t>
            </a:r>
            <a:r>
              <a:rPr lang="pt-BR" sz="2500" b="1" dirty="0"/>
              <a:t> na psicanálise. </a:t>
            </a:r>
            <a:r>
              <a:rPr lang="pt-BR" sz="2500" dirty="0" err="1"/>
              <a:t>Être-avec</a:t>
            </a:r>
            <a:r>
              <a:rPr lang="pt-BR" sz="2500" dirty="0"/>
              <a:t> Daniel Stern : </a:t>
            </a:r>
            <a:r>
              <a:rPr lang="pt-BR" sz="2500" dirty="0" err="1"/>
              <a:t>https</a:t>
            </a:r>
            <a:r>
              <a:rPr lang="pt-BR" sz="2500" dirty="0"/>
              <a:t>://</a:t>
            </a:r>
            <a:r>
              <a:rPr lang="pt-BR" sz="2500" dirty="0" err="1"/>
              <a:t>youtu.be</a:t>
            </a:r>
            <a:r>
              <a:rPr lang="pt-BR" sz="2500" dirty="0"/>
              <a:t>/gSX_t-zPBA0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500" dirty="0"/>
              <a:t>2.          </a:t>
            </a:r>
            <a:r>
              <a:rPr lang="pt-BR" sz="2500" b="1" dirty="0"/>
              <a:t>A compreensão de Daniel Stern sobre o desenvolvimento (</a:t>
            </a:r>
            <a:r>
              <a:rPr lang="pt-BR" sz="2500" b="1" i="1" dirty="0"/>
              <a:t>A teoria do desenvolvimento dos sensos do self</a:t>
            </a:r>
            <a:r>
              <a:rPr lang="pt-BR" sz="2500" b="1" dirty="0"/>
              <a:t>)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500" dirty="0"/>
              <a:t>2.1 Introdução: contexto da proposta de Daniel Stern (1934-2012)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500" dirty="0"/>
              <a:t>2.2  Matriz para uma análise histórico-crítica</a:t>
            </a:r>
          </a:p>
          <a:p>
            <a:pPr marL="1371600" lvl="2" indent="-457200">
              <a:lnSpc>
                <a:spcPct val="120000"/>
              </a:lnSpc>
              <a:buAutoNum type="arabicPeriod"/>
            </a:pPr>
            <a:r>
              <a:rPr lang="pt-BR" sz="2500" dirty="0"/>
              <a:t>Qual o seu problema empírico de referência; </a:t>
            </a:r>
          </a:p>
          <a:p>
            <a:pPr marL="1371600" lvl="2" indent="-457200">
              <a:lnSpc>
                <a:spcPct val="120000"/>
              </a:lnSpc>
              <a:buAutoNum type="arabicPeriod"/>
            </a:pPr>
            <a:r>
              <a:rPr lang="pt-BR" sz="2500" dirty="0"/>
              <a:t>Como, deste problema particular, se chega ao problema universal do desenvolvimento dos sentidos do self; </a:t>
            </a:r>
          </a:p>
          <a:p>
            <a:pPr marL="1371600" lvl="2" indent="-457200">
              <a:lnSpc>
                <a:spcPct val="120000"/>
              </a:lnSpc>
              <a:buAutoNum type="arabicPeriod"/>
            </a:pPr>
            <a:r>
              <a:rPr lang="pt-BR" sz="2500" dirty="0"/>
              <a:t>Qual o seu modelo ontológico; </a:t>
            </a:r>
          </a:p>
          <a:p>
            <a:pPr marL="1371600" lvl="2" indent="-457200">
              <a:lnSpc>
                <a:spcPct val="120000"/>
              </a:lnSpc>
              <a:buAutoNum type="arabicPeriod"/>
            </a:pPr>
            <a:r>
              <a:rPr lang="pt-BR" sz="2500" dirty="0"/>
              <a:t>Quais são seus operadores para descrever e teorizar; </a:t>
            </a:r>
          </a:p>
          <a:p>
            <a:pPr marL="1371600" lvl="2" indent="-457200">
              <a:lnSpc>
                <a:spcPct val="120000"/>
              </a:lnSpc>
              <a:buAutoNum type="arabicPeriod"/>
            </a:pPr>
            <a:r>
              <a:rPr lang="pt-BR" sz="2500" dirty="0"/>
              <a:t>Quais as fases deste desenvolvimento;</a:t>
            </a:r>
          </a:p>
          <a:p>
            <a:pPr marL="1371600" lvl="2" indent="-457200">
              <a:lnSpc>
                <a:spcPct val="120000"/>
              </a:lnSpc>
              <a:buAutoNum type="arabicPeriod"/>
            </a:pPr>
            <a:r>
              <a:rPr lang="pt-BR" sz="2500" dirty="0"/>
              <a:t>Que métodos usou para chegar a estes resultados;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500" dirty="0"/>
              <a:t>	7.             Valor heurístico deste tipo de teoria.</a:t>
            </a:r>
            <a:endParaRPr lang="pt-BR" sz="2500" b="1" dirty="0"/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pt-BR" sz="2500" b="1" dirty="0"/>
              <a:t>Stern e o período perinatal</a:t>
            </a:r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pt-BR" sz="2500" b="1" dirty="0"/>
              <a:t>Nasce uma mãe, nasce uma família 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EE1715-E165-A646-A7F6-CE1939D3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43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D9894-BE5D-944A-85E4-E2C09377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sz="3100" b="1" dirty="0"/>
              <a:t>Aula 4.</a:t>
            </a:r>
            <a:br>
              <a:rPr lang="pt-BR" sz="3100" b="1" dirty="0"/>
            </a:br>
            <a:r>
              <a:rPr lang="pt-BR" sz="3100" b="1" dirty="0"/>
              <a:t>A psicologia clínica perinatal (</a:t>
            </a:r>
            <a:r>
              <a:rPr lang="pt-BR" sz="3100" b="1" dirty="0" err="1"/>
              <a:t>Antonio</a:t>
            </a:r>
            <a:r>
              <a:rPr lang="pt-BR" sz="3100" b="1" dirty="0"/>
              <a:t> </a:t>
            </a:r>
            <a:r>
              <a:rPr lang="pt-BR" sz="3100" b="1" dirty="0" err="1"/>
              <a:t>Imbasciati</a:t>
            </a:r>
            <a:r>
              <a:rPr lang="pt-BR" sz="3100" b="1" dirty="0"/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C520F-6FE4-6148-81E0-9380C032F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Fundamentos e referências teóricas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Objetivos e </a:t>
            </a:r>
            <a:r>
              <a:rPr lang="pt-BR" i="1" dirty="0" err="1"/>
              <a:t>telos</a:t>
            </a:r>
            <a:r>
              <a:rPr lang="pt-BR" dirty="0"/>
              <a:t> de trabalho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A centralidade da vida afetiva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A unidade cérebro-mente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Intervenções da psicologia perinatal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Viabilidade de uma psicologia perinatal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dirty="0"/>
              <a:t>Análise da perspectiva teórica</a:t>
            </a:r>
          </a:p>
        </p:txBody>
      </p:sp>
    </p:spTree>
    <p:extLst>
      <p:ext uri="{BB962C8B-B14F-4D97-AF65-F5344CB8AC3E}">
        <p14:creationId xmlns:p14="http://schemas.microsoft.com/office/powerpoint/2010/main" val="2455263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837FF-9EA5-5644-81B9-73D20C86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100" b="1" dirty="0"/>
            </a:br>
            <a:r>
              <a:rPr lang="pt-BR" sz="3100" b="1" dirty="0"/>
              <a:t>AULA 05.</a:t>
            </a:r>
            <a:br>
              <a:rPr lang="pt-BR" sz="3100" b="1" dirty="0"/>
            </a:br>
            <a:r>
              <a:rPr lang="pt-BR" sz="3100" b="1" dirty="0"/>
              <a:t>A CLÍNICA PSICOTERÁPICA PSICANALÍTICA COM A PERINATALIDADE</a:t>
            </a:r>
            <a:br>
              <a:rPr lang="pt-BR" sz="3100" b="1" dirty="0"/>
            </a:br>
            <a:r>
              <a:rPr lang="pt-BR" sz="3100" b="1" dirty="0"/>
              <a:t>MANUEL DE PSICHOLOGIE PERINATAL (S.MISSONNIER)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62F2B1-FB42-EC4D-BBC4-501688D1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A CONSTRUÇÃO DA PARENTALIDADE PERINTAL</a:t>
            </a:r>
          </a:p>
          <a:p>
            <a:r>
              <a:rPr lang="pt-BR" dirty="0"/>
              <a:t> Perspectiva Geral</a:t>
            </a:r>
          </a:p>
          <a:p>
            <a:r>
              <a:rPr lang="pt-BR" dirty="0"/>
              <a:t>A psicopatologia psicanalítica aplicada na compreensão da </a:t>
            </a:r>
            <a:r>
              <a:rPr lang="pt-BR" dirty="0" err="1"/>
              <a:t>parentalidade</a:t>
            </a:r>
            <a:endParaRPr lang="pt-BR" dirty="0"/>
          </a:p>
          <a:p>
            <a:r>
              <a:rPr lang="pt-BR" dirty="0"/>
              <a:t>Tornar-se mãe e nascer humano</a:t>
            </a:r>
          </a:p>
          <a:p>
            <a:r>
              <a:rPr lang="pt-BR" dirty="0"/>
              <a:t>A relação de objetos virtual (ROV)</a:t>
            </a:r>
          </a:p>
          <a:p>
            <a:r>
              <a:rPr lang="pt-BR" dirty="0"/>
              <a:t>DA (diagnostico ante[</a:t>
            </a:r>
            <a:r>
              <a:rPr lang="pt-BR" dirty="0" err="1"/>
              <a:t>pré</a:t>
            </a:r>
            <a:r>
              <a:rPr lang="pt-BR" dirty="0"/>
              <a:t>]-natal)</a:t>
            </a:r>
          </a:p>
          <a:p>
            <a:r>
              <a:rPr lang="pt-BR" dirty="0"/>
              <a:t>PATERNIDADE E NASCIMENTO</a:t>
            </a:r>
          </a:p>
          <a:p>
            <a:r>
              <a:rPr lang="pt-BR" dirty="0"/>
              <a:t>TRAUMA E NASCIMENTO</a:t>
            </a:r>
          </a:p>
          <a:p>
            <a:r>
              <a:rPr lang="pt-BR" dirty="0"/>
              <a:t>O PROBLEMAS DAS ANGÚSTIAS IMPENSÁVEIS</a:t>
            </a:r>
          </a:p>
          <a:p>
            <a:r>
              <a:rPr lang="pt-BR" dirty="0"/>
              <a:t>O paradigma do blues pós-parto (PPB) </a:t>
            </a:r>
          </a:p>
          <a:p>
            <a:r>
              <a:rPr lang="pt-BR" dirty="0"/>
              <a:t>A "continuidade do ser" do bebê </a:t>
            </a:r>
          </a:p>
          <a:p>
            <a:r>
              <a:rPr lang="pt-BR" dirty="0"/>
              <a:t>NA MATERNIDADE, ATENÇÃO PERINATAL COMPARTILHADA</a:t>
            </a:r>
          </a:p>
          <a:p>
            <a:r>
              <a:rPr lang="pt-BR" dirty="0"/>
              <a:t>Rumo ao suporte preventivo “de todos os lados” 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686778-8492-B043-8921-D81CDDC8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BB0B-BF14-6745-8341-D4BE7FE0EE7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52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83E0C-F985-6146-B1E6-0B0D5017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Apresentação do Campo da </a:t>
            </a:r>
            <a:r>
              <a:rPr lang="pt-BR" sz="2800" b="1" dirty="0" err="1"/>
              <a:t>Perinatalidade</a:t>
            </a:r>
            <a:r>
              <a:rPr lang="pt-BR" sz="2800" b="1" dirty="0"/>
              <a:t>, da Psicanálise Perinatal.</a:t>
            </a:r>
            <a:br>
              <a:rPr lang="pt-BR" sz="2800" b="1" dirty="0"/>
            </a:br>
            <a:br>
              <a:rPr lang="pt-BR" sz="2800" b="1" dirty="0"/>
            </a:br>
            <a:r>
              <a:rPr lang="pt-BR" sz="2800" b="1" dirty="0"/>
              <a:t>Estrutura Conceitual do curso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B2FB8-98EB-1941-AFFD-DE0631D5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sz="2400" dirty="0"/>
              <a:t>Os problemas que o campo clínico da </a:t>
            </a:r>
            <a:r>
              <a:rPr lang="pt-BR" sz="2400" dirty="0" err="1"/>
              <a:t>perinatalidade</a:t>
            </a:r>
            <a:r>
              <a:rPr lang="pt-BR" sz="2400" dirty="0"/>
              <a:t> coloca para a psicanálise e a procura pelas suas soluções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sz="2400" dirty="0"/>
              <a:t>A elaboração de uma psicanálise perinatal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sz="2400" dirty="0"/>
              <a:t>A proposta de uma visão de conjunto da </a:t>
            </a:r>
            <a:r>
              <a:rPr lang="pt-BR" sz="2400" dirty="0" err="1"/>
              <a:t>perinatalidade</a:t>
            </a:r>
            <a:r>
              <a:rPr lang="pt-BR" sz="2400" dirty="0"/>
              <a:t>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sz="2400" dirty="0"/>
              <a:t>Contribuições da </a:t>
            </a:r>
            <a:r>
              <a:rPr lang="pt-BR" sz="2400" dirty="0" err="1"/>
              <a:t>perinatalidade</a:t>
            </a:r>
            <a:r>
              <a:rPr lang="pt-BR" sz="2400" dirty="0"/>
              <a:t> para as Teorias do Desenvolvimento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t-BR" sz="2400" i="1" dirty="0" err="1"/>
              <a:t>Telos</a:t>
            </a:r>
            <a:r>
              <a:rPr lang="pt-BR" sz="2400" dirty="0"/>
              <a:t> e possibilidades para o desenvolvimento da psicanálise perinatal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6C2F-EC75-9A4D-A26A-1CFFB50B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00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86BA1-07D8-A443-A630-2BD0D769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>Aula 6</a:t>
            </a:r>
            <a:br>
              <a:rPr lang="pt-BR" sz="3100" b="1" dirty="0"/>
            </a:br>
            <a:r>
              <a:rPr lang="pt-BR" sz="3100" b="1" dirty="0"/>
              <a:t>Psicopatologia Perinatal (Alvarez &amp;  </a:t>
            </a:r>
            <a:r>
              <a:rPr lang="pt-BR" sz="3100" b="1" dirty="0" err="1"/>
              <a:t>Golse</a:t>
            </a:r>
            <a:r>
              <a:rPr lang="pt-BR" sz="3100" b="1" dirty="0"/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4BE648-714F-A545-989C-959836AA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O que é? Quais as suas interfaces?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O Bebê: clínico (reconstruído) e o bebê observado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Os grandes eixos de pesquisa e desenvolvimento </a:t>
            </a:r>
            <a:br>
              <a:rPr lang="pt-BR" sz="2600" dirty="0"/>
            </a:br>
            <a:r>
              <a:rPr lang="pt-BR" sz="2600" dirty="0"/>
              <a:t>da situação do bebê e seu desenvolvimento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 err="1"/>
              <a:t>Perintalidade</a:t>
            </a:r>
            <a:r>
              <a:rPr lang="pt-BR" sz="2600" dirty="0"/>
              <a:t> e seu campo de atuação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 err="1"/>
              <a:t>Perinatalidade</a:t>
            </a:r>
            <a:r>
              <a:rPr lang="pt-BR" sz="2600" dirty="0"/>
              <a:t> e </a:t>
            </a:r>
            <a:r>
              <a:rPr lang="pt-BR" sz="2600" dirty="0" err="1"/>
              <a:t>transdisciplinaridade</a:t>
            </a:r>
            <a:r>
              <a:rPr lang="pt-BR" sz="2600" dirty="0"/>
              <a:t> no sistema de saúde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600" dirty="0"/>
              <a:t>O desenvolvimento emocional e cognitivo do bebê</a:t>
            </a:r>
          </a:p>
          <a:p>
            <a:pPr marL="514350" indent="-514350"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6BE45-005E-B944-B914-A300720F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1467-85B1-A14F-9F02-E5282F964E08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658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5ECD6-32B5-1943-A377-8288DCD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Aula 7</a:t>
            </a:r>
            <a:br>
              <a:rPr lang="pt-BR" sz="2800" b="1" dirty="0"/>
            </a:br>
            <a:r>
              <a:rPr lang="pt-BR" sz="2800" b="1" dirty="0"/>
              <a:t>Matriz analítico-histórico-crítica </a:t>
            </a:r>
            <a:br>
              <a:rPr lang="pt-BR" sz="2800" b="1" dirty="0"/>
            </a:br>
            <a:r>
              <a:rPr lang="pt-BR" sz="2800" b="1" dirty="0"/>
              <a:t>da Psicanálise Perinatal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1AF51D-C564-664A-9E6C-7EFE95EA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pt-BR" dirty="0"/>
          </a:p>
          <a:p>
            <a:r>
              <a:rPr lang="pt-BR" dirty="0"/>
              <a:t>Apresentação da estrutura da Matriz Analítico-Histórico-Crítica para compreensão das propostas da Psicanálise Perinatal</a:t>
            </a:r>
          </a:p>
          <a:p>
            <a:pPr marL="0" indent="0">
              <a:buNone/>
            </a:pPr>
            <a:endParaRPr lang="pt-BR" dirty="0"/>
          </a:p>
          <a:p>
            <a:pPr marL="1485900" lvl="2" indent="-571500">
              <a:lnSpc>
                <a:spcPct val="150000"/>
              </a:lnSpc>
              <a:buAutoNum type="romanUcPeriod"/>
            </a:pPr>
            <a:r>
              <a:rPr lang="pt-BR" dirty="0"/>
              <a:t>Os </a:t>
            </a:r>
            <a:r>
              <a:rPr lang="pt-BR" i="1" dirty="0"/>
              <a:t>Problemas de Base</a:t>
            </a:r>
            <a:r>
              <a:rPr lang="pt-BR" dirty="0"/>
              <a:t>, a partir dos quais a psicanálise perinatal constrói sua proposta teórica e prática</a:t>
            </a:r>
          </a:p>
          <a:p>
            <a:pPr marL="1485900" lvl="2" indent="-571500">
              <a:lnSpc>
                <a:spcPct val="150000"/>
              </a:lnSpc>
              <a:buAutoNum type="romanUcPeriod"/>
            </a:pPr>
            <a:r>
              <a:rPr lang="pt-BR" dirty="0"/>
              <a:t>Os Problemas Gerais ou Universais com os quais se chega ou se depara a Psicanálise Perinatal</a:t>
            </a:r>
          </a:p>
          <a:p>
            <a:pPr marL="1485900" lvl="2" indent="-571500">
              <a:lnSpc>
                <a:spcPct val="150000"/>
              </a:lnSpc>
              <a:buAutoNum type="romanUcPeriod"/>
            </a:pPr>
            <a:r>
              <a:rPr lang="pt-BR" dirty="0"/>
              <a:t>A ontologia como um problema nem sempre explicitado nas diversas propostas da Psicanálise Perinatal</a:t>
            </a:r>
          </a:p>
          <a:p>
            <a:pPr marL="1485900" lvl="2" indent="-571500">
              <a:lnSpc>
                <a:spcPct val="150000"/>
              </a:lnSpc>
              <a:buAutoNum type="romanUcPeriod"/>
            </a:pPr>
            <a:r>
              <a:rPr lang="pt-BR" dirty="0"/>
              <a:t>A diversidade de operadores teórico-clínicos no campo da Psicanálise Perinatal</a:t>
            </a:r>
          </a:p>
          <a:p>
            <a:pPr marL="1485900" lvl="2" indent="-571500">
              <a:lnSpc>
                <a:spcPct val="150000"/>
              </a:lnSpc>
              <a:buAutoNum type="romanUcPeriod"/>
            </a:pPr>
            <a:r>
              <a:rPr lang="pt-BR" dirty="0"/>
              <a:t>Problemas relacionados às fases do desenvolvimento, a partir do campo da Psicanálise Perinatal</a:t>
            </a:r>
          </a:p>
          <a:p>
            <a:pPr marL="1485900" lvl="2" indent="-571500">
              <a:lnSpc>
                <a:spcPct val="150000"/>
              </a:lnSpc>
              <a:buAutoNum type="romanUcPeriod"/>
            </a:pPr>
            <a:r>
              <a:rPr lang="pt-BR" dirty="0"/>
              <a:t>Métodos de pesquisa, métodos de ação clínica, na Psicanálise Perinatal </a:t>
            </a:r>
          </a:p>
          <a:p>
            <a:pPr marL="1485900" lvl="2" indent="-571500">
              <a:lnSpc>
                <a:spcPct val="150000"/>
              </a:lnSpc>
              <a:buAutoNum type="romanUcPeriod"/>
            </a:pPr>
            <a:r>
              <a:rPr lang="pt-BR" dirty="0"/>
              <a:t>Avaliação heurística e </a:t>
            </a:r>
            <a:r>
              <a:rPr lang="pt-BR" i="1" dirty="0" err="1"/>
              <a:t>telos</a:t>
            </a:r>
            <a:r>
              <a:rPr lang="pt-BR" dirty="0"/>
              <a:t> para o desenvolvimentos da Psicanálise Perinatal</a:t>
            </a:r>
          </a:p>
          <a:p>
            <a:pPr marL="514350" indent="-514350">
              <a:buAutoNum type="arabicPeriod"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E1C8D4-AA72-5E4B-8095-B02422E5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77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100" b="1" dirty="0"/>
              <a:t>Apresentação da estrutura da Matriz Analítico-Histórico-Crítica para compreensão das propostas da Psicanálise Perinatal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1000" b="1" dirty="0"/>
              <a:t>PROBLEMAS DE BASE</a:t>
            </a:r>
            <a:r>
              <a:rPr lang="pt-BR" sz="1000" dirty="0"/>
              <a:t>: GERAIS (infertilidade, aborto, abortos espontâneos, morte fetal, revelações de anormalidades, gravidezes patológicas, acidentes perinatais, separação mãe / bebê neonatal, prematuridade, anúncio de deficiência, violência institucional, sofrimento psicossocial); TRANSTORNOS MENTAIS PRÉ-EXISTENTES </a:t>
            </a:r>
            <a:r>
              <a:rPr lang="pt-BR" sz="1000" i="1" dirty="0"/>
              <a:t> </a:t>
            </a:r>
            <a:r>
              <a:rPr lang="pt-BR" sz="1000" dirty="0"/>
              <a:t>(</a:t>
            </a:r>
            <a:r>
              <a:rPr lang="pt-BR" sz="1000" i="1" dirty="0"/>
              <a:t>Esquizofrenia, Transtornos depressivos e de ansiedade, Transtornos Alimentares, Transtornos de Personalidade, </a:t>
            </a:r>
            <a:r>
              <a:rPr lang="pt-BR" sz="1000" dirty="0"/>
              <a:t>Transtorno bipolar, Transtornos de uso indevido de substâncias, </a:t>
            </a:r>
            <a:r>
              <a:rPr lang="pt-BR" sz="1000" dirty="0" err="1"/>
              <a:t>Tacofobia</a:t>
            </a:r>
            <a:r>
              <a:rPr lang="pt-BR" sz="1000" dirty="0"/>
              <a:t> (pavor fóbico do trabalho e da entrega);; TRANSTORNOS MENTAIS RECÉM ADQUIRIDOS (</a:t>
            </a:r>
            <a:r>
              <a:rPr lang="pt-BR" sz="1000" i="1" dirty="0"/>
              <a:t>Psicose pós-parto, Depressão pós-parto, Aspectos Psicológicos da Perda da Gravidez)</a:t>
            </a:r>
            <a:endParaRPr lang="pt-BR" sz="10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1000" b="1" dirty="0"/>
              <a:t>PROBLEMAS UNIVERSAIS</a:t>
            </a:r>
            <a:r>
              <a:rPr lang="pt-BR" sz="1000" dirty="0"/>
              <a:t>: </a:t>
            </a:r>
            <a:r>
              <a:rPr lang="pt-BR" sz="1000" dirty="0" err="1"/>
              <a:t>Neotonia</a:t>
            </a:r>
            <a:r>
              <a:rPr lang="pt-BR" sz="1000" dirty="0"/>
              <a:t> e </a:t>
            </a:r>
            <a:r>
              <a:rPr lang="pt-BR" sz="1000" dirty="0" err="1"/>
              <a:t>Epigênese</a:t>
            </a:r>
            <a:r>
              <a:rPr lang="pt-BR" sz="1000" dirty="0"/>
              <a:t>,; Quadro geral dos problemas-objeto da Psicanálise Perinatal; Como os bebês apreendem o mundo? (Ela é tão bonita por dentro como por fora? Ela está como sempre? Que espaço é esse que não é nem-eu-nem-ela?; Os planos de desenvolvimento do bebê ( autopreservação, apego [</a:t>
            </a:r>
            <a:r>
              <a:rPr lang="pt-BR" sz="1000" i="1" dirty="0" err="1"/>
              <a:t>attachment</a:t>
            </a:r>
            <a:r>
              <a:rPr lang="pt-BR" sz="1000" dirty="0"/>
              <a:t>],  intersubjetividade , regulação das experiências de prazer e  desprazer); A Psicanálise Perinatal no campo de tratamento e prevenção, uma abordagem interdisciplinar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1000" b="1" dirty="0"/>
              <a:t>A ONTOLOGIA COMO UM PROBLEMA </a:t>
            </a:r>
            <a:r>
              <a:rPr lang="pt-BR" sz="1000" dirty="0"/>
              <a:t>A metapsicologia psicanalítica (Freud, Klein, Mahler, Erikson); A teoria do Apego; A teoria do desenvolvimento dos sensos do self; A situação antropológica fundamental; </a:t>
            </a:r>
            <a:r>
              <a:rPr lang="pt-BR" sz="1000" i="1" dirty="0"/>
              <a:t>Ser e continuar a ser  (a ser desenvolvida)</a:t>
            </a:r>
            <a:endParaRPr lang="pt-BR" sz="1000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1000" b="1" dirty="0"/>
              <a:t>OPERADORES TEÓRICO-CLÍNICOS : </a:t>
            </a:r>
            <a:r>
              <a:rPr lang="pt-BR" sz="1000" dirty="0"/>
              <a:t>Da Psicanálise; Da Teoria do Apego; Da Teoria do Desenvolvimento dos Sensos do Self; Da Psicologia Perinatal e da Psicopatologia Perinatal </a:t>
            </a:r>
            <a:endParaRPr lang="pt-BR" sz="1000" b="1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1000" b="1" dirty="0"/>
              <a:t>AS TEORIAS DO DESENVOLVIMENTO : </a:t>
            </a:r>
            <a:r>
              <a:rPr lang="pt-BR" sz="1000" dirty="0"/>
              <a:t>Teorias Psicanalíticas do Desenvolvimento (Freud, Anna Freud, </a:t>
            </a:r>
            <a:r>
              <a:rPr lang="pt-BR" sz="1000" dirty="0" err="1"/>
              <a:t>Spitz</a:t>
            </a:r>
            <a:r>
              <a:rPr lang="pt-BR" sz="1000" dirty="0"/>
              <a:t>, Margareth Mahler, [Erik Erikson], [Klein; Lacan; </a:t>
            </a:r>
            <a:r>
              <a:rPr lang="pt-BR" sz="1000" dirty="0" err="1"/>
              <a:t>Winnicott</a:t>
            </a:r>
            <a:r>
              <a:rPr lang="pt-BR" sz="1000" dirty="0"/>
              <a:t>]);  Teoria do Apego (</a:t>
            </a:r>
            <a:r>
              <a:rPr lang="pt-BR" sz="1000" dirty="0" err="1"/>
              <a:t>Bolwby</a:t>
            </a:r>
            <a:r>
              <a:rPr lang="pt-BR" sz="1000" dirty="0"/>
              <a:t>); Teoria do desenvolvimento dos sensos do self (Stern); O desenvolvimento descrito por </a:t>
            </a:r>
            <a:r>
              <a:rPr lang="pt-BR" sz="1000" dirty="0" err="1"/>
              <a:t>Brazelton</a:t>
            </a:r>
            <a:r>
              <a:rPr lang="pt-BR" sz="1000" dirty="0"/>
              <a:t>; As teorias sistêmicas; as teorias comportamentais]; A teoria do desenvolvimento do SER (</a:t>
            </a:r>
            <a:r>
              <a:rPr lang="pt-BR" sz="1000" dirty="0" err="1"/>
              <a:t>Winnicott</a:t>
            </a:r>
            <a:r>
              <a:rPr lang="pt-BR" sz="1000" dirty="0"/>
              <a:t>)</a:t>
            </a:r>
            <a:endParaRPr lang="pt-BR" sz="1000" b="1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1000" b="1" dirty="0"/>
              <a:t>MÉTODOS: o </a:t>
            </a:r>
            <a:r>
              <a:rPr lang="pt-BR" sz="1000" dirty="0"/>
              <a:t>Bebê clínico ou subjetivo (diversas perspectivas clínicas); e o Bebê objetivo (diversos modos de apreensão; microfilmagem (Stern, </a:t>
            </a:r>
            <a:r>
              <a:rPr lang="pt-BR" sz="1000" dirty="0" err="1"/>
              <a:t>Beebe</a:t>
            </a:r>
            <a:r>
              <a:rPr lang="pt-BR" sz="1000" dirty="0"/>
              <a:t>); Outros dispositivos de coleta de dados e de pesquisa empírica</a:t>
            </a:r>
            <a:endParaRPr lang="pt-BR" sz="1000" b="1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sz="1000" b="1" dirty="0"/>
              <a:t>AVALIAÇÃO HEURÍSTICA :   </a:t>
            </a:r>
            <a:r>
              <a:rPr lang="pt-BR" sz="1000" dirty="0"/>
              <a:t>Diversas Psicanálises Perinatais</a:t>
            </a:r>
            <a:r>
              <a:rPr lang="pt-BR" sz="1000" b="1" dirty="0"/>
              <a:t>; </a:t>
            </a:r>
            <a:r>
              <a:rPr lang="pt-BR" sz="1000" dirty="0"/>
              <a:t>(</a:t>
            </a:r>
            <a:r>
              <a:rPr lang="pt-BR" sz="1000" dirty="0" err="1"/>
              <a:t>Pikler-Lóczy</a:t>
            </a:r>
            <a:r>
              <a:rPr lang="pt-BR" sz="1000" dirty="0"/>
              <a:t>, </a:t>
            </a:r>
            <a:r>
              <a:rPr lang="pt-BR" sz="1000" dirty="0" err="1"/>
              <a:t>Université</a:t>
            </a:r>
            <a:r>
              <a:rPr lang="pt-BR" sz="1000" dirty="0"/>
              <a:t> </a:t>
            </a:r>
            <a:r>
              <a:rPr lang="pt-BR" sz="1000" dirty="0" err="1"/>
              <a:t>Ouvert</a:t>
            </a:r>
            <a:r>
              <a:rPr lang="pt-BR" sz="1000" dirty="0"/>
              <a:t> </a:t>
            </a:r>
            <a:r>
              <a:rPr lang="pt-BR" sz="1000" dirty="0" err="1"/>
              <a:t>du</a:t>
            </a:r>
            <a:r>
              <a:rPr lang="pt-BR" sz="1000" dirty="0"/>
              <a:t> </a:t>
            </a:r>
            <a:r>
              <a:rPr lang="pt-BR" sz="1000" dirty="0" err="1"/>
              <a:t>Bébé</a:t>
            </a:r>
            <a:r>
              <a:rPr lang="pt-BR" sz="1000" dirty="0"/>
              <a:t>, Centros </a:t>
            </a:r>
            <a:r>
              <a:rPr lang="pt-BR" sz="1000" dirty="0" err="1"/>
              <a:t>Brazeton</a:t>
            </a:r>
            <a:r>
              <a:rPr lang="pt-BR" sz="1000" dirty="0"/>
              <a:t>);  + OUTRAS POSSIBILIDADES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262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CDC6-92FE-DC4F-AB9D-B0B3CC3D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t-BR" sz="3200" b="1" dirty="0"/>
            </a:br>
            <a:r>
              <a:rPr lang="pt-BR" sz="2400" b="1" dirty="0"/>
              <a:t>Aula 8.</a:t>
            </a:r>
            <a:br>
              <a:rPr lang="pt-BR" sz="2400" b="1" dirty="0"/>
            </a:br>
            <a:r>
              <a:rPr lang="pt-BR" sz="2400" b="1" dirty="0"/>
              <a:t>Problemas teóricos do desenvolvimento, </a:t>
            </a:r>
            <a:br>
              <a:rPr lang="pt-BR" sz="2400" b="1" dirty="0"/>
            </a:br>
            <a:r>
              <a:rPr lang="pt-BR" sz="2400" b="1" dirty="0"/>
              <a:t>a partir da experiência com a </a:t>
            </a:r>
            <a:r>
              <a:rPr lang="pt-BR" sz="2400" b="1" dirty="0" err="1"/>
              <a:t>perinatalidade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D72DBF-A945-F440-A0E1-EC99231E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1700" b="1" dirty="0"/>
              <a:t>Retomada dos problemas clínicos do campo da </a:t>
            </a:r>
            <a:r>
              <a:rPr lang="pt-BR" sz="1700" b="1" dirty="0" err="1"/>
              <a:t>perinatalidade</a:t>
            </a:r>
            <a:endParaRPr lang="pt-BR" sz="1700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1700" b="1" dirty="0"/>
              <a:t>Fundamentos e Referências Teóricas da Psicanálise Perinatal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1700" b="1" dirty="0"/>
              <a:t>Modos de cuidado psicoterapêuticos da Psicanálise Perinatal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1700" b="1" dirty="0"/>
              <a:t>Os problemas teóricos e práticos da Psicanálise Perinatal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1700" b="1" dirty="0"/>
              <a:t>Contribuições da </a:t>
            </a:r>
            <a:r>
              <a:rPr lang="pt-BR" sz="1700" b="1" dirty="0" err="1"/>
              <a:t>perinatalidade</a:t>
            </a:r>
            <a:r>
              <a:rPr lang="pt-BR" sz="1700" b="1" dirty="0"/>
              <a:t> para as Teorias do Desenvolvimento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700" dirty="0"/>
              <a:t>	5.1  Ontologias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700" dirty="0"/>
              <a:t>	5.2 Estado e condições para o desenvolvimento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700" dirty="0"/>
              <a:t>	5.3 Temas e problemas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700" dirty="0"/>
              <a:t>	5.4 Lugar e importância do ambiente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700" dirty="0"/>
              <a:t>	5.5 Psicopatologias da </a:t>
            </a:r>
            <a:r>
              <a:rPr lang="pt-BR" sz="1700" dirty="0" err="1"/>
              <a:t>perinatalidade</a:t>
            </a:r>
            <a:endParaRPr lang="pt-BR" sz="17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1700" dirty="0"/>
              <a:t>	5.6 Os cuidados (privados e institucionais) com a </a:t>
            </a:r>
            <a:r>
              <a:rPr lang="pt-BR" sz="1700" dirty="0" err="1"/>
              <a:t>perinatalidade</a:t>
            </a:r>
            <a:endParaRPr lang="pt-BR" sz="1700" dirty="0"/>
          </a:p>
          <a:p>
            <a:pPr marL="0" indent="0">
              <a:buNone/>
            </a:pPr>
            <a:r>
              <a:rPr lang="pt-BR" sz="1700" b="1" dirty="0"/>
              <a:t>6.              Desenvolvimento e Psicopatologia </a:t>
            </a:r>
            <a:endParaRPr lang="pt-BR" sz="17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56D5C2-60EC-794F-A9D3-94B78434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432F-E90A-B941-8526-3BF9CA873DA2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41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3ED1A-C9E3-084B-AE4E-5B363471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DAS AULAS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356FA0-BCF7-BB4C-97E2-50FE5C024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FEVEREIRO 	</a:t>
            </a:r>
            <a:r>
              <a:rPr lang="pt-BR" dirty="0">
                <a:solidFill>
                  <a:srgbClr val="FF0000"/>
                </a:solidFill>
              </a:rPr>
              <a:t>2,	9,	16,	23</a:t>
            </a:r>
          </a:p>
          <a:p>
            <a:pPr marL="0" indent="0">
              <a:buNone/>
            </a:pPr>
            <a:r>
              <a:rPr lang="pt-BR" dirty="0"/>
              <a:t>MARÇO 	</a:t>
            </a:r>
            <a:r>
              <a:rPr lang="pt-BR" dirty="0">
                <a:solidFill>
                  <a:srgbClr val="FF0000"/>
                </a:solidFill>
              </a:rPr>
              <a:t>2,	9,	</a:t>
            </a:r>
            <a:r>
              <a:rPr lang="pt-BR" dirty="0">
                <a:highlight>
                  <a:srgbClr val="00FF00"/>
                </a:highlight>
              </a:rPr>
              <a:t>16</a:t>
            </a:r>
            <a:r>
              <a:rPr lang="pt-BR" dirty="0"/>
              <a:t>,	</a:t>
            </a:r>
            <a:r>
              <a:rPr lang="pt-BR" dirty="0">
                <a:highlight>
                  <a:srgbClr val="00FF00"/>
                </a:highlight>
              </a:rPr>
              <a:t>23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30</a:t>
            </a:r>
          </a:p>
          <a:p>
            <a:pPr marL="0" indent="0">
              <a:buNone/>
            </a:pPr>
            <a:r>
              <a:rPr lang="pt-BR" dirty="0"/>
              <a:t>ABRIL 		</a:t>
            </a:r>
            <a:r>
              <a:rPr lang="pt-BR" dirty="0">
                <a:solidFill>
                  <a:srgbClr val="FF0000"/>
                </a:solidFill>
              </a:rPr>
              <a:t>6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13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20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27</a:t>
            </a:r>
          </a:p>
          <a:p>
            <a:pPr marL="0" indent="0">
              <a:buNone/>
            </a:pPr>
            <a:r>
              <a:rPr lang="pt-BR" dirty="0"/>
              <a:t>MAIO 	</a:t>
            </a:r>
            <a:r>
              <a:rPr lang="pt-BR" dirty="0">
                <a:solidFill>
                  <a:srgbClr val="FF0000"/>
                </a:solidFill>
              </a:rPr>
              <a:t>4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11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18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25</a:t>
            </a:r>
          </a:p>
          <a:p>
            <a:pPr marL="0" indent="0">
              <a:buNone/>
            </a:pPr>
            <a:r>
              <a:rPr lang="pt-BR" dirty="0"/>
              <a:t>JUNHO 	</a:t>
            </a:r>
            <a:r>
              <a:rPr lang="pt-BR" dirty="0">
                <a:solidFill>
                  <a:srgbClr val="FF0000"/>
                </a:solidFill>
              </a:rPr>
              <a:t>1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8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15</a:t>
            </a:r>
            <a:r>
              <a:rPr lang="pt-BR" dirty="0"/>
              <a:t>, 	</a:t>
            </a:r>
            <a:r>
              <a:rPr lang="pt-BR" dirty="0">
                <a:highlight>
                  <a:srgbClr val="00FF00"/>
                </a:highlight>
              </a:rPr>
              <a:t>22</a:t>
            </a:r>
            <a:r>
              <a:rPr lang="pt-BR" dirty="0"/>
              <a:t>, 	</a:t>
            </a:r>
            <a:r>
              <a:rPr lang="pt-BR" dirty="0">
                <a:solidFill>
                  <a:srgbClr val="FF0000"/>
                </a:solidFill>
              </a:rPr>
              <a:t>29</a:t>
            </a:r>
          </a:p>
          <a:p>
            <a:pPr marL="0" indent="0">
              <a:buNone/>
            </a:pPr>
            <a:endParaRPr lang="pt-BR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pt-BR" dirty="0"/>
              <a:t>* 4ª Feira das 10:00 às 12:00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CF1CEE-39E6-624D-B511-39728F27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79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C48D6-66AF-4642-A792-1A686E0E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Critérios de avaliação para alunos inscritos e alunos especiais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AF83B8-D04A-EA4C-AA5F-F99856D6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Presença nas aulas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Trabalho a ser entregue, no último dia de aula, sobre as contribuições (diretas ou indiretas) que este curso fez para o desenvolvimento de sua pesquisa.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Caso nossa agenda permita, nosso penúltimo encontro será utilizado para orientação </a:t>
            </a:r>
            <a:r>
              <a:rPr lang="pt-BR"/>
              <a:t>dos trabalhos </a:t>
            </a:r>
            <a:r>
              <a:rPr lang="pt-BR" dirty="0"/>
              <a:t>finais em desenvolvimento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DF4277-BA1E-C947-B1CE-5234277A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4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215A2-FEEC-5949-9A84-B3CF80B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Bibliografia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18C46B4-F808-4B46-BACB-2056329D5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6597"/>
            <a:ext cx="1386875" cy="1962604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26C98E-B1A2-8645-8E23-AA04DB56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36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77AD86-3247-174E-AAF8-C1D5A12F2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781" y="1743642"/>
            <a:ext cx="1424296" cy="20155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56B820-12A0-F349-88BD-D156B06B1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077" y="1743641"/>
            <a:ext cx="1424296" cy="201555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946E39F-D182-2842-9560-CB065DDC8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304" y="1690688"/>
            <a:ext cx="1424296" cy="201555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CEF1E5F-10B7-C54A-9269-BC9CD1397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3270" y="1690689"/>
            <a:ext cx="1424296" cy="201555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9687376-056A-8C4A-BC99-F96723EDA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9338" y="1690687"/>
            <a:ext cx="1424296" cy="201555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8D24B50-F0C2-1943-87D0-0DE75A3A0A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024767"/>
            <a:ext cx="1386875" cy="196260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B53F7C8-2A58-A84B-9359-52ACCEC31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781" y="4024767"/>
            <a:ext cx="1386876" cy="196260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E0446F2-E6A3-6841-B4EB-E5E9C9E14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1716" y="4024767"/>
            <a:ext cx="1424296" cy="201555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638A102-E330-7647-9F74-5F09D31379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3270" y="4006205"/>
            <a:ext cx="1475156" cy="208753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687557B-EE11-6C4B-9F62-61F5BAEE6E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7566" y="4006205"/>
            <a:ext cx="1475156" cy="208753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6A34646-ADC1-164D-9A17-37B6ABA507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9663" y="4066190"/>
            <a:ext cx="1379145" cy="19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4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79C22-9EA4-974F-9E8F-7F98AFD3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Bibliografia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1B352A-D79B-F747-9922-AB8E9386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37</a:t>
            </a:fld>
            <a:endParaRPr lang="pt-BR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2D7BAB0D-9D92-0546-B590-40E89D129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686" y="1872456"/>
            <a:ext cx="1492485" cy="2112055"/>
          </a:xfr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07D3CBC-1619-4942-9486-0746E3CF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6" y="1948528"/>
            <a:ext cx="1384972" cy="195991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A8D8BEB-91F4-624E-AC44-0086FF449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04" y="2002667"/>
            <a:ext cx="1356696" cy="191989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01AA8C4-40D8-9047-9879-2203B37BB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239" y="2002668"/>
            <a:ext cx="1384972" cy="195991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6E7841B-A4B7-AB49-9F49-2B885EC17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587" y="1948529"/>
            <a:ext cx="1384972" cy="195991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3F13626-005D-3845-8A78-0E599DF50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2701" y="1965552"/>
            <a:ext cx="1372943" cy="19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2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09CE2-7656-1342-9CE5-5D63EFFA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C8B601-FC03-DD45-872D-F0C71FBE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38</a:t>
            </a:fld>
            <a:endParaRPr lang="pt-BR"/>
          </a:p>
        </p:txBody>
      </p:sp>
      <p:pic>
        <p:nvPicPr>
          <p:cNvPr id="2049" name="Picture 1" descr="page1image220896">
            <a:extLst>
              <a:ext uri="{FF2B5EF4-FFF2-40B4-BE49-F238E27FC236}">
                <a16:creationId xmlns:a16="http://schemas.microsoft.com/office/drawing/2014/main" id="{DADB073E-5EE7-D840-9B7C-7DD8FCEFC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6" y="365125"/>
            <a:ext cx="2101099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">
            <a:extLst>
              <a:ext uri="{FF2B5EF4-FFF2-40B4-BE49-F238E27FC236}">
                <a16:creationId xmlns:a16="http://schemas.microsoft.com/office/drawing/2014/main" id="{497372E9-03DF-0148-9F8A-A16197BA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2453734" cy="30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A7EEC505-307F-884D-A7B5-D66E494C2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34" y="343881"/>
            <a:ext cx="2128509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93D79F36-EFE9-4445-B95A-C00892A19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68549"/>
            <a:ext cx="2128509" cy="3012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4A2A5D9-0C55-5845-98DC-4FD536707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656" y="3527711"/>
            <a:ext cx="2327554" cy="32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60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04E7E-DD5B-2A43-9C6E-11BE4C12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4BA2F6-44AA-1E4B-A93F-5521EFE6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39</a:t>
            </a:fld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8834E7E-1F63-BA43-B8BA-13F6EF0D2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632" y="3658909"/>
            <a:ext cx="2211868" cy="31300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7139B4-5D20-9644-BDBE-31951D82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21" y="3727926"/>
            <a:ext cx="2211869" cy="31300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934778-2160-0743-BD61-5857F4B86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2" y="402317"/>
            <a:ext cx="2211868" cy="3130073"/>
          </a:xfrm>
          <a:prstGeom prst="rect">
            <a:avLst/>
          </a:prstGeom>
        </p:spPr>
      </p:pic>
      <p:pic>
        <p:nvPicPr>
          <p:cNvPr id="8" name="Espaço Reservado para Conteúdo 5">
            <a:extLst>
              <a:ext uri="{FF2B5EF4-FFF2-40B4-BE49-F238E27FC236}">
                <a16:creationId xmlns:a16="http://schemas.microsoft.com/office/drawing/2014/main" id="{D73375B4-D388-954E-B1EC-0150CB018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993" y="365125"/>
            <a:ext cx="2300297" cy="32552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60D6D3D-D860-D645-852B-8AAE816C3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79" y="326554"/>
            <a:ext cx="2327554" cy="329378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7196D6F-2AD4-2B44-8D9B-1DAEFAF71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0426" y="365125"/>
            <a:ext cx="2327554" cy="32937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DA70B75-8C65-FB48-A5CF-ECEEA2872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580" y="3700577"/>
            <a:ext cx="2327553" cy="32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83E0C-F985-6146-B1E6-0B0D5017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I. Os problemas que o campo clínico da </a:t>
            </a:r>
            <a:r>
              <a:rPr lang="pt-BR" sz="2800" b="1" dirty="0" err="1"/>
              <a:t>perinatalidade</a:t>
            </a:r>
            <a:r>
              <a:rPr lang="pt-BR" sz="2800" b="1" dirty="0"/>
              <a:t> </a:t>
            </a:r>
            <a:br>
              <a:rPr lang="pt-BR" sz="2800" b="1" dirty="0"/>
            </a:br>
            <a:r>
              <a:rPr lang="pt-BR" sz="2800" b="1" dirty="0"/>
              <a:t>coloca para a psicanálise</a:t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B2FB8-98EB-1941-AFFD-DE0631D5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2" indent="-457200">
              <a:lnSpc>
                <a:spcPct val="150000"/>
              </a:lnSpc>
              <a:buAutoNum type="arabicPeriod"/>
            </a:pPr>
            <a:r>
              <a:rPr lang="pt-BR" dirty="0"/>
              <a:t>Fenômenos e problemas do campo da </a:t>
            </a:r>
            <a:r>
              <a:rPr lang="pt-BR" dirty="0" err="1"/>
              <a:t>perinatalidade</a:t>
            </a:r>
            <a:r>
              <a:rPr lang="pt-BR" dirty="0"/>
              <a:t>: psiquiátricos (depressão, esquizofrenia, transtornos </a:t>
            </a:r>
            <a:r>
              <a:rPr lang="pt-BR" dirty="0" err="1"/>
              <a:t>biopolaes</a:t>
            </a:r>
            <a:r>
              <a:rPr lang="pt-BR" dirty="0"/>
              <a:t>, </a:t>
            </a:r>
            <a:r>
              <a:rPr lang="pt-BR" dirty="0" err="1"/>
              <a:t>adicções</a:t>
            </a:r>
            <a:r>
              <a:rPr lang="pt-BR" dirty="0"/>
              <a:t>), transtornos alimentares e de sono</a:t>
            </a:r>
          </a:p>
          <a:p>
            <a:pPr marL="1371600" lvl="2" indent="-457200">
              <a:lnSpc>
                <a:spcPct val="150000"/>
              </a:lnSpc>
              <a:buAutoNum type="arabicPeriod"/>
            </a:pPr>
            <a:r>
              <a:rPr lang="pt-BR" dirty="0"/>
              <a:t> As iniciativas de cuidado no campo da psiquiatria  e a constituição do campo da </a:t>
            </a:r>
            <a:r>
              <a:rPr lang="pt-BR" dirty="0" err="1"/>
              <a:t>perinatalidade</a:t>
            </a:r>
            <a:r>
              <a:rPr lang="pt-BR" dirty="0"/>
              <a:t> como disciplina (Psiquiatria </a:t>
            </a:r>
            <a:r>
              <a:rPr lang="pt-BR" dirty="0">
                <a:sym typeface="Wingdings" pitchFamily="2" charset="2"/>
              </a:rPr>
              <a:t> + Psicologia, Psicanálise, parteiras, assistente social etc.)</a:t>
            </a:r>
            <a:endParaRPr lang="pt-BR" dirty="0"/>
          </a:p>
          <a:p>
            <a:pPr marL="1428750" lvl="2" indent="-514350">
              <a:lnSpc>
                <a:spcPct val="150000"/>
              </a:lnSpc>
              <a:buAutoNum type="arabicPeriod"/>
            </a:pPr>
            <a:r>
              <a:rPr lang="pt-BR" dirty="0"/>
              <a:t>Os problemas que a </a:t>
            </a:r>
            <a:r>
              <a:rPr lang="pt-BR" dirty="0" err="1"/>
              <a:t>perinatalidade</a:t>
            </a:r>
            <a:r>
              <a:rPr lang="pt-BR" dirty="0"/>
              <a:t> coloca para a psicanálise e a necessidade de desenvolvimento da teoria e da prática: como cuidar (mãe, bebê, pai, família,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6C2F-EC75-9A4D-A26A-1CFFB50B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135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3D321-150B-D449-B47A-E6681A52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84328C1-C343-C04B-B794-B54FD8F4A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590" y="365124"/>
            <a:ext cx="4552781" cy="6442761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06114A-9341-2B43-B397-FE641F6D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712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30B75-192D-2A4E-9448-9A462B76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Lista de vídeos no </a:t>
            </a:r>
            <a:r>
              <a:rPr lang="pt-BR" sz="2800" b="1" dirty="0" err="1"/>
              <a:t>youtube</a:t>
            </a:r>
            <a:r>
              <a:rPr lang="pt-BR" sz="2800" b="1" dirty="0"/>
              <a:t> </a:t>
            </a:r>
            <a:br>
              <a:rPr lang="pt-BR" sz="2800" b="1" dirty="0"/>
            </a:br>
            <a:r>
              <a:rPr lang="pt-BR" sz="2800" b="1" dirty="0"/>
              <a:t>de Leopoldo </a:t>
            </a:r>
            <a:r>
              <a:rPr lang="pt-BR" sz="2800" b="1" dirty="0" err="1"/>
              <a:t>Fulgencio</a:t>
            </a: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2DA915-76D0-464E-BD0B-4BD0CB35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2015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b="1" dirty="0"/>
              <a:t>1. Para ler </a:t>
            </a:r>
            <a:r>
              <a:rPr lang="pt-BR" b="1" dirty="0" err="1"/>
              <a:t>Winnicott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https://youtu.be/mHQUskmlCMA</a:t>
            </a:r>
            <a:r>
              <a:rPr lang="pt-BR" dirty="0"/>
              <a:t>	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2. A concepção de Natureza Humana para </a:t>
            </a:r>
            <a:r>
              <a:rPr lang="pt-BR" b="1" dirty="0" err="1"/>
              <a:t>Winnicott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Parte 1 </a:t>
            </a:r>
            <a:r>
              <a:rPr lang="pt-BR" u="sng" dirty="0">
                <a:hlinkClick r:id="rId3"/>
              </a:rPr>
              <a:t>https://youtu.be/QchPhiUzC9A</a:t>
            </a: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/>
              <a:t>Parte 2 </a:t>
            </a:r>
            <a:r>
              <a:rPr lang="pt-BR" u="sng" dirty="0">
                <a:hlinkClick r:id="rId4"/>
              </a:rPr>
              <a:t>https://youtu.be/s9Z7n8gGXek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Parte 3 </a:t>
            </a:r>
            <a:r>
              <a:rPr lang="pt-BR" u="sng" dirty="0">
                <a:hlinkClick r:id="rId5"/>
              </a:rPr>
              <a:t>https://youtu.be/xaq6TsCjz-A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Parte 4  </a:t>
            </a:r>
            <a:r>
              <a:rPr lang="pt-BR" u="sng" dirty="0">
                <a:hlinkClick r:id="rId6"/>
              </a:rPr>
              <a:t>https://youtu.be/oGnlzv5Gqx0</a:t>
            </a:r>
            <a:r>
              <a:rPr lang="pt-BR" dirty="0"/>
              <a:t>	 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The conception of Human Nature by Winnicott (Part 1)</a:t>
            </a:r>
            <a:r>
              <a:rPr lang="en-US" dirty="0"/>
              <a:t>	</a:t>
            </a:r>
            <a:endParaRPr lang="pt-BR" dirty="0"/>
          </a:p>
          <a:p>
            <a:pPr marL="0" indent="0">
              <a:buNone/>
            </a:pPr>
            <a:r>
              <a:rPr lang="en-US" u="sng" dirty="0">
                <a:hlinkClick r:id="rId7"/>
              </a:rPr>
              <a:t>https://youtu.be/p0hJCQFpW-M</a:t>
            </a:r>
            <a:r>
              <a:rPr lang="en-US" dirty="0"/>
              <a:t> 	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E82292-5702-4B49-9794-DB68A465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420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7E838-DE31-A546-B1FE-BBC38B6B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EDFA19-E1FD-9445-B5E9-318CADE04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2016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/>
              <a:t>1. </a:t>
            </a:r>
            <a:r>
              <a:rPr lang="pt-BR" b="1" dirty="0"/>
              <a:t>A psique, o Soma e a Mente para </a:t>
            </a:r>
            <a:r>
              <a:rPr lang="pt-BR" b="1" dirty="0" err="1"/>
              <a:t>Winnicott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https://youtu.be/wmSYzZlwUnQ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2019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1. </a:t>
            </a:r>
            <a:r>
              <a:rPr lang="pt-BR" b="1" dirty="0" err="1"/>
              <a:t>Winnicott</a:t>
            </a:r>
            <a:r>
              <a:rPr lang="pt-BR" b="1" dirty="0"/>
              <a:t> e o Desenvolvimento do SER. Visão de Conjunto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3"/>
              </a:rPr>
              <a:t>https://www.youtube.com/watch?v=o6Z7w5UgkhE&amp;t=2699s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D80AE3-63A2-AB49-B2F3-AEB7835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954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BDD8B-3636-FF40-8108-00E15D79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ADDBE0-B415-AA41-ACBD-76F59A6D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2020</a:t>
            </a:r>
          </a:p>
          <a:p>
            <a:pPr marL="0" indent="0">
              <a:buNone/>
            </a:pPr>
            <a:r>
              <a:rPr lang="pt-BR" dirty="0"/>
              <a:t>1. Modos de Sofrer para Freud, </a:t>
            </a:r>
            <a:r>
              <a:rPr lang="pt-BR" dirty="0" err="1"/>
              <a:t>Ferenczi</a:t>
            </a:r>
            <a:r>
              <a:rPr lang="pt-BR" dirty="0"/>
              <a:t> e </a:t>
            </a:r>
            <a:r>
              <a:rPr lang="pt-BR" dirty="0" err="1"/>
              <a:t>Winnicot</a:t>
            </a:r>
            <a:r>
              <a:rPr lang="pt-BR" dirty="0"/>
              <a:t> - Parte 1</a:t>
            </a:r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https://www.youtube.com/watch?v=72uPvDVlj9A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2.Análise de "Os objetos e Fenômenos transacionais" de D. W. </a:t>
            </a:r>
            <a:r>
              <a:rPr lang="pt-BR" b="1" dirty="0" err="1"/>
              <a:t>Winnicott</a:t>
            </a: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b="1" dirty="0">
                <a:hlinkClick r:id="rId3"/>
              </a:rPr>
              <a:t>https://youtu.be/mB1wRwgo74U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3. Apresentação de "O brincar e a realidade" </a:t>
            </a:r>
            <a:endParaRPr lang="pt-BR" dirty="0"/>
          </a:p>
          <a:p>
            <a:pPr marL="0" indent="0">
              <a:buNone/>
            </a:pPr>
            <a:r>
              <a:rPr lang="pt-BR" b="1" dirty="0">
                <a:hlinkClick r:id="rId4"/>
              </a:rPr>
              <a:t>https://youtu.be/PaS7_xEs82o</a:t>
            </a: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8B65FF-1D1E-0D40-B0EF-7461D508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990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BB5C7-0C74-7844-BC13-80BFC137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1786B-D667-6C44-B025-C00FB2081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2021</a:t>
            </a:r>
          </a:p>
          <a:p>
            <a:pPr marL="0" indent="0">
              <a:buNone/>
            </a:pPr>
            <a:r>
              <a:rPr lang="pt-BR" b="1" dirty="0"/>
              <a:t>Play-</a:t>
            </a:r>
            <a:r>
              <a:rPr lang="pt-BR" b="1" dirty="0" err="1"/>
              <a:t>List</a:t>
            </a:r>
            <a:r>
              <a:rPr lang="pt-BR" b="1" dirty="0"/>
              <a:t> </a:t>
            </a:r>
            <a:r>
              <a:rPr lang="pt-BR" dirty="0"/>
              <a:t>“</a:t>
            </a:r>
            <a:r>
              <a:rPr lang="pt-BR" b="1" dirty="0"/>
              <a:t>TEORIAS PSICANALÍTICAS DO DESENVOLVIMENTO</a:t>
            </a:r>
            <a:r>
              <a:rPr lang="pt-BR" dirty="0"/>
              <a:t>”: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1. Teorias Psicanalíticas do Desenvolvimento. Projeto de pesquisa para uma análise estrutural</a:t>
            </a:r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https://www.youtube.com/watch?v=gcz6UI3KHRU&amp;list=PLZd_6rgUvPeaTvLVgLTvR8gbbm6Cn4jUi&amp;index=1&amp;t=64s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2. Sigmund Freud e a teoria do desenvolvimento psicossexual </a:t>
            </a:r>
          </a:p>
          <a:p>
            <a:pPr marL="0" indent="0">
              <a:buNone/>
            </a:pPr>
            <a:r>
              <a:rPr lang="pt-BR" u="sng" dirty="0">
                <a:hlinkClick r:id="rId3"/>
              </a:rPr>
              <a:t>https://www.youtube.com/watch?v=cK6oxMitWyo&amp;list=PLZd_6rgUvPeaTvLVgLTvR8gbbm6Cn4jUi&amp;index=2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3. Anna Freud e a consolidação da teoria psicanalítica como uma teoria plena do desenvolvimento</a:t>
            </a:r>
          </a:p>
          <a:p>
            <a:pPr marL="0" indent="0">
              <a:buNone/>
            </a:pPr>
            <a:r>
              <a:rPr lang="pt-BR" u="sng" dirty="0">
                <a:hlinkClick r:id="rId4"/>
              </a:rPr>
              <a:t>https://www.youtube.com/watch?v=q3rd-CybLP0&amp;list=PLZd_6rgUvPeaTvLVgLTvR8gbbm6Cn4jUi&amp;index=3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4. René </a:t>
            </a:r>
            <a:r>
              <a:rPr lang="pt-BR" b="1" dirty="0" err="1"/>
              <a:t>Spitz</a:t>
            </a:r>
            <a:r>
              <a:rPr lang="pt-BR" b="1" dirty="0"/>
              <a:t> e a teoria do desenvolvimento das relações de objeto e da organização do Ego</a:t>
            </a:r>
          </a:p>
          <a:p>
            <a:pPr marL="0" indent="0">
              <a:buNone/>
            </a:pPr>
            <a:r>
              <a:rPr lang="pt-BR" u="sng" dirty="0">
                <a:hlinkClick r:id="rId5"/>
              </a:rPr>
              <a:t>https://www.youtube.com/watch?v=75JX_G-dqFo&amp;list=PLZd_6rgUvPeaTvLVgLTvR8gbbm6Cn4jUi&amp;index=4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5. Erik Erikson e a teoria do desenvolvimento psicossocial</a:t>
            </a:r>
          </a:p>
          <a:p>
            <a:pPr marL="0" indent="0">
              <a:buNone/>
            </a:pPr>
            <a:r>
              <a:rPr lang="pt-BR" u="sng" dirty="0">
                <a:hlinkClick r:id="rId6"/>
              </a:rPr>
              <a:t>https://www.youtube.com/watch?v=jA6RnAFw3as&amp;list=PLZd_6rgUvPeaTvLVgLTvR8gbbm6Cn4jUi&amp;index=5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6. Margareth Mahler e a teoria da Individuação-Separação</a:t>
            </a:r>
          </a:p>
          <a:p>
            <a:pPr marL="0" indent="0">
              <a:buNone/>
            </a:pPr>
            <a:r>
              <a:rPr lang="pt-BR" u="sng" dirty="0">
                <a:hlinkClick r:id="rId7"/>
              </a:rPr>
              <a:t>https://www.youtube.com/watch?v=1N6UAVT4xSo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7. A teoria do desenvolvimento cognitivo do ponto de vista de Jean Piaget</a:t>
            </a:r>
          </a:p>
          <a:p>
            <a:pPr marL="0" indent="0">
              <a:buNone/>
            </a:pPr>
            <a:r>
              <a:rPr lang="pt-BR" u="sng" dirty="0">
                <a:hlinkClick r:id="rId8"/>
              </a:rPr>
              <a:t>https://www.youtube.com/watch?v=dbrwEBoN1hg&amp;list=PLZd_6rgUvPeaTvLVgLTvR8gbbm6Cn4jUi&amp;index=6</a:t>
            </a:r>
            <a:endParaRPr lang="pt-BR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D1F02-0404-E248-9598-ED524DCB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1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7FB3D-9772-1F44-8E19-AF2E9C89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0307CE-5FDA-5D46-8751-1A49BB042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2021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b="1" dirty="0"/>
              <a:t>2. A cultura no processo psicoterapêutico psicanalítico para </a:t>
            </a:r>
            <a:r>
              <a:rPr lang="pt-BR" b="1" dirty="0" err="1"/>
              <a:t>Winnicott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https://youtu.be/sCGbVEtXMy0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3.  </a:t>
            </a:r>
            <a:r>
              <a:rPr lang="pt-BR" dirty="0"/>
              <a:t> </a:t>
            </a:r>
            <a:r>
              <a:rPr lang="pt-BR" b="1" dirty="0"/>
              <a:t>A agressividade na natureza humana e no processo psicoterápico, do ponto de vista de </a:t>
            </a:r>
            <a:r>
              <a:rPr lang="pt-BR" b="1" dirty="0" err="1"/>
              <a:t>Winnicott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3"/>
              </a:rPr>
              <a:t>https://youtu.be/KduCLM6PKo0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4. </a:t>
            </a:r>
            <a:r>
              <a:rPr lang="pt-BR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cultura no processo psicoterapêutico psicanalítico para Winnicott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https://youtu.be/sCGbVEtXMy0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5.</a:t>
            </a:r>
            <a:r>
              <a:rPr lang="pt-BR" dirty="0"/>
              <a:t> </a:t>
            </a:r>
            <a:r>
              <a:rPr lang="pt-BR" b="1" dirty="0"/>
              <a:t>As condições para a democracia: o perigo dos antissociais e dos fundamentalistas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u="sng" dirty="0">
                <a:hlinkClick r:id="rId5"/>
              </a:rPr>
              <a:t>https://www.youtube.com/watch?v=gp3eoc4QqqA</a:t>
            </a:r>
            <a:endParaRPr lang="pt-BR" b="1" dirty="0"/>
          </a:p>
          <a:p>
            <a:pPr marL="0" indent="0">
              <a:buNone/>
            </a:pPr>
            <a:r>
              <a:rPr lang="pt-BR" b="1" dirty="0"/>
              <a:t>6.Repetir, </a:t>
            </a:r>
            <a:r>
              <a:rPr lang="pt-BR" b="1" dirty="0" err="1"/>
              <a:t>experienciar</a:t>
            </a:r>
            <a:r>
              <a:rPr lang="pt-BR" b="1" dirty="0"/>
              <a:t>, integrar </a:t>
            </a:r>
            <a:endParaRPr lang="pt-BR" dirty="0"/>
          </a:p>
          <a:p>
            <a:pPr marL="0" indent="0">
              <a:buNone/>
            </a:pPr>
            <a:r>
              <a:rPr lang="pt-BR" dirty="0">
                <a:hlinkClick r:id="rId6"/>
              </a:rPr>
              <a:t>https://www.youtube.com/watch?v=PzJ538niUok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7. </a:t>
            </a:r>
            <a:r>
              <a:rPr lang="pt-BR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Ética do Cuidado Psicanalítico: a conjunção de uma cura pela palavra com uma cura pela Experiência</a:t>
            </a:r>
            <a:endParaRPr lang="pt-BR" b="1" dirty="0"/>
          </a:p>
          <a:p>
            <a:pPr marL="0" indent="0">
              <a:buNone/>
            </a:pPr>
            <a:r>
              <a:rPr lang="pt-BR" u="sng" dirty="0">
                <a:hlinkClick r:id="rId8"/>
              </a:rPr>
              <a:t>https://youtu.be/qwuaj0qnMdw</a:t>
            </a:r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A901F0-4E25-4046-ADD3-67C51DC3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177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20399-846C-F142-83D5-205CFEDD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70B056-E70E-2D48-AB4E-D1C71AA4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2021</a:t>
            </a:r>
          </a:p>
          <a:p>
            <a:pPr marL="0" indent="0">
              <a:buNone/>
            </a:pPr>
            <a:r>
              <a:rPr lang="pt-BR" b="1" dirty="0"/>
              <a:t>8.</a:t>
            </a:r>
            <a:endParaRPr lang="pt-BR" dirty="0"/>
          </a:p>
          <a:p>
            <a:pPr marL="0" indent="0">
              <a:buNone/>
            </a:pPr>
            <a:r>
              <a:rPr lang="pt-BR" b="1" i="1" dirty="0"/>
              <a:t>Como se preparar para elaborar um projeto de pesquisa de Mestrado ou Doutorado?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https://www.youtube.com/watch?v=scMXPYA3l9I</a:t>
            </a:r>
            <a:endParaRPr lang="pt-BR" b="1" dirty="0"/>
          </a:p>
          <a:p>
            <a:endParaRPr lang="pt-BR" b="1" dirty="0"/>
          </a:p>
          <a:p>
            <a:pPr marL="0" indent="0">
              <a:buNone/>
            </a:pPr>
            <a:r>
              <a:rPr lang="pt-BR" b="1" i="1" dirty="0"/>
              <a:t>9. Como Escrever um Projeto de Pesquisa para um Mestrado ou Doutorado?</a:t>
            </a:r>
            <a:endParaRPr lang="pt-BR" b="1" dirty="0"/>
          </a:p>
          <a:p>
            <a:pPr marL="0" indent="0">
              <a:buNone/>
            </a:pPr>
            <a:r>
              <a:rPr lang="pt-BR" dirty="0"/>
              <a:t> 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=XbJOQ22Ey_E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220C8D-2A04-494F-8F13-F81D5D42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923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6315F-4C9C-F744-81AA-05F4E734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CEE173-B94F-6140-8572-21E7C561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2021</a:t>
            </a:r>
          </a:p>
          <a:p>
            <a:pPr marL="0" indent="0">
              <a:buNone/>
            </a:pPr>
            <a:r>
              <a:rPr lang="pt-BR" dirty="0"/>
              <a:t>10. </a:t>
            </a:r>
            <a:r>
              <a:rPr lang="pt-BR" b="1" dirty="0" err="1"/>
              <a:t>Winnicott</a:t>
            </a:r>
            <a:r>
              <a:rPr lang="pt-BR" b="1" dirty="0"/>
              <a:t>: A psicanálise como uma Cura pela Experiência de Ser (XV Encontro </a:t>
            </a:r>
            <a:r>
              <a:rPr lang="pt-BR" b="1" dirty="0" err="1"/>
              <a:t>Winnicott</a:t>
            </a:r>
            <a:r>
              <a:rPr lang="pt-BR" b="1" dirty="0"/>
              <a:t> 2021)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2"/>
              </a:rPr>
              <a:t>https://youtu.be/FOzq1efXjK8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A MESMA CONFERÊNCIA COM LEGENDAS EM INGLÊS </a:t>
            </a:r>
            <a:endParaRPr lang="pt-BR" dirty="0"/>
          </a:p>
          <a:p>
            <a:pPr marL="0" indent="0">
              <a:buNone/>
            </a:pPr>
            <a:r>
              <a:rPr lang="en-US" dirty="0" err="1"/>
              <a:t>Winnicot</a:t>
            </a:r>
            <a:r>
              <a:rPr lang="en-US" dirty="0"/>
              <a:t> and The Psychoanalysis as Cure through the Experience of Being (XV Brazilian Meeting 2021)</a:t>
            </a:r>
            <a:endParaRPr lang="pt-BR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https://youtu.be/Wx-BKpJAmik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11. A mesma conferência, só com o texto</a:t>
            </a:r>
            <a:r>
              <a:rPr lang="en-US" b="1" dirty="0"/>
              <a:t> 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Parte 1. </a:t>
            </a:r>
            <a:r>
              <a:rPr lang="pt-BR" b="1" dirty="0" err="1"/>
              <a:t>Winnicott</a:t>
            </a:r>
            <a:r>
              <a:rPr lang="pt-BR" b="1" dirty="0"/>
              <a:t> e as experiências de ser no processo analítico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4"/>
              </a:rPr>
              <a:t>https://youtu.be/9ovEs5GojV0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b="1" dirty="0"/>
              <a:t>Parte 2.  </a:t>
            </a:r>
            <a:r>
              <a:rPr lang="pt-BR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lugar da experiência no método de tratamento psicanalítico (diálogo com Ogden e Girard)</a:t>
            </a:r>
            <a:endParaRPr lang="pt-BR" dirty="0"/>
          </a:p>
          <a:p>
            <a:r>
              <a:rPr lang="en-US" b="1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https://youtu.be/aur2d4HGRNA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2E0CC3-CA32-4B4C-9191-707AD32B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355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B9F3A-99FC-3544-AC08-4F4F94D7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A159AB-CB83-D842-B5DD-98EC42C31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2021</a:t>
            </a:r>
          </a:p>
          <a:p>
            <a:pPr marL="0" indent="0">
              <a:buNone/>
            </a:pPr>
            <a:r>
              <a:rPr lang="pt-BR" dirty="0"/>
              <a:t>12.</a:t>
            </a:r>
            <a:r>
              <a:rPr lang="pt-BR" b="1" dirty="0"/>
              <a:t> </a:t>
            </a:r>
          </a:p>
          <a:p>
            <a:pPr marL="0" indent="0">
              <a:buNone/>
            </a:pPr>
            <a:r>
              <a:rPr lang="pt-BR" dirty="0"/>
              <a:t>“</a:t>
            </a:r>
            <a:r>
              <a:rPr lang="pt-BR" dirty="0" err="1"/>
              <a:t>Winnicott</a:t>
            </a:r>
            <a:r>
              <a:rPr lang="pt-BR" dirty="0"/>
              <a:t> e Freud: continuidades, desenvolvimentos e rupturas” – Encontro na Sociedade Psicanalítica da Polônia</a:t>
            </a:r>
          </a:p>
          <a:p>
            <a:pPr marL="0" indent="0">
              <a:buNone/>
            </a:pP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youtu.be</a:t>
            </a:r>
            <a:r>
              <a:rPr lang="pt-BR" dirty="0"/>
              <a:t>/Cw1vltX24-4</a:t>
            </a:r>
          </a:p>
          <a:p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Parte 2: </a:t>
            </a:r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Diálogos sobre o encontro Winnicott-Freud e o lugar da teorização metapsicológico na psicanálise</a:t>
            </a:r>
            <a:endParaRPr lang="pt-BR" dirty="0"/>
          </a:p>
          <a:p>
            <a:r>
              <a:rPr lang="en-US" u="sng" dirty="0">
                <a:hlinkClick r:id="rId3"/>
              </a:rPr>
              <a:t>https://youtu.be/K1pUb7ydYCY</a:t>
            </a:r>
            <a:r>
              <a:rPr lang="en-US" dirty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3A9ED1-FCAD-4147-8C94-73D6E292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506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EBA62-322B-5843-A32E-326A5F80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C12A79-F1CA-4B49-AC16-C53DFB6E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2022</a:t>
            </a:r>
          </a:p>
          <a:p>
            <a:pPr marL="0" indent="0">
              <a:buNone/>
            </a:pPr>
            <a:r>
              <a:rPr lang="pt-BR" dirty="0"/>
              <a:t>1.</a:t>
            </a:r>
            <a:r>
              <a:rPr lang="pt-BR" b="1" dirty="0"/>
              <a:t>A metapsicologia e seus destinos </a:t>
            </a:r>
            <a:endParaRPr lang="pt-BR" dirty="0"/>
          </a:p>
          <a:p>
            <a:pPr marL="0" indent="0">
              <a:buNone/>
            </a:pPr>
            <a:r>
              <a:rPr lang="pt-BR" b="1" u="sng" dirty="0">
                <a:hlinkClick r:id="rId2"/>
              </a:rPr>
              <a:t>https://youtu.be/OMGug6CoWPc</a:t>
            </a:r>
            <a:endParaRPr lang="pt-BR" b="1" u="sng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 legendas em português e em inglês </a:t>
            </a:r>
          </a:p>
          <a:p>
            <a:pPr marL="0" indent="0">
              <a:buNone/>
            </a:pPr>
            <a:r>
              <a:rPr lang="pt-BR" dirty="0"/>
              <a:t>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FB715D-8BB1-8945-865A-DBFC7C56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85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83E0C-F985-6146-B1E6-0B0D5017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II. A elaboração de uma psicanálise perinatal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B2FB8-98EB-1941-AFFD-DE0631D5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lnSpc>
                <a:spcPct val="150000"/>
              </a:lnSpc>
              <a:buNone/>
            </a:pPr>
            <a:endParaRPr lang="pt-BR" dirty="0"/>
          </a:p>
          <a:p>
            <a:pPr marL="1428750" lvl="2" indent="-514350">
              <a:lnSpc>
                <a:spcPct val="150000"/>
              </a:lnSpc>
              <a:buAutoNum type="arabicPeriod"/>
            </a:pPr>
            <a:r>
              <a:rPr lang="pt-BR" dirty="0"/>
              <a:t>Origens: Freud, Anna Freud, R. </a:t>
            </a:r>
            <a:r>
              <a:rPr lang="pt-BR" dirty="0" err="1"/>
              <a:t>Spitz</a:t>
            </a:r>
            <a:r>
              <a:rPr lang="pt-BR" dirty="0"/>
              <a:t>, M. Mahler, </a:t>
            </a:r>
            <a:r>
              <a:rPr lang="pt-BR" dirty="0" err="1"/>
              <a:t>Bowlby</a:t>
            </a:r>
            <a:r>
              <a:rPr lang="pt-BR" dirty="0"/>
              <a:t>, </a:t>
            </a:r>
            <a:r>
              <a:rPr lang="pt-BR" dirty="0" err="1"/>
              <a:t>Winnicott</a:t>
            </a:r>
            <a:endParaRPr lang="pt-BR" dirty="0"/>
          </a:p>
          <a:p>
            <a:pPr marL="1428750" lvl="2" indent="-514350">
              <a:lnSpc>
                <a:spcPct val="150000"/>
              </a:lnSpc>
              <a:buAutoNum type="arabicPeriod"/>
            </a:pPr>
            <a:r>
              <a:rPr lang="pt-BR" dirty="0"/>
              <a:t>Daniel Stern e a compreensão do bebê, articulando diversos saberes (teorias do desenvolvimento, psicanálise,  teoria do apego, neurociências)</a:t>
            </a:r>
          </a:p>
          <a:p>
            <a:pPr marL="1428750" lvl="2" indent="-514350">
              <a:lnSpc>
                <a:spcPct val="150000"/>
              </a:lnSpc>
              <a:buAutoNum type="arabicPeriod"/>
            </a:pP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Imbasciati</a:t>
            </a:r>
            <a:r>
              <a:rPr lang="pt-BR" dirty="0"/>
              <a:t> e a Psicologia Clínica Perinatal na Itália </a:t>
            </a:r>
          </a:p>
          <a:p>
            <a:pPr marL="1428750" lvl="2" indent="-514350">
              <a:lnSpc>
                <a:spcPct val="150000"/>
              </a:lnSpc>
              <a:buAutoNum type="arabicPeriod"/>
            </a:pPr>
            <a:r>
              <a:rPr lang="pt-BR" dirty="0" err="1"/>
              <a:t>Sylvain</a:t>
            </a:r>
            <a:r>
              <a:rPr lang="pt-BR" dirty="0"/>
              <a:t> </a:t>
            </a:r>
            <a:r>
              <a:rPr lang="pt-BR" dirty="0" err="1"/>
              <a:t>Missonnier</a:t>
            </a:r>
            <a:r>
              <a:rPr lang="pt-BR" dirty="0"/>
              <a:t>, </a:t>
            </a:r>
            <a:r>
              <a:rPr lang="pt-BR" dirty="0" err="1"/>
              <a:t>Bernarde</a:t>
            </a:r>
            <a:r>
              <a:rPr lang="pt-BR" dirty="0"/>
              <a:t> </a:t>
            </a:r>
            <a:r>
              <a:rPr lang="pt-BR" dirty="0" err="1"/>
              <a:t>Golse</a:t>
            </a:r>
            <a:r>
              <a:rPr lang="pt-BR" dirty="0"/>
              <a:t> e a Psicopatologia Perinatal na França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6C2F-EC75-9A4D-A26A-1CFFB50B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4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83E0C-F985-6146-B1E6-0B0D50178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III. A proposta de uma visão de conjunto da </a:t>
            </a:r>
            <a:r>
              <a:rPr lang="pt-BR" sz="2800" b="1" dirty="0" err="1"/>
              <a:t>perinatalidade</a:t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B2FB8-98EB-1941-AFFD-DE0631D5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lnSpc>
                <a:spcPct val="150000"/>
              </a:lnSpc>
              <a:buNone/>
            </a:pPr>
            <a:r>
              <a:rPr lang="pt-BR" b="1" dirty="0"/>
              <a:t>Análise da Matriz histórico-analítico-crítica da psicanálise perinatal: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pt-BR" b="1" dirty="0"/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dirty="0"/>
              <a:t> problemas de base (modelo de base); </a:t>
            </a:r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dirty="0"/>
              <a:t>proposta universal (teoria ou perspectiva geral guia); </a:t>
            </a:r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dirty="0"/>
              <a:t>Ontologia (modelo de homem e </a:t>
            </a:r>
            <a:r>
              <a:rPr lang="pt-BR" i="1" dirty="0" err="1"/>
              <a:t>telos</a:t>
            </a:r>
            <a:r>
              <a:rPr lang="pt-BR" dirty="0"/>
              <a:t> do </a:t>
            </a:r>
            <a:r>
              <a:rPr lang="pt-BR" dirty="0" err="1"/>
              <a:t>desenvlvimento</a:t>
            </a:r>
            <a:r>
              <a:rPr lang="pt-BR" dirty="0"/>
              <a:t>); </a:t>
            </a:r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dirty="0"/>
              <a:t>Operadores (teóricos e clínicos); </a:t>
            </a:r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dirty="0"/>
              <a:t>Métodos (de observação, de coleta e dados, de ação clínica); </a:t>
            </a:r>
          </a:p>
          <a:p>
            <a:pPr marL="1885950" lvl="3" indent="-514350">
              <a:lnSpc>
                <a:spcPct val="150000"/>
              </a:lnSpc>
              <a:buAutoNum type="arabicPeriod"/>
            </a:pPr>
            <a:r>
              <a:rPr lang="pt-BR" dirty="0"/>
              <a:t>Heurística (valor e eficiência na solução e problemas).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6C2F-EC75-9A4D-A26A-1CFFB50B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AA0-62EA-F540-8FE5-862EE399F0B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4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100" b="1" dirty="0"/>
              <a:t>1. PROBLEMAS DE BASE</a:t>
            </a:r>
            <a:r>
              <a:rPr lang="pt-BR" sz="3100" dirty="0"/>
              <a:t>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t-BR" sz="3100" b="1" dirty="0"/>
              <a:t>GERAIS</a:t>
            </a:r>
            <a:r>
              <a:rPr lang="pt-BR" sz="3100" dirty="0"/>
              <a:t> (infertilidade, aborto, abortos espontâneos, morte fetal, revelações de anormalidades, gravidezes patológicas, acidentes perinatais, separação mãe / bebê neonatal, prematuridade, anúncio de deficiência, violência institucional, sofrimento psicossocial);</a:t>
            </a:r>
          </a:p>
          <a:p>
            <a:pPr>
              <a:lnSpc>
                <a:spcPct val="170000"/>
              </a:lnSpc>
            </a:pPr>
            <a:r>
              <a:rPr lang="pt-BR" sz="3100" dirty="0"/>
              <a:t> </a:t>
            </a:r>
            <a:r>
              <a:rPr lang="pt-BR" sz="3100" b="1" dirty="0"/>
              <a:t>TRANSTORNOS MENTAIS PRÉ-EXISTENTES </a:t>
            </a:r>
            <a:r>
              <a:rPr lang="pt-BR" sz="3100" b="1" i="1" dirty="0"/>
              <a:t> </a:t>
            </a:r>
            <a:r>
              <a:rPr lang="pt-BR" sz="3100" dirty="0"/>
              <a:t>(</a:t>
            </a:r>
            <a:r>
              <a:rPr lang="pt-BR" sz="3100" i="1" dirty="0"/>
              <a:t>Esquizofrenia, Transtornos depressivos e de ansiedade, Transtornos Alimentares, Transtornos de Personalidade, </a:t>
            </a:r>
            <a:r>
              <a:rPr lang="pt-BR" sz="3100" dirty="0"/>
              <a:t>Transtorno bipolar, Transtornos de uso indevido de substâncias, </a:t>
            </a:r>
            <a:r>
              <a:rPr lang="pt-BR" sz="3100" dirty="0" err="1"/>
              <a:t>Tacofobia</a:t>
            </a:r>
            <a:r>
              <a:rPr lang="pt-BR" sz="3100" dirty="0"/>
              <a:t> (pavor fóbico do trabalho e da entrega); </a:t>
            </a:r>
          </a:p>
          <a:p>
            <a:pPr>
              <a:lnSpc>
                <a:spcPct val="170000"/>
              </a:lnSpc>
            </a:pPr>
            <a:r>
              <a:rPr lang="pt-BR" sz="3100" b="1" dirty="0"/>
              <a:t>TRANSTORNOS MENTAIS RECÉM ADQUIRIDOS </a:t>
            </a:r>
            <a:r>
              <a:rPr lang="pt-BR" sz="3100" dirty="0"/>
              <a:t>(</a:t>
            </a:r>
            <a:r>
              <a:rPr lang="pt-BR" sz="3100" i="1" dirty="0"/>
              <a:t>Psicose pós-parto, Depressão pós-parto, Aspectos Psicológicos da Perda da Gravidez)</a:t>
            </a:r>
            <a:endParaRPr lang="pt-BR" sz="31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21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3600" b="1" dirty="0"/>
            </a:br>
            <a:r>
              <a:rPr lang="pt-BR" sz="3100" b="1" dirty="0"/>
              <a:t>2. PROBLEMAS UNIVERSAIS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1700" b="1" dirty="0" err="1"/>
              <a:t>Neotonia</a:t>
            </a:r>
            <a:r>
              <a:rPr lang="pt-BR" sz="1700" b="1" dirty="0"/>
              <a:t> e </a:t>
            </a:r>
            <a:r>
              <a:rPr lang="pt-BR" sz="1700" b="1" dirty="0" err="1"/>
              <a:t>Epigênese</a:t>
            </a:r>
            <a:r>
              <a:rPr lang="pt-BR" sz="1700" dirty="0"/>
              <a:t>; </a:t>
            </a:r>
          </a:p>
          <a:p>
            <a:pPr>
              <a:lnSpc>
                <a:spcPct val="150000"/>
              </a:lnSpc>
            </a:pPr>
            <a:r>
              <a:rPr lang="pt-BR" sz="1700" b="1" dirty="0"/>
              <a:t>Quadro geral dos problemas-objeto da Psicanálise Perinatal</a:t>
            </a:r>
            <a:r>
              <a:rPr lang="pt-BR" sz="1700" dirty="0"/>
              <a:t>;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Como os bebês apreendem o mundo? 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Ela é tão bonita por dentro como por fora? 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Ela está como sempre? 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Que espaço é esse que não é nem-eu-nem-ela?; </a:t>
            </a:r>
          </a:p>
          <a:p>
            <a:pPr>
              <a:lnSpc>
                <a:spcPct val="150000"/>
              </a:lnSpc>
            </a:pPr>
            <a:r>
              <a:rPr lang="pt-BR" sz="1700" b="1" dirty="0"/>
              <a:t>Os planos de desenvolvimento do bebê</a:t>
            </a:r>
            <a:r>
              <a:rPr lang="pt-BR" sz="1700" dirty="0"/>
              <a:t>: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 autopreservação, 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apego [</a:t>
            </a:r>
            <a:r>
              <a:rPr lang="pt-BR" sz="1700" i="1" dirty="0" err="1"/>
              <a:t>attachment</a:t>
            </a:r>
            <a:r>
              <a:rPr lang="pt-BR" sz="1700" dirty="0"/>
              <a:t>],  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intersubjetividade , </a:t>
            </a:r>
          </a:p>
          <a:p>
            <a:pPr lvl="1">
              <a:lnSpc>
                <a:spcPct val="150000"/>
              </a:lnSpc>
            </a:pPr>
            <a:r>
              <a:rPr lang="pt-BR" sz="1700" dirty="0"/>
              <a:t>regulação das experiências de prazer e  desprazer; </a:t>
            </a:r>
          </a:p>
          <a:p>
            <a:pPr>
              <a:lnSpc>
                <a:spcPct val="150000"/>
              </a:lnSpc>
            </a:pPr>
            <a:r>
              <a:rPr lang="pt-BR" sz="1700" b="1" dirty="0"/>
              <a:t>A Psicanálise Perinatal no campo de tratamento e prevenção, uma abordagem interdisciplinar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72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F804-B8EC-E84E-8DF6-D47D00C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3. A ONTOLOGIA COMO UM PROBLEMA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DF77BD-0140-C349-A2C8-8A26B5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600" dirty="0"/>
              <a:t>A metapsicologia psicanalítica (Freud, A. Freud, </a:t>
            </a:r>
            <a:r>
              <a:rPr lang="pt-BR" sz="2600" dirty="0" err="1"/>
              <a:t>Spitz</a:t>
            </a:r>
            <a:r>
              <a:rPr lang="pt-BR" sz="2600" dirty="0"/>
              <a:t>, Erikson, Mahler)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dirty="0"/>
              <a:t>				           [Klein, Lacan, </a:t>
            </a:r>
            <a:r>
              <a:rPr lang="pt-BR" sz="2600" dirty="0" err="1"/>
              <a:t>Bion</a:t>
            </a:r>
            <a:r>
              <a:rPr lang="pt-BR" sz="2600" dirty="0"/>
              <a:t>];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A teoria do Apego </a:t>
            </a:r>
            <a:r>
              <a:rPr lang="pt-BR" sz="2600" dirty="0" err="1"/>
              <a:t>Bowlby</a:t>
            </a:r>
            <a:r>
              <a:rPr lang="pt-BR" sz="2600" dirty="0"/>
              <a:t>; 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A teoria do desenvolvimento dos sensos do self (Stern); </a:t>
            </a:r>
          </a:p>
          <a:p>
            <a:pPr>
              <a:lnSpc>
                <a:spcPct val="150000"/>
              </a:lnSpc>
            </a:pPr>
            <a:r>
              <a:rPr lang="pt-BR" sz="2600" dirty="0"/>
              <a:t>A situação antropológica fundamental (Laplanche); </a:t>
            </a:r>
          </a:p>
          <a:p>
            <a:pPr>
              <a:lnSpc>
                <a:spcPct val="150000"/>
              </a:lnSpc>
            </a:pPr>
            <a:r>
              <a:rPr lang="pt-BR" sz="2600" i="1" dirty="0"/>
              <a:t>Ser e continuar a ser  (a ser desenvolvida)</a:t>
            </a:r>
            <a:r>
              <a:rPr lang="pt-BR" sz="2600" dirty="0"/>
              <a:t> (</a:t>
            </a:r>
            <a:r>
              <a:rPr lang="pt-BR" sz="2600" dirty="0" err="1"/>
              <a:t>Winnicott</a:t>
            </a:r>
            <a:r>
              <a:rPr lang="pt-BR" sz="2600" dirty="0"/>
              <a:t>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4EF63-5EF8-944E-BDC7-907BA36F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CE12-ADB8-C743-9326-DA8A66082C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098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4418</Words>
  <Application>Microsoft Macintosh PowerPoint</Application>
  <PresentationFormat>Widescreen</PresentationFormat>
  <Paragraphs>398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Tema do Office</vt:lpstr>
      <vt:lpstr>PSA6003 - Psicanálise &amp; Desenvolvimento VI.  A PSICANÁLISE PERINATAL  E O DESENVOLVIMENTO PSÍQUICO </vt:lpstr>
      <vt:lpstr>PROPOSTA</vt:lpstr>
      <vt:lpstr>Apresentação do Campo da Perinatalidade, da Psicanálise Perinatal.  Estrutura Conceitual do curso</vt:lpstr>
      <vt:lpstr>I. Os problemas que o campo clínico da perinatalidade  coloca para a psicanálise </vt:lpstr>
      <vt:lpstr>II. A elaboração de uma psicanálise perinatal </vt:lpstr>
      <vt:lpstr>III. A proposta de uma visão de conjunto da perinatalidade </vt:lpstr>
      <vt:lpstr> 1. PROBLEMAS DE BASE: </vt:lpstr>
      <vt:lpstr> 2. PROBLEMAS UNIVERSAIS </vt:lpstr>
      <vt:lpstr>3. A ONTOLOGIA COMO UM PROBLEMA</vt:lpstr>
      <vt:lpstr>4. OPERADORES TEÓRICO-CLÍNICOS  </vt:lpstr>
      <vt:lpstr> AS TEORIAS DO DESENVOLVIMENTO </vt:lpstr>
      <vt:lpstr>5. MÉTODOS de observação, de coleta de dados,  e de ação clínica</vt:lpstr>
      <vt:lpstr> 6. AVALIAÇÃO HEURÍSTICA </vt:lpstr>
      <vt:lpstr> Apresentação da estrutura da Matriz Analítico-Histórico-Crítica para compreensão das propostas da Psicanálise Perinatal </vt:lpstr>
      <vt:lpstr> Apresentação da estrutura da Matriz Analítico-Histórico-Crítica para compreensão das propostas da Psicanálise Perinatal </vt:lpstr>
      <vt:lpstr> IV. Contribuições da perinatalidade  para as Teorias do Desenvolvimento </vt:lpstr>
      <vt:lpstr> IV. Contribuições da perinatalidade  para as Teorias do Desenvolvimento </vt:lpstr>
      <vt:lpstr> IV. Contribuições da perinatalidade  para as Teorias do Desenvolvimento </vt:lpstr>
      <vt:lpstr> IV. Contribuições da perinatalidade  para as Teorias do Desenvolvimento </vt:lpstr>
      <vt:lpstr> IV. Contribuições da perinatalidade  para as Teorias do Desenvolvimento </vt:lpstr>
      <vt:lpstr> IV. Contribuições da perinatalidade  para as Teorias do Desenvolvimento </vt:lpstr>
      <vt:lpstr> IV. Contribuições da perinatalidade  para as Teorias do Desenvolvimento </vt:lpstr>
      <vt:lpstr> IV. Contribuições da perinatalidade  para as Teorias do Desenvolvimento </vt:lpstr>
      <vt:lpstr>V. Telos e possibilidades para o desenvolvimento da psicanálise perinatal </vt:lpstr>
      <vt:lpstr>Programa das Aulas</vt:lpstr>
      <vt:lpstr>AULA 2.  ORIGEM E TELOS DA PERINATALIDADE COMO CAMPO DA CIÊNCIA</vt:lpstr>
      <vt:lpstr>Aula 3.   O desenvolvimento de uma uma psicanálise perinatal A Teoria do Desenvolvimento dos sensos do Self (Daniel Stern)</vt:lpstr>
      <vt:lpstr> Aula 4. A psicologia clínica perinatal (Antonio Imbasciati) </vt:lpstr>
      <vt:lpstr> AULA 05. A CLÍNICA PSICOTERÁPICA PSICANALÍTICA COM A PERINATALIDADE MANUEL DE PSICHOLOGIE PERINATAL (S.MISSONNIER)  </vt:lpstr>
      <vt:lpstr>Aula 6 Psicopatologia Perinatal (Alvarez &amp;  Golse) </vt:lpstr>
      <vt:lpstr>Aula 7 Matriz analítico-histórico-crítica  da Psicanálise Perinatal</vt:lpstr>
      <vt:lpstr> Apresentação da estrutura da Matriz Analítico-Histórico-Crítica para compreensão das propostas da Psicanálise Perinatal </vt:lpstr>
      <vt:lpstr> Aula 8. Problemas teóricos do desenvolvimento,  a partir da experiência com a perinatalidade </vt:lpstr>
      <vt:lpstr>CRONOGRAMA DAS AULAS</vt:lpstr>
      <vt:lpstr>Critérios de avaliação para alunos inscritos e alunos especiais</vt:lpstr>
      <vt:lpstr>Bibliografia</vt:lpstr>
      <vt:lpstr>Bibliografia</vt:lpstr>
      <vt:lpstr>Apresentação do PowerPoint</vt:lpstr>
      <vt:lpstr>Apresentação do PowerPoint</vt:lpstr>
      <vt:lpstr>Apresentação do PowerPoint</vt:lpstr>
      <vt:lpstr>Lista de vídeos no youtube  de Leopoldo Fulgencio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 O CAMPO DA PERINATALIDADE</dc:title>
  <dc:creator>Microsoft Office User</dc:creator>
  <cp:lastModifiedBy>Leopoldo Fulgencio</cp:lastModifiedBy>
  <cp:revision>51</cp:revision>
  <dcterms:created xsi:type="dcterms:W3CDTF">2021-11-06T18:17:26Z</dcterms:created>
  <dcterms:modified xsi:type="dcterms:W3CDTF">2022-03-17T01:25:33Z</dcterms:modified>
</cp:coreProperties>
</file>