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34" r:id="rId1"/>
  </p:sldMasterIdLst>
  <p:sldIdLst>
    <p:sldId id="256" r:id="rId2"/>
    <p:sldId id="259" r:id="rId3"/>
    <p:sldId id="274" r:id="rId4"/>
    <p:sldId id="276" r:id="rId5"/>
    <p:sldId id="279" r:id="rId6"/>
    <p:sldId id="275" r:id="rId7"/>
    <p:sldId id="303" r:id="rId8"/>
    <p:sldId id="304" r:id="rId9"/>
    <p:sldId id="305" r:id="rId10"/>
    <p:sldId id="280" r:id="rId11"/>
    <p:sldId id="281" r:id="rId12"/>
    <p:sldId id="282" r:id="rId13"/>
    <p:sldId id="283" r:id="rId14"/>
    <p:sldId id="284" r:id="rId15"/>
    <p:sldId id="285" r:id="rId16"/>
    <p:sldId id="299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300" r:id="rId26"/>
    <p:sldId id="301" r:id="rId27"/>
    <p:sldId id="294" r:id="rId28"/>
    <p:sldId id="295" r:id="rId29"/>
    <p:sldId id="296" r:id="rId30"/>
    <p:sldId id="297" r:id="rId31"/>
    <p:sldId id="298" r:id="rId32"/>
    <p:sldId id="302" r:id="rId33"/>
    <p:sldId id="261" r:id="rId34"/>
    <p:sldId id="306" r:id="rId3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267485"/>
            <a:ext cx="7235981" cy="5133316"/>
          </a:xfrm>
        </p:spPr>
        <p:txBody>
          <a:bodyPr/>
          <a:lstStyle>
            <a:lvl1pPr>
              <a:defRPr sz="115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151" y="201702"/>
            <a:ext cx="6189583" cy="94956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171F6-D29D-48B2-BD63-968BF76B4B39}" type="datetimeFigureOut">
              <a:rPr lang="pt-BR" smtClean="0"/>
              <a:t>07/08/2017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0469" y="236415"/>
            <a:ext cx="785301" cy="365125"/>
          </a:xfrm>
        </p:spPr>
        <p:txBody>
          <a:bodyPr/>
          <a:lstStyle>
            <a:lvl1pPr>
              <a:defRPr sz="1400"/>
            </a:lvl1pPr>
          </a:lstStyle>
          <a:p>
            <a:fld id="{5AAAF48D-FEF6-4685-9715-4EC29E1B6E69}" type="slidenum">
              <a:rPr lang="pt-BR" smtClean="0"/>
              <a:t>‹nº›</a:t>
            </a:fld>
            <a:endParaRPr lang="pt-BR"/>
          </a:p>
        </p:txBody>
      </p:sp>
      <p:grpSp>
        <p:nvGrpSpPr>
          <p:cNvPr id="7" name="Group 6"/>
          <p:cNvGrpSpPr/>
          <p:nvPr/>
        </p:nvGrpSpPr>
        <p:grpSpPr>
          <a:xfrm>
            <a:off x="7467600" y="209550"/>
            <a:ext cx="657226" cy="43180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171F6-D29D-48B2-BD63-968BF76B4B39}" type="datetimeFigureOut">
              <a:rPr lang="pt-BR" smtClean="0"/>
              <a:t>07/08/2017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AF48D-FEF6-4685-9715-4EC29E1B6E6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171F6-D29D-48B2-BD63-968BF76B4B39}" type="datetimeFigureOut">
              <a:rPr lang="pt-BR" smtClean="0"/>
              <a:t>07/08/2017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AF48D-FEF6-4685-9715-4EC29E1B6E6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AAF48D-FEF6-4685-9715-4EC29E1B6E69}" type="slidenum">
              <a:rPr lang="pt-BR" smtClean="0"/>
              <a:t>‹nº›</a:t>
            </a:fld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5A171F6-D29D-48B2-BD63-968BF76B4B39}" type="datetimeFigureOut">
              <a:rPr lang="pt-BR" smtClean="0"/>
              <a:t>07/08/2017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3191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7467600" cy="441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171F6-D29D-48B2-BD63-968BF76B4B39}" type="datetimeFigureOut">
              <a:rPr lang="pt-BR" smtClean="0"/>
              <a:t>07/08/2017</a:t>
            </a:fld>
            <a:endParaRPr lang="pt-B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AAF48D-FEF6-4685-9715-4EC29E1B6E69}" type="slidenum">
              <a:rPr lang="pt-BR" smtClean="0"/>
              <a:t>‹nº›</a:t>
            </a:fld>
            <a:endParaRPr lang="pt-BR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4484080"/>
            <a:ext cx="7239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171F6-D29D-48B2-BD63-968BF76B4B39}" type="datetimeFigureOut">
              <a:rPr lang="pt-BR" smtClean="0"/>
              <a:t>07/08/2017</a:t>
            </a:fld>
            <a:endParaRPr lang="pt-BR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AAF48D-FEF6-4685-9715-4EC29E1B6E69}" type="slidenum">
              <a:rPr lang="pt-BR" smtClean="0"/>
              <a:t>‹nº›</a:t>
            </a:fld>
            <a:endParaRPr lang="pt-B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171F6-D29D-48B2-BD63-968BF76B4B39}" type="datetimeFigureOut">
              <a:rPr lang="pt-BR" smtClean="0"/>
              <a:t>07/08/2017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AF48D-FEF6-4685-9715-4EC29E1B6E69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841248"/>
            <a:ext cx="3730752" cy="438912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841248"/>
            <a:ext cx="3730752" cy="438912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41248"/>
            <a:ext cx="3733800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841248"/>
            <a:ext cx="3735267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171F6-D29D-48B2-BD63-968BF76B4B39}" type="datetimeFigureOut">
              <a:rPr lang="pt-BR" smtClean="0"/>
              <a:t>07/08/2017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AF48D-FEF6-4685-9715-4EC29E1B6E69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380744"/>
            <a:ext cx="3730752" cy="384048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380743"/>
            <a:ext cx="3730752" cy="384048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171F6-D29D-48B2-BD63-968BF76B4B39}" type="datetimeFigureOut">
              <a:rPr lang="pt-BR" smtClean="0"/>
              <a:t>07/08/2017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AF48D-FEF6-4685-9715-4EC29E1B6E6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171F6-D29D-48B2-BD63-968BF76B4B39}" type="datetimeFigureOut">
              <a:rPr lang="pt-BR" smtClean="0"/>
              <a:t>07/08/2017</a:t>
            </a:fld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AAF48D-FEF6-4685-9715-4EC29E1B6E69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395287"/>
            <a:ext cx="3008313" cy="1162050"/>
          </a:xfrm>
        </p:spPr>
        <p:txBody>
          <a:bodyPr anchor="b"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557337"/>
            <a:ext cx="3008313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381000"/>
            <a:ext cx="4800600" cy="59436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5A171F6-D29D-48B2-BD63-968BF76B4B39}" type="datetimeFigureOut">
              <a:rPr lang="pt-BR" smtClean="0"/>
              <a:t>07/08/2017</a:t>
            </a:fld>
            <a:endParaRPr lang="pt-B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AAAF48D-FEF6-4685-9715-4EC29E1B6E69}" type="slidenum">
              <a:rPr lang="pt-BR" smtClean="0"/>
              <a:t>‹nº›</a:t>
            </a:fld>
            <a:endParaRPr lang="pt-BR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624754"/>
            <a:ext cx="5486400" cy="404446"/>
          </a:xfrm>
        </p:spPr>
        <p:txBody>
          <a:bodyPr bIns="0" anchor="b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381000"/>
            <a:ext cx="5867400" cy="40814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029200"/>
            <a:ext cx="40386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171F6-D29D-48B2-BD63-968BF76B4B39}" type="datetimeFigureOut">
              <a:rPr lang="pt-BR" smtClean="0"/>
              <a:t>07/08/2017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AF48D-FEF6-4685-9715-4EC29E1B6E6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38200"/>
            <a:ext cx="7467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80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5AAAF48D-FEF6-4685-9715-4EC29E1B6E69}" type="slidenum">
              <a:rPr lang="pt-BR" smtClean="0"/>
              <a:t>‹nº›</a:t>
            </a:fld>
            <a:endParaRPr lang="pt-BR"/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8453438" y="5715000"/>
            <a:ext cx="242887" cy="43180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98682" y="4821116"/>
            <a:ext cx="262596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C5A171F6-D29D-48B2-BD63-968BF76B4B39}" type="datetimeFigureOut">
              <a:rPr lang="pt-BR" smtClean="0"/>
              <a:t>07/08/2017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  <p:sldLayoutId id="2147484121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txStyles>
    <p:titleStyle>
      <a:lvl1pPr algn="l" defTabSz="914400" rtl="0" eaLnBrk="1" latinLnBrk="0" hangingPunct="1">
        <a:spcBef>
          <a:spcPct val="0"/>
        </a:spcBef>
        <a:buNone/>
        <a:defRPr sz="72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˃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accanoas@gmail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sites.cpfl.com.br/documentos-tecnicos/GED-119.pdf" TargetMode="External"/><Relationship Id="rId2" Type="http://schemas.openxmlformats.org/officeDocument/2006/relationships/hyperlink" Target="http://sites.cpfl.com.br/documentos-tecnicos/GED-13.pdf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43608" y="1340768"/>
            <a:ext cx="7604320" cy="3744416"/>
          </a:xfrm>
        </p:spPr>
        <p:txBody>
          <a:bodyPr/>
          <a:lstStyle/>
          <a:p>
            <a:pPr algn="ctr"/>
            <a:r>
              <a:rPr lang="pt-BR" sz="7200" dirty="0" smtClean="0">
                <a:solidFill>
                  <a:srgbClr val="FF9900"/>
                </a:solidFill>
              </a:rPr>
              <a:t>SEL </a:t>
            </a:r>
            <a:r>
              <a:rPr lang="pt-BR" sz="7200" dirty="0" smtClean="0">
                <a:solidFill>
                  <a:srgbClr val="FF9900"/>
                </a:solidFill>
              </a:rPr>
              <a:t>0440 </a:t>
            </a:r>
            <a:r>
              <a:rPr lang="pt-BR" sz="7200" dirty="0" smtClean="0">
                <a:solidFill>
                  <a:srgbClr val="FF9900"/>
                </a:solidFill>
              </a:rPr>
              <a:t/>
            </a:r>
            <a:br>
              <a:rPr lang="pt-BR" sz="7200" dirty="0" smtClean="0">
                <a:solidFill>
                  <a:srgbClr val="FF9900"/>
                </a:solidFill>
              </a:rPr>
            </a:br>
            <a:r>
              <a:rPr lang="pt-BR" sz="7200" dirty="0" smtClean="0">
                <a:solidFill>
                  <a:srgbClr val="FF9900"/>
                </a:solidFill>
              </a:rPr>
              <a:t>INSTALAÇÃOES </a:t>
            </a:r>
            <a:r>
              <a:rPr lang="pt-BR" sz="7200" dirty="0" smtClean="0">
                <a:solidFill>
                  <a:srgbClr val="FF9900"/>
                </a:solidFill>
              </a:rPr>
              <a:t>ELÉTRICAS</a:t>
            </a:r>
            <a:r>
              <a:rPr lang="pt-BR" sz="7200" dirty="0" smtClean="0">
                <a:solidFill>
                  <a:srgbClr val="FF9900"/>
                </a:solidFill>
              </a:rPr>
              <a:t/>
            </a:r>
            <a:br>
              <a:rPr lang="pt-BR" sz="7200" dirty="0" smtClean="0">
                <a:solidFill>
                  <a:srgbClr val="FF9900"/>
                </a:solidFill>
              </a:rPr>
            </a:br>
            <a:r>
              <a:rPr lang="pt-BR" sz="5400" dirty="0" smtClean="0">
                <a:solidFill>
                  <a:srgbClr val="FF9900"/>
                </a:solidFill>
              </a:rPr>
              <a:t>Aula 2</a:t>
            </a:r>
            <a:endParaRPr lang="pt-BR" sz="7200" dirty="0">
              <a:solidFill>
                <a:srgbClr val="FF990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71800" y="5445224"/>
            <a:ext cx="6189583" cy="1165593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Profa. Dra. Ana Carolina Canoas Asada</a:t>
            </a:r>
            <a:br>
              <a:rPr lang="pt-BR" dirty="0" smtClean="0"/>
            </a:br>
            <a:r>
              <a:rPr lang="pt-BR" dirty="0" smtClean="0">
                <a:hlinkClick r:id="rId2"/>
              </a:rPr>
              <a:t>accanoas@gmail.com</a:t>
            </a:r>
            <a:endParaRPr lang="pt-BR" dirty="0" smtClean="0"/>
          </a:p>
          <a:p>
            <a:r>
              <a:rPr lang="pt-BR" dirty="0" smtClean="0"/>
              <a:t>Sala </a:t>
            </a:r>
            <a:r>
              <a:rPr lang="pt-BR" dirty="0" smtClean="0"/>
              <a:t>2995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1205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844824"/>
            <a:ext cx="8391128" cy="501317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sz="3300" b="1" dirty="0" smtClean="0">
                <a:solidFill>
                  <a:srgbClr val="FF9900"/>
                </a:solidFill>
              </a:rPr>
              <a:t>Normatização</a:t>
            </a:r>
          </a:p>
          <a:p>
            <a:r>
              <a:rPr lang="pt-BR" sz="3300" b="1" dirty="0" smtClean="0"/>
              <a:t>Normas Técnicas</a:t>
            </a:r>
            <a:endParaRPr lang="pt-BR" sz="3300" b="1" dirty="0"/>
          </a:p>
          <a:p>
            <a:r>
              <a:rPr lang="pt-BR" sz="2400" dirty="0"/>
              <a:t>Um projeto de instalações elétricas prediais de baixa tensão deve obedecer as </a:t>
            </a:r>
            <a:r>
              <a:rPr lang="pt-BR" sz="2400" dirty="0" smtClean="0"/>
              <a:t>seguintes normas </a:t>
            </a:r>
            <a:r>
              <a:rPr lang="pt-BR" sz="2400" dirty="0"/>
              <a:t>técnicas:</a:t>
            </a:r>
          </a:p>
          <a:p>
            <a:pPr lvl="1"/>
            <a:r>
              <a:rPr lang="pt-BR" sz="2200" b="1" u="sng" dirty="0" smtClean="0"/>
              <a:t>ABNT:</a:t>
            </a:r>
            <a:endParaRPr lang="pt-BR" sz="2200" b="1" u="sng" dirty="0"/>
          </a:p>
          <a:p>
            <a:pPr lvl="2"/>
            <a:r>
              <a:rPr lang="pt-BR" dirty="0" smtClean="0"/>
              <a:t>NBR-5410</a:t>
            </a:r>
            <a:r>
              <a:rPr lang="pt-BR" dirty="0"/>
              <a:t>: Instalações Elétricas de Baixa Tensão;</a:t>
            </a:r>
          </a:p>
          <a:p>
            <a:pPr lvl="1"/>
            <a:r>
              <a:rPr lang="pt-BR" sz="2200" b="1" u="sng" dirty="0"/>
              <a:t>Concessionária local:</a:t>
            </a:r>
          </a:p>
          <a:p>
            <a:pPr lvl="2"/>
            <a:r>
              <a:rPr lang="pt-BR" dirty="0"/>
              <a:t>O projetista deverá atentar para as normas técnicas da concessionária local em que </a:t>
            </a:r>
            <a:r>
              <a:rPr lang="pt-BR" dirty="0" smtClean="0"/>
              <a:t>será executado </a:t>
            </a:r>
            <a:r>
              <a:rPr lang="pt-BR" dirty="0"/>
              <a:t>o projeto. </a:t>
            </a:r>
            <a:endParaRPr lang="pt-BR" dirty="0" smtClean="0"/>
          </a:p>
          <a:p>
            <a:pPr lvl="2"/>
            <a:r>
              <a:rPr lang="pt-BR" dirty="0" smtClean="0"/>
              <a:t>No caso, a nossa região é atendida pela CPFL</a:t>
            </a:r>
          </a:p>
          <a:p>
            <a:pPr lvl="2"/>
            <a:r>
              <a:rPr lang="pt-BR" dirty="0">
                <a:hlinkClick r:id="rId2"/>
              </a:rPr>
              <a:t>GED-13 - Fornecimento em Tensão Secundária de </a:t>
            </a:r>
            <a:r>
              <a:rPr lang="pt-BR" dirty="0" smtClean="0">
                <a:hlinkClick r:id="rId2"/>
              </a:rPr>
              <a:t>Distribuição</a:t>
            </a:r>
            <a:endParaRPr lang="pt-BR" dirty="0" smtClean="0"/>
          </a:p>
          <a:p>
            <a:pPr lvl="2"/>
            <a:r>
              <a:rPr lang="pt-BR" dirty="0" smtClean="0">
                <a:hlinkClick r:id="rId3"/>
              </a:rPr>
              <a:t>GED-119 </a:t>
            </a:r>
            <a:r>
              <a:rPr lang="pt-BR" dirty="0">
                <a:hlinkClick r:id="rId3"/>
              </a:rPr>
              <a:t>- Fornecimento de Energia Elétrica a Edifícios de uso </a:t>
            </a:r>
            <a:r>
              <a:rPr lang="pt-BR" dirty="0" smtClean="0">
                <a:hlinkClick r:id="rId3"/>
              </a:rPr>
              <a:t>Coletivo</a:t>
            </a:r>
            <a:endParaRPr lang="pt-BR" dirty="0"/>
          </a:p>
          <a:p>
            <a:pPr marL="914400" lvl="2" indent="0">
              <a:buNone/>
            </a:pPr>
            <a:r>
              <a:rPr lang="pt-BR" dirty="0"/>
              <a:t>Disponível em: https://www.cpfl.com.br/atendimento-a-consumidores/orientacoes-tecnicas/publicacoes-tecnicas/Paginas/normas-tecnicas.aspx</a:t>
            </a:r>
          </a:p>
        </p:txBody>
      </p:sp>
      <p:sp>
        <p:nvSpPr>
          <p:cNvPr id="4" name="CaixaDeTexto 3"/>
          <p:cNvSpPr txBox="1"/>
          <p:nvPr/>
        </p:nvSpPr>
        <p:spPr>
          <a:xfrm rot="16200000">
            <a:off x="-813337" y="858042"/>
            <a:ext cx="18520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</a:rPr>
              <a:t>Instalações Elétricas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467544" y="980728"/>
            <a:ext cx="8463136" cy="720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5400" dirty="0" smtClean="0">
                <a:solidFill>
                  <a:srgbClr val="FF9900"/>
                </a:solidFill>
              </a:rPr>
              <a:t>Projeto de Instalações Elétricas</a:t>
            </a:r>
            <a:r>
              <a:rPr lang="pt-BR" sz="4400" dirty="0" smtClean="0">
                <a:solidFill>
                  <a:srgbClr val="FF99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890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844824"/>
            <a:ext cx="8391128" cy="5013176"/>
          </a:xfrm>
        </p:spPr>
        <p:txBody>
          <a:bodyPr>
            <a:normAutofit/>
          </a:bodyPr>
          <a:lstStyle/>
          <a:p>
            <a:r>
              <a:rPr lang="pt-BR" sz="3000" b="1" dirty="0" smtClean="0">
                <a:solidFill>
                  <a:srgbClr val="FF9900"/>
                </a:solidFill>
              </a:rPr>
              <a:t>Critérios </a:t>
            </a:r>
            <a:r>
              <a:rPr lang="pt-BR" sz="3000" b="1" dirty="0">
                <a:solidFill>
                  <a:srgbClr val="FF9900"/>
                </a:solidFill>
              </a:rPr>
              <a:t>para Elaboração do Projeto de Instalações Elétricas</a:t>
            </a:r>
          </a:p>
          <a:p>
            <a:r>
              <a:rPr lang="pt-BR" sz="2600" dirty="0"/>
              <a:t>Na concepção do projeto de instalações elétricas prediais, o projetista deve estar atento </a:t>
            </a:r>
            <a:r>
              <a:rPr lang="pt-BR" sz="2600" dirty="0" smtClean="0"/>
              <a:t>a pelo </a:t>
            </a:r>
            <a:r>
              <a:rPr lang="pt-BR" sz="2600" dirty="0"/>
              <a:t>menos três critérios, no que se refere à utilização das instalações projetadas:</a:t>
            </a:r>
          </a:p>
          <a:p>
            <a:pPr lvl="1"/>
            <a:r>
              <a:rPr lang="pt-BR" sz="2000" dirty="0" smtClean="0"/>
              <a:t>Acessibilidade</a:t>
            </a:r>
          </a:p>
          <a:p>
            <a:pPr lvl="1"/>
            <a:r>
              <a:rPr lang="pt-BR" sz="2000" dirty="0" smtClean="0"/>
              <a:t>Flexibilidade </a:t>
            </a:r>
            <a:r>
              <a:rPr lang="pt-BR" sz="2000" dirty="0"/>
              <a:t>e Reserva de </a:t>
            </a:r>
            <a:r>
              <a:rPr lang="pt-BR" sz="2000" dirty="0" smtClean="0"/>
              <a:t>Carga</a:t>
            </a:r>
          </a:p>
          <a:p>
            <a:pPr lvl="1"/>
            <a:r>
              <a:rPr lang="pt-BR" sz="2000" dirty="0" smtClean="0"/>
              <a:t>Confiabilidade</a:t>
            </a:r>
            <a:endParaRPr lang="pt-BR" sz="2000" dirty="0"/>
          </a:p>
        </p:txBody>
      </p:sp>
      <p:sp>
        <p:nvSpPr>
          <p:cNvPr id="4" name="CaixaDeTexto 3"/>
          <p:cNvSpPr txBox="1"/>
          <p:nvPr/>
        </p:nvSpPr>
        <p:spPr>
          <a:xfrm rot="16200000">
            <a:off x="-813337" y="858042"/>
            <a:ext cx="18520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</a:rPr>
              <a:t>Instalações Elétricas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467544" y="980728"/>
            <a:ext cx="8463136" cy="720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5400" dirty="0" smtClean="0">
                <a:solidFill>
                  <a:srgbClr val="FF9900"/>
                </a:solidFill>
              </a:rPr>
              <a:t>Projeto de Instalações Elétricas</a:t>
            </a:r>
            <a:r>
              <a:rPr lang="pt-BR" sz="4400" dirty="0" smtClean="0">
                <a:solidFill>
                  <a:srgbClr val="FF99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2489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844824"/>
            <a:ext cx="8391128" cy="5013176"/>
          </a:xfrm>
        </p:spPr>
        <p:txBody>
          <a:bodyPr>
            <a:normAutofit fontScale="92500" lnSpcReduction="20000"/>
          </a:bodyPr>
          <a:lstStyle/>
          <a:p>
            <a:r>
              <a:rPr lang="pt-BR" sz="3600" dirty="0" smtClean="0"/>
              <a:t>Acessibilidade</a:t>
            </a:r>
            <a:r>
              <a:rPr lang="pt-BR" sz="3600" dirty="0"/>
              <a:t>: </a:t>
            </a:r>
            <a:endParaRPr lang="pt-BR" sz="3600" dirty="0" smtClean="0"/>
          </a:p>
          <a:p>
            <a:pPr lvl="1"/>
            <a:r>
              <a:rPr lang="pt-BR" sz="2600" dirty="0" smtClean="0"/>
              <a:t>Todos </a:t>
            </a:r>
            <a:r>
              <a:rPr lang="pt-BR" sz="2600" dirty="0"/>
              <a:t>os pontos de utilização projetados, bem como os dispositivos </a:t>
            </a:r>
            <a:r>
              <a:rPr lang="pt-BR" sz="2600" dirty="0" smtClean="0"/>
              <a:t>de manobra </a:t>
            </a:r>
            <a:r>
              <a:rPr lang="pt-BR" sz="2600" dirty="0"/>
              <a:t>e proteção, deverão estar em locais perfeitamente acessíveis, que permitam </a:t>
            </a:r>
            <a:r>
              <a:rPr lang="pt-BR" sz="2600" dirty="0" smtClean="0"/>
              <a:t>manobra adequada </a:t>
            </a:r>
            <a:r>
              <a:rPr lang="pt-BR" sz="2600" dirty="0"/>
              <a:t>e eventuais manutenções.</a:t>
            </a:r>
          </a:p>
          <a:p>
            <a:r>
              <a:rPr lang="pt-BR" sz="3600" dirty="0"/>
              <a:t>Flexibilidade e Reserva de Carga</a:t>
            </a:r>
            <a:r>
              <a:rPr lang="pt-BR" sz="3600" dirty="0" smtClean="0"/>
              <a:t>:</a:t>
            </a:r>
          </a:p>
          <a:p>
            <a:pPr lvl="1"/>
            <a:r>
              <a:rPr lang="pt-BR" sz="2600" dirty="0" smtClean="0"/>
              <a:t>A </a:t>
            </a:r>
            <a:r>
              <a:rPr lang="pt-BR" sz="2600" dirty="0"/>
              <a:t>instalação deve ser projetada de forma a permitir </a:t>
            </a:r>
            <a:r>
              <a:rPr lang="pt-BR" sz="2600" dirty="0" smtClean="0"/>
              <a:t>certa reserva</a:t>
            </a:r>
            <a:r>
              <a:rPr lang="pt-BR" sz="2600" dirty="0"/>
              <a:t>, para acréscimos de cargas futuras e alguma flexibilidade para pequenas alterações.</a:t>
            </a:r>
          </a:p>
          <a:p>
            <a:r>
              <a:rPr lang="pt-BR" sz="3600" dirty="0" smtClean="0"/>
              <a:t>Confiabilidade:</a:t>
            </a:r>
          </a:p>
          <a:p>
            <a:pPr lvl="1"/>
            <a:r>
              <a:rPr lang="pt-BR" sz="2600" dirty="0" smtClean="0"/>
              <a:t>As </a:t>
            </a:r>
            <a:r>
              <a:rPr lang="pt-BR" sz="2600" dirty="0"/>
              <a:t>instalações devem ser projetadas em estreito atendimento às </a:t>
            </a:r>
            <a:r>
              <a:rPr lang="pt-BR" sz="2600" dirty="0" smtClean="0"/>
              <a:t>normas técnicas</a:t>
            </a:r>
            <a:r>
              <a:rPr lang="pt-BR" sz="2600" dirty="0"/>
              <a:t>, visando garantir o perfeito funcionamento dos componentes do sistema e </a:t>
            </a:r>
            <a:r>
              <a:rPr lang="pt-BR" sz="2600" dirty="0" smtClean="0"/>
              <a:t>a integridade </a:t>
            </a:r>
            <a:r>
              <a:rPr lang="pt-BR" sz="2600" dirty="0"/>
              <a:t>física dos seus usuários.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 rot="16200000">
            <a:off x="-813337" y="858042"/>
            <a:ext cx="18520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</a:rPr>
              <a:t>Instalações Elétricas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467544" y="980728"/>
            <a:ext cx="8463136" cy="720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5400" dirty="0" smtClean="0">
                <a:solidFill>
                  <a:srgbClr val="FF9900"/>
                </a:solidFill>
              </a:rPr>
              <a:t>Projeto de Instalações Elétricas</a:t>
            </a:r>
            <a:r>
              <a:rPr lang="pt-BR" sz="4400" dirty="0" smtClean="0">
                <a:solidFill>
                  <a:srgbClr val="FF99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9528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844824"/>
            <a:ext cx="8391128" cy="5013176"/>
          </a:xfrm>
        </p:spPr>
        <p:txBody>
          <a:bodyPr>
            <a:normAutofit fontScale="85000" lnSpcReduction="20000"/>
          </a:bodyPr>
          <a:lstStyle/>
          <a:p>
            <a:r>
              <a:rPr lang="pt-BR" sz="3300" b="1" dirty="0" smtClean="0">
                <a:solidFill>
                  <a:srgbClr val="FF9900"/>
                </a:solidFill>
              </a:rPr>
              <a:t>Etapas da Elaboração do Projeto</a:t>
            </a:r>
            <a:endParaRPr lang="pt-BR" sz="3300" b="1" dirty="0">
              <a:solidFill>
                <a:srgbClr val="FF9900"/>
              </a:solidFill>
            </a:endParaRPr>
          </a:p>
          <a:p>
            <a:r>
              <a:rPr lang="pt-BR" sz="2400" dirty="0" smtClean="0"/>
              <a:t>Informações preliminares</a:t>
            </a:r>
          </a:p>
          <a:p>
            <a:r>
              <a:rPr lang="pt-BR" sz="2400" dirty="0" smtClean="0"/>
              <a:t>Quantificação do sistema</a:t>
            </a:r>
          </a:p>
          <a:p>
            <a:r>
              <a:rPr lang="pt-BR" sz="2400" dirty="0" smtClean="0"/>
              <a:t>Determinação do padrão de atendimento</a:t>
            </a:r>
          </a:p>
          <a:p>
            <a:r>
              <a:rPr lang="pt-BR" sz="2400" dirty="0" smtClean="0"/>
              <a:t>Desenho das plantas</a:t>
            </a:r>
          </a:p>
          <a:p>
            <a:r>
              <a:rPr lang="pt-BR" sz="2400" dirty="0" smtClean="0"/>
              <a:t>Dimensionamento</a:t>
            </a:r>
          </a:p>
          <a:p>
            <a:r>
              <a:rPr lang="pt-BR" sz="2400" dirty="0" smtClean="0"/>
              <a:t>Quadros de distribuição e diagramas</a:t>
            </a:r>
          </a:p>
          <a:p>
            <a:r>
              <a:rPr lang="pt-BR" sz="2400" dirty="0" smtClean="0"/>
              <a:t>Elaboração dos detalhes construtivos</a:t>
            </a:r>
          </a:p>
          <a:p>
            <a:r>
              <a:rPr lang="pt-BR" sz="2400" dirty="0" smtClean="0"/>
              <a:t>Memorial descritivo</a:t>
            </a:r>
          </a:p>
          <a:p>
            <a:r>
              <a:rPr lang="pt-BR" sz="2400" dirty="0" smtClean="0"/>
              <a:t>Memorial de cálculos</a:t>
            </a:r>
          </a:p>
          <a:p>
            <a:r>
              <a:rPr lang="pt-BR" sz="2400" dirty="0" smtClean="0"/>
              <a:t>Elaboração das especificações técnicas</a:t>
            </a:r>
          </a:p>
          <a:p>
            <a:r>
              <a:rPr lang="pt-BR" sz="2400" dirty="0" smtClean="0"/>
              <a:t>Elaboração da lista de material</a:t>
            </a:r>
          </a:p>
          <a:p>
            <a:r>
              <a:rPr lang="pt-BR" sz="2400" dirty="0" smtClean="0"/>
              <a:t>ART</a:t>
            </a:r>
          </a:p>
          <a:p>
            <a:r>
              <a:rPr lang="pt-BR" sz="2400" dirty="0" smtClean="0"/>
              <a:t>1ª análise da concessionária</a:t>
            </a:r>
          </a:p>
          <a:p>
            <a:r>
              <a:rPr lang="pt-BR" sz="2400" dirty="0" smtClean="0"/>
              <a:t>Revisão do projeto (se necessário)</a:t>
            </a:r>
          </a:p>
          <a:p>
            <a:r>
              <a:rPr lang="pt-BR" sz="2400" dirty="0" smtClean="0"/>
              <a:t>Aprovação da concessionária</a:t>
            </a:r>
          </a:p>
        </p:txBody>
      </p:sp>
      <p:sp>
        <p:nvSpPr>
          <p:cNvPr id="4" name="CaixaDeTexto 3"/>
          <p:cNvSpPr txBox="1"/>
          <p:nvPr/>
        </p:nvSpPr>
        <p:spPr>
          <a:xfrm rot="16200000">
            <a:off x="-813337" y="858042"/>
            <a:ext cx="18520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</a:rPr>
              <a:t>Instalações Elétricas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467544" y="980728"/>
            <a:ext cx="8463136" cy="720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5400" dirty="0" smtClean="0">
                <a:solidFill>
                  <a:srgbClr val="FF9900"/>
                </a:solidFill>
              </a:rPr>
              <a:t>Projeto de Instalações Elétricas</a:t>
            </a:r>
            <a:r>
              <a:rPr lang="pt-BR" sz="4400" dirty="0" smtClean="0">
                <a:solidFill>
                  <a:srgbClr val="FF99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2190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844824"/>
            <a:ext cx="8391128" cy="5013176"/>
          </a:xfrm>
        </p:spPr>
        <p:txBody>
          <a:bodyPr>
            <a:normAutofit/>
          </a:bodyPr>
          <a:lstStyle/>
          <a:p>
            <a:r>
              <a:rPr lang="pt-BR" sz="3300" b="1" dirty="0" smtClean="0">
                <a:solidFill>
                  <a:srgbClr val="FF9900"/>
                </a:solidFill>
              </a:rPr>
              <a:t>Informações preliminares</a:t>
            </a:r>
            <a:endParaRPr lang="pt-BR" sz="3300" b="1" dirty="0">
              <a:solidFill>
                <a:srgbClr val="FF9900"/>
              </a:solidFill>
            </a:endParaRPr>
          </a:p>
          <a:p>
            <a:r>
              <a:rPr lang="pt-BR" sz="2400" dirty="0"/>
              <a:t>Esta é uma das etapas de maior importância para o sucesso da elaboração de um </a:t>
            </a:r>
            <a:r>
              <a:rPr lang="pt-BR" sz="2400" dirty="0" smtClean="0"/>
              <a:t>bom projeto</a:t>
            </a:r>
            <a:r>
              <a:rPr lang="pt-BR" sz="2400" dirty="0"/>
              <a:t>. </a:t>
            </a:r>
            <a:endParaRPr lang="pt-BR" sz="2400" dirty="0" smtClean="0"/>
          </a:p>
          <a:p>
            <a:r>
              <a:rPr lang="pt-BR" sz="2400" dirty="0" smtClean="0"/>
              <a:t>Nesta </a:t>
            </a:r>
            <a:r>
              <a:rPr lang="pt-BR" sz="2400" dirty="0"/>
              <a:t>etapa, o projetista procurará obter das diversas fontes todas as </a:t>
            </a:r>
            <a:r>
              <a:rPr lang="pt-BR" sz="2400" dirty="0" smtClean="0"/>
              <a:t>informações necessárias </a:t>
            </a:r>
            <a:r>
              <a:rPr lang="pt-BR" sz="2400" dirty="0"/>
              <a:t>para a formação da concepção geral do projeto a ser desenvolvido, através de:</a:t>
            </a:r>
          </a:p>
          <a:p>
            <a:pPr lvl="1"/>
            <a:r>
              <a:rPr lang="pt-BR" sz="2000" dirty="0" smtClean="0"/>
              <a:t>Planta </a:t>
            </a:r>
            <a:r>
              <a:rPr lang="pt-BR" sz="2000" dirty="0"/>
              <a:t>de </a:t>
            </a:r>
            <a:r>
              <a:rPr lang="pt-BR" sz="2000" dirty="0" smtClean="0"/>
              <a:t>situação</a:t>
            </a:r>
          </a:p>
          <a:p>
            <a:pPr lvl="1"/>
            <a:r>
              <a:rPr lang="pt-BR" sz="2000" dirty="0" smtClean="0"/>
              <a:t>Projeto arquitetônico</a:t>
            </a:r>
          </a:p>
          <a:p>
            <a:pPr lvl="1"/>
            <a:r>
              <a:rPr lang="pt-BR" sz="2000" dirty="0" smtClean="0"/>
              <a:t>Projetos complementares</a:t>
            </a:r>
          </a:p>
          <a:p>
            <a:pPr lvl="1"/>
            <a:r>
              <a:rPr lang="pt-BR" sz="2000" dirty="0"/>
              <a:t>Informações obtidas com o proprietário, arquiteto ou responsável</a:t>
            </a:r>
            <a:endParaRPr lang="pt-BR" sz="2000" dirty="0" smtClean="0"/>
          </a:p>
        </p:txBody>
      </p:sp>
      <p:sp>
        <p:nvSpPr>
          <p:cNvPr id="4" name="CaixaDeTexto 3"/>
          <p:cNvSpPr txBox="1"/>
          <p:nvPr/>
        </p:nvSpPr>
        <p:spPr>
          <a:xfrm rot="16200000">
            <a:off x="-813337" y="858042"/>
            <a:ext cx="18520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</a:rPr>
              <a:t>Instalações Elétricas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467544" y="980728"/>
            <a:ext cx="8463136" cy="720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5400" dirty="0" smtClean="0">
                <a:solidFill>
                  <a:srgbClr val="FF9900"/>
                </a:solidFill>
              </a:rPr>
              <a:t>Projeto de Instalações Elétricas</a:t>
            </a:r>
            <a:r>
              <a:rPr lang="pt-BR" sz="4400" dirty="0" smtClean="0">
                <a:solidFill>
                  <a:srgbClr val="FF99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3023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844824"/>
            <a:ext cx="8391128" cy="5013176"/>
          </a:xfrm>
        </p:spPr>
        <p:txBody>
          <a:bodyPr>
            <a:normAutofit/>
          </a:bodyPr>
          <a:lstStyle/>
          <a:p>
            <a:r>
              <a:rPr lang="pt-BR" sz="2400" dirty="0"/>
              <a:t>Planta de </a:t>
            </a:r>
            <a:r>
              <a:rPr lang="pt-BR" sz="2400" dirty="0" smtClean="0"/>
              <a:t>situação</a:t>
            </a:r>
          </a:p>
          <a:p>
            <a:pPr lvl="1"/>
            <a:r>
              <a:rPr lang="pt-BR" sz="2200" dirty="0" smtClean="0"/>
              <a:t>localização </a:t>
            </a:r>
            <a:r>
              <a:rPr lang="pt-BR" sz="2200" dirty="0"/>
              <a:t>dos acessos ao edifício, bem com da rede de </a:t>
            </a:r>
            <a:r>
              <a:rPr lang="pt-BR" sz="2200" dirty="0" smtClean="0"/>
              <a:t>energia elétrica </a:t>
            </a:r>
            <a:r>
              <a:rPr lang="pt-BR" sz="2200" dirty="0"/>
              <a:t>da concessionária que atende ao local, verificando a existência, tipo </a:t>
            </a:r>
            <a:r>
              <a:rPr lang="pt-BR" sz="2200" dirty="0" smtClean="0"/>
              <a:t>de fornecimento</a:t>
            </a:r>
            <a:r>
              <a:rPr lang="pt-BR" sz="2200" dirty="0"/>
              <a:t>, localização da mesma em relação ao edifício e possíveis pontos </a:t>
            </a:r>
            <a:r>
              <a:rPr lang="pt-BR" sz="2200" dirty="0" smtClean="0"/>
              <a:t>de derivação para o atendimento.</a:t>
            </a:r>
          </a:p>
          <a:p>
            <a:r>
              <a:rPr lang="pt-BR" sz="2400" dirty="0" smtClean="0"/>
              <a:t>Projeto arquitetônico</a:t>
            </a:r>
          </a:p>
          <a:p>
            <a:pPr lvl="1"/>
            <a:r>
              <a:rPr lang="pt-BR" sz="2200" dirty="0" smtClean="0"/>
              <a:t>plantas</a:t>
            </a:r>
            <a:r>
              <a:rPr lang="pt-BR" sz="2200" dirty="0"/>
              <a:t>, cortes, detalhes, fachadas, etc. </a:t>
            </a:r>
            <a:endParaRPr lang="pt-BR" sz="2200" dirty="0" smtClean="0"/>
          </a:p>
          <a:p>
            <a:pPr lvl="1"/>
            <a:r>
              <a:rPr lang="pt-BR" sz="2200" dirty="0" smtClean="0"/>
              <a:t>Obtém-se </a:t>
            </a:r>
            <a:r>
              <a:rPr lang="pt-BR" sz="2200" dirty="0"/>
              <a:t>a partir </a:t>
            </a:r>
            <a:r>
              <a:rPr lang="pt-BR" sz="2200" dirty="0" smtClean="0"/>
              <a:t>daí todas </a:t>
            </a:r>
            <a:r>
              <a:rPr lang="pt-BR" sz="2200" dirty="0"/>
              <a:t>as dimensões, inclusive pé-direito, de todos os recintos e áreas externas, </a:t>
            </a:r>
            <a:r>
              <a:rPr lang="pt-BR" sz="2200" dirty="0" smtClean="0"/>
              <a:t>bem como </a:t>
            </a:r>
            <a:r>
              <a:rPr lang="pt-BR" sz="2200" dirty="0"/>
              <a:t>a sua respectiva utilização</a:t>
            </a:r>
            <a:r>
              <a:rPr lang="pt-BR" sz="2200" dirty="0" smtClean="0"/>
              <a:t>.</a:t>
            </a:r>
            <a:endParaRPr lang="pt-BR" sz="2200" dirty="0"/>
          </a:p>
        </p:txBody>
      </p:sp>
      <p:sp>
        <p:nvSpPr>
          <p:cNvPr id="4" name="CaixaDeTexto 3"/>
          <p:cNvSpPr txBox="1"/>
          <p:nvPr/>
        </p:nvSpPr>
        <p:spPr>
          <a:xfrm rot="16200000">
            <a:off x="-813337" y="858042"/>
            <a:ext cx="18520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</a:rPr>
              <a:t>Instalações Elétricas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467544" y="980728"/>
            <a:ext cx="8463136" cy="720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5400" dirty="0" smtClean="0">
                <a:solidFill>
                  <a:srgbClr val="FF9900"/>
                </a:solidFill>
              </a:rPr>
              <a:t>Projeto de Instalações Elétricas</a:t>
            </a:r>
            <a:r>
              <a:rPr lang="pt-BR" sz="4400" dirty="0" smtClean="0">
                <a:solidFill>
                  <a:srgbClr val="FF99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3023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844824"/>
            <a:ext cx="8391128" cy="5013176"/>
          </a:xfrm>
        </p:spPr>
        <p:txBody>
          <a:bodyPr>
            <a:normAutofit/>
          </a:bodyPr>
          <a:lstStyle/>
          <a:p>
            <a:r>
              <a:rPr lang="pt-BR" sz="2400" dirty="0" smtClean="0"/>
              <a:t>Projetos complementares</a:t>
            </a:r>
          </a:p>
          <a:p>
            <a:pPr lvl="1"/>
            <a:r>
              <a:rPr lang="pt-BR" sz="2200" dirty="0" smtClean="0"/>
              <a:t>projeto </a:t>
            </a:r>
            <a:r>
              <a:rPr lang="pt-BR" sz="2200" dirty="0"/>
              <a:t>estrutural, projetos de instalações sanitárias, de </a:t>
            </a:r>
            <a:r>
              <a:rPr lang="pt-BR" sz="2200" dirty="0" smtClean="0"/>
              <a:t>águas pluviais</a:t>
            </a:r>
            <a:r>
              <a:rPr lang="pt-BR" sz="2200" dirty="0"/>
              <a:t>, de combate a incêndio, de sonorização e outros. </a:t>
            </a:r>
            <a:endParaRPr lang="pt-BR" sz="2200" dirty="0" smtClean="0"/>
          </a:p>
          <a:p>
            <a:pPr lvl="1"/>
            <a:r>
              <a:rPr lang="pt-BR" sz="2200" dirty="0" smtClean="0"/>
              <a:t>Neste </a:t>
            </a:r>
            <a:r>
              <a:rPr lang="pt-BR" sz="2200" dirty="0"/>
              <a:t>ponto, devem </a:t>
            </a:r>
            <a:r>
              <a:rPr lang="pt-BR" sz="2200" dirty="0" smtClean="0"/>
              <a:t>ser observadas </a:t>
            </a:r>
            <a:r>
              <a:rPr lang="pt-BR" sz="2200" dirty="0"/>
              <a:t>possíveis restrições e interferências com vigas, pilares, espessura de lajes</a:t>
            </a:r>
            <a:r>
              <a:rPr lang="pt-BR" sz="2200" dirty="0" smtClean="0"/>
              <a:t>, cruzamento </a:t>
            </a:r>
            <a:r>
              <a:rPr lang="pt-BR" sz="2200" dirty="0"/>
              <a:t>de tubulações, localização de prumadas e quadros. </a:t>
            </a:r>
            <a:endParaRPr lang="pt-BR" sz="2200" dirty="0" smtClean="0"/>
          </a:p>
          <a:p>
            <a:pPr lvl="1"/>
            <a:r>
              <a:rPr lang="pt-BR" sz="2200" dirty="0" smtClean="0"/>
              <a:t>Devemos </a:t>
            </a:r>
            <a:r>
              <a:rPr lang="pt-BR" sz="2200" dirty="0"/>
              <a:t>ter em </a:t>
            </a:r>
            <a:r>
              <a:rPr lang="pt-BR" sz="2200" dirty="0" smtClean="0"/>
              <a:t>mente que </a:t>
            </a:r>
            <a:r>
              <a:rPr lang="pt-BR" sz="2200" dirty="0"/>
              <a:t>o projeto de </a:t>
            </a:r>
            <a:r>
              <a:rPr lang="pt-BR" sz="2200" dirty="0" smtClean="0"/>
              <a:t>instalações </a:t>
            </a:r>
            <a:r>
              <a:rPr lang="pt-BR" sz="2200" dirty="0"/>
              <a:t>elétricas deve ser elaborado em harmonia com os </a:t>
            </a:r>
            <a:r>
              <a:rPr lang="pt-BR" sz="2200" dirty="0" smtClean="0"/>
              <a:t>demais projetos </a:t>
            </a:r>
            <a:r>
              <a:rPr lang="pt-BR" sz="2200" dirty="0"/>
              <a:t>de utilidades do edifício.</a:t>
            </a:r>
            <a:endParaRPr lang="pt-BR" sz="2200" dirty="0" smtClean="0"/>
          </a:p>
        </p:txBody>
      </p:sp>
      <p:sp>
        <p:nvSpPr>
          <p:cNvPr id="4" name="CaixaDeTexto 3"/>
          <p:cNvSpPr txBox="1"/>
          <p:nvPr/>
        </p:nvSpPr>
        <p:spPr>
          <a:xfrm rot="16200000">
            <a:off x="-813337" y="858042"/>
            <a:ext cx="18520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</a:rPr>
              <a:t>Instalações Elétricas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467544" y="980728"/>
            <a:ext cx="8463136" cy="720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5400" dirty="0" smtClean="0">
                <a:solidFill>
                  <a:srgbClr val="FF9900"/>
                </a:solidFill>
              </a:rPr>
              <a:t>Projeto de Instalações Elétricas</a:t>
            </a:r>
            <a:r>
              <a:rPr lang="pt-BR" sz="4400" dirty="0" smtClean="0">
                <a:solidFill>
                  <a:srgbClr val="FF99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7473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844824"/>
            <a:ext cx="8391128" cy="5013176"/>
          </a:xfrm>
        </p:spPr>
        <p:txBody>
          <a:bodyPr>
            <a:normAutofit/>
          </a:bodyPr>
          <a:lstStyle/>
          <a:p>
            <a:r>
              <a:rPr lang="pt-BR" sz="2400" dirty="0"/>
              <a:t>Informações obtidas com o proprietário, arquiteto ou </a:t>
            </a:r>
            <a:r>
              <a:rPr lang="pt-BR" sz="2400" dirty="0" smtClean="0"/>
              <a:t>responsável</a:t>
            </a:r>
          </a:p>
          <a:p>
            <a:pPr lvl="1"/>
            <a:r>
              <a:rPr lang="pt-BR" sz="2200" dirty="0" smtClean="0"/>
              <a:t>localização preferencial </a:t>
            </a:r>
            <a:r>
              <a:rPr lang="pt-BR" sz="2200" dirty="0"/>
              <a:t>dos pontos de utilização conforme as necessidades do proprietário</a:t>
            </a:r>
            <a:r>
              <a:rPr lang="pt-BR" sz="2200" dirty="0" smtClean="0"/>
              <a:t>; </a:t>
            </a:r>
          </a:p>
          <a:p>
            <a:pPr lvl="1"/>
            <a:r>
              <a:rPr lang="pt-BR" sz="2200" dirty="0" smtClean="0"/>
              <a:t>previsão </a:t>
            </a:r>
            <a:r>
              <a:rPr lang="pt-BR" sz="2200" dirty="0"/>
              <a:t>de cargas ou aparelhos especiais como de ar-condicionado, aquecedor </a:t>
            </a:r>
            <a:r>
              <a:rPr lang="pt-BR" sz="2200" dirty="0" err="1"/>
              <a:t>etc</a:t>
            </a:r>
            <a:r>
              <a:rPr lang="pt-BR" sz="2200" dirty="0" smtClean="0"/>
              <a:t>; </a:t>
            </a:r>
          </a:p>
          <a:p>
            <a:pPr lvl="1"/>
            <a:r>
              <a:rPr lang="pt-BR" sz="2200" dirty="0" smtClean="0"/>
              <a:t>previsão </a:t>
            </a:r>
            <a:r>
              <a:rPr lang="pt-BR" sz="2200" dirty="0"/>
              <a:t>de utilização de determinadas linhas de materiais e sistemas de instalações</a:t>
            </a:r>
            <a:r>
              <a:rPr lang="pt-BR" sz="2200" dirty="0" smtClean="0"/>
              <a:t>; </a:t>
            </a:r>
          </a:p>
          <a:p>
            <a:pPr lvl="1"/>
            <a:r>
              <a:rPr lang="pt-BR" sz="2200" dirty="0" smtClean="0"/>
              <a:t>previsão </a:t>
            </a:r>
            <a:r>
              <a:rPr lang="pt-BR" sz="2200" dirty="0"/>
              <a:t>para futuros acréscimos de cargas e sistemas; </a:t>
            </a:r>
            <a:endParaRPr lang="pt-BR" sz="2200" dirty="0" smtClean="0"/>
          </a:p>
          <a:p>
            <a:pPr lvl="1"/>
            <a:r>
              <a:rPr lang="pt-BR" sz="2200" dirty="0" smtClean="0"/>
              <a:t>previsão </a:t>
            </a:r>
            <a:r>
              <a:rPr lang="pt-BR" sz="2200" dirty="0"/>
              <a:t>para utilização </a:t>
            </a:r>
            <a:r>
              <a:rPr lang="pt-BR" sz="2200" dirty="0" smtClean="0"/>
              <a:t>de alimentação </a:t>
            </a:r>
            <a:r>
              <a:rPr lang="pt-BR" sz="2200" dirty="0"/>
              <a:t>elétrica de segurança e/ou de substituição para determinadas situações</a:t>
            </a:r>
            <a:r>
              <a:rPr lang="pt-BR" sz="2200" dirty="0" smtClean="0"/>
              <a:t>, locais </a:t>
            </a:r>
            <a:r>
              <a:rPr lang="pt-BR" sz="2200" dirty="0"/>
              <a:t>ou cargas.</a:t>
            </a:r>
            <a:endParaRPr lang="pt-BR" sz="2200" dirty="0" smtClean="0"/>
          </a:p>
        </p:txBody>
      </p:sp>
      <p:sp>
        <p:nvSpPr>
          <p:cNvPr id="4" name="CaixaDeTexto 3"/>
          <p:cNvSpPr txBox="1"/>
          <p:nvPr/>
        </p:nvSpPr>
        <p:spPr>
          <a:xfrm rot="16200000">
            <a:off x="-813337" y="858042"/>
            <a:ext cx="18520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</a:rPr>
              <a:t>Instalações Elétricas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467544" y="980728"/>
            <a:ext cx="8463136" cy="720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5400" dirty="0" smtClean="0">
                <a:solidFill>
                  <a:srgbClr val="FF9900"/>
                </a:solidFill>
              </a:rPr>
              <a:t>Projeto de Instalações Elétricas</a:t>
            </a:r>
            <a:r>
              <a:rPr lang="pt-BR" sz="4400" dirty="0" smtClean="0">
                <a:solidFill>
                  <a:srgbClr val="FF99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3023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844824"/>
            <a:ext cx="8391128" cy="5013176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rgbClr val="FF9900"/>
                </a:solidFill>
              </a:rPr>
              <a:t>Quantificação do sistema</a:t>
            </a:r>
            <a:endParaRPr lang="pt-BR" b="1" dirty="0">
              <a:solidFill>
                <a:srgbClr val="FF9900"/>
              </a:solidFill>
            </a:endParaRPr>
          </a:p>
          <a:p>
            <a:r>
              <a:rPr lang="pt-BR" sz="2400" dirty="0"/>
              <a:t>Com os dados obtidos nas informações preliminares, e de posse das normas </a:t>
            </a:r>
            <a:r>
              <a:rPr lang="pt-BR" sz="2400" dirty="0" smtClean="0"/>
              <a:t>técnicas aplicáveis</a:t>
            </a:r>
            <a:r>
              <a:rPr lang="pt-BR" sz="2400" dirty="0"/>
              <a:t>, no caso a NBR-5410, o projetista estará em condições de fazer um </a:t>
            </a:r>
            <a:r>
              <a:rPr lang="pt-BR" sz="2400" dirty="0" smtClean="0"/>
              <a:t>levantamento da </a:t>
            </a:r>
            <a:r>
              <a:rPr lang="pt-BR" sz="2400" dirty="0"/>
              <a:t>previsão de cargas do projeto, tanto em termos da quantidade de pontos de utilização</a:t>
            </a:r>
            <a:r>
              <a:rPr lang="pt-BR" sz="2400" dirty="0" smtClean="0"/>
              <a:t>, quanto </a:t>
            </a:r>
            <a:r>
              <a:rPr lang="pt-BR" sz="2400" dirty="0"/>
              <a:t>da potência nominal dos mesmos.</a:t>
            </a:r>
          </a:p>
          <a:p>
            <a:pPr lvl="1"/>
            <a:r>
              <a:rPr lang="pt-BR" sz="2000" dirty="0" smtClean="0"/>
              <a:t>Previsão </a:t>
            </a:r>
            <a:r>
              <a:rPr lang="pt-BR" sz="2000" dirty="0"/>
              <a:t>de tomadas;</a:t>
            </a:r>
          </a:p>
          <a:p>
            <a:pPr lvl="1"/>
            <a:r>
              <a:rPr lang="pt-BR" sz="2000" dirty="0" smtClean="0"/>
              <a:t>Previsão </a:t>
            </a:r>
            <a:r>
              <a:rPr lang="pt-BR" sz="2000" dirty="0"/>
              <a:t>de iluminação;</a:t>
            </a:r>
          </a:p>
          <a:p>
            <a:pPr lvl="1"/>
            <a:r>
              <a:rPr lang="pt-BR" sz="2000" dirty="0" smtClean="0"/>
              <a:t>Previsão </a:t>
            </a:r>
            <a:r>
              <a:rPr lang="pt-BR" sz="2000" dirty="0"/>
              <a:t>de cargas especiais: elevadores, bombas de recalque d’água, bombas </a:t>
            </a:r>
            <a:r>
              <a:rPr lang="pt-BR" sz="2000" dirty="0" smtClean="0"/>
              <a:t>de drenagem</a:t>
            </a:r>
            <a:r>
              <a:rPr lang="pt-BR" sz="2000" dirty="0"/>
              <a:t>, bombas de combate a incêndio, etc.</a:t>
            </a:r>
            <a:endParaRPr lang="pt-BR" sz="2000" dirty="0" smtClean="0"/>
          </a:p>
        </p:txBody>
      </p:sp>
      <p:sp>
        <p:nvSpPr>
          <p:cNvPr id="4" name="CaixaDeTexto 3"/>
          <p:cNvSpPr txBox="1"/>
          <p:nvPr/>
        </p:nvSpPr>
        <p:spPr>
          <a:xfrm rot="16200000">
            <a:off x="-813337" y="858042"/>
            <a:ext cx="18520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</a:rPr>
              <a:t>Instalações Elétricas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467544" y="980728"/>
            <a:ext cx="8463136" cy="720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5400" dirty="0" smtClean="0">
                <a:solidFill>
                  <a:srgbClr val="FF9900"/>
                </a:solidFill>
              </a:rPr>
              <a:t>Projeto de Instalações Elétricas</a:t>
            </a:r>
            <a:r>
              <a:rPr lang="pt-BR" sz="4400" dirty="0" smtClean="0">
                <a:solidFill>
                  <a:srgbClr val="FF99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3023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844824"/>
            <a:ext cx="8391128" cy="5013176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rgbClr val="FF9900"/>
                </a:solidFill>
              </a:rPr>
              <a:t>Determinação do padrão de atendimento</a:t>
            </a:r>
            <a:endParaRPr lang="pt-BR" b="1" dirty="0">
              <a:solidFill>
                <a:srgbClr val="FF9900"/>
              </a:solidFill>
            </a:endParaRPr>
          </a:p>
          <a:p>
            <a:r>
              <a:rPr lang="pt-BR" sz="2400" dirty="0" smtClean="0"/>
              <a:t>Tendo </a:t>
            </a:r>
            <a:r>
              <a:rPr lang="pt-BR" sz="2400" dirty="0"/>
              <a:t>às mãos as normas técnicas da concessionária local, </a:t>
            </a:r>
            <a:r>
              <a:rPr lang="pt-BR" sz="2400" dirty="0" smtClean="0"/>
              <a:t>o projetista </a:t>
            </a:r>
            <a:r>
              <a:rPr lang="pt-BR" sz="2400" dirty="0"/>
              <a:t>determinará a demanda de cada consumidor do edifício e a sua respectiva </a:t>
            </a:r>
            <a:r>
              <a:rPr lang="pt-BR" sz="2400" dirty="0" smtClean="0"/>
              <a:t>categoria de </a:t>
            </a:r>
            <a:r>
              <a:rPr lang="pt-BR" sz="2400" dirty="0"/>
              <a:t>atendimento conforme os padrões da concessionária. </a:t>
            </a:r>
            <a:endParaRPr lang="pt-BR" sz="2400" dirty="0" smtClean="0"/>
          </a:p>
          <a:p>
            <a:r>
              <a:rPr lang="pt-BR" sz="2400" dirty="0" smtClean="0"/>
              <a:t>Determinará </a:t>
            </a:r>
            <a:r>
              <a:rPr lang="pt-BR" sz="2400" dirty="0"/>
              <a:t>igualmente a </a:t>
            </a:r>
            <a:r>
              <a:rPr lang="pt-BR" sz="2400" dirty="0" smtClean="0"/>
              <a:t>provável Demanda </a:t>
            </a:r>
            <a:r>
              <a:rPr lang="pt-BR" sz="2400" dirty="0"/>
              <a:t>do edifício e o padrão da sua entrada de serviço.</a:t>
            </a:r>
          </a:p>
          <a:p>
            <a:pPr lvl="1"/>
            <a:r>
              <a:rPr lang="pt-BR" sz="2000" dirty="0" smtClean="0"/>
              <a:t>Determinação </a:t>
            </a:r>
            <a:r>
              <a:rPr lang="pt-BR" sz="2000" dirty="0"/>
              <a:t>da demanda e da categoria de atendimento de cada consumidor;</a:t>
            </a:r>
          </a:p>
          <a:p>
            <a:pPr lvl="1"/>
            <a:r>
              <a:rPr lang="pt-BR" sz="2000" dirty="0" smtClean="0"/>
              <a:t>Determinação </a:t>
            </a:r>
            <a:r>
              <a:rPr lang="pt-BR" sz="2000" dirty="0"/>
              <a:t>da provável demanda do edifício e classificação da entrada de serviço.</a:t>
            </a:r>
            <a:endParaRPr lang="pt-BR" sz="2000" dirty="0" smtClean="0"/>
          </a:p>
        </p:txBody>
      </p:sp>
      <p:sp>
        <p:nvSpPr>
          <p:cNvPr id="4" name="CaixaDeTexto 3"/>
          <p:cNvSpPr txBox="1"/>
          <p:nvPr/>
        </p:nvSpPr>
        <p:spPr>
          <a:xfrm rot="16200000">
            <a:off x="-813337" y="858042"/>
            <a:ext cx="18520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</a:rPr>
              <a:t>Instalações Elétricas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467544" y="980728"/>
            <a:ext cx="8463136" cy="720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5400" dirty="0" smtClean="0">
                <a:solidFill>
                  <a:srgbClr val="FF9900"/>
                </a:solidFill>
              </a:rPr>
              <a:t>Projeto de Instalações Elétricas</a:t>
            </a:r>
            <a:r>
              <a:rPr lang="pt-BR" sz="4400" dirty="0" smtClean="0">
                <a:solidFill>
                  <a:srgbClr val="FF99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3023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844824"/>
            <a:ext cx="8391128" cy="5013176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b="1" dirty="0" smtClean="0">
                <a:solidFill>
                  <a:srgbClr val="FF9900"/>
                </a:solidFill>
              </a:rPr>
              <a:t>Introdução</a:t>
            </a:r>
          </a:p>
          <a:p>
            <a:pPr algn="just"/>
            <a:r>
              <a:rPr lang="pt-BR" sz="2400" dirty="0" smtClean="0"/>
              <a:t>É a </a:t>
            </a:r>
            <a:r>
              <a:rPr lang="pt-BR" sz="2400" dirty="0"/>
              <a:t>previsão escrita da instalação, com todos os seus detalhes, localização dos pontos </a:t>
            </a:r>
            <a:r>
              <a:rPr lang="pt-BR" sz="2400" dirty="0" smtClean="0"/>
              <a:t>de utilização </a:t>
            </a:r>
            <a:r>
              <a:rPr lang="pt-BR" sz="2400" dirty="0"/>
              <a:t>da energia elétrica, comandos, trajeto dos condutores, divisão em circuitos, </a:t>
            </a:r>
            <a:r>
              <a:rPr lang="pt-BR" sz="2400" dirty="0" smtClean="0"/>
              <a:t>seção dos </a:t>
            </a:r>
            <a:r>
              <a:rPr lang="pt-BR" sz="2400" dirty="0"/>
              <a:t>condutores, dispositivos de manobra, carga de cada circuito, carga total, etc. </a:t>
            </a:r>
            <a:endParaRPr lang="pt-BR" sz="2400" dirty="0" smtClean="0"/>
          </a:p>
          <a:p>
            <a:pPr algn="just"/>
            <a:endParaRPr lang="pt-BR" sz="1200" dirty="0" smtClean="0"/>
          </a:p>
          <a:p>
            <a:pPr algn="just"/>
            <a:r>
              <a:rPr lang="pt-BR" sz="2400" dirty="0" smtClean="0"/>
              <a:t>Projetar </a:t>
            </a:r>
            <a:r>
              <a:rPr lang="pt-BR" sz="2400" dirty="0"/>
              <a:t>uma instalação elétrica de um edifício consiste basicamente em:</a:t>
            </a:r>
          </a:p>
          <a:p>
            <a:pPr lvl="1" algn="just"/>
            <a:r>
              <a:rPr lang="pt-BR" sz="2000" dirty="0" smtClean="0"/>
              <a:t>quantificar</a:t>
            </a:r>
            <a:r>
              <a:rPr lang="pt-BR" sz="2000" dirty="0"/>
              <a:t>, determinar os tipos e localizar os pontos de utilização de energia elétrica;</a:t>
            </a:r>
          </a:p>
          <a:p>
            <a:pPr lvl="1" algn="just"/>
            <a:r>
              <a:rPr lang="pt-BR" sz="2000" dirty="0" smtClean="0"/>
              <a:t>dimensionar</a:t>
            </a:r>
            <a:r>
              <a:rPr lang="pt-BR" sz="2000" dirty="0"/>
              <a:t>, definir o tipo e o caminhamento dos condutores e condutos;</a:t>
            </a:r>
          </a:p>
          <a:p>
            <a:pPr lvl="1" algn="just"/>
            <a:r>
              <a:rPr lang="pt-BR" sz="2000" dirty="0" smtClean="0"/>
              <a:t>dimensionar</a:t>
            </a:r>
            <a:r>
              <a:rPr lang="pt-BR" sz="2000" dirty="0"/>
              <a:t>, definir o tipo e a localização dos dispositivos de proteção, de comando</a:t>
            </a:r>
            <a:r>
              <a:rPr lang="pt-BR" sz="2000" dirty="0" smtClean="0"/>
              <a:t>, de </a:t>
            </a:r>
            <a:r>
              <a:rPr lang="pt-BR" sz="2000" dirty="0"/>
              <a:t>medição de energia elétrica e </a:t>
            </a:r>
            <a:r>
              <a:rPr lang="pt-BR" sz="2000" dirty="0" smtClean="0"/>
              <a:t>demais</a:t>
            </a:r>
            <a:endParaRPr lang="pt-BR" sz="2000" dirty="0" smtClean="0">
              <a:solidFill>
                <a:schemeClr val="tx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 rot="16200000">
            <a:off x="-813337" y="858042"/>
            <a:ext cx="18520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</a:rPr>
              <a:t>Instalações Elétricas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467544" y="980728"/>
            <a:ext cx="8463136" cy="720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5400" dirty="0" smtClean="0">
                <a:solidFill>
                  <a:srgbClr val="FF9900"/>
                </a:solidFill>
              </a:rPr>
              <a:t>Projeto de Instalações Elétricas</a:t>
            </a:r>
            <a:r>
              <a:rPr lang="pt-BR" sz="4400" dirty="0" smtClean="0">
                <a:solidFill>
                  <a:srgbClr val="FF99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5623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844824"/>
            <a:ext cx="8391128" cy="5013176"/>
          </a:xfrm>
        </p:spPr>
        <p:txBody>
          <a:bodyPr>
            <a:normAutofit lnSpcReduction="10000"/>
          </a:bodyPr>
          <a:lstStyle/>
          <a:p>
            <a:r>
              <a:rPr lang="pt-BR" sz="3300" b="1" dirty="0" smtClean="0">
                <a:solidFill>
                  <a:srgbClr val="FF9900"/>
                </a:solidFill>
              </a:rPr>
              <a:t>Desenho das plantas</a:t>
            </a:r>
          </a:p>
          <a:p>
            <a:r>
              <a:rPr lang="pt-BR" sz="2400" dirty="0"/>
              <a:t>Esta etapa compreende basicamente:</a:t>
            </a:r>
          </a:p>
          <a:p>
            <a:pPr lvl="1"/>
            <a:r>
              <a:rPr lang="pt-BR" sz="2000" dirty="0" smtClean="0"/>
              <a:t>Desenho </a:t>
            </a:r>
            <a:r>
              <a:rPr lang="pt-BR" sz="2000" dirty="0"/>
              <a:t>dos pontos de utilização;</a:t>
            </a:r>
          </a:p>
          <a:p>
            <a:pPr lvl="1"/>
            <a:r>
              <a:rPr lang="pt-BR" sz="2000" dirty="0" smtClean="0"/>
              <a:t>Localização </a:t>
            </a:r>
            <a:r>
              <a:rPr lang="pt-BR" sz="2000" dirty="0"/>
              <a:t>dos quadros de distribuição de luz (</a:t>
            </a:r>
            <a:r>
              <a:rPr lang="pt-BR" sz="2000" dirty="0" err="1"/>
              <a:t>QL´s</a:t>
            </a:r>
            <a:r>
              <a:rPr lang="pt-BR" sz="2000" dirty="0"/>
              <a:t>) e quadros de força (</a:t>
            </a:r>
            <a:r>
              <a:rPr lang="pt-BR" sz="2000" dirty="0" err="1"/>
              <a:t>QF´s</a:t>
            </a:r>
            <a:r>
              <a:rPr lang="pt-BR" sz="2000" dirty="0"/>
              <a:t>);</a:t>
            </a:r>
          </a:p>
          <a:p>
            <a:pPr lvl="1"/>
            <a:r>
              <a:rPr lang="pt-BR" sz="2000" dirty="0" smtClean="0"/>
              <a:t>Divisão </a:t>
            </a:r>
            <a:r>
              <a:rPr lang="pt-BR" sz="2000" dirty="0"/>
              <a:t>das cargas em circuitos terminais;</a:t>
            </a:r>
          </a:p>
          <a:p>
            <a:pPr lvl="1"/>
            <a:r>
              <a:rPr lang="pt-BR" sz="2000" dirty="0" smtClean="0"/>
              <a:t>Desenho </a:t>
            </a:r>
            <a:r>
              <a:rPr lang="pt-BR" sz="2000" dirty="0"/>
              <a:t>das tubulações dos circuitos terminais;</a:t>
            </a:r>
          </a:p>
          <a:p>
            <a:pPr lvl="1"/>
            <a:r>
              <a:rPr lang="pt-BR" sz="2000" dirty="0" smtClean="0"/>
              <a:t>Traçado </a:t>
            </a:r>
            <a:r>
              <a:rPr lang="pt-BR" sz="2000" dirty="0"/>
              <a:t>da fiação dos circuitos terminais;</a:t>
            </a:r>
          </a:p>
          <a:p>
            <a:pPr lvl="1"/>
            <a:r>
              <a:rPr lang="pt-BR" sz="2000" dirty="0" smtClean="0"/>
              <a:t>Localização </a:t>
            </a:r>
            <a:r>
              <a:rPr lang="pt-BR" sz="2000" dirty="0"/>
              <a:t>das caixas de passagem dos pavimentos e prumadas;</a:t>
            </a:r>
          </a:p>
          <a:p>
            <a:pPr lvl="1"/>
            <a:r>
              <a:rPr lang="pt-BR" sz="2000" dirty="0" smtClean="0"/>
              <a:t>Localização </a:t>
            </a:r>
            <a:r>
              <a:rPr lang="pt-BR" sz="2000" dirty="0"/>
              <a:t>do quadro geral de baixa tensão, centros de medidores, da </a:t>
            </a:r>
            <a:r>
              <a:rPr lang="pt-BR" sz="2000" dirty="0" smtClean="0"/>
              <a:t>caixa seccionadora</a:t>
            </a:r>
            <a:r>
              <a:rPr lang="pt-BR" sz="2000" dirty="0"/>
              <a:t>, do ramal alimentador e do ponto de entrega;</a:t>
            </a:r>
          </a:p>
          <a:p>
            <a:pPr lvl="1"/>
            <a:r>
              <a:rPr lang="pt-BR" sz="2000" dirty="0" smtClean="0"/>
              <a:t>Desenho </a:t>
            </a:r>
            <a:r>
              <a:rPr lang="pt-BR" sz="2000" dirty="0"/>
              <a:t>das tubulações dos circuitos alimentadores;</a:t>
            </a:r>
          </a:p>
          <a:p>
            <a:pPr lvl="1"/>
            <a:r>
              <a:rPr lang="pt-BR" sz="2000" dirty="0" smtClean="0"/>
              <a:t>Desenho </a:t>
            </a:r>
            <a:r>
              <a:rPr lang="pt-BR" sz="2000" dirty="0"/>
              <a:t>do esquema vertical (prumada);</a:t>
            </a:r>
          </a:p>
          <a:p>
            <a:pPr lvl="1"/>
            <a:r>
              <a:rPr lang="pt-BR" sz="2000" dirty="0" smtClean="0"/>
              <a:t>Traçado </a:t>
            </a:r>
            <a:r>
              <a:rPr lang="pt-BR" sz="2000" dirty="0"/>
              <a:t>da fiação dos circuitos alimentadores.</a:t>
            </a:r>
            <a:endParaRPr lang="pt-BR" sz="3600" dirty="0" smtClean="0"/>
          </a:p>
        </p:txBody>
      </p:sp>
      <p:sp>
        <p:nvSpPr>
          <p:cNvPr id="4" name="CaixaDeTexto 3"/>
          <p:cNvSpPr txBox="1"/>
          <p:nvPr/>
        </p:nvSpPr>
        <p:spPr>
          <a:xfrm rot="16200000">
            <a:off x="-813337" y="858042"/>
            <a:ext cx="18520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</a:rPr>
              <a:t>Instalações Elétricas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467544" y="980728"/>
            <a:ext cx="8463136" cy="720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5400" dirty="0" smtClean="0">
                <a:solidFill>
                  <a:srgbClr val="FF9900"/>
                </a:solidFill>
              </a:rPr>
              <a:t>Projeto de Instalações Elétricas</a:t>
            </a:r>
            <a:r>
              <a:rPr lang="pt-BR" sz="4400" dirty="0" smtClean="0">
                <a:solidFill>
                  <a:srgbClr val="FF99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3023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844824"/>
            <a:ext cx="8391128" cy="5013176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rgbClr val="FF9900"/>
                </a:solidFill>
              </a:rPr>
              <a:t>Dimensionamento</a:t>
            </a:r>
            <a:endParaRPr lang="pt-BR" b="1" dirty="0">
              <a:solidFill>
                <a:srgbClr val="FF9900"/>
              </a:solidFill>
            </a:endParaRPr>
          </a:p>
          <a:p>
            <a:r>
              <a:rPr lang="pt-BR" sz="2400" dirty="0"/>
              <a:t>Nesta etapa, serão feitos os dimensionamentos de todos os componentes do </a:t>
            </a:r>
            <a:r>
              <a:rPr lang="pt-BR" sz="2400" dirty="0" smtClean="0"/>
              <a:t>projeto, calculados </a:t>
            </a:r>
            <a:r>
              <a:rPr lang="pt-BR" sz="2400" dirty="0"/>
              <a:t>com base nos dados registrados nas etapas anteriores, nas normas </a:t>
            </a:r>
            <a:r>
              <a:rPr lang="pt-BR" sz="2400" dirty="0" smtClean="0"/>
              <a:t>técnicas aplicáveis </a:t>
            </a:r>
            <a:r>
              <a:rPr lang="pt-BR" sz="2400" dirty="0"/>
              <a:t>a cada caso e nas tabelas de fabricantes.</a:t>
            </a:r>
          </a:p>
          <a:p>
            <a:pPr lvl="1"/>
            <a:r>
              <a:rPr lang="pt-BR" sz="2000" dirty="0" smtClean="0"/>
              <a:t>Dimensionamento </a:t>
            </a:r>
            <a:r>
              <a:rPr lang="pt-BR" sz="2000" dirty="0"/>
              <a:t>dos condutores</a:t>
            </a:r>
            <a:r>
              <a:rPr lang="pt-BR" sz="2000" dirty="0" smtClean="0"/>
              <a:t>;</a:t>
            </a:r>
          </a:p>
          <a:p>
            <a:pPr lvl="1"/>
            <a:r>
              <a:rPr lang="pt-BR" sz="2000" dirty="0"/>
              <a:t>Dimensionamento das tubulações;</a:t>
            </a:r>
          </a:p>
          <a:p>
            <a:pPr lvl="1"/>
            <a:r>
              <a:rPr lang="pt-BR" sz="2000" dirty="0" smtClean="0"/>
              <a:t>Dimensionamento </a:t>
            </a:r>
            <a:r>
              <a:rPr lang="pt-BR" sz="2000" dirty="0"/>
              <a:t>dos dispositivos de proteção;</a:t>
            </a:r>
          </a:p>
          <a:p>
            <a:pPr lvl="1"/>
            <a:r>
              <a:rPr lang="pt-BR" sz="2000" dirty="0" smtClean="0"/>
              <a:t>Dimensionamento </a:t>
            </a:r>
            <a:r>
              <a:rPr lang="pt-BR" sz="2000" dirty="0"/>
              <a:t>dos quadros.</a:t>
            </a:r>
            <a:endParaRPr lang="pt-BR" sz="2000" dirty="0" smtClean="0"/>
          </a:p>
        </p:txBody>
      </p:sp>
      <p:sp>
        <p:nvSpPr>
          <p:cNvPr id="4" name="CaixaDeTexto 3"/>
          <p:cNvSpPr txBox="1"/>
          <p:nvPr/>
        </p:nvSpPr>
        <p:spPr>
          <a:xfrm rot="16200000">
            <a:off x="-813337" y="858042"/>
            <a:ext cx="18520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</a:rPr>
              <a:t>Instalações Elétricas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467544" y="980728"/>
            <a:ext cx="8463136" cy="720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5400" dirty="0" smtClean="0">
                <a:solidFill>
                  <a:srgbClr val="FF9900"/>
                </a:solidFill>
              </a:rPr>
              <a:t>Projeto de Instalações Elétricas</a:t>
            </a:r>
            <a:r>
              <a:rPr lang="pt-BR" sz="4400" dirty="0" smtClean="0">
                <a:solidFill>
                  <a:srgbClr val="FF99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3023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844824"/>
            <a:ext cx="8391128" cy="5013176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rgbClr val="FF9900"/>
                </a:solidFill>
              </a:rPr>
              <a:t>Quadros de distribuição e diagramas</a:t>
            </a:r>
            <a:endParaRPr lang="pt-BR" b="1" dirty="0">
              <a:solidFill>
                <a:srgbClr val="FF9900"/>
              </a:solidFill>
            </a:endParaRPr>
          </a:p>
          <a:p>
            <a:r>
              <a:rPr lang="pt-BR" sz="2400" dirty="0"/>
              <a:t>Nesta etapa, serão elaborados os quadros de distribuição de carga (tabela), que têm </a:t>
            </a:r>
            <a:r>
              <a:rPr lang="pt-BR" sz="2400" dirty="0" smtClean="0"/>
              <a:t>a função </a:t>
            </a:r>
            <a:r>
              <a:rPr lang="pt-BR" sz="2400" dirty="0"/>
              <a:t>de representar a distribuição e o dimensionamento dos circuitos.</a:t>
            </a:r>
          </a:p>
          <a:p>
            <a:pPr lvl="1"/>
            <a:r>
              <a:rPr lang="pt-BR" sz="2000" dirty="0" smtClean="0"/>
              <a:t>Quadros </a:t>
            </a:r>
            <a:r>
              <a:rPr lang="pt-BR" sz="2000" dirty="0"/>
              <a:t>de distribuição de carga;</a:t>
            </a:r>
          </a:p>
          <a:p>
            <a:pPr lvl="1"/>
            <a:r>
              <a:rPr lang="pt-BR" sz="2000" dirty="0" smtClean="0"/>
              <a:t>Diagramas </a:t>
            </a:r>
            <a:r>
              <a:rPr lang="pt-BR" sz="2000" dirty="0" err="1"/>
              <a:t>unifilares</a:t>
            </a:r>
            <a:r>
              <a:rPr lang="pt-BR" sz="2000" dirty="0"/>
              <a:t> (ou </a:t>
            </a:r>
            <a:r>
              <a:rPr lang="pt-BR" sz="2000" dirty="0" err="1"/>
              <a:t>multifilares</a:t>
            </a:r>
            <a:r>
              <a:rPr lang="pt-BR" sz="2000" dirty="0"/>
              <a:t>) dos </a:t>
            </a:r>
            <a:r>
              <a:rPr lang="pt-BR" sz="2000" dirty="0" err="1"/>
              <a:t>QL´s</a:t>
            </a:r>
            <a:r>
              <a:rPr lang="pt-BR" sz="2000" dirty="0"/>
              <a:t>;</a:t>
            </a:r>
          </a:p>
          <a:p>
            <a:pPr lvl="1"/>
            <a:r>
              <a:rPr lang="pt-BR" sz="2000" dirty="0" smtClean="0"/>
              <a:t>Diagramas </a:t>
            </a:r>
            <a:r>
              <a:rPr lang="pt-BR" sz="2000" dirty="0"/>
              <a:t>de força e comando dos motores (</a:t>
            </a:r>
            <a:r>
              <a:rPr lang="pt-BR" sz="2000" dirty="0" err="1"/>
              <a:t>QF´s</a:t>
            </a:r>
            <a:r>
              <a:rPr lang="pt-BR" sz="2000" dirty="0"/>
              <a:t>);</a:t>
            </a:r>
          </a:p>
          <a:p>
            <a:pPr lvl="1"/>
            <a:r>
              <a:rPr lang="pt-BR" sz="2000" dirty="0" smtClean="0"/>
              <a:t>Diagrama </a:t>
            </a:r>
            <a:r>
              <a:rPr lang="pt-BR" sz="2000" dirty="0" err="1"/>
              <a:t>unifilar</a:t>
            </a:r>
            <a:r>
              <a:rPr lang="pt-BR" sz="2000" dirty="0"/>
              <a:t> geral.</a:t>
            </a:r>
            <a:endParaRPr lang="pt-BR" sz="2800" dirty="0" smtClean="0"/>
          </a:p>
        </p:txBody>
      </p:sp>
      <p:sp>
        <p:nvSpPr>
          <p:cNvPr id="4" name="CaixaDeTexto 3"/>
          <p:cNvSpPr txBox="1"/>
          <p:nvPr/>
        </p:nvSpPr>
        <p:spPr>
          <a:xfrm rot="16200000">
            <a:off x="-813337" y="858042"/>
            <a:ext cx="18520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</a:rPr>
              <a:t>Instalações Elétricas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467544" y="980728"/>
            <a:ext cx="8463136" cy="720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5400" dirty="0" smtClean="0">
                <a:solidFill>
                  <a:srgbClr val="FF9900"/>
                </a:solidFill>
              </a:rPr>
              <a:t>Projeto de Instalações Elétricas</a:t>
            </a:r>
            <a:r>
              <a:rPr lang="pt-BR" sz="4400" dirty="0" smtClean="0">
                <a:solidFill>
                  <a:srgbClr val="FF99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3023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844824"/>
            <a:ext cx="8391128" cy="5013176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rgbClr val="FF9900"/>
                </a:solidFill>
              </a:rPr>
              <a:t>Elaboração dos detalhes construtivos</a:t>
            </a:r>
            <a:endParaRPr lang="pt-BR" b="1" dirty="0">
              <a:solidFill>
                <a:srgbClr val="FF9900"/>
              </a:solidFill>
            </a:endParaRPr>
          </a:p>
          <a:p>
            <a:r>
              <a:rPr lang="pt-BR" sz="2400" dirty="0"/>
              <a:t>O objetivo da elaboração dos detalhes construtivos é facilitar a interpretação do projeto</a:t>
            </a:r>
            <a:r>
              <a:rPr lang="pt-BR" sz="2400" dirty="0" smtClean="0"/>
              <a:t>, permitindo</a:t>
            </a:r>
            <a:r>
              <a:rPr lang="pt-BR" sz="2400" dirty="0"/>
              <a:t>, desta maneira, que o mesmo seja fielmente executado. Vale lembrar que </a:t>
            </a:r>
            <a:r>
              <a:rPr lang="pt-BR" sz="2400" dirty="0" smtClean="0"/>
              <a:t>quanto melhor </a:t>
            </a:r>
            <a:r>
              <a:rPr lang="pt-BR" sz="2400" dirty="0"/>
              <a:t>detalhado está um projeto, melhor poderá ser a sua execução.</a:t>
            </a:r>
            <a:endParaRPr lang="pt-BR" dirty="0" smtClean="0"/>
          </a:p>
        </p:txBody>
      </p:sp>
      <p:sp>
        <p:nvSpPr>
          <p:cNvPr id="4" name="CaixaDeTexto 3"/>
          <p:cNvSpPr txBox="1"/>
          <p:nvPr/>
        </p:nvSpPr>
        <p:spPr>
          <a:xfrm rot="16200000">
            <a:off x="-813337" y="858042"/>
            <a:ext cx="18520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</a:rPr>
              <a:t>Instalações Elétricas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467544" y="980728"/>
            <a:ext cx="8463136" cy="720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5400" dirty="0" smtClean="0">
                <a:solidFill>
                  <a:srgbClr val="FF9900"/>
                </a:solidFill>
              </a:rPr>
              <a:t>Projeto de Instalações Elétricas</a:t>
            </a:r>
            <a:r>
              <a:rPr lang="pt-BR" sz="4400" dirty="0" smtClean="0">
                <a:solidFill>
                  <a:srgbClr val="FF99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3023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844824"/>
            <a:ext cx="8391128" cy="5013176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rgbClr val="FF9900"/>
                </a:solidFill>
              </a:rPr>
              <a:t>Memorial descritivo</a:t>
            </a:r>
            <a:endParaRPr lang="pt-BR" b="1" dirty="0">
              <a:solidFill>
                <a:srgbClr val="FF9900"/>
              </a:solidFill>
            </a:endParaRPr>
          </a:p>
          <a:p>
            <a:r>
              <a:rPr lang="pt-BR" sz="2400" dirty="0"/>
              <a:t>O memorial descritivo tem por objetivo fazer uma descrição sucinta do projeto</a:t>
            </a:r>
            <a:r>
              <a:rPr lang="pt-BR" sz="2400" dirty="0" smtClean="0"/>
              <a:t>, justificando</a:t>
            </a:r>
            <a:r>
              <a:rPr lang="pt-BR" sz="2400" dirty="0"/>
              <a:t>, quando necessário, as soluções adotadas. </a:t>
            </a:r>
            <a:endParaRPr lang="pt-BR" sz="2400" dirty="0" smtClean="0"/>
          </a:p>
          <a:p>
            <a:r>
              <a:rPr lang="pt-BR" sz="2400" dirty="0" smtClean="0"/>
              <a:t>Ele </a:t>
            </a:r>
            <a:r>
              <a:rPr lang="pt-BR" sz="2400" dirty="0"/>
              <a:t>é composto basicamente </a:t>
            </a:r>
            <a:r>
              <a:rPr lang="pt-BR" sz="2400" dirty="0" smtClean="0"/>
              <a:t>dos seguintes </a:t>
            </a:r>
            <a:r>
              <a:rPr lang="pt-BR" sz="2400" dirty="0"/>
              <a:t>itens:</a:t>
            </a:r>
          </a:p>
          <a:p>
            <a:pPr lvl="1"/>
            <a:r>
              <a:rPr lang="pt-BR" sz="2000" dirty="0" smtClean="0"/>
              <a:t>Dados </a:t>
            </a:r>
            <a:r>
              <a:rPr lang="pt-BR" sz="2000" dirty="0"/>
              <a:t>básicos de identificação do projeto;</a:t>
            </a:r>
          </a:p>
          <a:p>
            <a:pPr lvl="1"/>
            <a:r>
              <a:rPr lang="pt-BR" sz="2000" dirty="0" smtClean="0"/>
              <a:t>Dados </a:t>
            </a:r>
            <a:r>
              <a:rPr lang="pt-BR" sz="2000" dirty="0"/>
              <a:t>quantitativos do projeto;</a:t>
            </a:r>
          </a:p>
          <a:p>
            <a:pPr lvl="1"/>
            <a:r>
              <a:rPr lang="pt-BR" sz="2000" dirty="0" smtClean="0"/>
              <a:t>Descrição </a:t>
            </a:r>
            <a:r>
              <a:rPr lang="pt-BR" sz="2000" dirty="0"/>
              <a:t>geral do projeto;</a:t>
            </a:r>
          </a:p>
          <a:p>
            <a:pPr lvl="1"/>
            <a:r>
              <a:rPr lang="pt-BR" sz="2000" dirty="0" smtClean="0"/>
              <a:t>Documentação </a:t>
            </a:r>
            <a:r>
              <a:rPr lang="pt-BR" sz="2000" dirty="0"/>
              <a:t>do projeto;</a:t>
            </a:r>
            <a:endParaRPr lang="pt-BR" sz="2800" dirty="0" smtClean="0"/>
          </a:p>
        </p:txBody>
      </p:sp>
      <p:sp>
        <p:nvSpPr>
          <p:cNvPr id="4" name="CaixaDeTexto 3"/>
          <p:cNvSpPr txBox="1"/>
          <p:nvPr/>
        </p:nvSpPr>
        <p:spPr>
          <a:xfrm rot="16200000">
            <a:off x="-813337" y="858042"/>
            <a:ext cx="18520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</a:rPr>
              <a:t>Instalações Elétricas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467544" y="980728"/>
            <a:ext cx="8463136" cy="720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5400" dirty="0" smtClean="0">
                <a:solidFill>
                  <a:srgbClr val="FF9900"/>
                </a:solidFill>
              </a:rPr>
              <a:t>Projeto de Instalações Elétricas</a:t>
            </a:r>
            <a:r>
              <a:rPr lang="pt-BR" sz="4400" dirty="0" smtClean="0">
                <a:solidFill>
                  <a:srgbClr val="FF99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3023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844824"/>
            <a:ext cx="8391128" cy="5013176"/>
          </a:xfrm>
        </p:spPr>
        <p:txBody>
          <a:bodyPr>
            <a:normAutofit fontScale="85000" lnSpcReduction="20000"/>
          </a:bodyPr>
          <a:lstStyle/>
          <a:p>
            <a:pPr fontAlgn="base"/>
            <a:r>
              <a:rPr lang="pt-BR" sz="3600" b="1" dirty="0"/>
              <a:t>Alguns tópicos de um memorial </a:t>
            </a:r>
            <a:r>
              <a:rPr lang="pt-BR" sz="3600" b="1" dirty="0" smtClean="0"/>
              <a:t>descritivo:</a:t>
            </a:r>
          </a:p>
          <a:p>
            <a:pPr lvl="1" fontAlgn="base"/>
            <a:r>
              <a:rPr lang="pt-BR" sz="2600" dirty="0" smtClean="0"/>
              <a:t>localização </a:t>
            </a:r>
            <a:r>
              <a:rPr lang="pt-BR" sz="2600" dirty="0"/>
              <a:t>da obra;</a:t>
            </a:r>
          </a:p>
          <a:p>
            <a:pPr lvl="1" fontAlgn="base"/>
            <a:r>
              <a:rPr lang="pt-BR" sz="2600" dirty="0"/>
              <a:t>proprietário;</a:t>
            </a:r>
          </a:p>
          <a:p>
            <a:pPr lvl="1" fontAlgn="base"/>
            <a:r>
              <a:rPr lang="pt-BR" sz="2600" dirty="0"/>
              <a:t>detalhe de cada etapa da construção;</a:t>
            </a:r>
          </a:p>
          <a:p>
            <a:pPr lvl="1" fontAlgn="base"/>
            <a:r>
              <a:rPr lang="pt-BR" sz="2600" dirty="0"/>
              <a:t>alvenaria;</a:t>
            </a:r>
          </a:p>
          <a:p>
            <a:pPr lvl="1" fontAlgn="base"/>
            <a:r>
              <a:rPr lang="pt-BR" sz="2600" dirty="0"/>
              <a:t>acabamento;</a:t>
            </a:r>
          </a:p>
          <a:p>
            <a:pPr lvl="1" fontAlgn="base"/>
            <a:r>
              <a:rPr lang="pt-BR" sz="2600" dirty="0"/>
              <a:t>conceituação do projeto;</a:t>
            </a:r>
          </a:p>
          <a:p>
            <a:pPr lvl="1" fontAlgn="base"/>
            <a:r>
              <a:rPr lang="pt-BR" sz="2600" dirty="0"/>
              <a:t>normas adotadas para a realização dos cálculos;</a:t>
            </a:r>
          </a:p>
          <a:p>
            <a:pPr lvl="1" fontAlgn="base"/>
            <a:r>
              <a:rPr lang="pt-BR" sz="2600" dirty="0"/>
              <a:t>premissas básicas adotadas durante o projeto;</a:t>
            </a:r>
          </a:p>
          <a:p>
            <a:pPr lvl="1" fontAlgn="base"/>
            <a:r>
              <a:rPr lang="pt-BR" sz="2600" dirty="0"/>
              <a:t>objetivos do projeto;</a:t>
            </a:r>
          </a:p>
          <a:p>
            <a:pPr lvl="1" fontAlgn="base"/>
            <a:r>
              <a:rPr lang="pt-BR" sz="2600" dirty="0"/>
              <a:t>detalhamento de materiais empregados na obra ou no produto;</a:t>
            </a:r>
          </a:p>
          <a:p>
            <a:pPr lvl="1" fontAlgn="base"/>
            <a:r>
              <a:rPr lang="pt-BR" sz="2600" dirty="0"/>
              <a:t>demais detalhes que pode ser importantes para o entendimento completo do projeto.</a:t>
            </a:r>
          </a:p>
          <a:p>
            <a:pPr marL="0" indent="0" fontAlgn="base">
              <a:buNone/>
            </a:pPr>
            <a:r>
              <a:rPr lang="pt-BR" sz="2600" dirty="0" smtClean="0"/>
              <a:t>(</a:t>
            </a:r>
            <a:r>
              <a:rPr lang="pt-BR" sz="2600" dirty="0"/>
              <a:t>NBR 15.575</a:t>
            </a:r>
            <a:r>
              <a:rPr lang="pt-BR" sz="2600" dirty="0" smtClean="0"/>
              <a:t>)</a:t>
            </a:r>
            <a:endParaRPr lang="pt-BR" sz="2600" dirty="0"/>
          </a:p>
        </p:txBody>
      </p:sp>
      <p:sp>
        <p:nvSpPr>
          <p:cNvPr id="4" name="CaixaDeTexto 3"/>
          <p:cNvSpPr txBox="1"/>
          <p:nvPr/>
        </p:nvSpPr>
        <p:spPr>
          <a:xfrm rot="16200000">
            <a:off x="-813337" y="858042"/>
            <a:ext cx="18520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</a:rPr>
              <a:t>Instalações Elétricas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467544" y="980728"/>
            <a:ext cx="8463136" cy="720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5400" dirty="0" smtClean="0">
                <a:solidFill>
                  <a:srgbClr val="FF9900"/>
                </a:solidFill>
              </a:rPr>
              <a:t>Projeto de Instalações Elétricas</a:t>
            </a:r>
            <a:r>
              <a:rPr lang="pt-BR" sz="4400" dirty="0" smtClean="0">
                <a:solidFill>
                  <a:srgbClr val="FF99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4838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844824"/>
            <a:ext cx="8391128" cy="5013176"/>
          </a:xfrm>
        </p:spPr>
        <p:txBody>
          <a:bodyPr>
            <a:normAutofit fontScale="92500" lnSpcReduction="10000"/>
          </a:bodyPr>
          <a:lstStyle/>
          <a:p>
            <a:pPr fontAlgn="base"/>
            <a:r>
              <a:rPr lang="pt-BR" sz="3000" dirty="0"/>
              <a:t>Para que serve um memorial descritivo?</a:t>
            </a:r>
          </a:p>
          <a:p>
            <a:pPr lvl="1" fontAlgn="base"/>
            <a:r>
              <a:rPr lang="pt-BR" sz="2200" dirty="0"/>
              <a:t>A finalidade do memorial descritivo é relatar em texto o que está representado no projeto, é um registro técnico com valor legal quando assinado pelo profissional ou responsável técnico</a:t>
            </a:r>
            <a:r>
              <a:rPr lang="pt-BR" sz="2200" dirty="0" smtClean="0"/>
              <a:t>, assim </a:t>
            </a:r>
            <a:r>
              <a:rPr lang="pt-BR" sz="2200" dirty="0"/>
              <a:t>como os laudos para regularização de construção existente</a:t>
            </a:r>
            <a:r>
              <a:rPr lang="pt-BR" sz="2200" dirty="0" smtClean="0"/>
              <a:t>.</a:t>
            </a:r>
          </a:p>
          <a:p>
            <a:pPr lvl="1" fontAlgn="base"/>
            <a:endParaRPr lang="pt-BR" sz="1100" dirty="0"/>
          </a:p>
          <a:p>
            <a:pPr fontAlgn="base"/>
            <a:r>
              <a:rPr lang="pt-BR" sz="3000" dirty="0"/>
              <a:t>Tipos de Memoriais Descritivos:</a:t>
            </a:r>
          </a:p>
          <a:p>
            <a:pPr lvl="1" fontAlgn="base"/>
            <a:r>
              <a:rPr lang="pt-BR" sz="2200" dirty="0"/>
              <a:t>MEMORIAL DESCRITIVO RESIDENCIAL</a:t>
            </a:r>
          </a:p>
          <a:p>
            <a:pPr lvl="1" fontAlgn="base"/>
            <a:r>
              <a:rPr lang="pt-BR" sz="2200" dirty="0"/>
              <a:t>MEMORIAL DESCRITIVO COMERCIAL</a:t>
            </a:r>
          </a:p>
          <a:p>
            <a:pPr lvl="1" fontAlgn="base"/>
            <a:r>
              <a:rPr lang="pt-BR" sz="2200" dirty="0"/>
              <a:t>MEMORIAL DESCRITIVO PARA EXECUÇÃO DE PISCINA</a:t>
            </a:r>
          </a:p>
          <a:p>
            <a:pPr lvl="1" fontAlgn="base"/>
            <a:r>
              <a:rPr lang="pt-BR" sz="2200" dirty="0"/>
              <a:t>MEMORIAL DESCRITIVO DE DESMEMBRAMENTO</a:t>
            </a:r>
          </a:p>
          <a:p>
            <a:pPr lvl="1" fontAlgn="base"/>
            <a:r>
              <a:rPr lang="pt-BR" sz="2200" dirty="0"/>
              <a:t>MEMORIAL DESCRITIVO DE UNIFICAÇÃO</a:t>
            </a:r>
          </a:p>
          <a:p>
            <a:pPr lvl="1" fontAlgn="base"/>
            <a:r>
              <a:rPr lang="pt-BR" sz="2200" dirty="0"/>
              <a:t>MEMORIAL DESCRITIVO DE RESIDÊNCIA PARA DEMOLIÇÃO</a:t>
            </a:r>
          </a:p>
          <a:p>
            <a:pPr lvl="1" fontAlgn="base"/>
            <a:r>
              <a:rPr lang="pt-BR" sz="2200" dirty="0"/>
              <a:t>MEMORIAL DE TANQUE SÉPTICO E FOSSA (constam desenhos e é solicitado geralmente quando não há rede de esgoto pública no local).</a:t>
            </a:r>
          </a:p>
        </p:txBody>
      </p:sp>
      <p:sp>
        <p:nvSpPr>
          <p:cNvPr id="4" name="CaixaDeTexto 3"/>
          <p:cNvSpPr txBox="1"/>
          <p:nvPr/>
        </p:nvSpPr>
        <p:spPr>
          <a:xfrm rot="16200000">
            <a:off x="-813337" y="858042"/>
            <a:ext cx="18520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</a:rPr>
              <a:t>Instalações Elétricas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467544" y="980728"/>
            <a:ext cx="8463136" cy="720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5400" dirty="0" smtClean="0">
                <a:solidFill>
                  <a:srgbClr val="FF9900"/>
                </a:solidFill>
              </a:rPr>
              <a:t>Projeto de Instalações Elétricas</a:t>
            </a:r>
            <a:r>
              <a:rPr lang="pt-BR" sz="4400" dirty="0" smtClean="0">
                <a:solidFill>
                  <a:srgbClr val="FF99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2904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844824"/>
            <a:ext cx="8391128" cy="5013176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rgbClr val="FF9900"/>
                </a:solidFill>
              </a:rPr>
              <a:t>Memorial de cálculo</a:t>
            </a:r>
            <a:endParaRPr lang="pt-BR" b="1" dirty="0">
              <a:solidFill>
                <a:srgbClr val="FF9900"/>
              </a:solidFill>
            </a:endParaRPr>
          </a:p>
          <a:p>
            <a:r>
              <a:rPr lang="pt-BR" sz="2400" dirty="0"/>
              <a:t>Neste documento, serão apresentados o resumo dos principais cálculos </a:t>
            </a:r>
            <a:r>
              <a:rPr lang="pt-BR" sz="2400" dirty="0" smtClean="0"/>
              <a:t>e dimensionamentos</a:t>
            </a:r>
            <a:r>
              <a:rPr lang="pt-BR" sz="2400" dirty="0"/>
              <a:t>:</a:t>
            </a:r>
          </a:p>
          <a:p>
            <a:pPr lvl="1"/>
            <a:r>
              <a:rPr lang="pt-BR" sz="2000" dirty="0" smtClean="0"/>
              <a:t>Cálculos </a:t>
            </a:r>
            <a:r>
              <a:rPr lang="pt-BR" sz="2000" dirty="0"/>
              <a:t>das previsões de cargas;</a:t>
            </a:r>
          </a:p>
          <a:p>
            <a:pPr lvl="1"/>
            <a:r>
              <a:rPr lang="pt-BR" sz="2000" dirty="0" smtClean="0"/>
              <a:t>Determinação </a:t>
            </a:r>
            <a:r>
              <a:rPr lang="pt-BR" sz="2000" dirty="0"/>
              <a:t>da provável demanda;</a:t>
            </a:r>
          </a:p>
          <a:p>
            <a:pPr lvl="1"/>
            <a:r>
              <a:rPr lang="pt-BR" sz="2000" dirty="0" smtClean="0"/>
              <a:t>Dimensionamento </a:t>
            </a:r>
            <a:r>
              <a:rPr lang="pt-BR" sz="2000" dirty="0"/>
              <a:t>de condutores;</a:t>
            </a:r>
          </a:p>
          <a:p>
            <a:pPr lvl="1"/>
            <a:r>
              <a:rPr lang="pt-BR" sz="2000" dirty="0" smtClean="0"/>
              <a:t>Dimensionamento </a:t>
            </a:r>
            <a:r>
              <a:rPr lang="pt-BR" sz="2000" dirty="0"/>
              <a:t>de </a:t>
            </a:r>
            <a:r>
              <a:rPr lang="pt-BR" sz="2000" dirty="0" err="1"/>
              <a:t>eletrodutos</a:t>
            </a:r>
            <a:r>
              <a:rPr lang="pt-BR" sz="2000" dirty="0"/>
              <a:t>;</a:t>
            </a:r>
          </a:p>
          <a:p>
            <a:pPr lvl="1"/>
            <a:r>
              <a:rPr lang="pt-BR" sz="2000" dirty="0" smtClean="0"/>
              <a:t>Dimensionamento </a:t>
            </a:r>
            <a:r>
              <a:rPr lang="pt-BR" sz="2000" dirty="0"/>
              <a:t>dos dispositivos de proteção</a:t>
            </a:r>
            <a:endParaRPr lang="pt-BR" sz="2800" dirty="0" smtClean="0"/>
          </a:p>
        </p:txBody>
      </p:sp>
      <p:sp>
        <p:nvSpPr>
          <p:cNvPr id="4" name="CaixaDeTexto 3"/>
          <p:cNvSpPr txBox="1"/>
          <p:nvPr/>
        </p:nvSpPr>
        <p:spPr>
          <a:xfrm rot="16200000">
            <a:off x="-813337" y="858042"/>
            <a:ext cx="18520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</a:rPr>
              <a:t>Instalações Elétricas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467544" y="980728"/>
            <a:ext cx="8463136" cy="720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5400" dirty="0" smtClean="0">
                <a:solidFill>
                  <a:srgbClr val="FF9900"/>
                </a:solidFill>
              </a:rPr>
              <a:t>Projeto de Instalações Elétricas</a:t>
            </a:r>
            <a:r>
              <a:rPr lang="pt-BR" sz="4400" dirty="0" smtClean="0">
                <a:solidFill>
                  <a:srgbClr val="FF99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3023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844824"/>
            <a:ext cx="8391128" cy="5013176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rgbClr val="FF9900"/>
                </a:solidFill>
              </a:rPr>
              <a:t>Elaboração das especificações técnicas</a:t>
            </a:r>
            <a:endParaRPr lang="pt-BR" b="1" dirty="0">
              <a:solidFill>
                <a:srgbClr val="FF9900"/>
              </a:solidFill>
            </a:endParaRPr>
          </a:p>
          <a:p>
            <a:r>
              <a:rPr lang="pt-BR" sz="2400" dirty="0"/>
              <a:t>As especificações técnicas detalham os tipos de materiais que serão empregados, </a:t>
            </a:r>
            <a:r>
              <a:rPr lang="pt-BR" sz="2400" dirty="0" smtClean="0"/>
              <a:t>como especificação </a:t>
            </a:r>
            <a:r>
              <a:rPr lang="pt-BR" sz="2400" dirty="0"/>
              <a:t>do fabricante, prevendo, porém, o uso de similares com a </a:t>
            </a:r>
            <a:r>
              <a:rPr lang="pt-BR" sz="2400" dirty="0" smtClean="0"/>
              <a:t>mesma qualificação </a:t>
            </a:r>
            <a:r>
              <a:rPr lang="pt-BR" sz="2400" dirty="0"/>
              <a:t>técnica. </a:t>
            </a:r>
            <a:endParaRPr lang="pt-BR" sz="2400" dirty="0" smtClean="0"/>
          </a:p>
          <a:p>
            <a:r>
              <a:rPr lang="pt-BR" sz="2400" dirty="0" smtClean="0"/>
              <a:t>Neste </a:t>
            </a:r>
            <a:r>
              <a:rPr lang="pt-BR" sz="2400" dirty="0"/>
              <a:t>documento, também, em alguns projetos, relacionam-se </a:t>
            </a:r>
            <a:r>
              <a:rPr lang="pt-BR" sz="2400" dirty="0" smtClean="0"/>
              <a:t>os serviços </a:t>
            </a:r>
            <a:r>
              <a:rPr lang="pt-BR" sz="2400" dirty="0"/>
              <a:t>a executar, bem como os procedimentos de sua execução, com a citação </a:t>
            </a:r>
            <a:r>
              <a:rPr lang="pt-BR" sz="2400" dirty="0" smtClean="0"/>
              <a:t>das respectivas </a:t>
            </a:r>
            <a:r>
              <a:rPr lang="pt-BR" sz="2400" dirty="0"/>
              <a:t>normas técnicas.</a:t>
            </a:r>
            <a:endParaRPr lang="pt-BR" dirty="0" smtClean="0"/>
          </a:p>
        </p:txBody>
      </p:sp>
      <p:sp>
        <p:nvSpPr>
          <p:cNvPr id="4" name="CaixaDeTexto 3"/>
          <p:cNvSpPr txBox="1"/>
          <p:nvPr/>
        </p:nvSpPr>
        <p:spPr>
          <a:xfrm rot="16200000">
            <a:off x="-813337" y="858042"/>
            <a:ext cx="18520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</a:rPr>
              <a:t>Instalações Elétricas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467544" y="980728"/>
            <a:ext cx="8463136" cy="720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5400" dirty="0" smtClean="0">
                <a:solidFill>
                  <a:srgbClr val="FF9900"/>
                </a:solidFill>
              </a:rPr>
              <a:t>Projeto de Instalações Elétricas</a:t>
            </a:r>
            <a:r>
              <a:rPr lang="pt-BR" sz="4400" dirty="0" smtClean="0">
                <a:solidFill>
                  <a:srgbClr val="FF99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3023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844824"/>
            <a:ext cx="8391128" cy="5013176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rgbClr val="FF9900"/>
                </a:solidFill>
              </a:rPr>
              <a:t>Elaboração da lista de material</a:t>
            </a:r>
            <a:endParaRPr lang="pt-BR" b="1" dirty="0">
              <a:solidFill>
                <a:srgbClr val="FF9900"/>
              </a:solidFill>
            </a:endParaRPr>
          </a:p>
          <a:p>
            <a:r>
              <a:rPr lang="pt-BR" sz="2400" dirty="0"/>
              <a:t>Listagem de todos os materiais que serão empregados na execução do projeto, com as </a:t>
            </a:r>
            <a:r>
              <a:rPr lang="pt-BR" sz="2400" dirty="0" smtClean="0"/>
              <a:t>suas respectivas </a:t>
            </a:r>
            <a:r>
              <a:rPr lang="pt-BR" sz="2400" dirty="0"/>
              <a:t>especificações e quantidades</a:t>
            </a:r>
            <a:endParaRPr lang="pt-BR" dirty="0" smtClean="0"/>
          </a:p>
        </p:txBody>
      </p:sp>
      <p:sp>
        <p:nvSpPr>
          <p:cNvPr id="4" name="CaixaDeTexto 3"/>
          <p:cNvSpPr txBox="1"/>
          <p:nvPr/>
        </p:nvSpPr>
        <p:spPr>
          <a:xfrm rot="16200000">
            <a:off x="-813337" y="858042"/>
            <a:ext cx="18520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</a:rPr>
              <a:t>Instalações Elétricas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467544" y="980728"/>
            <a:ext cx="8463136" cy="720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5400" dirty="0" smtClean="0">
                <a:solidFill>
                  <a:srgbClr val="FF9900"/>
                </a:solidFill>
              </a:rPr>
              <a:t>Projeto de Instalações Elétricas</a:t>
            </a:r>
            <a:r>
              <a:rPr lang="pt-BR" sz="4400" dirty="0" smtClean="0">
                <a:solidFill>
                  <a:srgbClr val="FF99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3023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844824"/>
            <a:ext cx="8391128" cy="5013176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sz="2400" dirty="0"/>
              <a:t>O objetivo de um projeto de instalações elétricas é garantir a transferência de energia </a:t>
            </a:r>
            <a:r>
              <a:rPr lang="pt-BR" sz="2400" dirty="0" smtClean="0"/>
              <a:t>desde uma </a:t>
            </a:r>
            <a:r>
              <a:rPr lang="pt-BR" sz="2400" dirty="0"/>
              <a:t>fonte, em geral a rede de distribuição da concessionária ou geradores particulares, até </a:t>
            </a:r>
            <a:r>
              <a:rPr lang="pt-BR" sz="2400" dirty="0" smtClean="0"/>
              <a:t>os pontos </a:t>
            </a:r>
            <a:r>
              <a:rPr lang="pt-BR" sz="2400" dirty="0"/>
              <a:t>de utilização (pontos de luz, tomadas, motores, </a:t>
            </a:r>
            <a:r>
              <a:rPr lang="pt-BR" sz="2400" dirty="0" err="1"/>
              <a:t>etc</a:t>
            </a:r>
            <a:r>
              <a:rPr lang="pt-BR" sz="2400" dirty="0"/>
              <a:t>). </a:t>
            </a:r>
            <a:endParaRPr lang="pt-BR" sz="2400" dirty="0" smtClean="0"/>
          </a:p>
          <a:p>
            <a:pPr algn="just"/>
            <a:endParaRPr lang="pt-BR" sz="1200" dirty="0"/>
          </a:p>
          <a:p>
            <a:pPr algn="just"/>
            <a:r>
              <a:rPr lang="pt-BR" sz="2400" dirty="0" smtClean="0"/>
              <a:t>Para </a:t>
            </a:r>
            <a:r>
              <a:rPr lang="pt-BR" sz="2400" dirty="0"/>
              <a:t>que isto se faça de </a:t>
            </a:r>
            <a:r>
              <a:rPr lang="pt-BR" sz="2400" dirty="0" smtClean="0"/>
              <a:t>maneira segura </a:t>
            </a:r>
            <a:r>
              <a:rPr lang="pt-BR" sz="2400" dirty="0"/>
              <a:t>e eficaz é necessário que o projeto seja elaborado, observando as prescrições </a:t>
            </a:r>
            <a:r>
              <a:rPr lang="pt-BR" sz="2400" dirty="0" smtClean="0"/>
              <a:t>das diversas </a:t>
            </a:r>
            <a:r>
              <a:rPr lang="pt-BR" sz="2400" dirty="0"/>
              <a:t>normas técnicas aplicáveis</a:t>
            </a:r>
            <a:r>
              <a:rPr lang="pt-BR" sz="2400" dirty="0" smtClean="0"/>
              <a:t>.</a:t>
            </a:r>
          </a:p>
          <a:p>
            <a:pPr algn="just"/>
            <a:endParaRPr lang="pt-BR" sz="1200" dirty="0"/>
          </a:p>
          <a:p>
            <a:pPr algn="just"/>
            <a:r>
              <a:rPr lang="pt-BR" sz="2400" dirty="0"/>
              <a:t>O projeto de instalações elétricas pode ser dividido em categorias:</a:t>
            </a:r>
          </a:p>
          <a:p>
            <a:pPr lvl="1" algn="just"/>
            <a:r>
              <a:rPr lang="pt-BR" sz="2000" dirty="0"/>
              <a:t>a) Residencial (único e coletivo);</a:t>
            </a:r>
          </a:p>
          <a:p>
            <a:pPr lvl="1" algn="just"/>
            <a:r>
              <a:rPr lang="pt-BR" sz="2000" dirty="0"/>
              <a:t>b) Comercial;</a:t>
            </a:r>
          </a:p>
          <a:p>
            <a:pPr lvl="1" algn="just"/>
            <a:r>
              <a:rPr lang="pt-BR" sz="2000" dirty="0"/>
              <a:t>c) Industrial;</a:t>
            </a:r>
            <a:endParaRPr lang="pt-BR" sz="1050" dirty="0" smtClean="0">
              <a:solidFill>
                <a:schemeClr val="tx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 rot="16200000">
            <a:off x="-813337" y="858042"/>
            <a:ext cx="18520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</a:rPr>
              <a:t>Instalações Elétricas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467544" y="980728"/>
            <a:ext cx="8463136" cy="720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5400" dirty="0" smtClean="0">
                <a:solidFill>
                  <a:srgbClr val="FF9900"/>
                </a:solidFill>
              </a:rPr>
              <a:t>Projeto de Instalações Elétricas</a:t>
            </a:r>
            <a:r>
              <a:rPr lang="pt-BR" sz="4400" dirty="0" smtClean="0">
                <a:solidFill>
                  <a:srgbClr val="FF99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4583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844824"/>
            <a:ext cx="8391128" cy="5013176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rgbClr val="FF9900"/>
                </a:solidFill>
              </a:rPr>
              <a:t>ART</a:t>
            </a:r>
            <a:endParaRPr lang="pt-BR" b="1" dirty="0">
              <a:solidFill>
                <a:srgbClr val="FF9900"/>
              </a:solidFill>
            </a:endParaRPr>
          </a:p>
          <a:p>
            <a:r>
              <a:rPr lang="pt-BR" sz="2400" dirty="0"/>
              <a:t>Anotação de Responsabilidade Técnica do Responsável Técnico pelo projeto junto </a:t>
            </a:r>
            <a:r>
              <a:rPr lang="pt-BR" sz="2400" dirty="0" smtClean="0"/>
              <a:t>à jurisdição </a:t>
            </a:r>
            <a:r>
              <a:rPr lang="pt-BR" sz="2400" dirty="0"/>
              <a:t>do CREA local</a:t>
            </a:r>
            <a:r>
              <a:rPr lang="pt-BR" sz="2000" dirty="0"/>
              <a:t>.</a:t>
            </a:r>
            <a:endParaRPr lang="pt-BR" sz="2400" dirty="0" smtClean="0"/>
          </a:p>
        </p:txBody>
      </p:sp>
      <p:sp>
        <p:nvSpPr>
          <p:cNvPr id="4" name="CaixaDeTexto 3"/>
          <p:cNvSpPr txBox="1"/>
          <p:nvPr/>
        </p:nvSpPr>
        <p:spPr>
          <a:xfrm rot="16200000">
            <a:off x="-813337" y="858042"/>
            <a:ext cx="18520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</a:rPr>
              <a:t>Instalações Elétricas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467544" y="980728"/>
            <a:ext cx="8463136" cy="720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5400" dirty="0" smtClean="0">
                <a:solidFill>
                  <a:srgbClr val="FF9900"/>
                </a:solidFill>
              </a:rPr>
              <a:t>Projeto de Instalações Elétricas</a:t>
            </a:r>
            <a:r>
              <a:rPr lang="pt-BR" sz="4400" dirty="0" smtClean="0">
                <a:solidFill>
                  <a:srgbClr val="FF99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3023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844824"/>
            <a:ext cx="8391128" cy="5013176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rgbClr val="FF9900"/>
                </a:solidFill>
              </a:rPr>
              <a:t>1ª análise da concessionária</a:t>
            </a:r>
            <a:endParaRPr lang="pt-BR" b="1" dirty="0">
              <a:solidFill>
                <a:srgbClr val="FF9900"/>
              </a:solidFill>
            </a:endParaRPr>
          </a:p>
          <a:p>
            <a:r>
              <a:rPr lang="pt-BR" sz="2400" dirty="0"/>
              <a:t>Análise, pelo órgão técnico da concessionária local, da adequação do projeto às </a:t>
            </a:r>
            <a:r>
              <a:rPr lang="pt-BR" sz="2400" dirty="0" smtClean="0"/>
              <a:t>normas técnicas </a:t>
            </a:r>
            <a:r>
              <a:rPr lang="pt-BR" sz="2400" dirty="0"/>
              <a:t>e padrões de fornecimento. </a:t>
            </a:r>
            <a:endParaRPr lang="pt-BR" sz="2400" dirty="0" smtClean="0"/>
          </a:p>
          <a:p>
            <a:r>
              <a:rPr lang="pt-BR" sz="2400" dirty="0" smtClean="0"/>
              <a:t>Em </a:t>
            </a:r>
            <a:r>
              <a:rPr lang="pt-BR" sz="2400" dirty="0"/>
              <a:t>geral, esta análise fica limitada ao cálculo </a:t>
            </a:r>
            <a:r>
              <a:rPr lang="pt-BR" sz="2400" dirty="0" smtClean="0"/>
              <a:t>da demanda</a:t>
            </a:r>
            <a:r>
              <a:rPr lang="pt-BR" sz="2400" dirty="0"/>
              <a:t>, ao padrão de fornecimento, à entrada de serviço e à rede de alimentadores até </a:t>
            </a:r>
            <a:r>
              <a:rPr lang="pt-BR" sz="2400" dirty="0" smtClean="0"/>
              <a:t>a chegada </a:t>
            </a:r>
            <a:r>
              <a:rPr lang="pt-BR" sz="2400" dirty="0"/>
              <a:t>nos quadros terminais (prumada</a:t>
            </a:r>
            <a:r>
              <a:rPr lang="pt-BR" sz="2400" dirty="0" smtClean="0"/>
              <a:t>).</a:t>
            </a:r>
          </a:p>
          <a:p>
            <a:r>
              <a:rPr lang="pt-BR" sz="2400" dirty="0" smtClean="0"/>
              <a:t> </a:t>
            </a:r>
            <a:r>
              <a:rPr lang="pt-BR" sz="2400" dirty="0"/>
              <a:t>É importante observar que, em hipótese alguma, </a:t>
            </a:r>
            <a:r>
              <a:rPr lang="pt-BR" sz="2400" dirty="0" smtClean="0"/>
              <a:t>a análise </a:t>
            </a:r>
            <a:r>
              <a:rPr lang="pt-BR" sz="2400" dirty="0"/>
              <a:t>e posterior aprovação por parte da concessionária exime o projetista de </a:t>
            </a:r>
            <a:r>
              <a:rPr lang="pt-BR" sz="2400" dirty="0" smtClean="0"/>
              <a:t>sua responsabilidade </a:t>
            </a:r>
            <a:r>
              <a:rPr lang="pt-BR" sz="2400" dirty="0"/>
              <a:t>técnica.</a:t>
            </a:r>
            <a:endParaRPr lang="pt-BR" dirty="0" smtClean="0"/>
          </a:p>
        </p:txBody>
      </p:sp>
      <p:sp>
        <p:nvSpPr>
          <p:cNvPr id="4" name="CaixaDeTexto 3"/>
          <p:cNvSpPr txBox="1"/>
          <p:nvPr/>
        </p:nvSpPr>
        <p:spPr>
          <a:xfrm rot="16200000">
            <a:off x="-813337" y="858042"/>
            <a:ext cx="18520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</a:rPr>
              <a:t>Instalações Elétricas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467544" y="980728"/>
            <a:ext cx="8463136" cy="720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5400" dirty="0" smtClean="0">
                <a:solidFill>
                  <a:srgbClr val="FF9900"/>
                </a:solidFill>
              </a:rPr>
              <a:t>Projeto de Instalações Elétricas</a:t>
            </a:r>
            <a:r>
              <a:rPr lang="pt-BR" sz="4400" dirty="0" smtClean="0">
                <a:solidFill>
                  <a:srgbClr val="FF99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3023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844824"/>
            <a:ext cx="8391128" cy="5013176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rgbClr val="FF9900"/>
                </a:solidFill>
              </a:rPr>
              <a:t>Revisão do projeto (se necessário)</a:t>
            </a:r>
            <a:endParaRPr lang="pt-BR" b="1" dirty="0">
              <a:solidFill>
                <a:srgbClr val="FF9900"/>
              </a:solidFill>
            </a:endParaRPr>
          </a:p>
          <a:p>
            <a:r>
              <a:rPr lang="pt-BR" sz="2400" dirty="0"/>
              <a:t>Possíveis adequações ou modificações para atender à padronização e normas técnicas </a:t>
            </a:r>
            <a:r>
              <a:rPr lang="pt-BR" sz="2400" dirty="0" smtClean="0"/>
              <a:t>da concessionária</a:t>
            </a:r>
          </a:p>
          <a:p>
            <a:endParaRPr lang="pt-BR" sz="2400" dirty="0"/>
          </a:p>
          <a:p>
            <a:r>
              <a:rPr lang="pt-BR" b="1" dirty="0" smtClean="0">
                <a:solidFill>
                  <a:srgbClr val="FF9900"/>
                </a:solidFill>
              </a:rPr>
              <a:t>Aprovação da concessionária</a:t>
            </a:r>
            <a:endParaRPr lang="pt-BR" b="1" dirty="0">
              <a:solidFill>
                <a:srgbClr val="FF9900"/>
              </a:solidFill>
            </a:endParaRPr>
          </a:p>
          <a:p>
            <a:r>
              <a:rPr lang="pt-BR" sz="2400" dirty="0"/>
              <a:t>Termo técnico que atesta que o projeto </a:t>
            </a:r>
            <a:r>
              <a:rPr lang="pt-BR" sz="2400" dirty="0" smtClean="0"/>
              <a:t>está </a:t>
            </a:r>
            <a:r>
              <a:rPr lang="pt-BR" sz="2400" dirty="0"/>
              <a:t>de acordo com os padrões </a:t>
            </a:r>
            <a:r>
              <a:rPr lang="pt-BR" sz="2400" dirty="0" smtClean="0"/>
              <a:t>e normas </a:t>
            </a:r>
            <a:r>
              <a:rPr lang="pt-BR" sz="2400" dirty="0"/>
              <a:t>técnicas da concessionária, e com o qual o consumidor poderá efetivar o pedido </a:t>
            </a:r>
            <a:r>
              <a:rPr lang="pt-BR" sz="2400" dirty="0" smtClean="0"/>
              <a:t>de ligação da instalação </a:t>
            </a:r>
            <a:r>
              <a:rPr lang="pt-BR" sz="2400" dirty="0"/>
              <a:t>à rede de distribuição de energia.</a:t>
            </a:r>
            <a:endParaRPr lang="pt-BR" sz="2400" dirty="0" smtClean="0"/>
          </a:p>
        </p:txBody>
      </p:sp>
      <p:sp>
        <p:nvSpPr>
          <p:cNvPr id="4" name="CaixaDeTexto 3"/>
          <p:cNvSpPr txBox="1"/>
          <p:nvPr/>
        </p:nvSpPr>
        <p:spPr>
          <a:xfrm rot="16200000">
            <a:off x="-813337" y="858042"/>
            <a:ext cx="18520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</a:rPr>
              <a:t>Instalações Elétricas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467544" y="980728"/>
            <a:ext cx="8463136" cy="720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5400" dirty="0" smtClean="0">
                <a:solidFill>
                  <a:srgbClr val="FF9900"/>
                </a:solidFill>
              </a:rPr>
              <a:t>Projeto de Instalações Elétricas</a:t>
            </a:r>
            <a:r>
              <a:rPr lang="pt-BR" sz="4400" dirty="0" smtClean="0">
                <a:solidFill>
                  <a:srgbClr val="FF99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0040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628800"/>
            <a:ext cx="7848872" cy="4752528"/>
          </a:xfrm>
        </p:spPr>
        <p:txBody>
          <a:bodyPr>
            <a:normAutofit/>
          </a:bodyPr>
          <a:lstStyle/>
          <a:p>
            <a:pPr algn="just"/>
            <a:r>
              <a:rPr lang="pt-BR" sz="3200" b="1" dirty="0" smtClean="0">
                <a:solidFill>
                  <a:schemeClr val="accent1">
                    <a:lumMod val="75000"/>
                  </a:schemeClr>
                </a:solidFill>
              </a:rPr>
              <a:t>Nota importante</a:t>
            </a:r>
          </a:p>
          <a:p>
            <a:r>
              <a:rPr lang="pt-BR" sz="2400" dirty="0"/>
              <a:t>O roteiro descrito anteriormente é em geral seguido por uma boa </a:t>
            </a:r>
            <a:r>
              <a:rPr lang="pt-BR" sz="2400" dirty="0" smtClean="0"/>
              <a:t>parcela de </a:t>
            </a:r>
            <a:r>
              <a:rPr lang="pt-BR" sz="2400" dirty="0"/>
              <a:t>projetistas. </a:t>
            </a:r>
            <a:endParaRPr lang="pt-BR" sz="2400" dirty="0" smtClean="0"/>
          </a:p>
          <a:p>
            <a:r>
              <a:rPr lang="pt-BR" sz="2400" dirty="0" smtClean="0"/>
              <a:t>Muitas </a:t>
            </a:r>
            <a:r>
              <a:rPr lang="pt-BR" sz="2400" dirty="0"/>
              <a:t>vezes esta ordem pode ser alterada, em função da complexidade de </a:t>
            </a:r>
            <a:r>
              <a:rPr lang="pt-BR" sz="2400" dirty="0" smtClean="0"/>
              <a:t>cada projeto </a:t>
            </a:r>
            <a:r>
              <a:rPr lang="pt-BR" sz="2400" dirty="0"/>
              <a:t>e conforme a composição numérica e qualitativa da equipe que o elabora. </a:t>
            </a:r>
            <a:endParaRPr lang="pt-BR" sz="2400" dirty="0" smtClean="0"/>
          </a:p>
          <a:p>
            <a:r>
              <a:rPr lang="pt-BR" sz="2400" dirty="0" smtClean="0"/>
              <a:t>Conforme a necessidade</a:t>
            </a:r>
            <a:r>
              <a:rPr lang="pt-BR" sz="2400" dirty="0"/>
              <a:t>, algumas etapas poderão ser acrescidas de outros níveis, suprimidas ou </a:t>
            </a:r>
            <a:r>
              <a:rPr lang="pt-BR" sz="2400" dirty="0" smtClean="0"/>
              <a:t>fundidas duas </a:t>
            </a:r>
            <a:r>
              <a:rPr lang="pt-BR" sz="2400" dirty="0"/>
              <a:t>ou mais delas em uma só.</a:t>
            </a:r>
            <a:endParaRPr lang="pt-BR" sz="4400" dirty="0"/>
          </a:p>
          <a:p>
            <a:pPr algn="just"/>
            <a:endParaRPr lang="pt-BR" sz="32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 rot="16200000">
            <a:off x="-813337" y="858042"/>
            <a:ext cx="18520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</a:rPr>
              <a:t>Instalações Elétricas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67544" y="980728"/>
            <a:ext cx="8463136" cy="720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5400" dirty="0" smtClean="0">
                <a:solidFill>
                  <a:srgbClr val="FF9900"/>
                </a:solidFill>
              </a:rPr>
              <a:t>Projeto de Instalações Elétricas</a:t>
            </a:r>
            <a:r>
              <a:rPr lang="pt-BR" sz="4400" dirty="0" smtClean="0">
                <a:solidFill>
                  <a:srgbClr val="FF99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5168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45" y="404664"/>
            <a:ext cx="8305024" cy="640871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1963" y="44624"/>
            <a:ext cx="8862037" cy="720080"/>
          </a:xfrm>
        </p:spPr>
        <p:txBody>
          <a:bodyPr/>
          <a:lstStyle/>
          <a:p>
            <a:pPr algn="ctr"/>
            <a:r>
              <a:rPr lang="pt-BR" sz="3900" dirty="0" smtClean="0">
                <a:solidFill>
                  <a:srgbClr val="FF9900"/>
                </a:solidFill>
              </a:rPr>
              <a:t>Exemplo de Instalação Elétrica Residencial</a:t>
            </a:r>
            <a:endParaRPr lang="pt-BR" sz="3900" dirty="0">
              <a:solidFill>
                <a:srgbClr val="FF9900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 rot="16200000">
            <a:off x="-836581" y="858042"/>
            <a:ext cx="18985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</a:rPr>
              <a:t>Instalações Elétricas </a:t>
            </a:r>
            <a:endParaRPr lang="pt-BR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99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844824"/>
            <a:ext cx="8391128" cy="5013176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pt-BR" b="1" dirty="0" smtClean="0">
                <a:solidFill>
                  <a:srgbClr val="FF9900"/>
                </a:solidFill>
              </a:rPr>
              <a:t>Componentes do Projeto</a:t>
            </a:r>
          </a:p>
          <a:p>
            <a:r>
              <a:rPr lang="pt-BR" sz="2400" dirty="0"/>
              <a:t>Sendo a representação escrita de uma instalação, o projeto consiste basicamente </a:t>
            </a:r>
            <a:r>
              <a:rPr lang="pt-BR" sz="2400" dirty="0" smtClean="0"/>
              <a:t>em desenhos </a:t>
            </a:r>
            <a:r>
              <a:rPr lang="pt-BR" sz="2400" dirty="0"/>
              <a:t>e documentos. </a:t>
            </a:r>
            <a:endParaRPr lang="pt-BR" sz="2400" dirty="0" smtClean="0"/>
          </a:p>
          <a:p>
            <a:r>
              <a:rPr lang="pt-BR" sz="2400" dirty="0" smtClean="0"/>
              <a:t>De </a:t>
            </a:r>
            <a:r>
              <a:rPr lang="pt-BR" sz="2400" dirty="0"/>
              <a:t>uma maneira geral, em um projeto de instalações elétricas </a:t>
            </a:r>
            <a:r>
              <a:rPr lang="pt-BR" sz="2400" dirty="0" smtClean="0"/>
              <a:t>de edifícios </a:t>
            </a:r>
            <a:r>
              <a:rPr lang="pt-BR" sz="2400" dirty="0"/>
              <a:t>de uso coletivo, temos as seguintes partes:</a:t>
            </a:r>
          </a:p>
          <a:p>
            <a:pPr lvl="1"/>
            <a:r>
              <a:rPr lang="pt-BR" sz="2000" dirty="0" smtClean="0"/>
              <a:t>ART</a:t>
            </a:r>
            <a:r>
              <a:rPr lang="pt-BR" sz="2000" dirty="0"/>
              <a:t>;</a:t>
            </a:r>
          </a:p>
          <a:p>
            <a:pPr lvl="1"/>
            <a:r>
              <a:rPr lang="pt-BR" sz="2000" dirty="0" smtClean="0"/>
              <a:t>Carta </a:t>
            </a:r>
            <a:r>
              <a:rPr lang="pt-BR" sz="2000" dirty="0"/>
              <a:t>de solicitação de aprovação à concessionária;</a:t>
            </a:r>
          </a:p>
          <a:p>
            <a:pPr lvl="1"/>
            <a:r>
              <a:rPr lang="pt-BR" sz="2000" dirty="0" smtClean="0"/>
              <a:t>Memorial </a:t>
            </a:r>
            <a:r>
              <a:rPr lang="pt-BR" sz="2000" dirty="0"/>
              <a:t>descritivo;</a:t>
            </a:r>
          </a:p>
          <a:p>
            <a:pPr lvl="1"/>
            <a:r>
              <a:rPr lang="pt-BR" sz="2000" dirty="0" smtClean="0"/>
              <a:t>Memorial </a:t>
            </a:r>
            <a:r>
              <a:rPr lang="pt-BR" sz="2000" dirty="0"/>
              <a:t>de cálculo (cálculo da demanda, dimensionamento dos condutores</a:t>
            </a:r>
            <a:r>
              <a:rPr lang="pt-BR" sz="2000" dirty="0" smtClean="0"/>
              <a:t>, dimensionamento </a:t>
            </a:r>
            <a:r>
              <a:rPr lang="pt-BR" sz="2000" dirty="0"/>
              <a:t>dos condutos, dimensionamento das proteções</a:t>
            </a:r>
            <a:r>
              <a:rPr lang="pt-BR" sz="2000" dirty="0" smtClean="0"/>
              <a:t>);</a:t>
            </a:r>
          </a:p>
          <a:p>
            <a:pPr lvl="1"/>
            <a:r>
              <a:rPr lang="pt-BR" sz="2000" dirty="0" smtClean="0"/>
              <a:t>Plantas </a:t>
            </a:r>
            <a:r>
              <a:rPr lang="pt-BR" sz="2000" dirty="0"/>
              <a:t>(planta de situação, planta de pavimentos);</a:t>
            </a:r>
          </a:p>
          <a:p>
            <a:pPr lvl="1"/>
            <a:r>
              <a:rPr lang="pt-BR" sz="2000" dirty="0" smtClean="0"/>
              <a:t>Esquemas </a:t>
            </a:r>
            <a:r>
              <a:rPr lang="pt-BR" sz="2000" dirty="0"/>
              <a:t>verticais (prumadas);</a:t>
            </a:r>
          </a:p>
          <a:p>
            <a:pPr lvl="1"/>
            <a:r>
              <a:rPr lang="pt-BR" sz="2000" dirty="0" smtClean="0"/>
              <a:t>Quadros </a:t>
            </a:r>
            <a:r>
              <a:rPr lang="pt-BR" sz="2000" dirty="0"/>
              <a:t>(quadros de distribuição de cargas, diagramas </a:t>
            </a:r>
            <a:r>
              <a:rPr lang="pt-BR" sz="2000" dirty="0" err="1"/>
              <a:t>multifilares</a:t>
            </a:r>
            <a:r>
              <a:rPr lang="pt-BR" sz="2000" dirty="0"/>
              <a:t> ou </a:t>
            </a:r>
            <a:r>
              <a:rPr lang="pt-BR" sz="2000" dirty="0" err="1"/>
              <a:t>unifilares</a:t>
            </a:r>
            <a:r>
              <a:rPr lang="pt-BR" sz="2000" dirty="0"/>
              <a:t>);</a:t>
            </a:r>
          </a:p>
          <a:p>
            <a:pPr lvl="1"/>
            <a:r>
              <a:rPr lang="pt-BR" sz="2000" dirty="0" smtClean="0"/>
              <a:t>Detalhes </a:t>
            </a:r>
            <a:r>
              <a:rPr lang="pt-BR" sz="2000" dirty="0"/>
              <a:t>(entrada de serviço, caixa </a:t>
            </a:r>
            <a:r>
              <a:rPr lang="pt-BR" sz="2000" dirty="0" smtClean="0"/>
              <a:t>seccionadora</a:t>
            </a:r>
            <a:r>
              <a:rPr lang="pt-BR" sz="2000" dirty="0"/>
              <a:t>, centros de medição, caixas </a:t>
            </a:r>
            <a:r>
              <a:rPr lang="pt-BR" sz="2000" dirty="0" smtClean="0"/>
              <a:t>de passagem</a:t>
            </a:r>
            <a:r>
              <a:rPr lang="pt-BR" sz="2000" dirty="0"/>
              <a:t>, aterramentos, outros);</a:t>
            </a:r>
          </a:p>
          <a:p>
            <a:pPr lvl="1"/>
            <a:r>
              <a:rPr lang="pt-BR" sz="2000" dirty="0" smtClean="0"/>
              <a:t>Convenções</a:t>
            </a:r>
            <a:r>
              <a:rPr lang="pt-BR" sz="2000" dirty="0"/>
              <a:t>;</a:t>
            </a:r>
          </a:p>
          <a:p>
            <a:pPr lvl="1"/>
            <a:r>
              <a:rPr lang="pt-BR" sz="2000" dirty="0" smtClean="0"/>
              <a:t>Especificações</a:t>
            </a:r>
            <a:r>
              <a:rPr lang="pt-BR" sz="2000" dirty="0"/>
              <a:t>;</a:t>
            </a:r>
          </a:p>
          <a:p>
            <a:pPr lvl="1"/>
            <a:r>
              <a:rPr lang="pt-BR" sz="2000" dirty="0" smtClean="0"/>
              <a:t>Lista </a:t>
            </a:r>
            <a:r>
              <a:rPr lang="pt-BR" sz="2000" dirty="0"/>
              <a:t>de </a:t>
            </a:r>
            <a:r>
              <a:rPr lang="pt-BR" sz="2000" dirty="0" smtClean="0"/>
              <a:t>materiais</a:t>
            </a:r>
            <a:endParaRPr lang="pt-BR" sz="2000" dirty="0" smtClean="0">
              <a:solidFill>
                <a:schemeClr val="tx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 rot="16200000">
            <a:off x="-813337" y="858042"/>
            <a:ext cx="18520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</a:rPr>
              <a:t>Instalações Elétricas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467544" y="980728"/>
            <a:ext cx="8463136" cy="720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5400" dirty="0" smtClean="0">
                <a:solidFill>
                  <a:srgbClr val="FF9900"/>
                </a:solidFill>
              </a:rPr>
              <a:t>Projeto de Instalações Elétricas</a:t>
            </a:r>
            <a:r>
              <a:rPr lang="pt-BR" sz="4400" dirty="0" smtClean="0">
                <a:solidFill>
                  <a:srgbClr val="FF99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5701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844824"/>
            <a:ext cx="8391128" cy="5013176"/>
          </a:xfrm>
        </p:spPr>
        <p:txBody>
          <a:bodyPr>
            <a:normAutofit/>
          </a:bodyPr>
          <a:lstStyle/>
          <a:p>
            <a:pPr algn="just"/>
            <a:r>
              <a:rPr lang="pt-BR" b="1" dirty="0" smtClean="0">
                <a:solidFill>
                  <a:srgbClr val="FF9900"/>
                </a:solidFill>
              </a:rPr>
              <a:t>Normatização</a:t>
            </a:r>
          </a:p>
          <a:p>
            <a:r>
              <a:rPr lang="pt-BR" sz="2400" b="1" dirty="0"/>
              <a:t>Simbologia</a:t>
            </a:r>
          </a:p>
          <a:p>
            <a:pPr lvl="1"/>
            <a:r>
              <a:rPr lang="pt-BR" sz="2200" dirty="0"/>
              <a:t>A fim de facilitar a execução do projeto e a identificação dos diversos pontos de utilização</a:t>
            </a:r>
            <a:r>
              <a:rPr lang="pt-BR" sz="2200" dirty="0" smtClean="0"/>
              <a:t>, lança-se mão </a:t>
            </a:r>
            <a:r>
              <a:rPr lang="pt-BR" sz="2200" dirty="0"/>
              <a:t>de símbolos gráficos.</a:t>
            </a:r>
          </a:p>
          <a:p>
            <a:pPr lvl="1"/>
            <a:r>
              <a:rPr lang="pt-BR" sz="2200" dirty="0"/>
              <a:t>Os símbolos gráficos utilizados nos projetos de instalações elétricas são padronizados </a:t>
            </a:r>
            <a:r>
              <a:rPr lang="pt-BR" sz="2200" dirty="0" smtClean="0"/>
              <a:t>pela ABNT </a:t>
            </a:r>
            <a:r>
              <a:rPr lang="pt-BR" sz="2200" dirty="0"/>
              <a:t>– Associação Brasileira de Normas Técnicas, através das seguintes normas:</a:t>
            </a:r>
          </a:p>
          <a:p>
            <a:pPr lvl="2"/>
            <a:r>
              <a:rPr lang="pt-BR" sz="2000" dirty="0" smtClean="0"/>
              <a:t>NBR-5444</a:t>
            </a:r>
            <a:r>
              <a:rPr lang="pt-BR" sz="2000" dirty="0"/>
              <a:t>: símbolos gráficos para instalações prediais;</a:t>
            </a:r>
          </a:p>
          <a:p>
            <a:pPr lvl="2"/>
            <a:r>
              <a:rPr lang="pt-BR" sz="2000" dirty="0" smtClean="0"/>
              <a:t>NBR-5446</a:t>
            </a:r>
            <a:r>
              <a:rPr lang="pt-BR" sz="2000" dirty="0"/>
              <a:t>: símbolos gráficos de relacionamento usados na confecção de esquemas;</a:t>
            </a:r>
          </a:p>
          <a:p>
            <a:pPr lvl="2"/>
            <a:r>
              <a:rPr lang="pt-BR" sz="2000" dirty="0" smtClean="0"/>
              <a:t>NBR-5453</a:t>
            </a:r>
            <a:r>
              <a:rPr lang="pt-BR" sz="2000" dirty="0"/>
              <a:t>: sinais e símbolos para eletricidade;</a:t>
            </a:r>
            <a:endParaRPr lang="pt-BR" sz="2000" dirty="0" smtClean="0">
              <a:solidFill>
                <a:schemeClr val="tx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 rot="16200000">
            <a:off x="-813337" y="858042"/>
            <a:ext cx="18520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</a:rPr>
              <a:t>Instalações Elétricas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467544" y="980728"/>
            <a:ext cx="8463136" cy="720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5400" dirty="0" smtClean="0">
                <a:solidFill>
                  <a:srgbClr val="FF9900"/>
                </a:solidFill>
              </a:rPr>
              <a:t>Projeto de Instalações Elétricas</a:t>
            </a:r>
            <a:r>
              <a:rPr lang="pt-BR" sz="4400" dirty="0" smtClean="0">
                <a:solidFill>
                  <a:srgbClr val="FF99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6069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 rot="16200000">
            <a:off x="-813337" y="858042"/>
            <a:ext cx="18520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</a:rPr>
              <a:t>Instalações Elétricas</a:t>
            </a:r>
            <a:endParaRPr lang="pt-BR" sz="1600" dirty="0">
              <a:solidFill>
                <a:schemeClr val="bg1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98" y="-744"/>
            <a:ext cx="3857625" cy="685800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990" y="1484784"/>
            <a:ext cx="4586569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35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 rot="16200000">
            <a:off x="-813337" y="858042"/>
            <a:ext cx="18520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</a:rPr>
              <a:t>Instalações Elétricas</a:t>
            </a:r>
            <a:endParaRPr lang="pt-BR" sz="1600" dirty="0">
              <a:solidFill>
                <a:schemeClr val="bg1"/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71" y="0"/>
            <a:ext cx="4648258" cy="685800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462" y="1556792"/>
            <a:ext cx="4141538" cy="3983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28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 rot="16200000">
            <a:off x="-813337" y="858042"/>
            <a:ext cx="18520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</a:rPr>
              <a:t>Instalações Elétricas</a:t>
            </a:r>
            <a:endParaRPr lang="pt-BR" sz="1600" dirty="0">
              <a:solidFill>
                <a:schemeClr val="bg1"/>
              </a:solidFill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63" y="17690"/>
            <a:ext cx="4035245" cy="685800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914" y="1953342"/>
            <a:ext cx="4689085" cy="3788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28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 rot="16200000">
            <a:off x="-813337" y="858042"/>
            <a:ext cx="18520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</a:rPr>
              <a:t>Instalações Elétricas</a:t>
            </a:r>
            <a:endParaRPr lang="pt-BR" sz="1600" dirty="0">
              <a:solidFill>
                <a:schemeClr val="bg1"/>
              </a:solidFill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63" y="-27384"/>
            <a:ext cx="4558219" cy="6858000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456087"/>
            <a:ext cx="3959590" cy="3842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28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érmico">
  <a:themeElements>
    <a:clrScheme name="térmico">
      <a:dk1>
        <a:srgbClr val="4D5B6B"/>
      </a:dk1>
      <a:lt1>
        <a:srgbClr val="FFFFFF"/>
      </a:lt1>
      <a:dk2>
        <a:srgbClr val="675D59"/>
      </a:dk2>
      <a:lt2>
        <a:srgbClr val="E8DED8"/>
      </a:lt2>
      <a:accent1>
        <a:srgbClr val="FF7605"/>
      </a:accent1>
      <a:accent2>
        <a:srgbClr val="7F7F7F"/>
      </a:accent2>
      <a:accent3>
        <a:srgbClr val="7F5185"/>
      </a:accent3>
      <a:accent4>
        <a:srgbClr val="89AAD3"/>
      </a:accent4>
      <a:accent5>
        <a:srgbClr val="8F5B4B"/>
      </a:accent5>
      <a:accent6>
        <a:srgbClr val="C84340"/>
      </a:accent6>
      <a:hlink>
        <a:srgbClr val="89AAD3"/>
      </a:hlink>
      <a:folHlink>
        <a:srgbClr val="795185"/>
      </a:folHlink>
    </a:clrScheme>
    <a:fontScheme name="térmic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érmic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Térmico</Template>
  <TotalTime>941</TotalTime>
  <Words>2218</Words>
  <Application>Microsoft Office PowerPoint</Application>
  <PresentationFormat>Apresentação na tela (4:3)</PresentationFormat>
  <Paragraphs>255</Paragraphs>
  <Slides>34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34</vt:i4>
      </vt:variant>
    </vt:vector>
  </HeadingPairs>
  <TitlesOfParts>
    <vt:vector size="35" baseType="lpstr">
      <vt:lpstr>térmico</vt:lpstr>
      <vt:lpstr>SEL 0440  INSTALAÇÃOES ELÉTRICAS Aula 2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Exemplo de Instalação Elétrica Residencial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INSTALAÇÃOES ELÉTRICAS II</dc:title>
  <dc:creator>Ana</dc:creator>
  <cp:lastModifiedBy>Ana</cp:lastModifiedBy>
  <cp:revision>75</cp:revision>
  <dcterms:created xsi:type="dcterms:W3CDTF">2016-07-30T18:39:25Z</dcterms:created>
  <dcterms:modified xsi:type="dcterms:W3CDTF">2017-08-07T19:46:07Z</dcterms:modified>
</cp:coreProperties>
</file>