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5" r:id="rId3"/>
    <p:sldId id="394" r:id="rId4"/>
    <p:sldId id="395" r:id="rId5"/>
    <p:sldId id="375" r:id="rId6"/>
    <p:sldId id="389" r:id="rId7"/>
    <p:sldId id="390" r:id="rId8"/>
    <p:sldId id="376" r:id="rId9"/>
    <p:sldId id="404" r:id="rId10"/>
    <p:sldId id="391" r:id="rId11"/>
    <p:sldId id="396" r:id="rId12"/>
    <p:sldId id="397" r:id="rId13"/>
    <p:sldId id="399" r:id="rId14"/>
    <p:sldId id="398" r:id="rId15"/>
    <p:sldId id="402" r:id="rId16"/>
    <p:sldId id="400" r:id="rId17"/>
    <p:sldId id="403" r:id="rId18"/>
    <p:sldId id="405" r:id="rId19"/>
    <p:sldId id="401" r:id="rId20"/>
    <p:sldId id="393" r:id="rId21"/>
    <p:sldId id="392" r:id="rId22"/>
    <p:sldId id="406" r:id="rId23"/>
    <p:sldId id="418" r:id="rId24"/>
    <p:sldId id="419" r:id="rId25"/>
    <p:sldId id="407" r:id="rId26"/>
    <p:sldId id="408" r:id="rId27"/>
    <p:sldId id="409" r:id="rId28"/>
    <p:sldId id="410" r:id="rId29"/>
    <p:sldId id="411" r:id="rId30"/>
    <p:sldId id="420" r:id="rId31"/>
    <p:sldId id="412" r:id="rId32"/>
    <p:sldId id="415" r:id="rId33"/>
    <p:sldId id="413" r:id="rId34"/>
    <p:sldId id="414" r:id="rId35"/>
    <p:sldId id="416" r:id="rId3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990000"/>
    <a:srgbClr val="FFFFFF"/>
    <a:srgbClr val="FF0033"/>
    <a:srgbClr val="FF66CC"/>
    <a:srgbClr val="FFCCFF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87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543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396413"/>
            <a:ext cx="28765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7292A39A-64A3-47B0-89AC-4B4FD9928C4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66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5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03496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10306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11114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3269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74564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82272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328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50988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89004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8047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4101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4933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3655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62185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10394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79929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3833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34784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76273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16278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97301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78995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09529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98573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542192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10440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232993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870608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8931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9778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8924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3877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84421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35031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7492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1488" y="2016125"/>
            <a:ext cx="79025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Associação e Causalidade em Epidemiologia</a:t>
            </a:r>
            <a:endParaRPr lang="en-GB" sz="40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4833938" y="5573713"/>
            <a:ext cx="39179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Prof. Altacílio Nunes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1023938" y="654050"/>
            <a:ext cx="75326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CC"/>
                </a:solidFill>
                <a:latin typeface="Arial" charset="0"/>
              </a:rPr>
              <a:t>Paradigmas causais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1103313" y="1798638"/>
            <a:ext cx="7431087" cy="38544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  <a:latin typeface="Arial" charset="0"/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Teoria miasmática – emanações impuras do ambiente (ar, água e o solo)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Teoria dos germes - bactérias e germes causadores de doenças (monocausalidade)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Multicausalidade - influência de vários fatores na determinação das doenças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>
                <a:solidFill>
                  <a:srgbClr val="0000CC"/>
                </a:solidFill>
                <a:latin typeface="Arial" charset="0"/>
              </a:rPr>
              <a:t>Teoria miasmática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0225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40000"/>
              </a:lnSpc>
              <a:buFontTx/>
              <a:buNone/>
            </a:pPr>
            <a:r>
              <a:rPr lang="pt-BR" smtClean="0">
                <a:solidFill>
                  <a:srgbClr val="0000CC"/>
                </a:solidFill>
                <a:latin typeface="Arial" charset="0"/>
              </a:rPr>
              <a:t>William Farr (1848 – Londres): “águas sujas,</a:t>
            </a:r>
            <a:r>
              <a:rPr lang="pt-BR" smtClean="0">
                <a:solidFill>
                  <a:srgbClr val="0000CC"/>
                </a:solidFill>
              </a:rPr>
              <a:t> </a:t>
            </a:r>
            <a:r>
              <a:rPr lang="pt-BR" smtClean="0">
                <a:solidFill>
                  <a:srgbClr val="0000CC"/>
                </a:solidFill>
                <a:latin typeface="Arial" charset="0"/>
              </a:rPr>
              <a:t>turvas, escuras, de esgotos quase estagnados” ... “estas águas liberam constantemente seus vapores contaminados sobre a grande cidade adormecida”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>
                <a:solidFill>
                  <a:srgbClr val="0000CC"/>
                </a:solidFill>
                <a:latin typeface="Arial" charset="0"/>
              </a:rPr>
              <a:t>Teoria dos germes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buFontTx/>
              <a:buNone/>
            </a:pPr>
            <a:r>
              <a:rPr lang="pt-BR" sz="1400" b="1" smtClean="0">
                <a:solidFill>
                  <a:srgbClr val="0000CC"/>
                </a:solidFill>
                <a:latin typeface="Arial" charset="0"/>
              </a:rPr>
              <a:t>Louis Pasteur</a:t>
            </a:r>
            <a:r>
              <a:rPr lang="pt-BR" sz="1400" smtClean="0">
                <a:solidFill>
                  <a:srgbClr val="0000CC"/>
                </a:solidFill>
                <a:latin typeface="Arial" charset="0"/>
              </a:rPr>
              <a:t> (1854) - o processo de fermentação da beterraba, por vezes, não corria bem e o sumo não se transformava em álcool, azedando. </a:t>
            </a:r>
            <a:br>
              <a:rPr lang="pt-BR" sz="1400" smtClean="0">
                <a:solidFill>
                  <a:srgbClr val="0000CC"/>
                </a:solidFill>
                <a:latin typeface="Arial" charset="0"/>
              </a:rPr>
            </a:br>
            <a:r>
              <a:rPr lang="pt-BR" sz="1400" smtClean="0">
                <a:solidFill>
                  <a:srgbClr val="0000CC"/>
                </a:solidFill>
                <a:latin typeface="Arial" charset="0"/>
              </a:rPr>
              <a:t>Após a observação da primeira amostra, verificou existirem minúsculos glóbulos amarelados que ele suspeitou serem leveduras. Á medida que as leveduras se multiplicavam, alimentavam-se do sumo de beterraba, produzindo álcool e dióxido de carbono. Na amostra de líquido azedo verificou não existirem leveduras, apenas minúsculos bastonetes negros que se agitavam numa espécie de dança. </a:t>
            </a:r>
            <a:r>
              <a:rPr lang="pt-BR" sz="1400" b="1" smtClean="0">
                <a:solidFill>
                  <a:srgbClr val="0000CC"/>
                </a:solidFill>
                <a:latin typeface="Arial" charset="0"/>
              </a:rPr>
              <a:t>Compreendeu, então, todo o processo: os bastonetes dominavam as leveduras, impedindo-as de produzir álcool – em vez disso, produziam ácido láctico.</a:t>
            </a:r>
            <a:endParaRPr lang="pt-BR" sz="1400" b="1" smtClean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86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Postulados de Koch (1882)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 smtClean="0">
                <a:solidFill>
                  <a:srgbClr val="0000CC"/>
                </a:solidFill>
                <a:latin typeface="Arial" charset="0"/>
              </a:rPr>
              <a:t> O organismo deve estar presente em todos os casos da doença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 smtClean="0">
                <a:solidFill>
                  <a:srgbClr val="0000CC"/>
                </a:solidFill>
                <a:latin typeface="Arial" charset="0"/>
              </a:rPr>
              <a:t> O organismo deve ser capaz de ser isolado e crescer em cultura pura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 smtClean="0">
                <a:solidFill>
                  <a:srgbClr val="0000CC"/>
                </a:solidFill>
                <a:latin typeface="Arial" charset="0"/>
              </a:rPr>
              <a:t> O organismo deve, quando inoculado em animal suscetível, causar a doença específica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 smtClean="0">
                <a:solidFill>
                  <a:srgbClr val="0000CC"/>
                </a:solidFill>
                <a:latin typeface="Arial" charset="0"/>
              </a:rPr>
              <a:t> O organismo deve ser recuperado do animal e ser identificado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>
                <a:solidFill>
                  <a:srgbClr val="0000CC"/>
                </a:solidFill>
                <a:latin typeface="Arial" charset="0"/>
              </a:rPr>
              <a:t>Teoria da multicausalidade</a:t>
            </a:r>
          </a:p>
        </p:txBody>
      </p:sp>
      <p:sp>
        <p:nvSpPr>
          <p:cNvPr id="16387" name="Oval 4"/>
          <p:cNvSpPr>
            <a:spLocks noChangeArrowheads="1"/>
          </p:cNvSpPr>
          <p:nvPr/>
        </p:nvSpPr>
        <p:spPr bwMode="auto">
          <a:xfrm>
            <a:off x="1887538" y="3168650"/>
            <a:ext cx="2163762" cy="15382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00CC"/>
                </a:solidFill>
                <a:latin typeface="Arial" charset="0"/>
              </a:rPr>
              <a:t>Maior</a:t>
            </a:r>
          </a:p>
          <a:p>
            <a:pPr algn="ctr"/>
            <a:r>
              <a:rPr lang="pt-BR" sz="1600" b="1">
                <a:solidFill>
                  <a:srgbClr val="0000CC"/>
                </a:solidFill>
                <a:latin typeface="Arial" charset="0"/>
              </a:rPr>
              <a:t> suscetibilidade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68288" y="2368550"/>
            <a:ext cx="2178050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Fatores genéticos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1913" y="3670300"/>
            <a:ext cx="1611312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Desnutrição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61913" y="4730750"/>
            <a:ext cx="20462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Aglomeração domiciliar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873375" y="5356225"/>
            <a:ext cx="1785938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Pobreza</a:t>
            </a:r>
          </a:p>
        </p:txBody>
      </p:sp>
      <p:sp>
        <p:nvSpPr>
          <p:cNvPr id="16392" name="AutoShape 9"/>
          <p:cNvSpPr>
            <a:spLocks noChangeArrowheads="1"/>
          </p:cNvSpPr>
          <p:nvPr/>
        </p:nvSpPr>
        <p:spPr bwMode="auto">
          <a:xfrm rot="3054079">
            <a:off x="2048669" y="2875756"/>
            <a:ext cx="406400" cy="363538"/>
          </a:xfrm>
          <a:prstGeom prst="rightArrow">
            <a:avLst>
              <a:gd name="adj1" fmla="val 50000"/>
              <a:gd name="adj2" fmla="val 2794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3" name="AutoShape 10"/>
          <p:cNvSpPr>
            <a:spLocks noChangeArrowheads="1"/>
          </p:cNvSpPr>
          <p:nvPr/>
        </p:nvSpPr>
        <p:spPr bwMode="auto">
          <a:xfrm rot="5173393">
            <a:off x="1567657" y="4121944"/>
            <a:ext cx="363537" cy="333375"/>
          </a:xfrm>
          <a:custGeom>
            <a:avLst/>
            <a:gdLst>
              <a:gd name="T0" fmla="*/ 259676 w 21600"/>
              <a:gd name="T1" fmla="*/ 0 h 21600"/>
              <a:gd name="T2" fmla="*/ 155799 w 21600"/>
              <a:gd name="T3" fmla="*/ 111125 h 21600"/>
              <a:gd name="T4" fmla="*/ 0 w 21600"/>
              <a:gd name="T5" fmla="*/ 277828 h 21600"/>
              <a:gd name="T6" fmla="*/ 155799 w 21600"/>
              <a:gd name="T7" fmla="*/ 333375 h 21600"/>
              <a:gd name="T8" fmla="*/ 311598 w 21600"/>
              <a:gd name="T9" fmla="*/ 231510 h 21600"/>
              <a:gd name="T10" fmla="*/ 363537 w 21600"/>
              <a:gd name="T11" fmla="*/ 1111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2192338" y="4657725"/>
            <a:ext cx="392112" cy="420688"/>
          </a:xfrm>
          <a:custGeom>
            <a:avLst/>
            <a:gdLst>
              <a:gd name="T0" fmla="*/ 280088 w 21600"/>
              <a:gd name="T1" fmla="*/ 0 h 21600"/>
              <a:gd name="T2" fmla="*/ 168045 w 21600"/>
              <a:gd name="T3" fmla="*/ 140229 h 21600"/>
              <a:gd name="T4" fmla="*/ 0 w 21600"/>
              <a:gd name="T5" fmla="*/ 350593 h 21600"/>
              <a:gd name="T6" fmla="*/ 168045 w 21600"/>
              <a:gd name="T7" fmla="*/ 420688 h 21600"/>
              <a:gd name="T8" fmla="*/ 336091 w 21600"/>
              <a:gd name="T9" fmla="*/ 292144 h 21600"/>
              <a:gd name="T10" fmla="*/ 392112 w 21600"/>
              <a:gd name="T11" fmla="*/ 14022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 rot="-1380616">
            <a:off x="3381375" y="4716463"/>
            <a:ext cx="450850" cy="538162"/>
          </a:xfrm>
          <a:prstGeom prst="upArrow">
            <a:avLst>
              <a:gd name="adj1" fmla="val 50000"/>
              <a:gd name="adj2" fmla="val 29842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928688" y="1641475"/>
            <a:ext cx="5776912" cy="457200"/>
          </a:xfrm>
          <a:prstGeom prst="rect">
            <a:avLst/>
          </a:prstGeom>
          <a:solidFill>
            <a:srgbClr val="0000CC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bg1"/>
                </a:solidFill>
                <a:latin typeface="Arial" charset="0"/>
              </a:rPr>
              <a:t>Causas da cólera</a:t>
            </a:r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4102100" y="3849688"/>
            <a:ext cx="9445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8" name="Oval 15"/>
          <p:cNvSpPr>
            <a:spLocks noChangeArrowheads="1"/>
          </p:cNvSpPr>
          <p:nvPr/>
        </p:nvSpPr>
        <p:spPr bwMode="auto">
          <a:xfrm>
            <a:off x="5056188" y="3079750"/>
            <a:ext cx="1871662" cy="146685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CC"/>
                </a:solidFill>
                <a:latin typeface="Arial" charset="0"/>
              </a:rPr>
              <a:t>Ingestão do </a:t>
            </a:r>
          </a:p>
          <a:p>
            <a:pPr algn="ctr"/>
            <a:r>
              <a:rPr lang="pt-BR" sz="1200" b="1" i="1">
                <a:solidFill>
                  <a:srgbClr val="0000CC"/>
                </a:solidFill>
                <a:latin typeface="Arial" charset="0"/>
              </a:rPr>
              <a:t>Vibrio cholerae</a:t>
            </a:r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7731125" y="3292475"/>
            <a:ext cx="1031875" cy="1030288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2000" b="1">
                <a:solidFill>
                  <a:srgbClr val="0000CC"/>
                </a:solidFill>
                <a:latin typeface="Arial" charset="0"/>
              </a:rPr>
              <a:t>Cólera</a:t>
            </a:r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 flipV="1">
            <a:off x="6910388" y="3846513"/>
            <a:ext cx="798512" cy="142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H="1">
            <a:off x="6022975" y="4572000"/>
            <a:ext cx="14288" cy="17716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217488" y="6194425"/>
            <a:ext cx="5588000" cy="198438"/>
          </a:xfrm>
          <a:prstGeom prst="leftRightArrow">
            <a:avLst>
              <a:gd name="adj1" fmla="val 50000"/>
              <a:gd name="adj2" fmla="val 563199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304800" y="5780088"/>
            <a:ext cx="3933825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1217613" y="6432550"/>
            <a:ext cx="3627437" cy="396875"/>
          </a:xfrm>
          <a:prstGeom prst="rect">
            <a:avLst/>
          </a:prstGeom>
          <a:solidFill>
            <a:srgbClr val="FFFF0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Fatores de risco para cólera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2955925" y="2266950"/>
            <a:ext cx="2960688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Exposição à água contaminada</a:t>
            </a:r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4365625" y="3033713"/>
            <a:ext cx="304800" cy="623887"/>
          </a:xfrm>
          <a:prstGeom prst="downArrow">
            <a:avLst>
              <a:gd name="adj1" fmla="val 50000"/>
              <a:gd name="adj2" fmla="val 51172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6256338" y="2206625"/>
            <a:ext cx="2698750" cy="730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CC"/>
                </a:solidFill>
                <a:latin typeface="Arial" charset="0"/>
              </a:rPr>
              <a:t>Efeitos das toxinas do bacilo nas células da parede intestinal</a:t>
            </a:r>
          </a:p>
        </p:txBody>
      </p:sp>
      <p:sp>
        <p:nvSpPr>
          <p:cNvPr id="16408" name="AutoShape 25"/>
          <p:cNvSpPr>
            <a:spLocks noChangeArrowheads="1"/>
          </p:cNvSpPr>
          <p:nvPr/>
        </p:nvSpPr>
        <p:spPr bwMode="auto">
          <a:xfrm>
            <a:off x="7154863" y="3048000"/>
            <a:ext cx="260350" cy="623888"/>
          </a:xfrm>
          <a:prstGeom prst="downArrow">
            <a:avLst>
              <a:gd name="adj1" fmla="val 50000"/>
              <a:gd name="adj2" fmla="val 59909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9" name="AutoShape 26"/>
          <p:cNvSpPr>
            <a:spLocks noChangeArrowheads="1"/>
          </p:cNvSpPr>
          <p:nvPr/>
        </p:nvSpPr>
        <p:spPr bwMode="auto">
          <a:xfrm>
            <a:off x="6226175" y="6238875"/>
            <a:ext cx="2703513" cy="88900"/>
          </a:xfrm>
          <a:prstGeom prst="leftRightArrow">
            <a:avLst>
              <a:gd name="adj1" fmla="val 50000"/>
              <a:gd name="adj2" fmla="val 608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6173788" y="6434138"/>
            <a:ext cx="2959100" cy="366712"/>
          </a:xfrm>
          <a:prstGeom prst="rect">
            <a:avLst/>
          </a:prstGeom>
          <a:solidFill>
            <a:srgbClr val="FFFF0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Mecanismos da doença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76605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solidFill>
                  <a:srgbClr val="0000CC"/>
                </a:solidFill>
              </a:rPr>
              <a:t>Causalidade</a:t>
            </a:r>
            <a:endParaRPr lang="en-US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738313"/>
            <a:ext cx="7772400" cy="3433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 smtClean="0">
                <a:solidFill>
                  <a:srgbClr val="0000CC"/>
                </a:solidFill>
                <a:latin typeface="Arial" charset="0"/>
              </a:rPr>
              <a:t>Não há uma causa única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 smtClean="0">
                <a:solidFill>
                  <a:srgbClr val="0000CC"/>
                </a:solidFill>
                <a:latin typeface="Arial" charset="0"/>
              </a:rPr>
              <a:t>Causas da doença interagem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 smtClean="0">
                <a:solidFill>
                  <a:srgbClr val="0000CC"/>
                </a:solidFill>
                <a:latin typeface="Arial" charset="0"/>
              </a:rPr>
              <a:t>Interconectividade de possíveis causas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2757488"/>
            <a:ext cx="8229600" cy="8524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Epidemiologia molecular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6688"/>
            <a:ext cx="777240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solidFill>
                  <a:srgbClr val="0000CC"/>
                </a:solidFill>
                <a:latin typeface="Arial" charset="0"/>
              </a:rPr>
              <a:t>Rede de Causalidade</a:t>
            </a:r>
            <a:endParaRPr lang="en-US" sz="400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459" name="AutoShape 4"/>
          <p:cNvSpPr>
            <a:spLocks noChangeAspect="1" noChangeArrowheads="1" noTextEdit="1"/>
          </p:cNvSpPr>
          <p:nvPr/>
        </p:nvSpPr>
        <p:spPr bwMode="auto">
          <a:xfrm>
            <a:off x="1524000" y="1219200"/>
            <a:ext cx="6400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1600200" y="1333500"/>
            <a:ext cx="5897563" cy="5138738"/>
            <a:chOff x="1193" y="732"/>
            <a:chExt cx="3715" cy="3237"/>
          </a:xfrm>
        </p:grpSpPr>
        <p:sp>
          <p:nvSpPr>
            <p:cNvPr id="19470" name="Freeform 6"/>
            <p:cNvSpPr>
              <a:spLocks/>
            </p:cNvSpPr>
            <p:nvPr/>
          </p:nvSpPr>
          <p:spPr bwMode="auto">
            <a:xfrm>
              <a:off x="1193" y="732"/>
              <a:ext cx="3635" cy="3201"/>
            </a:xfrm>
            <a:custGeom>
              <a:avLst/>
              <a:gdLst>
                <a:gd name="T0" fmla="*/ 1868 w 3635"/>
                <a:gd name="T1" fmla="*/ 1621 h 3201"/>
                <a:gd name="T2" fmla="*/ 249 w 3635"/>
                <a:gd name="T3" fmla="*/ 232 h 3201"/>
                <a:gd name="T4" fmla="*/ 109 w 3635"/>
                <a:gd name="T5" fmla="*/ 308 h 3201"/>
                <a:gd name="T6" fmla="*/ 1728 w 3635"/>
                <a:gd name="T7" fmla="*/ 1636 h 3201"/>
                <a:gd name="T8" fmla="*/ 282 w 3635"/>
                <a:gd name="T9" fmla="*/ 1320 h 3201"/>
                <a:gd name="T10" fmla="*/ 258 w 3635"/>
                <a:gd name="T11" fmla="*/ 1418 h 3201"/>
                <a:gd name="T12" fmla="*/ 1728 w 3635"/>
                <a:gd name="T13" fmla="*/ 1734 h 3201"/>
                <a:gd name="T14" fmla="*/ 0 w 3635"/>
                <a:gd name="T15" fmla="*/ 2135 h 3201"/>
                <a:gd name="T16" fmla="*/ 51 w 3635"/>
                <a:gd name="T17" fmla="*/ 2247 h 3201"/>
                <a:gd name="T18" fmla="*/ 1793 w 3635"/>
                <a:gd name="T19" fmla="*/ 1805 h 3201"/>
                <a:gd name="T20" fmla="*/ 505 w 3635"/>
                <a:gd name="T21" fmla="*/ 3096 h 3201"/>
                <a:gd name="T22" fmla="*/ 605 w 3635"/>
                <a:gd name="T23" fmla="*/ 3180 h 3201"/>
                <a:gd name="T24" fmla="*/ 1893 w 3635"/>
                <a:gd name="T25" fmla="*/ 1846 h 3201"/>
                <a:gd name="T26" fmla="*/ 1793 w 3635"/>
                <a:gd name="T27" fmla="*/ 3160 h 3201"/>
                <a:gd name="T28" fmla="*/ 1940 w 3635"/>
                <a:gd name="T29" fmla="*/ 3160 h 3201"/>
                <a:gd name="T30" fmla="*/ 2008 w 3635"/>
                <a:gd name="T31" fmla="*/ 1812 h 3201"/>
                <a:gd name="T32" fmla="*/ 2941 w 3635"/>
                <a:gd name="T33" fmla="*/ 3201 h 3201"/>
                <a:gd name="T34" fmla="*/ 3081 w 3635"/>
                <a:gd name="T35" fmla="*/ 3146 h 3201"/>
                <a:gd name="T36" fmla="*/ 2073 w 3635"/>
                <a:gd name="T37" fmla="*/ 1755 h 3201"/>
                <a:gd name="T38" fmla="*/ 3603 w 3635"/>
                <a:gd name="T39" fmla="*/ 2176 h 3201"/>
                <a:gd name="T40" fmla="*/ 3617 w 3635"/>
                <a:gd name="T41" fmla="*/ 2064 h 3201"/>
                <a:gd name="T42" fmla="*/ 2082 w 3635"/>
                <a:gd name="T43" fmla="*/ 1684 h 3201"/>
                <a:gd name="T44" fmla="*/ 3635 w 3635"/>
                <a:gd name="T45" fmla="*/ 1045 h 3201"/>
                <a:gd name="T46" fmla="*/ 3593 w 3635"/>
                <a:gd name="T47" fmla="*/ 947 h 3201"/>
                <a:gd name="T48" fmla="*/ 2057 w 3635"/>
                <a:gd name="T49" fmla="*/ 1621 h 3201"/>
                <a:gd name="T50" fmla="*/ 2997 w 3635"/>
                <a:gd name="T51" fmla="*/ 63 h 3201"/>
                <a:gd name="T52" fmla="*/ 2859 w 3635"/>
                <a:gd name="T53" fmla="*/ 0 h 3201"/>
                <a:gd name="T54" fmla="*/ 1968 w 3635"/>
                <a:gd name="T55" fmla="*/ 1601 h 3201"/>
                <a:gd name="T56" fmla="*/ 1578 w 3635"/>
                <a:gd name="T57" fmla="*/ 147 h 3201"/>
                <a:gd name="T58" fmla="*/ 1446 w 3635"/>
                <a:gd name="T59" fmla="*/ 167 h 3201"/>
                <a:gd name="T60" fmla="*/ 1868 w 3635"/>
                <a:gd name="T61" fmla="*/ 1621 h 3201"/>
                <a:gd name="T62" fmla="*/ 1868 w 3635"/>
                <a:gd name="T63" fmla="*/ 1621 h 32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35"/>
                <a:gd name="T97" fmla="*/ 0 h 3201"/>
                <a:gd name="T98" fmla="*/ 3635 w 3635"/>
                <a:gd name="T99" fmla="*/ 3201 h 32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35" h="3201">
                  <a:moveTo>
                    <a:pt x="1868" y="1621"/>
                  </a:moveTo>
                  <a:lnTo>
                    <a:pt x="249" y="232"/>
                  </a:lnTo>
                  <a:lnTo>
                    <a:pt x="109" y="308"/>
                  </a:lnTo>
                  <a:lnTo>
                    <a:pt x="1728" y="1636"/>
                  </a:lnTo>
                  <a:lnTo>
                    <a:pt x="282" y="1320"/>
                  </a:lnTo>
                  <a:lnTo>
                    <a:pt x="258" y="1418"/>
                  </a:lnTo>
                  <a:lnTo>
                    <a:pt x="1728" y="1734"/>
                  </a:lnTo>
                  <a:lnTo>
                    <a:pt x="0" y="2135"/>
                  </a:lnTo>
                  <a:lnTo>
                    <a:pt x="51" y="2247"/>
                  </a:lnTo>
                  <a:lnTo>
                    <a:pt x="1793" y="1805"/>
                  </a:lnTo>
                  <a:lnTo>
                    <a:pt x="505" y="3096"/>
                  </a:lnTo>
                  <a:lnTo>
                    <a:pt x="605" y="3180"/>
                  </a:lnTo>
                  <a:lnTo>
                    <a:pt x="1893" y="1846"/>
                  </a:lnTo>
                  <a:lnTo>
                    <a:pt x="1793" y="3160"/>
                  </a:lnTo>
                  <a:lnTo>
                    <a:pt x="1940" y="3160"/>
                  </a:lnTo>
                  <a:lnTo>
                    <a:pt x="2008" y="1812"/>
                  </a:lnTo>
                  <a:lnTo>
                    <a:pt x="2941" y="3201"/>
                  </a:lnTo>
                  <a:lnTo>
                    <a:pt x="3081" y="3146"/>
                  </a:lnTo>
                  <a:lnTo>
                    <a:pt x="2073" y="1755"/>
                  </a:lnTo>
                  <a:lnTo>
                    <a:pt x="3603" y="2176"/>
                  </a:lnTo>
                  <a:lnTo>
                    <a:pt x="3617" y="2064"/>
                  </a:lnTo>
                  <a:lnTo>
                    <a:pt x="2082" y="1684"/>
                  </a:lnTo>
                  <a:lnTo>
                    <a:pt x="3635" y="1045"/>
                  </a:lnTo>
                  <a:lnTo>
                    <a:pt x="3593" y="947"/>
                  </a:lnTo>
                  <a:lnTo>
                    <a:pt x="2057" y="1621"/>
                  </a:lnTo>
                  <a:lnTo>
                    <a:pt x="2997" y="63"/>
                  </a:lnTo>
                  <a:lnTo>
                    <a:pt x="2859" y="0"/>
                  </a:lnTo>
                  <a:lnTo>
                    <a:pt x="1968" y="1601"/>
                  </a:lnTo>
                  <a:lnTo>
                    <a:pt x="1578" y="147"/>
                  </a:lnTo>
                  <a:lnTo>
                    <a:pt x="1446" y="167"/>
                  </a:lnTo>
                  <a:lnTo>
                    <a:pt x="1868" y="162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1" name="Freeform 7"/>
            <p:cNvSpPr>
              <a:spLocks/>
            </p:cNvSpPr>
            <p:nvPr/>
          </p:nvSpPr>
          <p:spPr bwMode="auto">
            <a:xfrm>
              <a:off x="1409" y="836"/>
              <a:ext cx="2725" cy="3133"/>
            </a:xfrm>
            <a:custGeom>
              <a:avLst/>
              <a:gdLst>
                <a:gd name="T0" fmla="*/ 1239 w 2725"/>
                <a:gd name="T1" fmla="*/ 0 h 3133"/>
                <a:gd name="T2" fmla="*/ 768 w 2725"/>
                <a:gd name="T3" fmla="*/ 162 h 3133"/>
                <a:gd name="T4" fmla="*/ 49 w 2725"/>
                <a:gd name="T5" fmla="*/ 289 h 3133"/>
                <a:gd name="T6" fmla="*/ 84 w 2725"/>
                <a:gd name="T7" fmla="*/ 641 h 3133"/>
                <a:gd name="T8" fmla="*/ 84 w 2725"/>
                <a:gd name="T9" fmla="*/ 1004 h 3133"/>
                <a:gd name="T10" fmla="*/ 0 w 2725"/>
                <a:gd name="T11" fmla="*/ 1328 h 3133"/>
                <a:gd name="T12" fmla="*/ 131 w 2725"/>
                <a:gd name="T13" fmla="*/ 1630 h 3133"/>
                <a:gd name="T14" fmla="*/ 131 w 2725"/>
                <a:gd name="T15" fmla="*/ 1792 h 3133"/>
                <a:gd name="T16" fmla="*/ 24 w 2725"/>
                <a:gd name="T17" fmla="*/ 2038 h 3133"/>
                <a:gd name="T18" fmla="*/ 206 w 2725"/>
                <a:gd name="T19" fmla="*/ 2289 h 3133"/>
                <a:gd name="T20" fmla="*/ 273 w 2725"/>
                <a:gd name="T21" fmla="*/ 2557 h 3133"/>
                <a:gd name="T22" fmla="*/ 280 w 2725"/>
                <a:gd name="T23" fmla="*/ 3111 h 3133"/>
                <a:gd name="T24" fmla="*/ 859 w 2725"/>
                <a:gd name="T25" fmla="*/ 3063 h 3133"/>
                <a:gd name="T26" fmla="*/ 1297 w 2725"/>
                <a:gd name="T27" fmla="*/ 3056 h 3133"/>
                <a:gd name="T28" fmla="*/ 1652 w 2725"/>
                <a:gd name="T29" fmla="*/ 3133 h 3133"/>
                <a:gd name="T30" fmla="*/ 1932 w 2725"/>
                <a:gd name="T31" fmla="*/ 2985 h 3133"/>
                <a:gd name="T32" fmla="*/ 2725 w 2725"/>
                <a:gd name="T33" fmla="*/ 2887 h 3133"/>
                <a:gd name="T34" fmla="*/ 2659 w 2725"/>
                <a:gd name="T35" fmla="*/ 2832 h 3133"/>
                <a:gd name="T36" fmla="*/ 2286 w 2725"/>
                <a:gd name="T37" fmla="*/ 2832 h 3133"/>
                <a:gd name="T38" fmla="*/ 1659 w 2725"/>
                <a:gd name="T39" fmla="*/ 3006 h 3133"/>
                <a:gd name="T40" fmla="*/ 1246 w 2725"/>
                <a:gd name="T41" fmla="*/ 2935 h 3133"/>
                <a:gd name="T42" fmla="*/ 775 w 2725"/>
                <a:gd name="T43" fmla="*/ 2935 h 3133"/>
                <a:gd name="T44" fmla="*/ 389 w 2725"/>
                <a:gd name="T45" fmla="*/ 2978 h 3133"/>
                <a:gd name="T46" fmla="*/ 389 w 2725"/>
                <a:gd name="T47" fmla="*/ 2571 h 3133"/>
                <a:gd name="T48" fmla="*/ 297 w 2725"/>
                <a:gd name="T49" fmla="*/ 2241 h 3133"/>
                <a:gd name="T50" fmla="*/ 149 w 2725"/>
                <a:gd name="T51" fmla="*/ 2002 h 3133"/>
                <a:gd name="T52" fmla="*/ 231 w 2725"/>
                <a:gd name="T53" fmla="*/ 1742 h 3133"/>
                <a:gd name="T54" fmla="*/ 224 w 2725"/>
                <a:gd name="T55" fmla="*/ 1511 h 3133"/>
                <a:gd name="T56" fmla="*/ 117 w 2725"/>
                <a:gd name="T57" fmla="*/ 1271 h 3133"/>
                <a:gd name="T58" fmla="*/ 198 w 2725"/>
                <a:gd name="T59" fmla="*/ 1019 h 3133"/>
                <a:gd name="T60" fmla="*/ 189 w 2725"/>
                <a:gd name="T61" fmla="*/ 661 h 3133"/>
                <a:gd name="T62" fmla="*/ 164 w 2725"/>
                <a:gd name="T63" fmla="*/ 374 h 3133"/>
                <a:gd name="T64" fmla="*/ 602 w 2725"/>
                <a:gd name="T65" fmla="*/ 295 h 3133"/>
                <a:gd name="T66" fmla="*/ 1024 w 2725"/>
                <a:gd name="T67" fmla="*/ 162 h 3133"/>
                <a:gd name="T68" fmla="*/ 1353 w 2725"/>
                <a:gd name="T69" fmla="*/ 57 h 3133"/>
                <a:gd name="T70" fmla="*/ 1239 w 2725"/>
                <a:gd name="T71" fmla="*/ 0 h 3133"/>
                <a:gd name="T72" fmla="*/ 1239 w 2725"/>
                <a:gd name="T73" fmla="*/ 0 h 31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25"/>
                <a:gd name="T112" fmla="*/ 0 h 3133"/>
                <a:gd name="T113" fmla="*/ 2725 w 2725"/>
                <a:gd name="T114" fmla="*/ 3133 h 313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25" h="3133">
                  <a:moveTo>
                    <a:pt x="1239" y="0"/>
                  </a:moveTo>
                  <a:lnTo>
                    <a:pt x="768" y="162"/>
                  </a:lnTo>
                  <a:lnTo>
                    <a:pt x="49" y="289"/>
                  </a:lnTo>
                  <a:lnTo>
                    <a:pt x="84" y="641"/>
                  </a:lnTo>
                  <a:lnTo>
                    <a:pt x="84" y="1004"/>
                  </a:lnTo>
                  <a:lnTo>
                    <a:pt x="0" y="1328"/>
                  </a:lnTo>
                  <a:lnTo>
                    <a:pt x="131" y="1630"/>
                  </a:lnTo>
                  <a:lnTo>
                    <a:pt x="131" y="1792"/>
                  </a:lnTo>
                  <a:lnTo>
                    <a:pt x="24" y="2038"/>
                  </a:lnTo>
                  <a:lnTo>
                    <a:pt x="206" y="2289"/>
                  </a:lnTo>
                  <a:lnTo>
                    <a:pt x="273" y="2557"/>
                  </a:lnTo>
                  <a:lnTo>
                    <a:pt x="280" y="3111"/>
                  </a:lnTo>
                  <a:lnTo>
                    <a:pt x="859" y="3063"/>
                  </a:lnTo>
                  <a:lnTo>
                    <a:pt x="1297" y="3056"/>
                  </a:lnTo>
                  <a:lnTo>
                    <a:pt x="1652" y="3133"/>
                  </a:lnTo>
                  <a:lnTo>
                    <a:pt x="1932" y="2985"/>
                  </a:lnTo>
                  <a:lnTo>
                    <a:pt x="2725" y="2887"/>
                  </a:lnTo>
                  <a:lnTo>
                    <a:pt x="2659" y="2832"/>
                  </a:lnTo>
                  <a:lnTo>
                    <a:pt x="2286" y="2832"/>
                  </a:lnTo>
                  <a:lnTo>
                    <a:pt x="1659" y="3006"/>
                  </a:lnTo>
                  <a:lnTo>
                    <a:pt x="1246" y="2935"/>
                  </a:lnTo>
                  <a:lnTo>
                    <a:pt x="775" y="2935"/>
                  </a:lnTo>
                  <a:lnTo>
                    <a:pt x="389" y="2978"/>
                  </a:lnTo>
                  <a:lnTo>
                    <a:pt x="389" y="2571"/>
                  </a:lnTo>
                  <a:lnTo>
                    <a:pt x="297" y="2241"/>
                  </a:lnTo>
                  <a:lnTo>
                    <a:pt x="149" y="2002"/>
                  </a:lnTo>
                  <a:lnTo>
                    <a:pt x="231" y="1742"/>
                  </a:lnTo>
                  <a:lnTo>
                    <a:pt x="224" y="1511"/>
                  </a:lnTo>
                  <a:lnTo>
                    <a:pt x="117" y="1271"/>
                  </a:lnTo>
                  <a:lnTo>
                    <a:pt x="198" y="1019"/>
                  </a:lnTo>
                  <a:lnTo>
                    <a:pt x="189" y="661"/>
                  </a:lnTo>
                  <a:lnTo>
                    <a:pt x="164" y="374"/>
                  </a:lnTo>
                  <a:lnTo>
                    <a:pt x="602" y="295"/>
                  </a:lnTo>
                  <a:lnTo>
                    <a:pt x="1024" y="162"/>
                  </a:lnTo>
                  <a:lnTo>
                    <a:pt x="1353" y="57"/>
                  </a:lnTo>
                  <a:lnTo>
                    <a:pt x="1239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2" name="Freeform 8"/>
            <p:cNvSpPr>
              <a:spLocks/>
            </p:cNvSpPr>
            <p:nvPr/>
          </p:nvSpPr>
          <p:spPr bwMode="auto">
            <a:xfrm>
              <a:off x="2664" y="843"/>
              <a:ext cx="2244" cy="2888"/>
            </a:xfrm>
            <a:custGeom>
              <a:avLst/>
              <a:gdLst>
                <a:gd name="T0" fmla="*/ 0 w 2244"/>
                <a:gd name="T1" fmla="*/ 0 h 2888"/>
                <a:gd name="T2" fmla="*/ 478 w 2244"/>
                <a:gd name="T3" fmla="*/ 92 h 2888"/>
                <a:gd name="T4" fmla="*/ 842 w 2244"/>
                <a:gd name="T5" fmla="*/ 121 h 2888"/>
                <a:gd name="T6" fmla="*/ 1379 w 2244"/>
                <a:gd name="T7" fmla="*/ 42 h 2888"/>
                <a:gd name="T8" fmla="*/ 1717 w 2244"/>
                <a:gd name="T9" fmla="*/ 450 h 2888"/>
                <a:gd name="T10" fmla="*/ 2244 w 2244"/>
                <a:gd name="T11" fmla="*/ 878 h 2888"/>
                <a:gd name="T12" fmla="*/ 2064 w 2244"/>
                <a:gd name="T13" fmla="*/ 1181 h 2888"/>
                <a:gd name="T14" fmla="*/ 2039 w 2244"/>
                <a:gd name="T15" fmla="*/ 1603 h 2888"/>
                <a:gd name="T16" fmla="*/ 2179 w 2244"/>
                <a:gd name="T17" fmla="*/ 2037 h 2888"/>
                <a:gd name="T18" fmla="*/ 1932 w 2244"/>
                <a:gd name="T19" fmla="*/ 2241 h 2888"/>
                <a:gd name="T20" fmla="*/ 1675 w 2244"/>
                <a:gd name="T21" fmla="*/ 2508 h 2888"/>
                <a:gd name="T22" fmla="*/ 1470 w 2244"/>
                <a:gd name="T23" fmla="*/ 2888 h 2888"/>
                <a:gd name="T24" fmla="*/ 1337 w 2244"/>
                <a:gd name="T25" fmla="*/ 2817 h 2888"/>
                <a:gd name="T26" fmla="*/ 1568 w 2244"/>
                <a:gd name="T27" fmla="*/ 2459 h 2888"/>
                <a:gd name="T28" fmla="*/ 2055 w 2244"/>
                <a:gd name="T29" fmla="*/ 2009 h 2888"/>
                <a:gd name="T30" fmla="*/ 1957 w 2244"/>
                <a:gd name="T31" fmla="*/ 1686 h 2888"/>
                <a:gd name="T32" fmla="*/ 1948 w 2244"/>
                <a:gd name="T33" fmla="*/ 1300 h 2888"/>
                <a:gd name="T34" fmla="*/ 2064 w 2244"/>
                <a:gd name="T35" fmla="*/ 900 h 2888"/>
                <a:gd name="T36" fmla="*/ 1726 w 2244"/>
                <a:gd name="T37" fmla="*/ 591 h 2888"/>
                <a:gd name="T38" fmla="*/ 1320 w 2244"/>
                <a:gd name="T39" fmla="*/ 133 h 2888"/>
                <a:gd name="T40" fmla="*/ 908 w 2244"/>
                <a:gd name="T41" fmla="*/ 204 h 2888"/>
                <a:gd name="T42" fmla="*/ 446 w 2244"/>
                <a:gd name="T43" fmla="*/ 184 h 2888"/>
                <a:gd name="T44" fmla="*/ 7 w 2244"/>
                <a:gd name="T45" fmla="*/ 78 h 2888"/>
                <a:gd name="T46" fmla="*/ 0 w 2244"/>
                <a:gd name="T47" fmla="*/ 0 h 2888"/>
                <a:gd name="T48" fmla="*/ 0 w 2244"/>
                <a:gd name="T49" fmla="*/ 0 h 28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244"/>
                <a:gd name="T76" fmla="*/ 0 h 2888"/>
                <a:gd name="T77" fmla="*/ 2244 w 2244"/>
                <a:gd name="T78" fmla="*/ 2888 h 288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244" h="2888">
                  <a:moveTo>
                    <a:pt x="0" y="0"/>
                  </a:moveTo>
                  <a:lnTo>
                    <a:pt x="478" y="92"/>
                  </a:lnTo>
                  <a:lnTo>
                    <a:pt x="842" y="121"/>
                  </a:lnTo>
                  <a:lnTo>
                    <a:pt x="1379" y="42"/>
                  </a:lnTo>
                  <a:lnTo>
                    <a:pt x="1717" y="450"/>
                  </a:lnTo>
                  <a:lnTo>
                    <a:pt x="2244" y="878"/>
                  </a:lnTo>
                  <a:lnTo>
                    <a:pt x="2064" y="1181"/>
                  </a:lnTo>
                  <a:lnTo>
                    <a:pt x="2039" y="1603"/>
                  </a:lnTo>
                  <a:lnTo>
                    <a:pt x="2179" y="2037"/>
                  </a:lnTo>
                  <a:lnTo>
                    <a:pt x="1932" y="2241"/>
                  </a:lnTo>
                  <a:lnTo>
                    <a:pt x="1675" y="2508"/>
                  </a:lnTo>
                  <a:lnTo>
                    <a:pt x="1470" y="2888"/>
                  </a:lnTo>
                  <a:lnTo>
                    <a:pt x="1337" y="2817"/>
                  </a:lnTo>
                  <a:lnTo>
                    <a:pt x="1568" y="2459"/>
                  </a:lnTo>
                  <a:lnTo>
                    <a:pt x="2055" y="2009"/>
                  </a:lnTo>
                  <a:lnTo>
                    <a:pt x="1957" y="1686"/>
                  </a:lnTo>
                  <a:lnTo>
                    <a:pt x="1948" y="1300"/>
                  </a:lnTo>
                  <a:lnTo>
                    <a:pt x="2064" y="900"/>
                  </a:lnTo>
                  <a:lnTo>
                    <a:pt x="1726" y="591"/>
                  </a:lnTo>
                  <a:lnTo>
                    <a:pt x="1320" y="133"/>
                  </a:lnTo>
                  <a:lnTo>
                    <a:pt x="908" y="204"/>
                  </a:lnTo>
                  <a:lnTo>
                    <a:pt x="446" y="184"/>
                  </a:lnTo>
                  <a:lnTo>
                    <a:pt x="7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3" name="Freeform 9"/>
            <p:cNvSpPr>
              <a:spLocks/>
            </p:cNvSpPr>
            <p:nvPr/>
          </p:nvSpPr>
          <p:spPr bwMode="auto">
            <a:xfrm>
              <a:off x="1789" y="1265"/>
              <a:ext cx="1304" cy="2318"/>
            </a:xfrm>
            <a:custGeom>
              <a:avLst/>
              <a:gdLst>
                <a:gd name="T0" fmla="*/ 966 w 1304"/>
                <a:gd name="T1" fmla="*/ 0 h 2318"/>
                <a:gd name="T2" fmla="*/ 693 w 1304"/>
                <a:gd name="T3" fmla="*/ 133 h 2318"/>
                <a:gd name="T4" fmla="*/ 255 w 1304"/>
                <a:gd name="T5" fmla="*/ 240 h 2318"/>
                <a:gd name="T6" fmla="*/ 182 w 1304"/>
                <a:gd name="T7" fmla="*/ 541 h 2318"/>
                <a:gd name="T8" fmla="*/ 0 w 1304"/>
                <a:gd name="T9" fmla="*/ 864 h 2318"/>
                <a:gd name="T10" fmla="*/ 173 w 1304"/>
                <a:gd name="T11" fmla="*/ 1151 h 2318"/>
                <a:gd name="T12" fmla="*/ 173 w 1304"/>
                <a:gd name="T13" fmla="*/ 1292 h 2318"/>
                <a:gd name="T14" fmla="*/ 24 w 1304"/>
                <a:gd name="T15" fmla="*/ 1517 h 2318"/>
                <a:gd name="T16" fmla="*/ 255 w 1304"/>
                <a:gd name="T17" fmla="*/ 1785 h 2318"/>
                <a:gd name="T18" fmla="*/ 355 w 1304"/>
                <a:gd name="T19" fmla="*/ 2155 h 2318"/>
                <a:gd name="T20" fmla="*/ 761 w 1304"/>
                <a:gd name="T21" fmla="*/ 2149 h 2318"/>
                <a:gd name="T22" fmla="*/ 999 w 1304"/>
                <a:gd name="T23" fmla="*/ 2171 h 2318"/>
                <a:gd name="T24" fmla="*/ 1297 w 1304"/>
                <a:gd name="T25" fmla="*/ 2318 h 2318"/>
                <a:gd name="T26" fmla="*/ 1304 w 1304"/>
                <a:gd name="T27" fmla="*/ 2213 h 2318"/>
                <a:gd name="T28" fmla="*/ 1024 w 1304"/>
                <a:gd name="T29" fmla="*/ 2086 h 2318"/>
                <a:gd name="T30" fmla="*/ 693 w 1304"/>
                <a:gd name="T31" fmla="*/ 2044 h 2318"/>
                <a:gd name="T32" fmla="*/ 470 w 1304"/>
                <a:gd name="T33" fmla="*/ 2057 h 2318"/>
                <a:gd name="T34" fmla="*/ 348 w 1304"/>
                <a:gd name="T35" fmla="*/ 1769 h 2318"/>
                <a:gd name="T36" fmla="*/ 131 w 1304"/>
                <a:gd name="T37" fmla="*/ 1488 h 2318"/>
                <a:gd name="T38" fmla="*/ 280 w 1304"/>
                <a:gd name="T39" fmla="*/ 1284 h 2318"/>
                <a:gd name="T40" fmla="*/ 140 w 1304"/>
                <a:gd name="T41" fmla="*/ 927 h 2318"/>
                <a:gd name="T42" fmla="*/ 239 w 1304"/>
                <a:gd name="T43" fmla="*/ 688 h 2318"/>
                <a:gd name="T44" fmla="*/ 313 w 1304"/>
                <a:gd name="T45" fmla="*/ 351 h 2318"/>
                <a:gd name="T46" fmla="*/ 611 w 1304"/>
                <a:gd name="T47" fmla="*/ 274 h 2318"/>
                <a:gd name="T48" fmla="*/ 1039 w 1304"/>
                <a:gd name="T49" fmla="*/ 42 h 2318"/>
                <a:gd name="T50" fmla="*/ 966 w 1304"/>
                <a:gd name="T51" fmla="*/ 0 h 2318"/>
                <a:gd name="T52" fmla="*/ 966 w 1304"/>
                <a:gd name="T53" fmla="*/ 0 h 23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04"/>
                <a:gd name="T82" fmla="*/ 0 h 2318"/>
                <a:gd name="T83" fmla="*/ 1304 w 1304"/>
                <a:gd name="T84" fmla="*/ 2318 h 23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04" h="2318">
                  <a:moveTo>
                    <a:pt x="966" y="0"/>
                  </a:moveTo>
                  <a:lnTo>
                    <a:pt x="693" y="133"/>
                  </a:lnTo>
                  <a:lnTo>
                    <a:pt x="255" y="240"/>
                  </a:lnTo>
                  <a:lnTo>
                    <a:pt x="182" y="541"/>
                  </a:lnTo>
                  <a:lnTo>
                    <a:pt x="0" y="864"/>
                  </a:lnTo>
                  <a:lnTo>
                    <a:pt x="173" y="1151"/>
                  </a:lnTo>
                  <a:lnTo>
                    <a:pt x="173" y="1292"/>
                  </a:lnTo>
                  <a:lnTo>
                    <a:pt x="24" y="1517"/>
                  </a:lnTo>
                  <a:lnTo>
                    <a:pt x="255" y="1785"/>
                  </a:lnTo>
                  <a:lnTo>
                    <a:pt x="355" y="2155"/>
                  </a:lnTo>
                  <a:lnTo>
                    <a:pt x="761" y="2149"/>
                  </a:lnTo>
                  <a:lnTo>
                    <a:pt x="999" y="2171"/>
                  </a:lnTo>
                  <a:lnTo>
                    <a:pt x="1297" y="2318"/>
                  </a:lnTo>
                  <a:lnTo>
                    <a:pt x="1304" y="2213"/>
                  </a:lnTo>
                  <a:lnTo>
                    <a:pt x="1024" y="2086"/>
                  </a:lnTo>
                  <a:lnTo>
                    <a:pt x="693" y="2044"/>
                  </a:lnTo>
                  <a:lnTo>
                    <a:pt x="470" y="2057"/>
                  </a:lnTo>
                  <a:lnTo>
                    <a:pt x="348" y="1769"/>
                  </a:lnTo>
                  <a:lnTo>
                    <a:pt x="131" y="1488"/>
                  </a:lnTo>
                  <a:lnTo>
                    <a:pt x="280" y="1284"/>
                  </a:lnTo>
                  <a:lnTo>
                    <a:pt x="140" y="927"/>
                  </a:lnTo>
                  <a:lnTo>
                    <a:pt x="239" y="688"/>
                  </a:lnTo>
                  <a:lnTo>
                    <a:pt x="313" y="351"/>
                  </a:lnTo>
                  <a:lnTo>
                    <a:pt x="611" y="274"/>
                  </a:lnTo>
                  <a:lnTo>
                    <a:pt x="1039" y="42"/>
                  </a:lnTo>
                  <a:lnTo>
                    <a:pt x="966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4" name="Freeform 10"/>
            <p:cNvSpPr>
              <a:spLocks/>
            </p:cNvSpPr>
            <p:nvPr/>
          </p:nvSpPr>
          <p:spPr bwMode="auto">
            <a:xfrm>
              <a:off x="2822" y="1174"/>
              <a:ext cx="1724" cy="2430"/>
            </a:xfrm>
            <a:custGeom>
              <a:avLst/>
              <a:gdLst>
                <a:gd name="T0" fmla="*/ 264 w 1724"/>
                <a:gd name="T1" fmla="*/ 2430 h 2430"/>
                <a:gd name="T2" fmla="*/ 560 w 1724"/>
                <a:gd name="T3" fmla="*/ 2290 h 2430"/>
                <a:gd name="T4" fmla="*/ 982 w 1724"/>
                <a:gd name="T5" fmla="*/ 2211 h 2430"/>
                <a:gd name="T6" fmla="*/ 1221 w 1724"/>
                <a:gd name="T7" fmla="*/ 1896 h 2430"/>
                <a:gd name="T8" fmla="*/ 1461 w 1724"/>
                <a:gd name="T9" fmla="*/ 1741 h 2430"/>
                <a:gd name="T10" fmla="*/ 1724 w 1724"/>
                <a:gd name="T11" fmla="*/ 1630 h 2430"/>
                <a:gd name="T12" fmla="*/ 1568 w 1724"/>
                <a:gd name="T13" fmla="*/ 1327 h 2430"/>
                <a:gd name="T14" fmla="*/ 1559 w 1724"/>
                <a:gd name="T15" fmla="*/ 984 h 2430"/>
                <a:gd name="T16" fmla="*/ 1641 w 1724"/>
                <a:gd name="T17" fmla="*/ 717 h 2430"/>
                <a:gd name="T18" fmla="*/ 1344 w 1724"/>
                <a:gd name="T19" fmla="*/ 436 h 2430"/>
                <a:gd name="T20" fmla="*/ 1162 w 1724"/>
                <a:gd name="T21" fmla="*/ 182 h 2430"/>
                <a:gd name="T22" fmla="*/ 1048 w 1724"/>
                <a:gd name="T23" fmla="*/ 0 h 2430"/>
                <a:gd name="T24" fmla="*/ 635 w 1724"/>
                <a:gd name="T25" fmla="*/ 28 h 2430"/>
                <a:gd name="T26" fmla="*/ 0 w 1724"/>
                <a:gd name="T27" fmla="*/ 56 h 2430"/>
                <a:gd name="T28" fmla="*/ 0 w 1724"/>
                <a:gd name="T29" fmla="*/ 147 h 2430"/>
                <a:gd name="T30" fmla="*/ 255 w 1724"/>
                <a:gd name="T31" fmla="*/ 155 h 2430"/>
                <a:gd name="T32" fmla="*/ 710 w 1724"/>
                <a:gd name="T33" fmla="*/ 113 h 2430"/>
                <a:gd name="T34" fmla="*/ 990 w 1724"/>
                <a:gd name="T35" fmla="*/ 70 h 2430"/>
                <a:gd name="T36" fmla="*/ 1162 w 1724"/>
                <a:gd name="T37" fmla="*/ 406 h 2430"/>
                <a:gd name="T38" fmla="*/ 1363 w 1724"/>
                <a:gd name="T39" fmla="*/ 618 h 2430"/>
                <a:gd name="T40" fmla="*/ 1552 w 1724"/>
                <a:gd name="T41" fmla="*/ 737 h 2430"/>
                <a:gd name="T42" fmla="*/ 1452 w 1724"/>
                <a:gd name="T43" fmla="*/ 1012 h 2430"/>
                <a:gd name="T44" fmla="*/ 1493 w 1724"/>
                <a:gd name="T45" fmla="*/ 1375 h 2430"/>
                <a:gd name="T46" fmla="*/ 1593 w 1724"/>
                <a:gd name="T47" fmla="*/ 1587 h 2430"/>
                <a:gd name="T48" fmla="*/ 1295 w 1724"/>
                <a:gd name="T49" fmla="*/ 1734 h 2430"/>
                <a:gd name="T50" fmla="*/ 941 w 1724"/>
                <a:gd name="T51" fmla="*/ 2107 h 2430"/>
                <a:gd name="T52" fmla="*/ 551 w 1724"/>
                <a:gd name="T53" fmla="*/ 2211 h 2430"/>
                <a:gd name="T54" fmla="*/ 288 w 1724"/>
                <a:gd name="T55" fmla="*/ 2318 h 2430"/>
                <a:gd name="T56" fmla="*/ 264 w 1724"/>
                <a:gd name="T57" fmla="*/ 2430 h 2430"/>
                <a:gd name="T58" fmla="*/ 264 w 1724"/>
                <a:gd name="T59" fmla="*/ 2430 h 243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24"/>
                <a:gd name="T91" fmla="*/ 0 h 2430"/>
                <a:gd name="T92" fmla="*/ 1724 w 1724"/>
                <a:gd name="T93" fmla="*/ 2430 h 243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24" h="2430">
                  <a:moveTo>
                    <a:pt x="264" y="2430"/>
                  </a:moveTo>
                  <a:lnTo>
                    <a:pt x="560" y="2290"/>
                  </a:lnTo>
                  <a:lnTo>
                    <a:pt x="982" y="2211"/>
                  </a:lnTo>
                  <a:lnTo>
                    <a:pt x="1221" y="1896"/>
                  </a:lnTo>
                  <a:lnTo>
                    <a:pt x="1461" y="1741"/>
                  </a:lnTo>
                  <a:lnTo>
                    <a:pt x="1724" y="1630"/>
                  </a:lnTo>
                  <a:lnTo>
                    <a:pt x="1568" y="1327"/>
                  </a:lnTo>
                  <a:lnTo>
                    <a:pt x="1559" y="984"/>
                  </a:lnTo>
                  <a:lnTo>
                    <a:pt x="1641" y="717"/>
                  </a:lnTo>
                  <a:lnTo>
                    <a:pt x="1344" y="436"/>
                  </a:lnTo>
                  <a:lnTo>
                    <a:pt x="1162" y="182"/>
                  </a:lnTo>
                  <a:lnTo>
                    <a:pt x="1048" y="0"/>
                  </a:lnTo>
                  <a:lnTo>
                    <a:pt x="635" y="28"/>
                  </a:lnTo>
                  <a:lnTo>
                    <a:pt x="0" y="56"/>
                  </a:lnTo>
                  <a:lnTo>
                    <a:pt x="0" y="147"/>
                  </a:lnTo>
                  <a:lnTo>
                    <a:pt x="255" y="155"/>
                  </a:lnTo>
                  <a:lnTo>
                    <a:pt x="710" y="113"/>
                  </a:lnTo>
                  <a:lnTo>
                    <a:pt x="990" y="70"/>
                  </a:lnTo>
                  <a:lnTo>
                    <a:pt x="1162" y="406"/>
                  </a:lnTo>
                  <a:lnTo>
                    <a:pt x="1363" y="618"/>
                  </a:lnTo>
                  <a:lnTo>
                    <a:pt x="1552" y="737"/>
                  </a:lnTo>
                  <a:lnTo>
                    <a:pt x="1452" y="1012"/>
                  </a:lnTo>
                  <a:lnTo>
                    <a:pt x="1493" y="1375"/>
                  </a:lnTo>
                  <a:lnTo>
                    <a:pt x="1593" y="1587"/>
                  </a:lnTo>
                  <a:lnTo>
                    <a:pt x="1295" y="1734"/>
                  </a:lnTo>
                  <a:lnTo>
                    <a:pt x="941" y="2107"/>
                  </a:lnTo>
                  <a:lnTo>
                    <a:pt x="551" y="2211"/>
                  </a:lnTo>
                  <a:lnTo>
                    <a:pt x="288" y="2318"/>
                  </a:lnTo>
                  <a:lnTo>
                    <a:pt x="264" y="243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5" name="Freeform 11"/>
            <p:cNvSpPr>
              <a:spLocks/>
            </p:cNvSpPr>
            <p:nvPr/>
          </p:nvSpPr>
          <p:spPr bwMode="auto">
            <a:xfrm>
              <a:off x="2590" y="1525"/>
              <a:ext cx="1511" cy="1658"/>
            </a:xfrm>
            <a:custGeom>
              <a:avLst/>
              <a:gdLst>
                <a:gd name="T0" fmla="*/ 312 w 1511"/>
                <a:gd name="T1" fmla="*/ 71 h 1658"/>
                <a:gd name="T2" fmla="*/ 543 w 1511"/>
                <a:gd name="T3" fmla="*/ 77 h 1658"/>
                <a:gd name="T4" fmla="*/ 809 w 1511"/>
                <a:gd name="T5" fmla="*/ 55 h 1658"/>
                <a:gd name="T6" fmla="*/ 1105 w 1511"/>
                <a:gd name="T7" fmla="*/ 0 h 1658"/>
                <a:gd name="T8" fmla="*/ 1173 w 1511"/>
                <a:gd name="T9" fmla="*/ 287 h 1658"/>
                <a:gd name="T10" fmla="*/ 1262 w 1511"/>
                <a:gd name="T11" fmla="*/ 449 h 1658"/>
                <a:gd name="T12" fmla="*/ 1387 w 1511"/>
                <a:gd name="T13" fmla="*/ 562 h 1658"/>
                <a:gd name="T14" fmla="*/ 1313 w 1511"/>
                <a:gd name="T15" fmla="*/ 808 h 1658"/>
                <a:gd name="T16" fmla="*/ 1313 w 1511"/>
                <a:gd name="T17" fmla="*/ 913 h 1658"/>
                <a:gd name="T18" fmla="*/ 1511 w 1511"/>
                <a:gd name="T19" fmla="*/ 1138 h 1658"/>
                <a:gd name="T20" fmla="*/ 1180 w 1511"/>
                <a:gd name="T21" fmla="*/ 1335 h 1658"/>
                <a:gd name="T22" fmla="*/ 1023 w 1511"/>
                <a:gd name="T23" fmla="*/ 1517 h 1658"/>
                <a:gd name="T24" fmla="*/ 711 w 1511"/>
                <a:gd name="T25" fmla="*/ 1552 h 1658"/>
                <a:gd name="T26" fmla="*/ 503 w 1511"/>
                <a:gd name="T27" fmla="*/ 1658 h 1658"/>
                <a:gd name="T28" fmla="*/ 247 w 1511"/>
                <a:gd name="T29" fmla="*/ 1517 h 1658"/>
                <a:gd name="T30" fmla="*/ 0 w 1511"/>
                <a:gd name="T31" fmla="*/ 1461 h 1658"/>
                <a:gd name="T32" fmla="*/ 98 w 1511"/>
                <a:gd name="T33" fmla="*/ 1410 h 1658"/>
                <a:gd name="T34" fmla="*/ 305 w 1511"/>
                <a:gd name="T35" fmla="*/ 1446 h 1658"/>
                <a:gd name="T36" fmla="*/ 511 w 1511"/>
                <a:gd name="T37" fmla="*/ 1559 h 1658"/>
                <a:gd name="T38" fmla="*/ 776 w 1511"/>
                <a:gd name="T39" fmla="*/ 1454 h 1658"/>
                <a:gd name="T40" fmla="*/ 974 w 1511"/>
                <a:gd name="T41" fmla="*/ 1446 h 1658"/>
                <a:gd name="T42" fmla="*/ 1122 w 1511"/>
                <a:gd name="T43" fmla="*/ 1257 h 1658"/>
                <a:gd name="T44" fmla="*/ 1362 w 1511"/>
                <a:gd name="T45" fmla="*/ 1117 h 1658"/>
                <a:gd name="T46" fmla="*/ 1247 w 1511"/>
                <a:gd name="T47" fmla="*/ 921 h 1658"/>
                <a:gd name="T48" fmla="*/ 1254 w 1511"/>
                <a:gd name="T49" fmla="*/ 598 h 1658"/>
                <a:gd name="T50" fmla="*/ 1122 w 1511"/>
                <a:gd name="T51" fmla="*/ 428 h 1658"/>
                <a:gd name="T52" fmla="*/ 1031 w 1511"/>
                <a:gd name="T53" fmla="*/ 99 h 1658"/>
                <a:gd name="T54" fmla="*/ 702 w 1511"/>
                <a:gd name="T55" fmla="*/ 154 h 1658"/>
                <a:gd name="T56" fmla="*/ 354 w 1511"/>
                <a:gd name="T57" fmla="*/ 148 h 1658"/>
                <a:gd name="T58" fmla="*/ 312 w 1511"/>
                <a:gd name="T59" fmla="*/ 71 h 1658"/>
                <a:gd name="T60" fmla="*/ 312 w 1511"/>
                <a:gd name="T61" fmla="*/ 71 h 16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11"/>
                <a:gd name="T94" fmla="*/ 0 h 1658"/>
                <a:gd name="T95" fmla="*/ 1511 w 1511"/>
                <a:gd name="T96" fmla="*/ 1658 h 16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11" h="1658">
                  <a:moveTo>
                    <a:pt x="312" y="71"/>
                  </a:moveTo>
                  <a:lnTo>
                    <a:pt x="543" y="77"/>
                  </a:lnTo>
                  <a:lnTo>
                    <a:pt x="809" y="55"/>
                  </a:lnTo>
                  <a:lnTo>
                    <a:pt x="1105" y="0"/>
                  </a:lnTo>
                  <a:lnTo>
                    <a:pt x="1173" y="287"/>
                  </a:lnTo>
                  <a:lnTo>
                    <a:pt x="1262" y="449"/>
                  </a:lnTo>
                  <a:lnTo>
                    <a:pt x="1387" y="562"/>
                  </a:lnTo>
                  <a:lnTo>
                    <a:pt x="1313" y="808"/>
                  </a:lnTo>
                  <a:lnTo>
                    <a:pt x="1313" y="913"/>
                  </a:lnTo>
                  <a:lnTo>
                    <a:pt x="1511" y="1138"/>
                  </a:lnTo>
                  <a:lnTo>
                    <a:pt x="1180" y="1335"/>
                  </a:lnTo>
                  <a:lnTo>
                    <a:pt x="1023" y="1517"/>
                  </a:lnTo>
                  <a:lnTo>
                    <a:pt x="711" y="1552"/>
                  </a:lnTo>
                  <a:lnTo>
                    <a:pt x="503" y="1658"/>
                  </a:lnTo>
                  <a:lnTo>
                    <a:pt x="247" y="1517"/>
                  </a:lnTo>
                  <a:lnTo>
                    <a:pt x="0" y="1461"/>
                  </a:lnTo>
                  <a:lnTo>
                    <a:pt x="98" y="1410"/>
                  </a:lnTo>
                  <a:lnTo>
                    <a:pt x="305" y="1446"/>
                  </a:lnTo>
                  <a:lnTo>
                    <a:pt x="511" y="1559"/>
                  </a:lnTo>
                  <a:lnTo>
                    <a:pt x="776" y="1454"/>
                  </a:lnTo>
                  <a:lnTo>
                    <a:pt x="974" y="1446"/>
                  </a:lnTo>
                  <a:lnTo>
                    <a:pt x="1122" y="1257"/>
                  </a:lnTo>
                  <a:lnTo>
                    <a:pt x="1362" y="1117"/>
                  </a:lnTo>
                  <a:lnTo>
                    <a:pt x="1247" y="921"/>
                  </a:lnTo>
                  <a:lnTo>
                    <a:pt x="1254" y="598"/>
                  </a:lnTo>
                  <a:lnTo>
                    <a:pt x="1122" y="428"/>
                  </a:lnTo>
                  <a:lnTo>
                    <a:pt x="1031" y="99"/>
                  </a:lnTo>
                  <a:lnTo>
                    <a:pt x="702" y="154"/>
                  </a:lnTo>
                  <a:lnTo>
                    <a:pt x="354" y="148"/>
                  </a:lnTo>
                  <a:lnTo>
                    <a:pt x="312" y="7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6" name="Freeform 12"/>
            <p:cNvSpPr>
              <a:spLocks/>
            </p:cNvSpPr>
            <p:nvPr/>
          </p:nvSpPr>
          <p:spPr bwMode="auto">
            <a:xfrm>
              <a:off x="2169" y="1602"/>
              <a:ext cx="775" cy="1412"/>
            </a:xfrm>
            <a:custGeom>
              <a:avLst/>
              <a:gdLst>
                <a:gd name="T0" fmla="*/ 528 w 775"/>
                <a:gd name="T1" fmla="*/ 154 h 1412"/>
                <a:gd name="T2" fmla="*/ 148 w 775"/>
                <a:gd name="T3" fmla="*/ 210 h 1412"/>
                <a:gd name="T4" fmla="*/ 122 w 775"/>
                <a:gd name="T5" fmla="*/ 491 h 1412"/>
                <a:gd name="T6" fmla="*/ 0 w 775"/>
                <a:gd name="T7" fmla="*/ 647 h 1412"/>
                <a:gd name="T8" fmla="*/ 140 w 775"/>
                <a:gd name="T9" fmla="*/ 844 h 1412"/>
                <a:gd name="T10" fmla="*/ 140 w 775"/>
                <a:gd name="T11" fmla="*/ 1034 h 1412"/>
                <a:gd name="T12" fmla="*/ 255 w 775"/>
                <a:gd name="T13" fmla="*/ 1180 h 1412"/>
                <a:gd name="T14" fmla="*/ 404 w 775"/>
                <a:gd name="T15" fmla="*/ 1412 h 1412"/>
                <a:gd name="T16" fmla="*/ 486 w 775"/>
                <a:gd name="T17" fmla="*/ 1333 h 1412"/>
                <a:gd name="T18" fmla="*/ 395 w 775"/>
                <a:gd name="T19" fmla="*/ 1173 h 1412"/>
                <a:gd name="T20" fmla="*/ 213 w 775"/>
                <a:gd name="T21" fmla="*/ 1034 h 1412"/>
                <a:gd name="T22" fmla="*/ 206 w 775"/>
                <a:gd name="T23" fmla="*/ 850 h 1412"/>
                <a:gd name="T24" fmla="*/ 115 w 775"/>
                <a:gd name="T25" fmla="*/ 647 h 1412"/>
                <a:gd name="T26" fmla="*/ 190 w 775"/>
                <a:gd name="T27" fmla="*/ 485 h 1412"/>
                <a:gd name="T28" fmla="*/ 231 w 775"/>
                <a:gd name="T29" fmla="*/ 281 h 1412"/>
                <a:gd name="T30" fmla="*/ 561 w 775"/>
                <a:gd name="T31" fmla="*/ 232 h 1412"/>
                <a:gd name="T32" fmla="*/ 775 w 775"/>
                <a:gd name="T33" fmla="*/ 71 h 1412"/>
                <a:gd name="T34" fmla="*/ 733 w 775"/>
                <a:gd name="T35" fmla="*/ 0 h 1412"/>
                <a:gd name="T36" fmla="*/ 528 w 775"/>
                <a:gd name="T37" fmla="*/ 154 h 1412"/>
                <a:gd name="T38" fmla="*/ 528 w 775"/>
                <a:gd name="T39" fmla="*/ 154 h 14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5"/>
                <a:gd name="T61" fmla="*/ 0 h 1412"/>
                <a:gd name="T62" fmla="*/ 775 w 775"/>
                <a:gd name="T63" fmla="*/ 1412 h 14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5" h="1412">
                  <a:moveTo>
                    <a:pt x="528" y="154"/>
                  </a:moveTo>
                  <a:lnTo>
                    <a:pt x="148" y="210"/>
                  </a:lnTo>
                  <a:lnTo>
                    <a:pt x="122" y="491"/>
                  </a:lnTo>
                  <a:lnTo>
                    <a:pt x="0" y="647"/>
                  </a:lnTo>
                  <a:lnTo>
                    <a:pt x="140" y="844"/>
                  </a:lnTo>
                  <a:lnTo>
                    <a:pt x="140" y="1034"/>
                  </a:lnTo>
                  <a:lnTo>
                    <a:pt x="255" y="1180"/>
                  </a:lnTo>
                  <a:lnTo>
                    <a:pt x="404" y="1412"/>
                  </a:lnTo>
                  <a:lnTo>
                    <a:pt x="486" y="1333"/>
                  </a:lnTo>
                  <a:lnTo>
                    <a:pt x="395" y="1173"/>
                  </a:lnTo>
                  <a:lnTo>
                    <a:pt x="213" y="1034"/>
                  </a:lnTo>
                  <a:lnTo>
                    <a:pt x="206" y="850"/>
                  </a:lnTo>
                  <a:lnTo>
                    <a:pt x="115" y="647"/>
                  </a:lnTo>
                  <a:lnTo>
                    <a:pt x="190" y="485"/>
                  </a:lnTo>
                  <a:lnTo>
                    <a:pt x="231" y="281"/>
                  </a:lnTo>
                  <a:lnTo>
                    <a:pt x="561" y="232"/>
                  </a:lnTo>
                  <a:lnTo>
                    <a:pt x="775" y="71"/>
                  </a:lnTo>
                  <a:lnTo>
                    <a:pt x="733" y="0"/>
                  </a:lnTo>
                  <a:lnTo>
                    <a:pt x="528" y="154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7" name="Freeform 13"/>
            <p:cNvSpPr>
              <a:spLocks/>
            </p:cNvSpPr>
            <p:nvPr/>
          </p:nvSpPr>
          <p:spPr bwMode="auto">
            <a:xfrm>
              <a:off x="2697" y="1939"/>
              <a:ext cx="942" cy="598"/>
            </a:xfrm>
            <a:custGeom>
              <a:avLst/>
              <a:gdLst>
                <a:gd name="T0" fmla="*/ 0 w 942"/>
                <a:gd name="T1" fmla="*/ 148 h 598"/>
                <a:gd name="T2" fmla="*/ 305 w 942"/>
                <a:gd name="T3" fmla="*/ 0 h 598"/>
                <a:gd name="T4" fmla="*/ 445 w 942"/>
                <a:gd name="T5" fmla="*/ 43 h 598"/>
                <a:gd name="T6" fmla="*/ 727 w 942"/>
                <a:gd name="T7" fmla="*/ 0 h 598"/>
                <a:gd name="T8" fmla="*/ 802 w 942"/>
                <a:gd name="T9" fmla="*/ 176 h 598"/>
                <a:gd name="T10" fmla="*/ 942 w 942"/>
                <a:gd name="T11" fmla="*/ 287 h 598"/>
                <a:gd name="T12" fmla="*/ 909 w 942"/>
                <a:gd name="T13" fmla="*/ 471 h 598"/>
                <a:gd name="T14" fmla="*/ 924 w 942"/>
                <a:gd name="T15" fmla="*/ 598 h 598"/>
                <a:gd name="T16" fmla="*/ 858 w 942"/>
                <a:gd name="T17" fmla="*/ 576 h 598"/>
                <a:gd name="T18" fmla="*/ 826 w 942"/>
                <a:gd name="T19" fmla="*/ 443 h 598"/>
                <a:gd name="T20" fmla="*/ 849 w 942"/>
                <a:gd name="T21" fmla="*/ 323 h 598"/>
                <a:gd name="T22" fmla="*/ 751 w 942"/>
                <a:gd name="T23" fmla="*/ 219 h 598"/>
                <a:gd name="T24" fmla="*/ 695 w 942"/>
                <a:gd name="T25" fmla="*/ 91 h 598"/>
                <a:gd name="T26" fmla="*/ 504 w 942"/>
                <a:gd name="T27" fmla="*/ 113 h 598"/>
                <a:gd name="T28" fmla="*/ 314 w 942"/>
                <a:gd name="T29" fmla="*/ 77 h 598"/>
                <a:gd name="T30" fmla="*/ 205 w 942"/>
                <a:gd name="T31" fmla="*/ 148 h 598"/>
                <a:gd name="T32" fmla="*/ 49 w 942"/>
                <a:gd name="T33" fmla="*/ 204 h 598"/>
                <a:gd name="T34" fmla="*/ 0 w 942"/>
                <a:gd name="T35" fmla="*/ 148 h 598"/>
                <a:gd name="T36" fmla="*/ 0 w 942"/>
                <a:gd name="T37" fmla="*/ 148 h 5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2"/>
                <a:gd name="T58" fmla="*/ 0 h 598"/>
                <a:gd name="T59" fmla="*/ 942 w 942"/>
                <a:gd name="T60" fmla="*/ 598 h 5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2" h="598">
                  <a:moveTo>
                    <a:pt x="0" y="148"/>
                  </a:moveTo>
                  <a:lnTo>
                    <a:pt x="305" y="0"/>
                  </a:lnTo>
                  <a:lnTo>
                    <a:pt x="445" y="43"/>
                  </a:lnTo>
                  <a:lnTo>
                    <a:pt x="727" y="0"/>
                  </a:lnTo>
                  <a:lnTo>
                    <a:pt x="802" y="176"/>
                  </a:lnTo>
                  <a:lnTo>
                    <a:pt x="942" y="287"/>
                  </a:lnTo>
                  <a:lnTo>
                    <a:pt x="909" y="471"/>
                  </a:lnTo>
                  <a:lnTo>
                    <a:pt x="924" y="598"/>
                  </a:lnTo>
                  <a:lnTo>
                    <a:pt x="858" y="576"/>
                  </a:lnTo>
                  <a:lnTo>
                    <a:pt x="826" y="443"/>
                  </a:lnTo>
                  <a:lnTo>
                    <a:pt x="849" y="323"/>
                  </a:lnTo>
                  <a:lnTo>
                    <a:pt x="751" y="219"/>
                  </a:lnTo>
                  <a:lnTo>
                    <a:pt x="695" y="91"/>
                  </a:lnTo>
                  <a:lnTo>
                    <a:pt x="504" y="113"/>
                  </a:lnTo>
                  <a:lnTo>
                    <a:pt x="314" y="77"/>
                  </a:lnTo>
                  <a:lnTo>
                    <a:pt x="205" y="148"/>
                  </a:lnTo>
                  <a:lnTo>
                    <a:pt x="49" y="204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8" name="Freeform 14"/>
            <p:cNvSpPr>
              <a:spLocks/>
            </p:cNvSpPr>
            <p:nvPr/>
          </p:nvSpPr>
          <p:spPr bwMode="auto">
            <a:xfrm>
              <a:off x="2590" y="2115"/>
              <a:ext cx="1065" cy="800"/>
            </a:xfrm>
            <a:custGeom>
              <a:avLst/>
              <a:gdLst>
                <a:gd name="T0" fmla="*/ 81 w 1065"/>
                <a:gd name="T1" fmla="*/ 0 h 800"/>
                <a:gd name="T2" fmla="*/ 0 w 1065"/>
                <a:gd name="T3" fmla="*/ 224 h 800"/>
                <a:gd name="T4" fmla="*/ 49 w 1065"/>
                <a:gd name="T5" fmla="*/ 442 h 800"/>
                <a:gd name="T6" fmla="*/ 172 w 1065"/>
                <a:gd name="T7" fmla="*/ 541 h 800"/>
                <a:gd name="T8" fmla="*/ 205 w 1065"/>
                <a:gd name="T9" fmla="*/ 674 h 800"/>
                <a:gd name="T10" fmla="*/ 380 w 1065"/>
                <a:gd name="T11" fmla="*/ 709 h 800"/>
                <a:gd name="T12" fmla="*/ 503 w 1065"/>
                <a:gd name="T13" fmla="*/ 800 h 800"/>
                <a:gd name="T14" fmla="*/ 669 w 1065"/>
                <a:gd name="T15" fmla="*/ 701 h 800"/>
                <a:gd name="T16" fmla="*/ 834 w 1065"/>
                <a:gd name="T17" fmla="*/ 674 h 800"/>
                <a:gd name="T18" fmla="*/ 923 w 1065"/>
                <a:gd name="T19" fmla="*/ 561 h 800"/>
                <a:gd name="T20" fmla="*/ 1065 w 1065"/>
                <a:gd name="T21" fmla="*/ 429 h 800"/>
                <a:gd name="T22" fmla="*/ 933 w 1065"/>
                <a:gd name="T23" fmla="*/ 414 h 800"/>
                <a:gd name="T24" fmla="*/ 842 w 1065"/>
                <a:gd name="T25" fmla="*/ 485 h 800"/>
                <a:gd name="T26" fmla="*/ 792 w 1065"/>
                <a:gd name="T27" fmla="*/ 576 h 800"/>
                <a:gd name="T28" fmla="*/ 676 w 1065"/>
                <a:gd name="T29" fmla="*/ 590 h 800"/>
                <a:gd name="T30" fmla="*/ 503 w 1065"/>
                <a:gd name="T31" fmla="*/ 701 h 800"/>
                <a:gd name="T32" fmla="*/ 421 w 1065"/>
                <a:gd name="T33" fmla="*/ 646 h 800"/>
                <a:gd name="T34" fmla="*/ 271 w 1065"/>
                <a:gd name="T35" fmla="*/ 624 h 800"/>
                <a:gd name="T36" fmla="*/ 232 w 1065"/>
                <a:gd name="T37" fmla="*/ 491 h 800"/>
                <a:gd name="T38" fmla="*/ 132 w 1065"/>
                <a:gd name="T39" fmla="*/ 429 h 800"/>
                <a:gd name="T40" fmla="*/ 90 w 1065"/>
                <a:gd name="T41" fmla="*/ 238 h 800"/>
                <a:gd name="T42" fmla="*/ 149 w 1065"/>
                <a:gd name="T43" fmla="*/ 35 h 800"/>
                <a:gd name="T44" fmla="*/ 81 w 1065"/>
                <a:gd name="T45" fmla="*/ 0 h 800"/>
                <a:gd name="T46" fmla="*/ 81 w 1065"/>
                <a:gd name="T47" fmla="*/ 0 h 8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65"/>
                <a:gd name="T73" fmla="*/ 0 h 800"/>
                <a:gd name="T74" fmla="*/ 1065 w 1065"/>
                <a:gd name="T75" fmla="*/ 800 h 8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65" h="800">
                  <a:moveTo>
                    <a:pt x="81" y="0"/>
                  </a:moveTo>
                  <a:lnTo>
                    <a:pt x="0" y="224"/>
                  </a:lnTo>
                  <a:lnTo>
                    <a:pt x="49" y="442"/>
                  </a:lnTo>
                  <a:lnTo>
                    <a:pt x="172" y="541"/>
                  </a:lnTo>
                  <a:lnTo>
                    <a:pt x="205" y="674"/>
                  </a:lnTo>
                  <a:lnTo>
                    <a:pt x="380" y="709"/>
                  </a:lnTo>
                  <a:lnTo>
                    <a:pt x="503" y="800"/>
                  </a:lnTo>
                  <a:lnTo>
                    <a:pt x="669" y="701"/>
                  </a:lnTo>
                  <a:lnTo>
                    <a:pt x="834" y="674"/>
                  </a:lnTo>
                  <a:lnTo>
                    <a:pt x="923" y="561"/>
                  </a:lnTo>
                  <a:lnTo>
                    <a:pt x="1065" y="429"/>
                  </a:lnTo>
                  <a:lnTo>
                    <a:pt x="933" y="414"/>
                  </a:lnTo>
                  <a:lnTo>
                    <a:pt x="842" y="485"/>
                  </a:lnTo>
                  <a:lnTo>
                    <a:pt x="792" y="576"/>
                  </a:lnTo>
                  <a:lnTo>
                    <a:pt x="676" y="590"/>
                  </a:lnTo>
                  <a:lnTo>
                    <a:pt x="503" y="701"/>
                  </a:lnTo>
                  <a:lnTo>
                    <a:pt x="421" y="646"/>
                  </a:lnTo>
                  <a:lnTo>
                    <a:pt x="271" y="624"/>
                  </a:lnTo>
                  <a:lnTo>
                    <a:pt x="232" y="491"/>
                  </a:lnTo>
                  <a:lnTo>
                    <a:pt x="132" y="429"/>
                  </a:lnTo>
                  <a:lnTo>
                    <a:pt x="90" y="238"/>
                  </a:lnTo>
                  <a:lnTo>
                    <a:pt x="149" y="3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61" name="Text Box 15"/>
          <p:cNvSpPr txBox="1">
            <a:spLocks noChangeArrowheads="1"/>
          </p:cNvSpPr>
          <p:nvPr/>
        </p:nvSpPr>
        <p:spPr bwMode="auto">
          <a:xfrm rot="567429">
            <a:off x="4038600" y="3603625"/>
            <a:ext cx="1398588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Doença </a:t>
            </a:r>
          </a:p>
        </p:txBody>
      </p:sp>
      <p:sp>
        <p:nvSpPr>
          <p:cNvPr id="19462" name="Text Box 16"/>
          <p:cNvSpPr txBox="1">
            <a:spLocks noChangeArrowheads="1"/>
          </p:cNvSpPr>
          <p:nvPr/>
        </p:nvSpPr>
        <p:spPr bwMode="auto">
          <a:xfrm rot="-1426381">
            <a:off x="5605463" y="2430463"/>
            <a:ext cx="2335212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Comportamento</a:t>
            </a:r>
          </a:p>
        </p:txBody>
      </p:sp>
      <p:sp>
        <p:nvSpPr>
          <p:cNvPr id="19463" name="Text Box 17"/>
          <p:cNvSpPr txBox="1">
            <a:spLocks noChangeArrowheads="1"/>
          </p:cNvSpPr>
          <p:nvPr/>
        </p:nvSpPr>
        <p:spPr bwMode="auto">
          <a:xfrm rot="-2714785">
            <a:off x="2041525" y="4935538"/>
            <a:ext cx="24733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Fatores desconhecidos</a:t>
            </a:r>
          </a:p>
        </p:txBody>
      </p:sp>
      <p:sp>
        <p:nvSpPr>
          <p:cNvPr id="19464" name="Text Box 18"/>
          <p:cNvSpPr txBox="1">
            <a:spLocks noChangeArrowheads="1"/>
          </p:cNvSpPr>
          <p:nvPr/>
        </p:nvSpPr>
        <p:spPr bwMode="auto">
          <a:xfrm rot="-849021">
            <a:off x="2344738" y="3919538"/>
            <a:ext cx="94615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Genes</a:t>
            </a:r>
          </a:p>
        </p:txBody>
      </p:sp>
      <p:sp>
        <p:nvSpPr>
          <p:cNvPr id="19465" name="Text Box 19"/>
          <p:cNvSpPr txBox="1">
            <a:spLocks noChangeArrowheads="1"/>
          </p:cNvSpPr>
          <p:nvPr/>
        </p:nvSpPr>
        <p:spPr bwMode="auto">
          <a:xfrm rot="2444557">
            <a:off x="2230438" y="1771650"/>
            <a:ext cx="12668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Fenótipo</a:t>
            </a:r>
          </a:p>
        </p:txBody>
      </p:sp>
      <p:sp>
        <p:nvSpPr>
          <p:cNvPr id="19466" name="Text Box 20"/>
          <p:cNvSpPr txBox="1">
            <a:spLocks noChangeArrowheads="1"/>
          </p:cNvSpPr>
          <p:nvPr/>
        </p:nvSpPr>
        <p:spPr bwMode="auto">
          <a:xfrm rot="3473469">
            <a:off x="5015706" y="5279232"/>
            <a:ext cx="2312987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Local de trabalho</a:t>
            </a:r>
          </a:p>
        </p:txBody>
      </p:sp>
      <p:sp>
        <p:nvSpPr>
          <p:cNvPr id="19467" name="Text Box 21"/>
          <p:cNvSpPr txBox="1">
            <a:spLocks noChangeArrowheads="1"/>
          </p:cNvSpPr>
          <p:nvPr/>
        </p:nvSpPr>
        <p:spPr bwMode="auto">
          <a:xfrm rot="-3631193">
            <a:off x="4349751" y="1900237"/>
            <a:ext cx="2120900" cy="396875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Organização social</a:t>
            </a:r>
            <a:endParaRPr lang="en-US" sz="2000" b="1">
              <a:solidFill>
                <a:schemeClr val="folHlink"/>
              </a:solidFill>
            </a:endParaRPr>
          </a:p>
        </p:txBody>
      </p:sp>
      <p:sp>
        <p:nvSpPr>
          <p:cNvPr id="19468" name="Text Box 22"/>
          <p:cNvSpPr txBox="1">
            <a:spLocks noChangeArrowheads="1"/>
          </p:cNvSpPr>
          <p:nvPr/>
        </p:nvSpPr>
        <p:spPr bwMode="auto">
          <a:xfrm rot="703585">
            <a:off x="1971675" y="3068638"/>
            <a:ext cx="22574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Microrganismos 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 rot="951403">
            <a:off x="6086475" y="3916363"/>
            <a:ext cx="138430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Ambiente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b="1" smtClean="0">
                <a:solidFill>
                  <a:srgbClr val="0000CC"/>
                </a:solidFill>
                <a:latin typeface="Arial" charset="0"/>
              </a:rPr>
              <a:t>Fatores relacionados à causalidade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16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Fatores predisponentes: idade, gênero, doença prévia,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Fatores facilitadores: baixa renda, desnutrição, más condições de habitação,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Fatores precipitantes: exposição a agentes específicos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Fatores reforçadores: exposições repetidas, atividades inadequadas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725488" y="623888"/>
            <a:ext cx="8113712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Fatores de risco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4213" y="1811338"/>
            <a:ext cx="8185150" cy="32591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Fatores que estão positivamente associados com o risco de desenvolver doença, mas usualmente quando isolados não são suficientes para causá-la.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71488" y="215900"/>
            <a:ext cx="7902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1475" y="2154238"/>
            <a:ext cx="8577263" cy="28225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 Estudo de como a doença/evento é distribuída na população e dos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fatores 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que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influenciam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ou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determinam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esta distribuição.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1"/>
          <p:cNvSpPr txBox="1">
            <a:spLocks noChangeArrowheads="1"/>
          </p:cNvSpPr>
          <p:nvPr/>
        </p:nvSpPr>
        <p:spPr bwMode="auto">
          <a:xfrm>
            <a:off x="754063" y="2119313"/>
            <a:ext cx="66484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623888" y="1609725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619125" y="2976563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2227263" y="1630363"/>
            <a:ext cx="298926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 sz="3200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4805363" y="350520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4814888" y="474345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6" name="AutoShape 18"/>
          <p:cNvSpPr>
            <a:spLocks noChangeArrowheads="1"/>
          </p:cNvSpPr>
          <p:nvPr/>
        </p:nvSpPr>
        <p:spPr bwMode="auto">
          <a:xfrm>
            <a:off x="5584825" y="4106863"/>
            <a:ext cx="260350" cy="538162"/>
          </a:xfrm>
          <a:prstGeom prst="downArrow">
            <a:avLst>
              <a:gd name="adj1" fmla="val 50000"/>
              <a:gd name="adj2" fmla="val 5167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6408738" y="3481388"/>
            <a:ext cx="253841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7054850" y="5295900"/>
            <a:ext cx="1857375" cy="579438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bg1"/>
                </a:solidFill>
                <a:latin typeface="Arial" charset="0"/>
              </a:rPr>
              <a:t>Causal?</a:t>
            </a:r>
          </a:p>
        </p:txBody>
      </p:sp>
      <p:sp>
        <p:nvSpPr>
          <p:cNvPr id="22539" name="Line 21"/>
          <p:cNvSpPr>
            <a:spLocks noChangeShapeType="1"/>
          </p:cNvSpPr>
          <p:nvPr/>
        </p:nvSpPr>
        <p:spPr bwMode="auto">
          <a:xfrm>
            <a:off x="7881938" y="4918075"/>
            <a:ext cx="0" cy="5429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711200" y="296863"/>
            <a:ext cx="778033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rgbClr val="0000CC"/>
                </a:solidFill>
                <a:latin typeface="Arial" charset="0"/>
              </a:rPr>
              <a:t>Estudos epidemiológicos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3192463" y="0"/>
            <a:ext cx="2613025" cy="1349375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Arial" charset="0"/>
              </a:rPr>
              <a:t>Pode ser devido a viés de seleção</a:t>
            </a:r>
          </a:p>
          <a:p>
            <a:pPr algn="ctr"/>
            <a:r>
              <a:rPr lang="pt-BR" sz="1200" b="1">
                <a:latin typeface="Arial" charset="0"/>
              </a:rPr>
              <a:t> ou de mensuração?</a:t>
            </a: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3349625" y="19272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400" b="1">
                <a:latin typeface="Arial" charset="0"/>
              </a:rPr>
              <a:t>Pode ser devido a</a:t>
            </a:r>
          </a:p>
          <a:p>
            <a:pPr algn="ctr"/>
            <a:r>
              <a:rPr lang="pt-BR" sz="1400" b="1">
                <a:latin typeface="Arial" charset="0"/>
              </a:rPr>
              <a:t> fator de confusão?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3365500" y="3643313"/>
            <a:ext cx="2500313" cy="1195387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resultado</a:t>
            </a:r>
          </a:p>
          <a:p>
            <a:pPr algn="ctr"/>
            <a:r>
              <a:rPr lang="pt-BR" sz="1600" b="1">
                <a:latin typeface="Arial" charset="0"/>
              </a:rPr>
              <a:t> do acaso?</a:t>
            </a: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352800" y="53308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causal?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4354513" y="1436688"/>
            <a:ext cx="130175" cy="420687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4356100" y="3152775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AutoShape 11"/>
          <p:cNvSpPr>
            <a:spLocks noChangeArrowheads="1"/>
          </p:cNvSpPr>
          <p:nvPr/>
        </p:nvSpPr>
        <p:spPr bwMode="auto">
          <a:xfrm>
            <a:off x="4356100" y="4838700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4848225" y="1438275"/>
            <a:ext cx="769938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4821238" y="3154363"/>
            <a:ext cx="76993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4802188" y="4876800"/>
            <a:ext cx="306228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Provavelmente não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6081713" y="5670550"/>
            <a:ext cx="3062287" cy="10064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Usar as recomendações e julgar</a:t>
            </a:r>
          </a:p>
        </p:txBody>
      </p:sp>
      <p:sp>
        <p:nvSpPr>
          <p:cNvPr id="23566" name="AutoShape 17"/>
          <p:cNvSpPr>
            <a:spLocks noChangeArrowheads="1"/>
          </p:cNvSpPr>
          <p:nvPr/>
        </p:nvSpPr>
        <p:spPr bwMode="auto">
          <a:xfrm>
            <a:off x="5516563" y="6299200"/>
            <a:ext cx="450850" cy="88900"/>
          </a:xfrm>
          <a:custGeom>
            <a:avLst/>
            <a:gdLst>
              <a:gd name="T0" fmla="*/ 338137 w 21600"/>
              <a:gd name="T1" fmla="*/ 0 h 21600"/>
              <a:gd name="T2" fmla="*/ 0 w 21600"/>
              <a:gd name="T3" fmla="*/ 44450 h 21600"/>
              <a:gd name="T4" fmla="*/ 338137 w 21600"/>
              <a:gd name="T5" fmla="*/ 88900 h 21600"/>
              <a:gd name="T6" fmla="*/ 450850 w 21600"/>
              <a:gd name="T7" fmla="*/ 44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508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257175" y="227013"/>
            <a:ext cx="2070100" cy="8223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Associação observada</a:t>
            </a:r>
          </a:p>
        </p:txBody>
      </p:sp>
      <p:sp>
        <p:nvSpPr>
          <p:cNvPr id="23568" name="AutoShape 19"/>
          <p:cNvSpPr>
            <a:spLocks noChangeArrowheads="1"/>
          </p:cNvSpPr>
          <p:nvPr/>
        </p:nvSpPr>
        <p:spPr bwMode="auto">
          <a:xfrm>
            <a:off x="2409825" y="593725"/>
            <a:ext cx="638175" cy="88900"/>
          </a:xfrm>
          <a:prstGeom prst="rightArrow">
            <a:avLst>
              <a:gd name="adj1" fmla="val 50000"/>
              <a:gd name="adj2" fmla="val 17946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Inferência causal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86025"/>
            <a:ext cx="8229600" cy="198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pt-BR" b="1" smtClean="0">
                <a:solidFill>
                  <a:srgbClr val="0000CC"/>
                </a:solidFill>
                <a:latin typeface="Arial" charset="0"/>
              </a:rPr>
              <a:t>Processo de determinar se uma associação observada é provavelmente causal.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solidFill>
                  <a:srgbClr val="0000CC"/>
                </a:solidFill>
                <a:latin typeface="Arial" charset="0"/>
              </a:rPr>
              <a:t>Pirâmide de Associações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90800" y="1600200"/>
          <a:ext cx="563880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4" imgW="2286000" imgH="1826280" progId="MS_ClipArt_Gallery.5">
                  <p:embed/>
                </p:oleObj>
              </mc:Choice>
              <mc:Fallback>
                <p:oleObj name="Clip" r:id="rId4" imgW="2286000" imgH="18262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5638800" cy="450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276600" y="1852613"/>
            <a:ext cx="1550988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Causais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33600" y="2614613"/>
            <a:ext cx="22844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Não-causais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752600" y="3452813"/>
            <a:ext cx="180816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Confusas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57350" y="4367213"/>
            <a:ext cx="16875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Espúrias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143000" y="5281613"/>
            <a:ext cx="14716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Chance</a:t>
            </a:r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611563" y="990600"/>
            <a:ext cx="4618037" cy="5181600"/>
            <a:chOff x="1252" y="1038"/>
            <a:chExt cx="1805" cy="2235"/>
          </a:xfrm>
        </p:grpSpPr>
        <p:grpSp>
          <p:nvGrpSpPr>
            <p:cNvPr id="2065" name="Group 3"/>
            <p:cNvGrpSpPr>
              <a:grpSpLocks/>
            </p:cNvGrpSpPr>
            <p:nvPr/>
          </p:nvGrpSpPr>
          <p:grpSpPr bwMode="auto">
            <a:xfrm>
              <a:off x="1252" y="2652"/>
              <a:ext cx="1805" cy="621"/>
              <a:chOff x="1252" y="2652"/>
              <a:chExt cx="1805" cy="621"/>
            </a:xfrm>
          </p:grpSpPr>
          <p:sp>
            <p:nvSpPr>
              <p:cNvPr id="2085" name="Freeform 4"/>
              <p:cNvSpPr>
                <a:spLocks/>
              </p:cNvSpPr>
              <p:nvPr/>
            </p:nvSpPr>
            <p:spPr bwMode="auto">
              <a:xfrm>
                <a:off x="1368" y="2652"/>
                <a:ext cx="1559" cy="294"/>
              </a:xfrm>
              <a:custGeom>
                <a:avLst/>
                <a:gdLst>
                  <a:gd name="T0" fmla="*/ 0 w 1559"/>
                  <a:gd name="T1" fmla="*/ 294 h 294"/>
                  <a:gd name="T2" fmla="*/ 1404 w 1559"/>
                  <a:gd name="T3" fmla="*/ 294 h 294"/>
                  <a:gd name="T4" fmla="*/ 1559 w 1559"/>
                  <a:gd name="T5" fmla="*/ 0 h 294"/>
                  <a:gd name="T6" fmla="*/ 205 w 1559"/>
                  <a:gd name="T7" fmla="*/ 10 h 294"/>
                  <a:gd name="T8" fmla="*/ 0 w 1559"/>
                  <a:gd name="T9" fmla="*/ 294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9"/>
                  <a:gd name="T16" fmla="*/ 0 h 294"/>
                  <a:gd name="T17" fmla="*/ 1559 w 1559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9" h="294">
                    <a:moveTo>
                      <a:pt x="0" y="294"/>
                    </a:moveTo>
                    <a:lnTo>
                      <a:pt x="1404" y="294"/>
                    </a:lnTo>
                    <a:lnTo>
                      <a:pt x="1559" y="0"/>
                    </a:lnTo>
                    <a:lnTo>
                      <a:pt x="205" y="10"/>
                    </a:ln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1C1C1C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6" name="Freeform 5"/>
              <p:cNvSpPr>
                <a:spLocks/>
              </p:cNvSpPr>
              <p:nvPr/>
            </p:nvSpPr>
            <p:spPr bwMode="auto">
              <a:xfrm>
                <a:off x="2775" y="2653"/>
                <a:ext cx="282" cy="620"/>
              </a:xfrm>
              <a:custGeom>
                <a:avLst/>
                <a:gdLst>
                  <a:gd name="T0" fmla="*/ 122 w 282"/>
                  <a:gd name="T1" fmla="*/ 620 h 620"/>
                  <a:gd name="T2" fmla="*/ 0 w 282"/>
                  <a:gd name="T3" fmla="*/ 296 h 620"/>
                  <a:gd name="T4" fmla="*/ 153 w 282"/>
                  <a:gd name="T5" fmla="*/ 0 h 620"/>
                  <a:gd name="T6" fmla="*/ 282 w 282"/>
                  <a:gd name="T7" fmla="*/ 249 h 620"/>
                  <a:gd name="T8" fmla="*/ 122 w 282"/>
                  <a:gd name="T9" fmla="*/ 620 h 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620"/>
                  <a:gd name="T17" fmla="*/ 282 w 282"/>
                  <a:gd name="T18" fmla="*/ 620 h 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620">
                    <a:moveTo>
                      <a:pt x="122" y="620"/>
                    </a:moveTo>
                    <a:lnTo>
                      <a:pt x="0" y="296"/>
                    </a:lnTo>
                    <a:lnTo>
                      <a:pt x="153" y="0"/>
                    </a:lnTo>
                    <a:lnTo>
                      <a:pt x="282" y="249"/>
                    </a:lnTo>
                    <a:lnTo>
                      <a:pt x="122" y="620"/>
                    </a:lnTo>
                    <a:close/>
                  </a:path>
                </a:pathLst>
              </a:custGeom>
              <a:solidFill>
                <a:srgbClr val="777777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7" name="Freeform 6"/>
              <p:cNvSpPr>
                <a:spLocks/>
              </p:cNvSpPr>
              <p:nvPr/>
            </p:nvSpPr>
            <p:spPr bwMode="auto">
              <a:xfrm>
                <a:off x="1252" y="2946"/>
                <a:ext cx="1645" cy="326"/>
              </a:xfrm>
              <a:custGeom>
                <a:avLst/>
                <a:gdLst>
                  <a:gd name="T0" fmla="*/ 119 w 1645"/>
                  <a:gd name="T1" fmla="*/ 0 h 326"/>
                  <a:gd name="T2" fmla="*/ 1522 w 1645"/>
                  <a:gd name="T3" fmla="*/ 2 h 326"/>
                  <a:gd name="T4" fmla="*/ 1645 w 1645"/>
                  <a:gd name="T5" fmla="*/ 324 h 326"/>
                  <a:gd name="T6" fmla="*/ 0 w 1645"/>
                  <a:gd name="T7" fmla="*/ 326 h 326"/>
                  <a:gd name="T8" fmla="*/ 119 w 1645"/>
                  <a:gd name="T9" fmla="*/ 0 h 3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5"/>
                  <a:gd name="T16" fmla="*/ 0 h 326"/>
                  <a:gd name="T17" fmla="*/ 1645 w 1645"/>
                  <a:gd name="T18" fmla="*/ 326 h 3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5" h="326">
                    <a:moveTo>
                      <a:pt x="119" y="0"/>
                    </a:moveTo>
                    <a:lnTo>
                      <a:pt x="1522" y="2"/>
                    </a:lnTo>
                    <a:lnTo>
                      <a:pt x="1645" y="324"/>
                    </a:lnTo>
                    <a:lnTo>
                      <a:pt x="0" y="32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333333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6" name="Group 7"/>
            <p:cNvGrpSpPr>
              <a:grpSpLocks/>
            </p:cNvGrpSpPr>
            <p:nvPr/>
          </p:nvGrpSpPr>
          <p:grpSpPr bwMode="auto">
            <a:xfrm>
              <a:off x="1392" y="2324"/>
              <a:ext cx="1496" cy="568"/>
              <a:chOff x="3033" y="3009"/>
              <a:chExt cx="2368" cy="900"/>
            </a:xfrm>
          </p:grpSpPr>
          <p:sp>
            <p:nvSpPr>
              <p:cNvPr id="2082" name="Freeform 8"/>
              <p:cNvSpPr>
                <a:spLocks/>
              </p:cNvSpPr>
              <p:nvPr/>
            </p:nvSpPr>
            <p:spPr bwMode="auto">
              <a:xfrm>
                <a:off x="4984" y="3009"/>
                <a:ext cx="417" cy="899"/>
              </a:xfrm>
              <a:custGeom>
                <a:avLst/>
                <a:gdLst>
                  <a:gd name="T0" fmla="*/ 394 w 835"/>
                  <a:gd name="T1" fmla="*/ 899 h 899"/>
                  <a:gd name="T2" fmla="*/ 0 w 835"/>
                  <a:gd name="T3" fmla="*/ 383 h 899"/>
                  <a:gd name="T4" fmla="*/ 369 w 835"/>
                  <a:gd name="T5" fmla="*/ 0 h 899"/>
                  <a:gd name="T6" fmla="*/ 835 w 835"/>
                  <a:gd name="T7" fmla="*/ 448 h 899"/>
                  <a:gd name="T8" fmla="*/ 394 w 835"/>
                  <a:gd name="T9" fmla="*/ 89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5"/>
                  <a:gd name="T16" fmla="*/ 0 h 899"/>
                  <a:gd name="T17" fmla="*/ 835 w 835"/>
                  <a:gd name="T18" fmla="*/ 899 h 8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5" h="899">
                    <a:moveTo>
                      <a:pt x="394" y="899"/>
                    </a:moveTo>
                    <a:lnTo>
                      <a:pt x="0" y="383"/>
                    </a:lnTo>
                    <a:lnTo>
                      <a:pt x="369" y="0"/>
                    </a:lnTo>
                    <a:lnTo>
                      <a:pt x="835" y="448"/>
                    </a:lnTo>
                    <a:lnTo>
                      <a:pt x="394" y="899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3" name="Freeform 9"/>
              <p:cNvSpPr>
                <a:spLocks/>
              </p:cNvSpPr>
              <p:nvPr/>
            </p:nvSpPr>
            <p:spPr bwMode="auto">
              <a:xfrm>
                <a:off x="3223" y="3009"/>
                <a:ext cx="1946" cy="384"/>
              </a:xfrm>
              <a:custGeom>
                <a:avLst/>
                <a:gdLst>
                  <a:gd name="T0" fmla="*/ 0 w 3891"/>
                  <a:gd name="T1" fmla="*/ 384 h 384"/>
                  <a:gd name="T2" fmla="*/ 3522 w 3891"/>
                  <a:gd name="T3" fmla="*/ 384 h 384"/>
                  <a:gd name="T4" fmla="*/ 3891 w 3891"/>
                  <a:gd name="T5" fmla="*/ 0 h 384"/>
                  <a:gd name="T6" fmla="*/ 497 w 3891"/>
                  <a:gd name="T7" fmla="*/ 0 h 384"/>
                  <a:gd name="T8" fmla="*/ 0 w 3891"/>
                  <a:gd name="T9" fmla="*/ 38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1"/>
                  <a:gd name="T16" fmla="*/ 0 h 384"/>
                  <a:gd name="T17" fmla="*/ 3891 w 3891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1" h="384">
                    <a:moveTo>
                      <a:pt x="0" y="384"/>
                    </a:moveTo>
                    <a:lnTo>
                      <a:pt x="3522" y="384"/>
                    </a:lnTo>
                    <a:lnTo>
                      <a:pt x="3891" y="0"/>
                    </a:lnTo>
                    <a:lnTo>
                      <a:pt x="497" y="0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1C1C1C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4" name="Freeform 10"/>
              <p:cNvSpPr>
                <a:spLocks/>
              </p:cNvSpPr>
              <p:nvPr/>
            </p:nvSpPr>
            <p:spPr bwMode="auto">
              <a:xfrm>
                <a:off x="3033" y="3392"/>
                <a:ext cx="2149" cy="517"/>
              </a:xfrm>
              <a:custGeom>
                <a:avLst/>
                <a:gdLst>
                  <a:gd name="T0" fmla="*/ 378 w 4298"/>
                  <a:gd name="T1" fmla="*/ 0 h 517"/>
                  <a:gd name="T2" fmla="*/ 3900 w 4298"/>
                  <a:gd name="T3" fmla="*/ 0 h 517"/>
                  <a:gd name="T4" fmla="*/ 4298 w 4298"/>
                  <a:gd name="T5" fmla="*/ 517 h 517"/>
                  <a:gd name="T6" fmla="*/ 0 w 4298"/>
                  <a:gd name="T7" fmla="*/ 517 h 517"/>
                  <a:gd name="T8" fmla="*/ 378 w 4298"/>
                  <a:gd name="T9" fmla="*/ 0 h 5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98"/>
                  <a:gd name="T16" fmla="*/ 0 h 517"/>
                  <a:gd name="T17" fmla="*/ 4298 w 4298"/>
                  <a:gd name="T18" fmla="*/ 517 h 5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98" h="517">
                    <a:moveTo>
                      <a:pt x="378" y="0"/>
                    </a:moveTo>
                    <a:lnTo>
                      <a:pt x="3900" y="0"/>
                    </a:lnTo>
                    <a:lnTo>
                      <a:pt x="4298" y="517"/>
                    </a:lnTo>
                    <a:lnTo>
                      <a:pt x="0" y="51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4D4D4D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7" name="Group 11"/>
            <p:cNvGrpSpPr>
              <a:grpSpLocks/>
            </p:cNvGrpSpPr>
            <p:nvPr/>
          </p:nvGrpSpPr>
          <p:grpSpPr bwMode="auto">
            <a:xfrm>
              <a:off x="1534" y="2002"/>
              <a:ext cx="1187" cy="513"/>
              <a:chOff x="3258" y="2499"/>
              <a:chExt cx="1878" cy="813"/>
            </a:xfrm>
          </p:grpSpPr>
          <p:sp>
            <p:nvSpPr>
              <p:cNvPr id="2079" name="Freeform 12"/>
              <p:cNvSpPr>
                <a:spLocks/>
              </p:cNvSpPr>
              <p:nvPr/>
            </p:nvSpPr>
            <p:spPr bwMode="auto">
              <a:xfrm>
                <a:off x="4767" y="2499"/>
                <a:ext cx="369" cy="813"/>
              </a:xfrm>
              <a:custGeom>
                <a:avLst/>
                <a:gdLst>
                  <a:gd name="T0" fmla="*/ 376 w 737"/>
                  <a:gd name="T1" fmla="*/ 813 h 813"/>
                  <a:gd name="T2" fmla="*/ 0 w 737"/>
                  <a:gd name="T3" fmla="*/ 285 h 813"/>
                  <a:gd name="T4" fmla="*/ 275 w 737"/>
                  <a:gd name="T5" fmla="*/ 0 h 813"/>
                  <a:gd name="T6" fmla="*/ 737 w 737"/>
                  <a:gd name="T7" fmla="*/ 448 h 813"/>
                  <a:gd name="T8" fmla="*/ 376 w 737"/>
                  <a:gd name="T9" fmla="*/ 813 h 8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7"/>
                  <a:gd name="T16" fmla="*/ 0 h 813"/>
                  <a:gd name="T17" fmla="*/ 737 w 737"/>
                  <a:gd name="T18" fmla="*/ 813 h 8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7" h="813">
                    <a:moveTo>
                      <a:pt x="376" y="813"/>
                    </a:moveTo>
                    <a:lnTo>
                      <a:pt x="0" y="285"/>
                    </a:lnTo>
                    <a:lnTo>
                      <a:pt x="275" y="0"/>
                    </a:lnTo>
                    <a:lnTo>
                      <a:pt x="737" y="448"/>
                    </a:lnTo>
                    <a:lnTo>
                      <a:pt x="376" y="813"/>
                    </a:lnTo>
                    <a:close/>
                  </a:path>
                </a:pathLst>
              </a:custGeom>
              <a:solidFill>
                <a:srgbClr val="969696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0" name="Freeform 13"/>
              <p:cNvSpPr>
                <a:spLocks/>
              </p:cNvSpPr>
              <p:nvPr/>
            </p:nvSpPr>
            <p:spPr bwMode="auto">
              <a:xfrm>
                <a:off x="3443" y="2499"/>
                <a:ext cx="1462" cy="286"/>
              </a:xfrm>
              <a:custGeom>
                <a:avLst/>
                <a:gdLst>
                  <a:gd name="T0" fmla="*/ 0 w 2924"/>
                  <a:gd name="T1" fmla="*/ 286 h 286"/>
                  <a:gd name="T2" fmla="*/ 2649 w 2924"/>
                  <a:gd name="T3" fmla="*/ 286 h 286"/>
                  <a:gd name="T4" fmla="*/ 2924 w 2924"/>
                  <a:gd name="T5" fmla="*/ 0 h 286"/>
                  <a:gd name="T6" fmla="*/ 524 w 2924"/>
                  <a:gd name="T7" fmla="*/ 1 h 286"/>
                  <a:gd name="T8" fmla="*/ 0 w 2924"/>
                  <a:gd name="T9" fmla="*/ 286 h 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24"/>
                  <a:gd name="T16" fmla="*/ 0 h 286"/>
                  <a:gd name="T17" fmla="*/ 2924 w 2924"/>
                  <a:gd name="T18" fmla="*/ 286 h 2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24" h="286">
                    <a:moveTo>
                      <a:pt x="0" y="286"/>
                    </a:moveTo>
                    <a:lnTo>
                      <a:pt x="2649" y="286"/>
                    </a:lnTo>
                    <a:lnTo>
                      <a:pt x="2924" y="0"/>
                    </a:lnTo>
                    <a:lnTo>
                      <a:pt x="524" y="1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29292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1" name="Freeform 14"/>
              <p:cNvSpPr>
                <a:spLocks/>
              </p:cNvSpPr>
              <p:nvPr/>
            </p:nvSpPr>
            <p:spPr bwMode="auto">
              <a:xfrm>
                <a:off x="3258" y="2784"/>
                <a:ext cx="1697" cy="528"/>
              </a:xfrm>
              <a:custGeom>
                <a:avLst/>
                <a:gdLst>
                  <a:gd name="T0" fmla="*/ 0 w 3395"/>
                  <a:gd name="T1" fmla="*/ 528 h 528"/>
                  <a:gd name="T2" fmla="*/ 3395 w 3395"/>
                  <a:gd name="T3" fmla="*/ 528 h 528"/>
                  <a:gd name="T4" fmla="*/ 3019 w 3395"/>
                  <a:gd name="T5" fmla="*/ 0 h 528"/>
                  <a:gd name="T6" fmla="*/ 373 w 3395"/>
                  <a:gd name="T7" fmla="*/ 0 h 528"/>
                  <a:gd name="T8" fmla="*/ 0 w 3395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95"/>
                  <a:gd name="T16" fmla="*/ 0 h 528"/>
                  <a:gd name="T17" fmla="*/ 3395 w 3395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95" h="528">
                    <a:moveTo>
                      <a:pt x="0" y="528"/>
                    </a:moveTo>
                    <a:lnTo>
                      <a:pt x="3395" y="528"/>
                    </a:lnTo>
                    <a:lnTo>
                      <a:pt x="3019" y="0"/>
                    </a:lnTo>
                    <a:lnTo>
                      <a:pt x="373" y="0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5F5F5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671" y="1683"/>
              <a:ext cx="882" cy="446"/>
              <a:chOff x="3475" y="1995"/>
              <a:chExt cx="1395" cy="706"/>
            </a:xfrm>
          </p:grpSpPr>
          <p:sp>
            <p:nvSpPr>
              <p:cNvPr id="2076" name="Freeform 16"/>
              <p:cNvSpPr>
                <a:spLocks/>
              </p:cNvSpPr>
              <p:nvPr/>
            </p:nvSpPr>
            <p:spPr bwMode="auto">
              <a:xfrm>
                <a:off x="4547" y="1995"/>
                <a:ext cx="323" cy="705"/>
              </a:xfrm>
              <a:custGeom>
                <a:avLst/>
                <a:gdLst>
                  <a:gd name="T0" fmla="*/ 0 w 644"/>
                  <a:gd name="T1" fmla="*/ 192 h 705"/>
                  <a:gd name="T2" fmla="*/ 382 w 644"/>
                  <a:gd name="T3" fmla="*/ 705 h 705"/>
                  <a:gd name="T4" fmla="*/ 644 w 644"/>
                  <a:gd name="T5" fmla="*/ 442 h 705"/>
                  <a:gd name="T6" fmla="*/ 185 w 644"/>
                  <a:gd name="T7" fmla="*/ 0 h 705"/>
                  <a:gd name="T8" fmla="*/ 0 w 644"/>
                  <a:gd name="T9" fmla="*/ 192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4"/>
                  <a:gd name="T16" fmla="*/ 0 h 705"/>
                  <a:gd name="T17" fmla="*/ 644 w 644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4" h="705">
                    <a:moveTo>
                      <a:pt x="0" y="192"/>
                    </a:moveTo>
                    <a:lnTo>
                      <a:pt x="382" y="705"/>
                    </a:lnTo>
                    <a:lnTo>
                      <a:pt x="644" y="442"/>
                    </a:lnTo>
                    <a:lnTo>
                      <a:pt x="185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B2B2B2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7" name="Freeform 17"/>
              <p:cNvSpPr>
                <a:spLocks/>
              </p:cNvSpPr>
              <p:nvPr/>
            </p:nvSpPr>
            <p:spPr bwMode="auto">
              <a:xfrm>
                <a:off x="3663" y="1995"/>
                <a:ext cx="976" cy="191"/>
              </a:xfrm>
              <a:custGeom>
                <a:avLst/>
                <a:gdLst>
                  <a:gd name="T0" fmla="*/ 0 w 1954"/>
                  <a:gd name="T1" fmla="*/ 191 h 191"/>
                  <a:gd name="T2" fmla="*/ 1768 w 1954"/>
                  <a:gd name="T3" fmla="*/ 191 h 191"/>
                  <a:gd name="T4" fmla="*/ 1954 w 1954"/>
                  <a:gd name="T5" fmla="*/ 0 h 191"/>
                  <a:gd name="T6" fmla="*/ 494 w 1954"/>
                  <a:gd name="T7" fmla="*/ 0 h 191"/>
                  <a:gd name="T8" fmla="*/ 0 w 1954"/>
                  <a:gd name="T9" fmla="*/ 191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54"/>
                  <a:gd name="T16" fmla="*/ 0 h 191"/>
                  <a:gd name="T17" fmla="*/ 1954 w 1954"/>
                  <a:gd name="T18" fmla="*/ 191 h 1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54" h="191">
                    <a:moveTo>
                      <a:pt x="0" y="191"/>
                    </a:moveTo>
                    <a:lnTo>
                      <a:pt x="1768" y="191"/>
                    </a:lnTo>
                    <a:lnTo>
                      <a:pt x="1954" y="0"/>
                    </a:lnTo>
                    <a:lnTo>
                      <a:pt x="494" y="0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33333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8" name="Freeform 18"/>
              <p:cNvSpPr>
                <a:spLocks/>
              </p:cNvSpPr>
              <p:nvPr/>
            </p:nvSpPr>
            <p:spPr bwMode="auto">
              <a:xfrm>
                <a:off x="3475" y="2186"/>
                <a:ext cx="1263" cy="515"/>
              </a:xfrm>
              <a:custGeom>
                <a:avLst/>
                <a:gdLst>
                  <a:gd name="T0" fmla="*/ 0 w 2527"/>
                  <a:gd name="T1" fmla="*/ 515 h 515"/>
                  <a:gd name="T2" fmla="*/ 2527 w 2527"/>
                  <a:gd name="T3" fmla="*/ 515 h 515"/>
                  <a:gd name="T4" fmla="*/ 2144 w 2527"/>
                  <a:gd name="T5" fmla="*/ 0 h 515"/>
                  <a:gd name="T6" fmla="*/ 376 w 2527"/>
                  <a:gd name="T7" fmla="*/ 0 h 515"/>
                  <a:gd name="T8" fmla="*/ 0 w 2527"/>
                  <a:gd name="T9" fmla="*/ 515 h 5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7"/>
                  <a:gd name="T16" fmla="*/ 0 h 515"/>
                  <a:gd name="T17" fmla="*/ 2527 w 2527"/>
                  <a:gd name="T18" fmla="*/ 515 h 5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7" h="515">
                    <a:moveTo>
                      <a:pt x="0" y="515"/>
                    </a:moveTo>
                    <a:lnTo>
                      <a:pt x="2527" y="515"/>
                    </a:lnTo>
                    <a:lnTo>
                      <a:pt x="2144" y="0"/>
                    </a:lnTo>
                    <a:lnTo>
                      <a:pt x="376" y="0"/>
                    </a:lnTo>
                    <a:lnTo>
                      <a:pt x="0" y="515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9" name="Group 19"/>
            <p:cNvGrpSpPr>
              <a:grpSpLocks/>
            </p:cNvGrpSpPr>
            <p:nvPr/>
          </p:nvGrpSpPr>
          <p:grpSpPr bwMode="auto">
            <a:xfrm>
              <a:off x="1810" y="1359"/>
              <a:ext cx="575" cy="390"/>
              <a:chOff x="3695" y="1482"/>
              <a:chExt cx="910" cy="617"/>
            </a:xfrm>
          </p:grpSpPr>
          <p:sp>
            <p:nvSpPr>
              <p:cNvPr id="2073" name="Freeform 20"/>
              <p:cNvSpPr>
                <a:spLocks/>
              </p:cNvSpPr>
              <p:nvPr/>
            </p:nvSpPr>
            <p:spPr bwMode="auto">
              <a:xfrm>
                <a:off x="4327" y="1483"/>
                <a:ext cx="278" cy="616"/>
              </a:xfrm>
              <a:custGeom>
                <a:avLst/>
                <a:gdLst>
                  <a:gd name="T0" fmla="*/ 379 w 555"/>
                  <a:gd name="T1" fmla="*/ 616 h 616"/>
                  <a:gd name="T2" fmla="*/ 555 w 555"/>
                  <a:gd name="T3" fmla="*/ 440 h 616"/>
                  <a:gd name="T4" fmla="*/ 96 w 555"/>
                  <a:gd name="T5" fmla="*/ 0 h 616"/>
                  <a:gd name="T6" fmla="*/ 0 w 555"/>
                  <a:gd name="T7" fmla="*/ 93 h 616"/>
                  <a:gd name="T8" fmla="*/ 379 w 555"/>
                  <a:gd name="T9" fmla="*/ 616 h 6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5"/>
                  <a:gd name="T16" fmla="*/ 0 h 616"/>
                  <a:gd name="T17" fmla="*/ 555 w 555"/>
                  <a:gd name="T18" fmla="*/ 616 h 6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5" h="616">
                    <a:moveTo>
                      <a:pt x="379" y="616"/>
                    </a:moveTo>
                    <a:lnTo>
                      <a:pt x="555" y="440"/>
                    </a:lnTo>
                    <a:lnTo>
                      <a:pt x="96" y="0"/>
                    </a:lnTo>
                    <a:lnTo>
                      <a:pt x="0" y="93"/>
                    </a:lnTo>
                    <a:lnTo>
                      <a:pt x="379" y="616"/>
                    </a:lnTo>
                    <a:close/>
                  </a:path>
                </a:pathLst>
              </a:custGeom>
              <a:solidFill>
                <a:srgbClr val="C0C0C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4" name="Freeform 21"/>
              <p:cNvSpPr>
                <a:spLocks/>
              </p:cNvSpPr>
              <p:nvPr/>
            </p:nvSpPr>
            <p:spPr bwMode="auto">
              <a:xfrm>
                <a:off x="3887" y="1482"/>
                <a:ext cx="487" cy="93"/>
              </a:xfrm>
              <a:custGeom>
                <a:avLst/>
                <a:gdLst>
                  <a:gd name="T0" fmla="*/ 0 w 974"/>
                  <a:gd name="T1" fmla="*/ 93 h 93"/>
                  <a:gd name="T2" fmla="*/ 878 w 974"/>
                  <a:gd name="T3" fmla="*/ 93 h 93"/>
                  <a:gd name="T4" fmla="*/ 974 w 974"/>
                  <a:gd name="T5" fmla="*/ 0 h 93"/>
                  <a:gd name="T6" fmla="*/ 304 w 974"/>
                  <a:gd name="T7" fmla="*/ 0 h 93"/>
                  <a:gd name="T8" fmla="*/ 0 w 974"/>
                  <a:gd name="T9" fmla="*/ 93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4"/>
                  <a:gd name="T16" fmla="*/ 0 h 93"/>
                  <a:gd name="T17" fmla="*/ 974 w 974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4" h="93">
                    <a:moveTo>
                      <a:pt x="0" y="93"/>
                    </a:moveTo>
                    <a:lnTo>
                      <a:pt x="878" y="93"/>
                    </a:lnTo>
                    <a:lnTo>
                      <a:pt x="974" y="0"/>
                    </a:lnTo>
                    <a:lnTo>
                      <a:pt x="304" y="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33333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5" name="Freeform 22"/>
              <p:cNvSpPr>
                <a:spLocks/>
              </p:cNvSpPr>
              <p:nvPr/>
            </p:nvSpPr>
            <p:spPr bwMode="auto">
              <a:xfrm>
                <a:off x="3695" y="1575"/>
                <a:ext cx="822" cy="524"/>
              </a:xfrm>
              <a:custGeom>
                <a:avLst/>
                <a:gdLst>
                  <a:gd name="T0" fmla="*/ 0 w 1643"/>
                  <a:gd name="T1" fmla="*/ 524 h 524"/>
                  <a:gd name="T2" fmla="*/ 1643 w 1643"/>
                  <a:gd name="T3" fmla="*/ 524 h 524"/>
                  <a:gd name="T4" fmla="*/ 1262 w 1643"/>
                  <a:gd name="T5" fmla="*/ 0 h 524"/>
                  <a:gd name="T6" fmla="*/ 383 w 1643"/>
                  <a:gd name="T7" fmla="*/ 0 h 524"/>
                  <a:gd name="T8" fmla="*/ 0 w 1643"/>
                  <a:gd name="T9" fmla="*/ 524 h 5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3"/>
                  <a:gd name="T16" fmla="*/ 0 h 524"/>
                  <a:gd name="T17" fmla="*/ 1643 w 1643"/>
                  <a:gd name="T18" fmla="*/ 524 h 5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3" h="524">
                    <a:moveTo>
                      <a:pt x="0" y="524"/>
                    </a:moveTo>
                    <a:lnTo>
                      <a:pt x="1643" y="524"/>
                    </a:lnTo>
                    <a:lnTo>
                      <a:pt x="1262" y="0"/>
                    </a:lnTo>
                    <a:lnTo>
                      <a:pt x="383" y="0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969696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70" name="Group 23"/>
            <p:cNvGrpSpPr>
              <a:grpSpLocks/>
            </p:cNvGrpSpPr>
            <p:nvPr/>
          </p:nvGrpSpPr>
          <p:grpSpPr bwMode="auto">
            <a:xfrm>
              <a:off x="1949" y="1038"/>
              <a:ext cx="268" cy="330"/>
              <a:chOff x="3915" y="973"/>
              <a:chExt cx="424" cy="522"/>
            </a:xfrm>
          </p:grpSpPr>
          <p:sp>
            <p:nvSpPr>
              <p:cNvPr id="2071" name="Freeform 24"/>
              <p:cNvSpPr>
                <a:spLocks/>
              </p:cNvSpPr>
              <p:nvPr/>
            </p:nvSpPr>
            <p:spPr bwMode="auto">
              <a:xfrm>
                <a:off x="4105" y="973"/>
                <a:ext cx="234" cy="522"/>
              </a:xfrm>
              <a:custGeom>
                <a:avLst/>
                <a:gdLst>
                  <a:gd name="T0" fmla="*/ 381 w 469"/>
                  <a:gd name="T1" fmla="*/ 522 h 522"/>
                  <a:gd name="T2" fmla="*/ 469 w 469"/>
                  <a:gd name="T3" fmla="*/ 441 h 522"/>
                  <a:gd name="T4" fmla="*/ 0 w 469"/>
                  <a:gd name="T5" fmla="*/ 0 h 522"/>
                  <a:gd name="T6" fmla="*/ 381 w 469"/>
                  <a:gd name="T7" fmla="*/ 522 h 5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9"/>
                  <a:gd name="T13" fmla="*/ 0 h 522"/>
                  <a:gd name="T14" fmla="*/ 469 w 469"/>
                  <a:gd name="T15" fmla="*/ 522 h 5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9" h="522">
                    <a:moveTo>
                      <a:pt x="381" y="522"/>
                    </a:moveTo>
                    <a:lnTo>
                      <a:pt x="469" y="441"/>
                    </a:lnTo>
                    <a:lnTo>
                      <a:pt x="0" y="0"/>
                    </a:lnTo>
                    <a:lnTo>
                      <a:pt x="381" y="522"/>
                    </a:lnTo>
                    <a:close/>
                  </a:path>
                </a:pathLst>
              </a:custGeom>
              <a:solidFill>
                <a:srgbClr val="EAEAEA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2" name="Freeform 25"/>
              <p:cNvSpPr>
                <a:spLocks/>
              </p:cNvSpPr>
              <p:nvPr/>
            </p:nvSpPr>
            <p:spPr bwMode="auto">
              <a:xfrm>
                <a:off x="3915" y="973"/>
                <a:ext cx="381" cy="522"/>
              </a:xfrm>
              <a:custGeom>
                <a:avLst/>
                <a:gdLst>
                  <a:gd name="T0" fmla="*/ 0 w 762"/>
                  <a:gd name="T1" fmla="*/ 522 h 522"/>
                  <a:gd name="T2" fmla="*/ 762 w 762"/>
                  <a:gd name="T3" fmla="*/ 522 h 522"/>
                  <a:gd name="T4" fmla="*/ 381 w 762"/>
                  <a:gd name="T5" fmla="*/ 0 h 522"/>
                  <a:gd name="T6" fmla="*/ 0 w 762"/>
                  <a:gd name="T7" fmla="*/ 522 h 5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2"/>
                  <a:gd name="T13" fmla="*/ 0 h 522"/>
                  <a:gd name="T14" fmla="*/ 762 w 762"/>
                  <a:gd name="T15" fmla="*/ 522 h 5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2" h="522">
                    <a:moveTo>
                      <a:pt x="0" y="522"/>
                    </a:moveTo>
                    <a:lnTo>
                      <a:pt x="762" y="522"/>
                    </a:lnTo>
                    <a:lnTo>
                      <a:pt x="381" y="0"/>
                    </a:lnTo>
                    <a:lnTo>
                      <a:pt x="0" y="522"/>
                    </a:lnTo>
                    <a:close/>
                  </a:path>
                </a:pathLst>
              </a:custGeom>
              <a:solidFill>
                <a:srgbClr val="B2B2B2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784225" y="228600"/>
            <a:ext cx="607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tx1"/>
                </a:solidFill>
                <a:latin typeface="Arial" charset="0"/>
              </a:rPr>
              <a:t>Figure 5.13  The pyramid of associations</a:t>
            </a:r>
          </a:p>
        </p:txBody>
      </p:sp>
      <p:sp>
        <p:nvSpPr>
          <p:cNvPr id="2053" name="Rectangle 27"/>
          <p:cNvSpPr>
            <a:spLocks noChangeArrowheads="1"/>
          </p:cNvSpPr>
          <p:nvPr/>
        </p:nvSpPr>
        <p:spPr bwMode="auto">
          <a:xfrm>
            <a:off x="511175" y="1481138"/>
            <a:ext cx="2085975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pt-BR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4" name="Line 28"/>
          <p:cNvSpPr>
            <a:spLocks noChangeShapeType="1"/>
          </p:cNvSpPr>
          <p:nvPr/>
        </p:nvSpPr>
        <p:spPr bwMode="auto">
          <a:xfrm flipV="1">
            <a:off x="2819400" y="1905000"/>
            <a:ext cx="241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55" name="Line 29"/>
          <p:cNvSpPr>
            <a:spLocks noChangeShapeType="1"/>
          </p:cNvSpPr>
          <p:nvPr/>
        </p:nvSpPr>
        <p:spPr bwMode="auto">
          <a:xfrm>
            <a:off x="2755900" y="2790825"/>
            <a:ext cx="219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6" name="Line 30"/>
          <p:cNvSpPr>
            <a:spLocks noChangeShapeType="1"/>
          </p:cNvSpPr>
          <p:nvPr/>
        </p:nvSpPr>
        <p:spPr bwMode="auto">
          <a:xfrm>
            <a:off x="2667000" y="3581400"/>
            <a:ext cx="2014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7" name="Line 31"/>
          <p:cNvSpPr>
            <a:spLocks noChangeShapeType="1"/>
          </p:cNvSpPr>
          <p:nvPr/>
        </p:nvSpPr>
        <p:spPr bwMode="auto">
          <a:xfrm>
            <a:off x="2460625" y="4495800"/>
            <a:ext cx="180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2354263" y="5334000"/>
            <a:ext cx="1531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59" name="Text Box 33"/>
          <p:cNvSpPr txBox="1">
            <a:spLocks noChangeArrowheads="1"/>
          </p:cNvSpPr>
          <p:nvPr/>
        </p:nvSpPr>
        <p:spPr bwMode="auto">
          <a:xfrm>
            <a:off x="2286000" y="762000"/>
            <a:ext cx="32766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1 Causal and mechanisms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	understood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0" name="Text Box 34"/>
          <p:cNvSpPr txBox="1">
            <a:spLocks noChangeArrowheads="1"/>
          </p:cNvSpPr>
          <p:nvPr/>
        </p:nvSpPr>
        <p:spPr bwMode="auto">
          <a:xfrm>
            <a:off x="3260725" y="1693863"/>
            <a:ext cx="1179513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2 Causal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061" name="Text Box 35"/>
          <p:cNvSpPr txBox="1">
            <a:spLocks noChangeArrowheads="1"/>
          </p:cNvSpPr>
          <p:nvPr/>
        </p:nvSpPr>
        <p:spPr bwMode="auto">
          <a:xfrm>
            <a:off x="2743200" y="2433638"/>
            <a:ext cx="1690688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4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3 Non-causal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2362200" y="3243263"/>
            <a:ext cx="18097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4 Confounded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3" name="Text Box 37"/>
          <p:cNvSpPr txBox="1">
            <a:spLocks noChangeArrowheads="1"/>
          </p:cNvSpPr>
          <p:nvPr/>
        </p:nvSpPr>
        <p:spPr bwMode="auto">
          <a:xfrm>
            <a:off x="1524000" y="4094163"/>
            <a:ext cx="257492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5 Spurious / artefact 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2025650" y="5105400"/>
            <a:ext cx="13271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0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6 Chance 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/>
        </p:nvGraphicFramePr>
        <p:xfrm>
          <a:off x="4763" y="4763"/>
          <a:ext cx="9136062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Foto do Photo Editor" r:id="rId4" imgW="9135750" imgH="6849431" progId="MSPhotoEd.3">
                  <p:embed/>
                </p:oleObj>
              </mc:Choice>
              <mc:Fallback>
                <p:oleObj name="Foto do Photo Editor" r:id="rId4" imgW="9135750" imgH="6849431" progId="MSPhotoEd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4763"/>
                        <a:ext cx="9136062" cy="685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452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</a:rPr>
              <a:t> </a:t>
            </a: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Relação temporal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Plausibilidade biológica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Consistência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Força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Relação dose-resposta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Reversibilidade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 Especificidade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367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mtClean="0">
                <a:solidFill>
                  <a:srgbClr val="0000CC"/>
                </a:solidFill>
              </a:rPr>
              <a:t> </a:t>
            </a: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Relação temporal: a causa precede o efeito? (essencial)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1453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smtClean="0">
                <a:solidFill>
                  <a:srgbClr val="0000CC"/>
                </a:solidFill>
                <a:latin typeface="Arial" charset="0"/>
              </a:rPr>
              <a:t>Plausibilidade biológica: a associação é consistente e/ou coerente com outros conhecimentos? (mecanismos de ação, evidência de experimentos em animais).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097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mtClean="0">
                <a:solidFill>
                  <a:srgbClr val="0000CC"/>
                </a:solidFill>
              </a:rPr>
              <a:t> </a:t>
            </a: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 Consistência: resultados similares foram mostrados em outros estudos?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208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Força: qual é a magnitude da associação entre a causa e o efeito? (Risco Relativo)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Objetivos da 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0050" y="1168400"/>
            <a:ext cx="8228013" cy="5511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FF0033"/>
                </a:solidFill>
                <a:latin typeface="Arial" charset="0"/>
              </a:rPr>
              <a:t>Identificar a etiologia ou a causa de uma doença/evento e os fatores de risco associados;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Determinar a extensão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Estudar a história natural e o prognóstico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Avaliar medidas preventivas e terapêuticas e os modelos de assistência à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Fornecer subsídios para o desenvolvimento de políticas públicas voltadas para a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2"/>
          <p:cNvSpPr>
            <a:spLocks noChangeArrowheads="1"/>
          </p:cNvSpPr>
          <p:nvPr/>
        </p:nvSpPr>
        <p:spPr bwMode="auto">
          <a:xfrm>
            <a:off x="4567238" y="4664075"/>
            <a:ext cx="3757612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Dramática</a:t>
            </a:r>
          </a:p>
        </p:txBody>
      </p:sp>
      <p:sp>
        <p:nvSpPr>
          <p:cNvPr id="30723" name="Rectangle 50"/>
          <p:cNvSpPr>
            <a:spLocks noChangeArrowheads="1"/>
          </p:cNvSpPr>
          <p:nvPr/>
        </p:nvSpPr>
        <p:spPr bwMode="auto">
          <a:xfrm>
            <a:off x="808038" y="4664075"/>
            <a:ext cx="3759200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16.0 – 40.0</a:t>
            </a:r>
          </a:p>
        </p:txBody>
      </p:sp>
      <p:sp>
        <p:nvSpPr>
          <p:cNvPr id="30724" name="Rectangle 37"/>
          <p:cNvSpPr>
            <a:spLocks noChangeArrowheads="1"/>
          </p:cNvSpPr>
          <p:nvPr/>
        </p:nvSpPr>
        <p:spPr bwMode="auto">
          <a:xfrm>
            <a:off x="4567238" y="3697288"/>
            <a:ext cx="3757612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Forte</a:t>
            </a:r>
          </a:p>
        </p:txBody>
      </p:sp>
      <p:sp>
        <p:nvSpPr>
          <p:cNvPr id="30725" name="Rectangle 35"/>
          <p:cNvSpPr>
            <a:spLocks noChangeArrowheads="1"/>
          </p:cNvSpPr>
          <p:nvPr/>
        </p:nvSpPr>
        <p:spPr bwMode="auto">
          <a:xfrm>
            <a:off x="808038" y="3697288"/>
            <a:ext cx="3759200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3.0 – 8.0</a:t>
            </a:r>
          </a:p>
        </p:txBody>
      </p:sp>
      <p:sp>
        <p:nvSpPr>
          <p:cNvPr id="30726" name="Rectangle 32"/>
          <p:cNvSpPr>
            <a:spLocks noChangeArrowheads="1"/>
          </p:cNvSpPr>
          <p:nvPr/>
        </p:nvSpPr>
        <p:spPr bwMode="auto">
          <a:xfrm>
            <a:off x="4567238" y="3179763"/>
            <a:ext cx="3757612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Moderada</a:t>
            </a:r>
          </a:p>
        </p:txBody>
      </p:sp>
      <p:sp>
        <p:nvSpPr>
          <p:cNvPr id="30727" name="Rectangle 30"/>
          <p:cNvSpPr>
            <a:spLocks noChangeArrowheads="1"/>
          </p:cNvSpPr>
          <p:nvPr/>
        </p:nvSpPr>
        <p:spPr bwMode="auto">
          <a:xfrm>
            <a:off x="808038" y="3179763"/>
            <a:ext cx="3759200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1.8 – 3.0</a:t>
            </a:r>
          </a:p>
        </p:txBody>
      </p: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4567238" y="4187825"/>
            <a:ext cx="3757612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Muito forte</a:t>
            </a:r>
          </a:p>
        </p:txBody>
      </p:sp>
      <p:sp>
        <p:nvSpPr>
          <p:cNvPr id="30729" name="Rectangle 24"/>
          <p:cNvSpPr>
            <a:spLocks noChangeArrowheads="1"/>
          </p:cNvSpPr>
          <p:nvPr/>
        </p:nvSpPr>
        <p:spPr bwMode="auto">
          <a:xfrm>
            <a:off x="808038" y="4187825"/>
            <a:ext cx="3759200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8.0 – 16.0</a:t>
            </a:r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4567238" y="5153025"/>
            <a:ext cx="3760787" cy="64770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Exacerbada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808038" y="5153025"/>
            <a:ext cx="3759200" cy="64928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&gt;  40.0</a:t>
            </a:r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567238" y="2687638"/>
            <a:ext cx="3757612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Modesta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808038" y="2687638"/>
            <a:ext cx="3759200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1.4 – 1.7</a:t>
            </a:r>
          </a:p>
        </p:txBody>
      </p:sp>
      <p:sp>
        <p:nvSpPr>
          <p:cNvPr id="30734" name="Rectangle 9"/>
          <p:cNvSpPr>
            <a:spLocks noChangeArrowheads="1"/>
          </p:cNvSpPr>
          <p:nvPr/>
        </p:nvSpPr>
        <p:spPr bwMode="auto">
          <a:xfrm>
            <a:off x="4567238" y="2095500"/>
            <a:ext cx="3757612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Fraco</a:t>
            </a:r>
          </a:p>
        </p:txBody>
      </p:sp>
      <p:sp>
        <p:nvSpPr>
          <p:cNvPr id="30735" name="Rectangle 8"/>
          <p:cNvSpPr>
            <a:spLocks noChangeArrowheads="1"/>
          </p:cNvSpPr>
          <p:nvPr/>
        </p:nvSpPr>
        <p:spPr bwMode="auto">
          <a:xfrm>
            <a:off x="808038" y="2095500"/>
            <a:ext cx="3759200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1.1 – 1.3</a:t>
            </a:r>
          </a:p>
        </p:txBody>
      </p:sp>
      <p:sp>
        <p:nvSpPr>
          <p:cNvPr id="30736" name="Rectangle 7"/>
          <p:cNvSpPr>
            <a:spLocks noChangeArrowheads="1"/>
          </p:cNvSpPr>
          <p:nvPr/>
        </p:nvSpPr>
        <p:spPr bwMode="auto">
          <a:xfrm>
            <a:off x="4567238" y="1482725"/>
            <a:ext cx="3757612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Interpretação</a:t>
            </a:r>
          </a:p>
        </p:txBody>
      </p:sp>
      <p:sp>
        <p:nvSpPr>
          <p:cNvPr id="30737" name="Rectangle 6"/>
          <p:cNvSpPr>
            <a:spLocks noChangeArrowheads="1"/>
          </p:cNvSpPr>
          <p:nvPr/>
        </p:nvSpPr>
        <p:spPr bwMode="auto">
          <a:xfrm>
            <a:off x="808038" y="1482725"/>
            <a:ext cx="3759200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Risco Relativo</a:t>
            </a:r>
          </a:p>
        </p:txBody>
      </p:sp>
      <p:sp>
        <p:nvSpPr>
          <p:cNvPr id="30738" name="Line 14"/>
          <p:cNvSpPr>
            <a:spLocks noChangeShapeType="1"/>
          </p:cNvSpPr>
          <p:nvPr/>
        </p:nvSpPr>
        <p:spPr bwMode="auto">
          <a:xfrm>
            <a:off x="808038" y="1482725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39" name="Line 15"/>
          <p:cNvSpPr>
            <a:spLocks noChangeShapeType="1"/>
          </p:cNvSpPr>
          <p:nvPr/>
        </p:nvSpPr>
        <p:spPr bwMode="auto">
          <a:xfrm>
            <a:off x="808038" y="1966913"/>
            <a:ext cx="7516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808038" y="5816600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1" name="Text Box 57"/>
          <p:cNvSpPr txBox="1">
            <a:spLocks noChangeArrowheads="1"/>
          </p:cNvSpPr>
          <p:nvPr/>
        </p:nvSpPr>
        <p:spPr bwMode="auto">
          <a:xfrm>
            <a:off x="798513" y="425450"/>
            <a:ext cx="7518400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Força de associação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431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Relação dose-resposta: o aumento da exposição para uma possível causa está associado com aumento do efeito?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795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mtClean="0">
                <a:solidFill>
                  <a:srgbClr val="0000CC"/>
                </a:solidFill>
              </a:rPr>
              <a:t> </a:t>
            </a: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 Especificidade: a introdução de um fator causal específico é seguida do efeito.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52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mtClean="0">
                <a:solidFill>
                  <a:srgbClr val="0000CC"/>
                </a:solidFill>
              </a:rPr>
              <a:t> </a:t>
            </a: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 Reversibilidade: a remoção de uma possível causa leva à redução no risco da doença?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 smtClean="0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98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 smtClean="0">
                <a:solidFill>
                  <a:srgbClr val="0000CC"/>
                </a:solidFill>
                <a:latin typeface="Arial" charset="0"/>
              </a:rPr>
              <a:t>Delineamento do estudo: a evidência está baseada em um delineamento de estudo forte e adequada?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 smtClean="0">
                <a:solidFill>
                  <a:srgbClr val="0000CC"/>
                </a:solidFill>
                <a:latin typeface="Arial" charset="0"/>
              </a:rPr>
              <a:t>Capacidade do delineamento em provar causalidade</a:t>
            </a:r>
          </a:p>
        </p:txBody>
      </p:sp>
      <p:graphicFrame>
        <p:nvGraphicFramePr>
          <p:cNvPr id="144432" name="Group 48"/>
          <p:cNvGraphicFramePr>
            <a:graphicFrameLocks noGrp="1"/>
          </p:cNvGraphicFramePr>
          <p:nvPr/>
        </p:nvGraphicFramePr>
        <p:xfrm>
          <a:off x="465138" y="1625600"/>
          <a:ext cx="8215312" cy="4383088"/>
        </p:xfrm>
        <a:graphic>
          <a:graphicData uri="http://schemas.openxmlformats.org/drawingml/2006/table">
            <a:tbl>
              <a:tblPr/>
              <a:tblGrid>
                <a:gridCol w="3736975"/>
                <a:gridCol w="4478337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Tipo de estudo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Capacidade de provar causalidade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Ensaio clínico randomizado controlado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Coorte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Caso-controle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Transversal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Ecológico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Método epidemiológico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409700" y="2005013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3390900" y="2105025"/>
            <a:ext cx="1595438" cy="88900"/>
          </a:xfrm>
          <a:prstGeom prst="rightArrow">
            <a:avLst>
              <a:gd name="adj1" fmla="val 50000"/>
              <a:gd name="adj2" fmla="val 448661"/>
            </a:avLst>
          </a:prstGeom>
          <a:solidFill>
            <a:srgbClr val="FF0033"/>
          </a:solidFill>
          <a:ln w="508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3503613" y="2424113"/>
            <a:ext cx="1682750" cy="88900"/>
          </a:xfrm>
          <a:prstGeom prst="leftArrow">
            <a:avLst>
              <a:gd name="adj1" fmla="val 50000"/>
              <a:gd name="adj2" fmla="val 473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668963" y="2020888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460500" y="4437063"/>
            <a:ext cx="59086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</a:rPr>
              <a:t>ASSOCIAÇÃO</a:t>
            </a: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4006850" y="2743200"/>
            <a:ext cx="682625" cy="1495425"/>
          </a:xfrm>
          <a:prstGeom prst="downArrow">
            <a:avLst>
              <a:gd name="adj1" fmla="val 50000"/>
              <a:gd name="adj2" fmla="val 5476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2314575" y="1193800"/>
            <a:ext cx="487838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Premissa</a:t>
            </a: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4167188" y="2087563"/>
            <a:ext cx="1190625" cy="1930400"/>
          </a:xfrm>
          <a:prstGeom prst="downArrow">
            <a:avLst>
              <a:gd name="adj1" fmla="val 50000"/>
              <a:gd name="adj2" fmla="val 4053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709738" y="4318000"/>
            <a:ext cx="6235700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Nenhuma doença/evento surge ao acaso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9463" y="1265238"/>
            <a:ext cx="7881937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81050" y="3538538"/>
            <a:ext cx="7794625" cy="1463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Uma ocorrência, uma condição, uma característica  ou uma combinação desses, que desempenham um importante papel na determinação de uma doença/evento.  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4318000" y="2416175"/>
            <a:ext cx="638175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92150" y="893763"/>
            <a:ext cx="7853363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Pressuposto básico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52475" y="3009900"/>
            <a:ext cx="7693025" cy="13112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Toda causa deve preceder a doença/evento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98913" y="2043113"/>
            <a:ext cx="784225" cy="784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1147763" y="595313"/>
            <a:ext cx="7169150" cy="1066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suficiente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inevitavelmente produz ou inicia uma doença</a:t>
            </a:r>
          </a:p>
        </p:txBody>
      </p:sp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1157288" y="2033588"/>
            <a:ext cx="7169150" cy="155416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necessária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a doença não pode se desenvolver na sua ausência</a:t>
            </a:r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1171575" y="5291138"/>
            <a:ext cx="7169150" cy="5794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Etiologia</a:t>
            </a:r>
          </a:p>
        </p:txBody>
      </p:sp>
      <p:sp>
        <p:nvSpPr>
          <p:cNvPr id="10246" name="AutoShape 21"/>
          <p:cNvSpPr>
            <a:spLocks noChangeArrowheads="1"/>
          </p:cNvSpPr>
          <p:nvPr/>
        </p:nvSpPr>
        <p:spPr bwMode="auto">
          <a:xfrm>
            <a:off x="4319588" y="3903663"/>
            <a:ext cx="796925" cy="1133475"/>
          </a:xfrm>
          <a:prstGeom prst="downArrow">
            <a:avLst>
              <a:gd name="adj1" fmla="val 50000"/>
              <a:gd name="adj2" fmla="val 3555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41" name="Group 45"/>
          <p:cNvGraphicFramePr>
            <a:graphicFrameLocks noGrp="1"/>
          </p:cNvGraphicFramePr>
          <p:nvPr/>
        </p:nvGraphicFramePr>
        <p:xfrm>
          <a:off x="276225" y="179388"/>
          <a:ext cx="8301038" cy="5791200"/>
        </p:xfrm>
        <a:graphic>
          <a:graphicData uri="http://schemas.openxmlformats.org/drawingml/2006/table">
            <a:tbl>
              <a:tblPr/>
              <a:tblGrid>
                <a:gridCol w="2767013"/>
                <a:gridCol w="2767012"/>
                <a:gridCol w="2767013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necessário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suficiente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Explicação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e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mas não é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mas é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nem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2" name="Text Box 46"/>
          <p:cNvSpPr txBox="1">
            <a:spLocks noChangeArrowheads="1"/>
          </p:cNvSpPr>
          <p:nvPr/>
        </p:nvSpPr>
        <p:spPr bwMode="auto">
          <a:xfrm>
            <a:off x="266700" y="6100763"/>
            <a:ext cx="5151438" cy="457200"/>
          </a:xfrm>
          <a:prstGeom prst="rect">
            <a:avLst/>
          </a:prstGeom>
          <a:solidFill>
            <a:srgbClr val="0000CC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bg1"/>
                </a:solidFill>
                <a:latin typeface="Arial" charset="0"/>
              </a:rPr>
              <a:t>X = fator; y = doença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</TotalTime>
  <Words>881</Words>
  <Application>Microsoft Office PowerPoint</Application>
  <PresentationFormat>Apresentação na tela (4:3)</PresentationFormat>
  <Paragraphs>182</Paragraphs>
  <Slides>35</Slides>
  <Notes>35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43" baseType="lpstr">
      <vt:lpstr>Arial</vt:lpstr>
      <vt:lpstr>Arial Narrow</vt:lpstr>
      <vt:lpstr>Monotype Sorts</vt:lpstr>
      <vt:lpstr>Times New Roman</vt:lpstr>
      <vt:lpstr>Wingdings</vt:lpstr>
      <vt:lpstr>Default Design</vt:lpstr>
      <vt:lpstr>Clip</vt:lpstr>
      <vt:lpstr>Foto do Photo Editor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miasmática</vt:lpstr>
      <vt:lpstr>Teoria dos germes</vt:lpstr>
      <vt:lpstr>Postulados de Koch (1882)</vt:lpstr>
      <vt:lpstr>Teoria da multicausalidade</vt:lpstr>
      <vt:lpstr>Causalidade</vt:lpstr>
      <vt:lpstr>Epidemiologia molecular</vt:lpstr>
      <vt:lpstr>Rede de Causalidade</vt:lpstr>
      <vt:lpstr>Fatores relacionados à causalidade</vt:lpstr>
      <vt:lpstr>Apresentação do PowerPoint</vt:lpstr>
      <vt:lpstr>Apresentação do PowerPoint</vt:lpstr>
      <vt:lpstr>Apresentação do PowerPoint</vt:lpstr>
      <vt:lpstr>Inferência causal </vt:lpstr>
      <vt:lpstr>Pirâmide de Associações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Critérios de causalidade de Hill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Capacidade do delineamento em provar causalidade</vt:lpstr>
    </vt:vector>
  </TitlesOfParts>
  <Company>UFTM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CAUSALIDADE</dc:title>
  <dc:creator>ALTACILIO</dc:creator>
  <cp:lastModifiedBy>Altacílio Nunes</cp:lastModifiedBy>
  <cp:revision>206</cp:revision>
  <cp:lastPrinted>2001-05-22T11:15:18Z</cp:lastPrinted>
  <dcterms:created xsi:type="dcterms:W3CDTF">1999-03-11T15:06:04Z</dcterms:created>
  <dcterms:modified xsi:type="dcterms:W3CDTF">2018-03-20T13:32:00Z</dcterms:modified>
</cp:coreProperties>
</file>