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2" r:id="rId2"/>
    <p:sldId id="307" r:id="rId3"/>
    <p:sldId id="256" r:id="rId4"/>
    <p:sldId id="257" r:id="rId5"/>
    <p:sldId id="308" r:id="rId6"/>
    <p:sldId id="309" r:id="rId7"/>
    <p:sldId id="261" r:id="rId8"/>
    <p:sldId id="259" r:id="rId9"/>
    <p:sldId id="310" r:id="rId10"/>
    <p:sldId id="266" r:id="rId11"/>
    <p:sldId id="267" r:id="rId12"/>
    <p:sldId id="312" r:id="rId13"/>
    <p:sldId id="268" r:id="rId14"/>
    <p:sldId id="271" r:id="rId15"/>
    <p:sldId id="272" r:id="rId16"/>
    <p:sldId id="313" r:id="rId17"/>
    <p:sldId id="273" r:id="rId18"/>
    <p:sldId id="323" r:id="rId19"/>
    <p:sldId id="324" r:id="rId20"/>
    <p:sldId id="325" r:id="rId21"/>
    <p:sldId id="270" r:id="rId22"/>
    <p:sldId id="32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F9312-AC5A-4E67-A6A0-0399714996E0}" type="datetimeFigureOut">
              <a:rPr lang="pt-BR" smtClean="0"/>
              <a:pPr/>
              <a:t>21/05/2019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E1C25-CD8C-4655-9BAE-0D3CDC373A7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4293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E1C25-CD8C-4655-9BAE-0D3CDC373A76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99096-9425-42B6-840F-BE79227DD32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C6B2C-AA47-4EF6-86A6-334DF4C7E6D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A2044-C688-4210-A72B-47BE4D327B0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ED39D4-2136-465C-9BA4-78DE4AC2540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1B5D0C-AEDA-4C39-8E11-9ACEDA145D1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587A7C-2C99-4393-90CC-2F01E1964D4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07243-D8F2-4EF9-8CC0-0E23BC5F154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7C65A-B469-4744-98DC-D0D5A7D4C42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7D015-589E-46A5-998D-A82337D57EF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D1C0B-6906-4456-A98C-21CC9787FC9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F4E8E-92DE-4E96-8B81-094BF227574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F3CEC-3AA7-489B-B9E6-87000FF5EFA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B6AF0-3792-4F23-8DB6-E973156321A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EBA5F-564D-4E85-A626-4EB124D6CB9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EEE977-9619-456E-94C7-17D8916E80E6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57338"/>
            <a:ext cx="8839200" cy="3311525"/>
          </a:xfrm>
        </p:spPr>
        <p:txBody>
          <a:bodyPr/>
          <a:lstStyle/>
          <a:p>
            <a:r>
              <a:rPr lang="pt-BR" sz="2800" b="1" dirty="0" smtClean="0"/>
              <a:t>Análise </a:t>
            </a:r>
            <a:r>
              <a:rPr lang="pt-BR" sz="2800" b="1" dirty="0" smtClean="0"/>
              <a:t>de Tabelas de Contingência e </a:t>
            </a:r>
            <a:r>
              <a:rPr lang="pt-BR" sz="2800" b="1" dirty="0" smtClean="0"/>
              <a:t>Teste de Hipótese</a:t>
            </a:r>
            <a:r>
              <a:rPr lang="pt-BR" sz="4800" b="1" dirty="0">
                <a:latin typeface="Tahoma" pitchFamily="34" charset="0"/>
                <a:cs typeface="Times New Roman" pitchFamily="18" charset="0"/>
              </a:rPr>
              <a:t/>
            </a:r>
            <a:br>
              <a:rPr lang="pt-BR" sz="4800" b="1" dirty="0">
                <a:latin typeface="Tahoma" pitchFamily="34" charset="0"/>
                <a:cs typeface="Times New Roman" pitchFamily="18" charset="0"/>
              </a:rPr>
            </a:br>
            <a:r>
              <a:rPr lang="pt-BR" sz="4800" b="1" dirty="0">
                <a:latin typeface="Tahoma" pitchFamily="34" charset="0"/>
                <a:cs typeface="Times New Roman" pitchFamily="18" charset="0"/>
              </a:rPr>
              <a:t/>
            </a:r>
            <a:br>
              <a:rPr lang="pt-BR" sz="4800" b="1" dirty="0">
                <a:latin typeface="Tahoma" pitchFamily="34" charset="0"/>
                <a:cs typeface="Times New Roman" pitchFamily="18" charset="0"/>
              </a:rPr>
            </a:br>
            <a:r>
              <a:rPr lang="pt-BR" sz="2400" b="1" dirty="0" smtClean="0">
                <a:latin typeface="Tahoma" pitchFamily="34" charset="0"/>
                <a:cs typeface="Times New Roman" pitchFamily="18" charset="0"/>
              </a:rPr>
              <a:t>Opinião Pública e Política Externa</a:t>
            </a:r>
            <a:endParaRPr lang="pt-BR" sz="4000" b="1" dirty="0">
              <a:latin typeface="Tahoma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029200"/>
            <a:ext cx="6400800" cy="9667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000" dirty="0">
                <a:latin typeface="Tahoma" pitchFamily="34" charset="0"/>
              </a:rPr>
              <a:t>Aula </a:t>
            </a:r>
            <a:r>
              <a:rPr lang="pt-BR" sz="2000" dirty="0" smtClean="0">
                <a:latin typeface="Tahoma" pitchFamily="34" charset="0"/>
              </a:rPr>
              <a:t>8</a:t>
            </a:r>
            <a:endParaRPr lang="pt-BR" sz="2000" dirty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endParaRPr lang="pt-BR" sz="2000" dirty="0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pt-BR" sz="2000" dirty="0" smtClean="0">
                <a:latin typeface="Tahoma" pitchFamily="34" charset="0"/>
              </a:rPr>
              <a:t>MQRI - </a:t>
            </a:r>
            <a:r>
              <a:rPr lang="pt-BR" sz="2000" dirty="0" smtClean="0">
                <a:latin typeface="Tahoma" pitchFamily="34" charset="0"/>
              </a:rPr>
              <a:t>2019</a:t>
            </a:r>
            <a:endParaRPr lang="pt-BR" sz="20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Odds Ratio - Razão de chance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6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400"/>
              <a:t>A ‘chance’ de um evento é a probabilidade de que este ocorra dividida pela probabilidade de que este não ocorra. </a:t>
            </a:r>
          </a:p>
          <a:p>
            <a:pPr>
              <a:lnSpc>
                <a:spcPct val="80000"/>
              </a:lnSpc>
            </a:pPr>
            <a:r>
              <a:rPr lang="pt-BR" sz="2400"/>
              <a:t>A razão de chance é a chance de ocorrer o evento no grupo 1 dividido pela chance de ocorrer o evento no grupo 2. </a:t>
            </a:r>
          </a:p>
          <a:p>
            <a:pPr>
              <a:lnSpc>
                <a:spcPct val="80000"/>
              </a:lnSpc>
            </a:pPr>
            <a:r>
              <a:rPr lang="pt-BR" sz="2400"/>
              <a:t>Assim, a chance amostral de um determinado </a:t>
            </a:r>
            <a:r>
              <a:rPr lang="pt-BR" sz="2400" i="1"/>
              <a:t>outcome </a:t>
            </a:r>
            <a:r>
              <a:rPr lang="pt-BR" sz="2400"/>
              <a:t>para cada grupo é dada por:</a:t>
            </a:r>
            <a:endParaRPr lang="pt-BR" sz="280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663825" y="4343400"/>
          <a:ext cx="3890963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4" imgW="1625400" imgH="888840" progId="Equation.3">
                  <p:embed/>
                </p:oleObj>
              </mc:Choice>
              <mc:Fallback>
                <p:oleObj name="Equation" r:id="rId4" imgW="1625400" imgH="8888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825" y="4343400"/>
                        <a:ext cx="3890963" cy="177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Razão de Chance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66800" y="15240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 E a OR é definida por:</a:t>
            </a:r>
          </a:p>
        </p:txBody>
      </p:sp>
      <p:graphicFrame>
        <p:nvGraphicFramePr>
          <p:cNvPr id="98304" name="Object 0"/>
          <p:cNvGraphicFramePr>
            <a:graphicFrameLocks noChangeAspect="1"/>
          </p:cNvGraphicFramePr>
          <p:nvPr/>
        </p:nvGraphicFramePr>
        <p:xfrm>
          <a:off x="2057400" y="2438400"/>
          <a:ext cx="44958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5" name="Equation" r:id="rId4" imgW="1917360" imgH="431640" progId="Equation.3">
                  <p:embed/>
                </p:oleObj>
              </mc:Choice>
              <mc:Fallback>
                <p:oleObj name="Equation" r:id="rId4" imgW="1917360" imgH="4316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438400"/>
                        <a:ext cx="4495800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Com os dados do exemplo 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066800" y="15240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latin typeface="Times New Roman" pitchFamily="18" charset="0"/>
              </a:rPr>
              <a:t> A OR pode ser calculada:</a:t>
            </a:r>
          </a:p>
        </p:txBody>
      </p:sp>
      <p:graphicFrame>
        <p:nvGraphicFramePr>
          <p:cNvPr id="84996" name="Object 4"/>
          <p:cNvGraphicFramePr>
            <a:graphicFrameLocks noChangeAspect="1"/>
          </p:cNvGraphicFramePr>
          <p:nvPr/>
        </p:nvGraphicFramePr>
        <p:xfrm>
          <a:off x="2057400" y="2438400"/>
          <a:ext cx="4495800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7" name="Equation" r:id="rId4" imgW="1917360" imgH="431640" progId="Equation.3">
                  <p:embed/>
                </p:oleObj>
              </mc:Choice>
              <mc:Fallback>
                <p:oleObj name="Equation" r:id="rId4" imgW="19173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438400"/>
                        <a:ext cx="4495800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4191000" y="2438400"/>
            <a:ext cx="23622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4191000" y="2895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4114800" y="2362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3,55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4191000" y="2971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/>
              <a:t>2,19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5105400" y="266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/>
              <a:t>=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5486400" y="2667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/>
              <a:t>1,6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Razão de Chance: Interpretação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t-BR"/>
              <a:t>Se OR &gt;1 a chance de que o </a:t>
            </a:r>
            <a:r>
              <a:rPr lang="pt-BR" i="1"/>
              <a:t>outcome</a:t>
            </a:r>
            <a:r>
              <a:rPr lang="pt-BR"/>
              <a:t> esteja presente no grupo 1 é maior do que a chance no  grupo 2 </a:t>
            </a:r>
          </a:p>
          <a:p>
            <a:pPr lvl="1"/>
            <a:r>
              <a:rPr lang="pt-BR"/>
              <a:t>Se OR &lt; 1 a chance de que o </a:t>
            </a:r>
            <a:r>
              <a:rPr lang="pt-BR" i="1"/>
              <a:t>outcome</a:t>
            </a:r>
            <a:r>
              <a:rPr lang="pt-BR"/>
              <a:t> esteja presente no grupo 1 é menor do que a chance no  grupo 2 </a:t>
            </a:r>
          </a:p>
          <a:p>
            <a:pPr lvl="1"/>
            <a:r>
              <a:rPr lang="pt-BR"/>
              <a:t>Se OR = 1 não é possível concluir que a chance de ocorrência do </a:t>
            </a:r>
            <a:r>
              <a:rPr lang="pt-BR" i="1"/>
              <a:t>outcome</a:t>
            </a:r>
            <a:r>
              <a:rPr lang="pt-BR"/>
              <a:t> difere nos dois grupos.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477962"/>
          </a:xfrm>
        </p:spPr>
        <p:txBody>
          <a:bodyPr/>
          <a:lstStyle/>
          <a:p>
            <a:r>
              <a:rPr lang="pt-BR" sz="4000" dirty="0"/>
              <a:t>Diferença entre as proporções com um determinado </a:t>
            </a:r>
            <a:r>
              <a:rPr lang="pt-BR" sz="4000" i="1" dirty="0" err="1"/>
              <a:t>outcome</a:t>
            </a:r>
            <a:r>
              <a:rPr lang="pt-BR" sz="4000" dirty="0"/>
              <a:t> nos dois </a:t>
            </a:r>
            <a:r>
              <a:rPr lang="pt-BR" sz="4000" dirty="0" smtClean="0"/>
              <a:t>grupos</a:t>
            </a:r>
            <a:endParaRPr lang="en-US" sz="36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endParaRPr lang="pt-BR" dirty="0"/>
          </a:p>
          <a:p>
            <a:r>
              <a:rPr lang="pt-BR" sz="3600" dirty="0"/>
              <a:t>Proporções amostrais com a característica nos grupos 1 e 2 :</a:t>
            </a:r>
            <a:endParaRPr lang="pt-BR" dirty="0"/>
          </a:p>
          <a:p>
            <a:endParaRPr lang="pt-BR" dirty="0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2362200" y="4267200"/>
          <a:ext cx="4038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Equation" r:id="rId4" imgW="1346040" imgH="431640" progId="Equation.3">
                  <p:embed/>
                </p:oleObj>
              </mc:Choice>
              <mc:Fallback>
                <p:oleObj name="Equation" r:id="rId4" imgW="134604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267200"/>
                        <a:ext cx="40386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28" name="Object 0"/>
          <p:cNvGraphicFramePr>
            <a:graphicFrameLocks noChangeAspect="1"/>
          </p:cNvGraphicFramePr>
          <p:nvPr/>
        </p:nvGraphicFramePr>
        <p:xfrm>
          <a:off x="3124200" y="2667000"/>
          <a:ext cx="2590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9" name="Equation" r:id="rId4" imgW="812520" imgH="279360" progId="Equation.3">
                  <p:embed/>
                </p:oleObj>
              </mc:Choice>
              <mc:Fallback>
                <p:oleObj name="Equation" r:id="rId4" imgW="812520" imgH="27936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667000"/>
                        <a:ext cx="25908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447800" y="1676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Estimativa amostral: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3124200" y="2667000"/>
          <a:ext cx="2590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0" name="Equation" r:id="rId4" imgW="812520" imgH="279360" progId="Equation.3">
                  <p:embed/>
                </p:oleObj>
              </mc:Choice>
              <mc:Fallback>
                <p:oleObj name="Equation" r:id="rId4" imgW="81252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667000"/>
                        <a:ext cx="25908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447800" y="1676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No exemplo: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4267200" y="2743200"/>
            <a:ext cx="16002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4267200" y="2971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/>
              <a:t>0,78 - 0,68 =  0,1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Interpretação</a:t>
            </a:r>
            <a:endParaRPr lang="en-US" sz="36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pt-BR"/>
              <a:t>AR&gt;0;  a probabilidade de que o </a:t>
            </a:r>
            <a:r>
              <a:rPr lang="pt-BR" i="1"/>
              <a:t>outcome </a:t>
            </a:r>
            <a:r>
              <a:rPr lang="pt-BR"/>
              <a:t>esteja presente é maior no grupo 1 </a:t>
            </a:r>
          </a:p>
          <a:p>
            <a:pPr lvl="1"/>
            <a:r>
              <a:rPr lang="pt-BR"/>
              <a:t>AR &lt; 0; a probabilidade de que o </a:t>
            </a:r>
            <a:r>
              <a:rPr lang="pt-BR" i="1"/>
              <a:t>outcome</a:t>
            </a:r>
            <a:r>
              <a:rPr lang="pt-BR"/>
              <a:t> esteja presente é menor no grupo </a:t>
            </a:r>
          </a:p>
          <a:p>
            <a:pPr lvl="1"/>
            <a:r>
              <a:rPr lang="pt-BR"/>
              <a:t>AR =0; Não há diferença entre os grupos.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Outras medidas úteis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743200"/>
          </a:xfrm>
        </p:spPr>
        <p:txBody>
          <a:bodyPr/>
          <a:lstStyle/>
          <a:p>
            <a:r>
              <a:rPr lang="pt-BR" dirty="0" smtClean="0"/>
              <a:t>No caso de eventos em que o conceito de </a:t>
            </a:r>
            <a:r>
              <a:rPr lang="pt-BR" i="1" dirty="0" smtClean="0"/>
              <a:t>risco </a:t>
            </a:r>
            <a:r>
              <a:rPr lang="pt-BR" dirty="0" smtClean="0"/>
              <a:t>pode ser aplicado, podemos calcular ainda o </a:t>
            </a:r>
            <a:r>
              <a:rPr lang="pt-BR" i="1" dirty="0" smtClean="0"/>
              <a:t>Risco Relativo</a:t>
            </a:r>
            <a:r>
              <a:rPr lang="pt-BR" dirty="0" smtClean="0"/>
              <a:t>.</a:t>
            </a:r>
          </a:p>
          <a:p>
            <a:r>
              <a:rPr lang="pt-BR" dirty="0" smtClean="0"/>
              <a:t>A diferença entre proporções pode ser analisada como </a:t>
            </a:r>
            <a:r>
              <a:rPr lang="pt-BR" i="1" dirty="0" smtClean="0"/>
              <a:t>Risco Absoluto</a:t>
            </a:r>
            <a:r>
              <a:rPr lang="pt-B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9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Risco Relativo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20000" cy="2438400"/>
          </a:xfrm>
        </p:spPr>
        <p:txBody>
          <a:bodyPr/>
          <a:lstStyle/>
          <a:p>
            <a:r>
              <a:rPr lang="pt-BR" sz="2800" dirty="0"/>
              <a:t>Razão da probabilidade de que determinado </a:t>
            </a:r>
            <a:r>
              <a:rPr lang="pt-BR" sz="2800" i="1" dirty="0" err="1"/>
              <a:t>outcome</a:t>
            </a:r>
            <a:r>
              <a:rPr lang="pt-BR" sz="2800" dirty="0"/>
              <a:t> está presente em um grupo com relação ao outro grupo. </a:t>
            </a:r>
          </a:p>
          <a:p>
            <a:r>
              <a:rPr lang="pt-BR" sz="2800" dirty="0"/>
              <a:t>Proporções amostrais com a característica de interesse nos dois grupos: </a:t>
            </a:r>
          </a:p>
          <a:p>
            <a:pPr>
              <a:buFontTx/>
              <a:buNone/>
            </a:pPr>
            <a:endParaRPr lang="pt-BR" sz="2800" dirty="0"/>
          </a:p>
        </p:txBody>
      </p:sp>
      <p:graphicFrame>
        <p:nvGraphicFramePr>
          <p:cNvPr id="96256" name="Object 1024"/>
          <p:cNvGraphicFramePr>
            <a:graphicFrameLocks noGrp="1" noChangeAspect="1"/>
          </p:cNvGraphicFramePr>
          <p:nvPr>
            <p:ph sz="half" idx="2"/>
          </p:nvPr>
        </p:nvGraphicFramePr>
        <p:xfrm>
          <a:off x="2362200" y="4724400"/>
          <a:ext cx="40386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2" name="Equation" r:id="rId4" imgW="1346040" imgH="431640" progId="Equation.3">
                  <p:embed/>
                </p:oleObj>
              </mc:Choice>
              <mc:Fallback>
                <p:oleObj name="Equation" r:id="rId4" imgW="1346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724400"/>
                        <a:ext cx="40386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659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1. Variáveis Qualitativas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Quando os dados obtidos são variáveis qualitativas com informações correspondentes à aplicação de escalas nominais e ordinais, é importante estabelecer comparações entre classes ou categorias por meio de proporções, porcentagens e razões.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/>
              <a:t>Risco Relativo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5000"/>
            <a:ext cx="6705600" cy="990600"/>
          </a:xfrm>
        </p:spPr>
        <p:txBody>
          <a:bodyPr/>
          <a:lstStyle/>
          <a:p>
            <a:r>
              <a:rPr lang="en-US" sz="2800">
                <a:latin typeface="Times New Roman" pitchFamily="18" charset="0"/>
              </a:rPr>
              <a:t>Estimativa do risco relativo:</a:t>
            </a:r>
            <a:r>
              <a:rPr lang="en-US" sz="2800"/>
              <a:t> </a:t>
            </a:r>
          </a:p>
        </p:txBody>
      </p:sp>
      <p:graphicFrame>
        <p:nvGraphicFramePr>
          <p:cNvPr id="97280" name="Object 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76600" y="3429000"/>
          <a:ext cx="22860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6" name="Equation" r:id="rId4" imgW="736560" imgH="507960" progId="Equation.3">
                  <p:embed/>
                </p:oleObj>
              </mc:Choice>
              <mc:Fallback>
                <p:oleObj name="Equation" r:id="rId4" imgW="7365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429000"/>
                        <a:ext cx="228600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8064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Exemplo - Vitimização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895475"/>
            <a:ext cx="84582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l"/>
            <a:r>
              <a:rPr lang="pt-BR" sz="2400" dirty="0" smtClean="0"/>
              <a:t>Identifique </a:t>
            </a:r>
            <a:r>
              <a:rPr lang="pt-BR" sz="2400" dirty="0"/>
              <a:t>na tabela a seguir qual é a variável resposta e qual a variável explicativa e com base na sua resposta, calcule as razões de chance que são relevantes para a análise da relação entre as variáveis.</a:t>
            </a:r>
            <a:r>
              <a:rPr lang="es-MX" sz="2400" b="1" dirty="0"/>
              <a:t/>
            </a:r>
            <a:br>
              <a:rPr lang="es-MX" sz="2400" b="1" dirty="0"/>
            </a:br>
            <a:endParaRPr lang="es-MX" sz="24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 </a:t>
            </a:r>
            <a:endParaRPr lang="es-MX" b="1" dirty="0"/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Atitudes Frente ao Controle de Armas e a Pena de Morte</a:t>
            </a:r>
            <a:endParaRPr lang="es-MX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</a:t>
            </a:r>
            <a:endParaRPr lang="es-MX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Controle de		   Pena de Morte </a:t>
            </a:r>
            <a:endParaRPr lang="es-MX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Armas			A Favor	Contra 		</a:t>
            </a:r>
            <a:endParaRPr lang="es-MX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</a:t>
            </a:r>
            <a:endParaRPr lang="es-MX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 Favor            </a:t>
            </a:r>
            <a:r>
              <a:rPr lang="pt-B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784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  236</a:t>
            </a:r>
            <a:endParaRPr lang="es-MX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s-MX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Contra		 </a:t>
            </a:r>
            <a:r>
              <a:rPr lang="pt-B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311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   66</a:t>
            </a:r>
            <a:endParaRPr lang="es-MX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 </a:t>
            </a:r>
            <a:endParaRPr lang="es-MX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800" i="1" dirty="0">
                <a:latin typeface="Courier New" panose="02070309020205020404" pitchFamily="49" charset="0"/>
                <a:cs typeface="Courier New" panose="02070309020205020404" pitchFamily="49" charset="0"/>
              </a:rPr>
              <a:t>Fonte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: General Social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Survey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apud </a:t>
            </a:r>
            <a:r>
              <a:rPr lang="pt-B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Agresti</a:t>
            </a:r>
            <a:r>
              <a:rPr lang="pt-B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1990.</a:t>
            </a:r>
            <a:endParaRPr lang="es-MX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016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/>
              <a:t>Processamento e Análise de Variáveis Qualitativas</a:t>
            </a:r>
            <a:endParaRPr lang="en-US" sz="3600" b="1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 </a:t>
            </a:r>
            <a:r>
              <a:rPr lang="pt-BR"/>
              <a:t>O problema: </a:t>
            </a:r>
          </a:p>
          <a:p>
            <a:pPr lvl="1">
              <a:lnSpc>
                <a:spcPct val="90000"/>
              </a:lnSpc>
            </a:pPr>
            <a:r>
              <a:rPr lang="pt-BR"/>
              <a:t>A Variável Explicativa é categórica (Nominal ou Ordinal)</a:t>
            </a:r>
          </a:p>
          <a:p>
            <a:pPr lvl="1">
              <a:lnSpc>
                <a:spcPct val="90000"/>
              </a:lnSpc>
            </a:pPr>
            <a:r>
              <a:rPr lang="pt-BR"/>
              <a:t>A variável Resposta também é categórica (Nominal ou Ordinal)</a:t>
            </a:r>
          </a:p>
          <a:p>
            <a:pPr>
              <a:lnSpc>
                <a:spcPct val="90000"/>
              </a:lnSpc>
            </a:pPr>
            <a:r>
              <a:rPr lang="pt-BR"/>
              <a:t> Casos especiais: 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2x2 (cada uma das variáveis têm apenas dois níveis)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Nominal/Nominal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Nominal/Ordinal</a:t>
            </a:r>
          </a:p>
          <a:p>
            <a:pPr lvl="1">
              <a:lnSpc>
                <a:spcPct val="90000"/>
              </a:lnSpc>
            </a:pPr>
            <a:r>
              <a:rPr lang="pt-BR" sz="2400"/>
              <a:t>Ordinal/Ordinal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/>
              <a:t>Tabelas de Contingência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São tabelas que representam todas as combinações das diferentes categorias da variável explicativa e da variável resposta </a:t>
            </a:r>
          </a:p>
          <a:p>
            <a:r>
              <a:rPr lang="pt-BR"/>
              <a:t>Os números apresentados na tabela de contingência são simples contagens do número de casos em cada célula </a:t>
            </a:r>
          </a:p>
          <a:p>
            <a:r>
              <a:rPr lang="pt-BR"/>
              <a:t>Os totais linha e coluna são chamados de “Totais Marginais”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Proporções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pt-BR" sz="1600"/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 aims of country:     |    country/region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         first choice |       usa     brazil |     Total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----------------------+----------------------+----------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a high level of econo |       560        850 |     1,410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                      |     0,456      0,582 |     0,525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----------------------+----------------------+----------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a strong defence forc |       394        140 |       534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                      |     0,321      0,096 |     0,199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----------------------+----------------------+----------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people have more say  |       230        379 |       609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                      |     0,187      0,260 |     0,230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----------------------+----------------------+----------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trying to make our ci |        44         91 |       135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                      |     0,036      0,062 |     0,050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----------------------+----------------------+----------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                Total |     1,228      1,460 |     2,688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                      |     1,00        1,00 |     1,00 </a:t>
            </a:r>
          </a:p>
          <a:p>
            <a:pPr>
              <a:lnSpc>
                <a:spcPct val="80000"/>
              </a:lnSpc>
            </a:pPr>
            <a:endParaRPr lang="pt-BR" sz="16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Percentual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 aims of country:     |       country/region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         first choice |       USA     Brazil |     Total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----------------------+----------------------+----------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a high level of econo |       560        850 |     1,410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                      |     45.60      58.22 |     52.46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----------------------+----------------------+----------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a strong defence forc |       394        140 |       534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                      |     32.08       9.59 |     19.87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----------------------+----------------------+----------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people have more say  |       230        379 |       609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                      |     18.73      25.96 |     22.66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----------------------+----------------------+----------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trying to make our ci |        44         91 |       135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                      |      3.58       6.23 |      5.02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----------------------+----------------------+----------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                Total |     1,228      1,460 |     2,688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pitchFamily="49" charset="0"/>
              </a:rPr>
              <a:t>                      |    100.00     100.00 |    100.00 </a:t>
            </a:r>
          </a:p>
          <a:p>
            <a:pPr>
              <a:lnSpc>
                <a:spcPct val="80000"/>
              </a:lnSpc>
            </a:pPr>
            <a:endParaRPr lang="pt-BR" sz="16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sz="3200"/>
              <a:t>Vamos utilizar uma notação alternativa para analisar algumas razões em uma tabela 2X2</a:t>
            </a:r>
          </a:p>
        </p:txBody>
      </p:sp>
      <p:graphicFrame>
        <p:nvGraphicFramePr>
          <p:cNvPr id="9248" name="Group 105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4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Outcome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Outcome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Grupo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Grupo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..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Tabelas 2X2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800" dirty="0"/>
              <a:t>Cada variável tem duas categorias</a:t>
            </a:r>
          </a:p>
          <a:p>
            <a:pPr lvl="1"/>
            <a:r>
              <a:rPr lang="pt-BR" sz="2400" dirty="0"/>
              <a:t>Variável explicativa – Grupo (Tipicamente característica demográficas ou nível de exposição,) </a:t>
            </a:r>
          </a:p>
          <a:p>
            <a:pPr lvl="1"/>
            <a:r>
              <a:rPr lang="pt-BR" sz="2400" dirty="0"/>
              <a:t>Variável resposta – </a:t>
            </a:r>
            <a:r>
              <a:rPr lang="pt-BR" sz="2400" dirty="0" err="1"/>
              <a:t>Outcome</a:t>
            </a:r>
            <a:r>
              <a:rPr lang="pt-BR" sz="2400" dirty="0"/>
              <a:t> (Tipicamente a presença ou ausência de uma certa característica)</a:t>
            </a:r>
          </a:p>
          <a:p>
            <a:r>
              <a:rPr lang="pt-BR" sz="2800" dirty="0" smtClean="0"/>
              <a:t>Medida </a:t>
            </a:r>
            <a:r>
              <a:rPr lang="pt-BR" sz="2800" dirty="0"/>
              <a:t>de Associação</a:t>
            </a:r>
          </a:p>
          <a:p>
            <a:pPr lvl="1"/>
            <a:r>
              <a:rPr lang="pt-BR" sz="2400" dirty="0" err="1" smtClean="0"/>
              <a:t>Odds</a:t>
            </a:r>
            <a:r>
              <a:rPr lang="pt-BR" sz="2400" dirty="0" smtClean="0"/>
              <a:t> </a:t>
            </a:r>
            <a:r>
              <a:rPr lang="pt-BR" sz="2400" dirty="0" err="1"/>
              <a:t>Ratio</a:t>
            </a:r>
            <a:r>
              <a:rPr lang="pt-BR" sz="2400" dirty="0"/>
              <a:t>, razão de chance (prospectivos e retrospectivos</a:t>
            </a:r>
            <a:r>
              <a:rPr lang="pt-BR" sz="2400" dirty="0" smtClean="0"/>
              <a:t>)</a:t>
            </a:r>
          </a:p>
          <a:p>
            <a:pPr lvl="1"/>
            <a:r>
              <a:rPr lang="pt-BR" sz="2400" dirty="0" smtClean="0"/>
              <a:t>Diferenças entre proporções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Exemplo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sz="1800"/>
              <a:t> </a:t>
            </a:r>
            <a:endParaRPr lang="pt-BR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pt-BR" sz="1800">
                <a:latin typeface="Courier New" pitchFamily="49" charset="0"/>
              </a:rPr>
              <a:t>       country/region |     Mat.      Pós-Mat|     Total</a:t>
            </a:r>
          </a:p>
          <a:p>
            <a:pPr>
              <a:buFontTx/>
              <a:buNone/>
            </a:pPr>
            <a:r>
              <a:rPr lang="pt-BR" sz="1800">
                <a:latin typeface="Courier New" pitchFamily="49" charset="0"/>
              </a:rPr>
              <a:t>----------------------+----------------------+----------</a:t>
            </a:r>
          </a:p>
          <a:p>
            <a:pPr>
              <a:buFontTx/>
              <a:buNone/>
            </a:pPr>
            <a:r>
              <a:rPr lang="pt-BR" sz="1800">
                <a:latin typeface="Courier New" pitchFamily="49" charset="0"/>
              </a:rPr>
              <a:t>                  usa |       975        274 |     1,249 </a:t>
            </a:r>
          </a:p>
          <a:p>
            <a:pPr>
              <a:buFontTx/>
              <a:buNone/>
            </a:pPr>
            <a:r>
              <a:rPr lang="pt-BR" sz="1800">
                <a:latin typeface="Courier New" pitchFamily="49" charset="0"/>
              </a:rPr>
              <a:t>                      |    0,7806     0,2194 |     1,0 </a:t>
            </a:r>
          </a:p>
          <a:p>
            <a:pPr>
              <a:buFontTx/>
              <a:buNone/>
            </a:pPr>
            <a:r>
              <a:rPr lang="pt-BR" sz="1800">
                <a:latin typeface="Courier New" pitchFamily="49" charset="0"/>
              </a:rPr>
              <a:t>----------------------+----------------------+----------</a:t>
            </a:r>
          </a:p>
          <a:p>
            <a:pPr>
              <a:buFontTx/>
              <a:buNone/>
            </a:pPr>
            <a:r>
              <a:rPr lang="pt-BR" sz="1800">
                <a:latin typeface="Courier New" pitchFamily="49" charset="0"/>
              </a:rPr>
              <a:t>               brazil |     1,030        470 |     1,500 </a:t>
            </a:r>
          </a:p>
          <a:p>
            <a:pPr>
              <a:buFontTx/>
              <a:buNone/>
            </a:pPr>
            <a:r>
              <a:rPr lang="pt-BR" sz="1800">
                <a:latin typeface="Courier New" pitchFamily="49" charset="0"/>
              </a:rPr>
              <a:t>                      |    0,6867     0,3133 |     1,0 </a:t>
            </a:r>
          </a:p>
          <a:p>
            <a:pPr>
              <a:buFontTx/>
              <a:buNone/>
            </a:pPr>
            <a:r>
              <a:rPr lang="pt-BR" sz="1800">
                <a:latin typeface="Courier New" pitchFamily="49" charset="0"/>
              </a:rPr>
              <a:t>----------------------+----------------------+----------</a:t>
            </a:r>
          </a:p>
          <a:p>
            <a:pPr>
              <a:buFontTx/>
              <a:buNone/>
            </a:pPr>
            <a:r>
              <a:rPr lang="pt-BR" sz="1800">
                <a:latin typeface="Courier New" pitchFamily="49" charset="0"/>
              </a:rPr>
              <a:t>                Total |     2,005        744 |     2,749 </a:t>
            </a:r>
          </a:p>
          <a:p>
            <a:pPr>
              <a:buFontTx/>
              <a:buNone/>
            </a:pPr>
            <a:r>
              <a:rPr lang="pt-BR" sz="1800">
                <a:latin typeface="Courier New" pitchFamily="49" charset="0"/>
              </a:rPr>
              <a:t>                      |    0,7294     0,2706 |     1,0</a:t>
            </a:r>
            <a:r>
              <a:rPr lang="pt-BR" sz="2800">
                <a:latin typeface="Courier New" pitchFamily="49" charset="0"/>
              </a:rPr>
              <a:t> </a:t>
            </a:r>
          </a:p>
          <a:p>
            <a:pPr>
              <a:buFontTx/>
              <a:buNone/>
            </a:pPr>
            <a:endParaRPr lang="pt-BR" sz="28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10842</TotalTime>
  <Words>863</Words>
  <Application>Microsoft Office PowerPoint</Application>
  <PresentationFormat>Apresentação na tela (4:3)</PresentationFormat>
  <Paragraphs>161</Paragraphs>
  <Slides>22</Slides>
  <Notes>20</Notes>
  <HiddenSlides>2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4" baseType="lpstr">
      <vt:lpstr>Default Design</vt:lpstr>
      <vt:lpstr>Equation</vt:lpstr>
      <vt:lpstr>Análise de Tabelas de Contingência e Teste de Hipótese  Opinião Pública e Política Externa</vt:lpstr>
      <vt:lpstr>1. Variáveis Qualitativas</vt:lpstr>
      <vt:lpstr>Processamento e Análise de Variáveis Qualitativas</vt:lpstr>
      <vt:lpstr>Tabelas de Contingência</vt:lpstr>
      <vt:lpstr>Proporções</vt:lpstr>
      <vt:lpstr>Percentual</vt:lpstr>
      <vt:lpstr>Vamos utilizar uma notação alternativa para analisar algumas razões em uma tabela 2X2</vt:lpstr>
      <vt:lpstr>Tabelas 2X2</vt:lpstr>
      <vt:lpstr>Exemplo</vt:lpstr>
      <vt:lpstr>Odds Ratio - Razão de chance</vt:lpstr>
      <vt:lpstr>Razão de Chance</vt:lpstr>
      <vt:lpstr>Com os dados do exemplo </vt:lpstr>
      <vt:lpstr>Razão de Chance: Interpretação</vt:lpstr>
      <vt:lpstr>Diferença entre as proporções com um determinado outcome nos dois grupos</vt:lpstr>
      <vt:lpstr>Apresentação do PowerPoint</vt:lpstr>
      <vt:lpstr>Apresentação do PowerPoint</vt:lpstr>
      <vt:lpstr>Interpretação</vt:lpstr>
      <vt:lpstr>Outras medidas úteis</vt:lpstr>
      <vt:lpstr>Risco Relativo</vt:lpstr>
      <vt:lpstr>Risco Relativo</vt:lpstr>
      <vt:lpstr>Exemplo - Vitimização</vt:lpstr>
      <vt:lpstr>Identifique na tabela a seguir qual é a variável resposta e qual a variável explicativa e com base na sua resposta, calcule as razões de chance que são relevantes para a análise da relação entre as variáveis. </vt:lpstr>
    </vt:vector>
  </TitlesOfParts>
  <Company>Departamento de Ciência Política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4 de 2009</dc:title>
  <dc:subject>Aula sobre análise de dados categóricos</dc:subject>
  <dc:creator>Leandro Piquet Carneiro</dc:creator>
  <cp:lastModifiedBy>Leandro</cp:lastModifiedBy>
  <cp:revision>73</cp:revision>
  <dcterms:created xsi:type="dcterms:W3CDTF">2004-06-14T16:51:33Z</dcterms:created>
  <dcterms:modified xsi:type="dcterms:W3CDTF">2019-05-21T14:17:27Z</dcterms:modified>
</cp:coreProperties>
</file>