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2" r:id="rId6"/>
    <p:sldId id="260" r:id="rId7"/>
    <p:sldId id="281" r:id="rId8"/>
    <p:sldId id="284" r:id="rId9"/>
    <p:sldId id="302" r:id="rId10"/>
    <p:sldId id="282" r:id="rId11"/>
    <p:sldId id="283" r:id="rId12"/>
    <p:sldId id="261" r:id="rId13"/>
    <p:sldId id="305" r:id="rId14"/>
    <p:sldId id="306" r:id="rId15"/>
    <p:sldId id="304" r:id="rId16"/>
    <p:sldId id="267" r:id="rId17"/>
    <p:sldId id="301" r:id="rId18"/>
    <p:sldId id="285" r:id="rId19"/>
    <p:sldId id="307" r:id="rId20"/>
    <p:sldId id="308" r:id="rId21"/>
    <p:sldId id="286" r:id="rId22"/>
    <p:sldId id="268" r:id="rId23"/>
    <p:sldId id="269" r:id="rId24"/>
    <p:sldId id="270" r:id="rId25"/>
    <p:sldId id="275" r:id="rId26"/>
    <p:sldId id="276" r:id="rId27"/>
    <p:sldId id="279" r:id="rId28"/>
    <p:sldId id="280" r:id="rId29"/>
    <p:sldId id="287" r:id="rId30"/>
    <p:sldId id="288" r:id="rId31"/>
    <p:sldId id="289" r:id="rId32"/>
    <p:sldId id="291" r:id="rId33"/>
    <p:sldId id="292" r:id="rId34"/>
    <p:sldId id="294" r:id="rId35"/>
    <p:sldId id="295" r:id="rId36"/>
    <p:sldId id="296" r:id="rId37"/>
    <p:sldId id="297" r:id="rId38"/>
    <p:sldId id="298" r:id="rId39"/>
  </p:sldIdLst>
  <p:sldSz cx="9144000" cy="5143500" type="screen16x9"/>
  <p:notesSz cx="6858000" cy="9144000"/>
  <p:embeddedFontLst>
    <p:embeddedFont>
      <p:font typeface="Muli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ontserrat" panose="020B0604020202020204" charset="0"/>
      <p:regular r:id="rId49"/>
      <p:bold r:id="rId50"/>
      <p:italic r:id="rId51"/>
      <p:boldItalic r:id="rId52"/>
    </p:embeddedFont>
    <p:embeddedFont>
      <p:font typeface="MS Gothic" panose="020B0609070205080204" pitchFamily="49" charset="-128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1452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75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1048ed4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01048ed44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04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1048ed4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01048ed4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07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1048ed4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1048ed4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17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1048ed4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01048ed44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559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1048ed4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01048ed4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47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1048ed4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1048ed4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98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1048ed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1048ed4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87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1048ed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1048ed4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248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01048ed44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01048ed44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803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1048ed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1048ed4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56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052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1048ed4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1048ed4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38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01048ed44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01048ed44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066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01048ed4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01048ed4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970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1048ed4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01048ed4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76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1048ed4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1048ed4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151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1048ed4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01048ed4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6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1048ed4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1048ed4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849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1048ed4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01048ed44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16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01048ed4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01048ed4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323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01048ed4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01048ed4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94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609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01048ed4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01048ed4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037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1048ed44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01048ed44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721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1048ed4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01048ed4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088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1048ed44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01048ed44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241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1048ed44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01048ed44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339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01048ed44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01048ed44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62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01048ed44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01048ed44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721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01048ed44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01048ed44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120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01048ed4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01048ed4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14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01048ed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01048ed4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00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1048ed4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01048ed4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25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1048ed4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01048ed4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28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01048ed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01048ed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6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1048ed4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01048ed4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29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1048ed4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01048ed4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chemeClr val="dk1"/>
                  </a:solidFill>
                </a:rPr>
                <a:t>‘’</a:t>
              </a:r>
              <a:endParaRPr sz="9400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25017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321088" y="1393425"/>
            <a:ext cx="25017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50975" y="1393425"/>
            <a:ext cx="25017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258875"/>
            <a:ext cx="82296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805198" y="4212742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2697475" y="2220425"/>
            <a:ext cx="57606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 letramentos na modernidade líquida</a:t>
            </a:r>
            <a:endParaRPr dirty="0"/>
          </a:p>
        </p:txBody>
      </p:sp>
      <p:sp>
        <p:nvSpPr>
          <p:cNvPr id="63" name="Google Shape;63;p11"/>
          <p:cNvSpPr txBox="1"/>
          <p:nvPr/>
        </p:nvSpPr>
        <p:spPr>
          <a:xfrm>
            <a:off x="5018275" y="4376125"/>
            <a:ext cx="3439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Prof. Dra. Rossana Furtado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3133849" y="879450"/>
            <a:ext cx="54228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Um método sociológico só pode ser pensado </a:t>
            </a:r>
            <a:r>
              <a:rPr lang="en" sz="1800" i="1"/>
              <a:t>no terreno do próprio marxismo</a:t>
            </a:r>
            <a:r>
              <a:rPr lang="en" sz="1800"/>
              <a:t>, e precisa desfrutar da correta dialética entre o produto ideológico e as condições socioeconômicas de produção, para não cair no imediatismo da causalidade mecânica </a:t>
            </a:r>
            <a:endParaRPr sz="1800"/>
          </a:p>
          <a:p>
            <a:pPr marL="0" lvl="0" indent="0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(MEDVIÉDEV, 2010, p.57-58) 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Ideologias e ideologias </a:t>
            </a:r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691200" y="1401325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Marx </a:t>
            </a:r>
            <a:r>
              <a:rPr lang="en" sz="1800" dirty="0" smtClean="0"/>
              <a:t>(1996</a:t>
            </a:r>
            <a:r>
              <a:rPr lang="en" sz="1800" dirty="0"/>
              <a:t>) nos orienta que os homens entram em relações de produção na vida em sociedade por necessidade e que</a:t>
            </a:r>
            <a:endParaRPr sz="18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"(</a:t>
            </a:r>
            <a:r>
              <a:rPr lang="en" sz="1800" dirty="0"/>
              <a:t>a) totalidade destas relações de produção forma a estrutura econômica da sociedade, a base real sobre a qual se ergue uma superestrutura jurídica e política, e à qual correspondem determinadas formas da consciência social. O modo de produção da vida material é que condiciona o processo da vida social, política e espiritual. Não é a consciência dos homens que determina o seu ser, mas, inversamente, o seu ser social que determina a sua </a:t>
            </a:r>
            <a:r>
              <a:rPr lang="en" sz="1800" dirty="0" smtClean="0"/>
              <a:t>consciência” </a:t>
            </a:r>
            <a:r>
              <a:rPr lang="en" sz="1800" dirty="0"/>
              <a:t>(p. 52).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2"/>
                </a:solidFill>
              </a:rPr>
              <a:t>3. </a:t>
            </a:r>
            <a:endParaRPr sz="9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questão do sujeito</a:t>
            </a:r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3133849" y="239486"/>
            <a:ext cx="5422800" cy="3891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spcAft>
                <a:spcPts val="800"/>
              </a:spcAft>
              <a:buNone/>
            </a:pPr>
            <a:r>
              <a:rPr lang="pt-BR" sz="1800" dirty="0" smtClean="0">
                <a:latin typeface="Montserrat" panose="020B0604020202020204" charset="0"/>
                <a:ea typeface="Calibri" panose="020F0502020204030204" pitchFamily="34" charset="0"/>
              </a:rPr>
              <a:t>“O indivíduo como proprietário dos conteúdos da sua consciência, como autor de suas ideias, como uma personalidade responsável por suas ideias e desejos, é um fenômeno puramente socioideológico” (2017, p. 129), </a:t>
            </a:r>
            <a:r>
              <a:rPr lang="pt-BR" sz="1800" dirty="0" smtClean="0">
                <a:solidFill>
                  <a:srgbClr val="00000A"/>
                </a:solidFill>
                <a:latin typeface="Montserrat" panose="020B0604020202020204" charset="0"/>
                <a:ea typeface="Calibri" panose="020F0502020204030204" pitchFamily="34" charset="0"/>
              </a:rPr>
              <a:t> </a:t>
            </a:r>
            <a:r>
              <a:rPr lang="pt-BR" sz="1800" dirty="0" smtClean="0">
                <a:latin typeface="Montserrat" panose="020B0604020202020204" charset="0"/>
                <a:ea typeface="Calibri" panose="020F0502020204030204" pitchFamily="34" charset="0"/>
              </a:rPr>
              <a:t>ou seja, o sujeito só se realiza enquanto sujeito por via de suas relações intersociais e por meio da ideologia que o constitui. </a:t>
            </a:r>
          </a:p>
          <a:p>
            <a:pPr>
              <a:spcAft>
                <a:spcPts val="800"/>
              </a:spcAft>
            </a:pPr>
            <a:r>
              <a:rPr lang="pt-BR" sz="1800" dirty="0" smtClean="0">
                <a:latin typeface="Montserrat" panose="020B0604020202020204" charset="0"/>
                <a:ea typeface="Calibri" panose="020F0502020204030204" pitchFamily="34" charset="0"/>
              </a:rPr>
              <a:t>Não há subjetividade solitariamente: eu sou somente por que estou para com o outro, o outro me vê e me (in)completa, é na alteridade que eu me torno sujeito num movimento contínuo de ir até o outro e de voltar a mim. </a:t>
            </a:r>
            <a:endParaRPr lang="pt-BR" sz="1800" dirty="0" smtClean="0"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2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questão do sujeito</a:t>
            </a:r>
            <a:endParaRPr dirty="0"/>
          </a:p>
        </p:txBody>
      </p:sp>
      <p:sp>
        <p:nvSpPr>
          <p:cNvPr id="245" name="Google Shape;245;p3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Retângulo 4"/>
          <p:cNvSpPr/>
          <p:nvPr/>
        </p:nvSpPr>
        <p:spPr>
          <a:xfrm>
            <a:off x="708917" y="1448366"/>
            <a:ext cx="8032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000" dirty="0" smtClean="0">
                <a:effectLst/>
                <a:latin typeface="Montserra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Eu sou porque sou para o outro</a:t>
            </a:r>
          </a:p>
          <a:p>
            <a:pPr>
              <a:spcAft>
                <a:spcPts val="800"/>
              </a:spcAft>
            </a:pPr>
            <a:endParaRPr lang="pt-BR" sz="2000" dirty="0"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2000" dirty="0" smtClean="0">
                <a:effectLst/>
                <a:latin typeface="Montserra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Efeito dominó</a:t>
            </a:r>
          </a:p>
          <a:p>
            <a:pPr>
              <a:spcAft>
                <a:spcPts val="800"/>
              </a:spcAft>
            </a:pPr>
            <a:endParaRPr lang="pt-BR" sz="2000" dirty="0"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2000" dirty="0" smtClean="0">
                <a:effectLst/>
                <a:latin typeface="Montserra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             Exterioridade sígnica </a:t>
            </a:r>
          </a:p>
          <a:p>
            <a:pPr>
              <a:spcAft>
                <a:spcPts val="800"/>
              </a:spcAft>
            </a:pPr>
            <a:endParaRPr lang="pt-BR" sz="2000" dirty="0"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2000" dirty="0">
                <a:latin typeface="Montserrat" panose="020B0604020202020204" charset="0"/>
              </a:rPr>
              <a:t>“A consciência individual é um fato </a:t>
            </a:r>
            <a:r>
              <a:rPr lang="pt-BR" sz="2000" dirty="0" smtClean="0">
                <a:latin typeface="Montserrat" panose="020B0604020202020204" charset="0"/>
              </a:rPr>
              <a:t>social” (Volóchinov </a:t>
            </a:r>
            <a:r>
              <a:rPr lang="pt-BR" sz="2000" dirty="0">
                <a:latin typeface="Montserrat" panose="020B0604020202020204" charset="0"/>
              </a:rPr>
              <a:t>(Círculo de Bakhtin</a:t>
            </a:r>
            <a:r>
              <a:rPr lang="pt-BR" sz="2000" dirty="0" smtClean="0">
                <a:latin typeface="Montserrat" panose="020B0604020202020204" charset="0"/>
              </a:rPr>
              <a:t>), 2017</a:t>
            </a:r>
            <a:r>
              <a:rPr lang="pt-BR" sz="2000" dirty="0">
                <a:latin typeface="Montserrat" panose="020B0604020202020204" charset="0"/>
              </a:rPr>
              <a:t>, p. 97).</a:t>
            </a:r>
            <a:endParaRPr lang="pt-BR" sz="2000" dirty="0" smtClean="0">
              <a:effectLst/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pt-BR" sz="2000" dirty="0"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pt-BR" sz="2000" dirty="0">
              <a:effectLst/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pt-BR" sz="2000" dirty="0" smtClean="0">
              <a:effectLst/>
              <a:latin typeface="Montserra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2797628" y="1926771"/>
            <a:ext cx="576943" cy="936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Igual 3"/>
          <p:cNvSpPr/>
          <p:nvPr/>
        </p:nvSpPr>
        <p:spPr>
          <a:xfrm>
            <a:off x="5029199" y="2100942"/>
            <a:ext cx="1393372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0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2"/>
                </a:solidFill>
              </a:rPr>
              <a:t>4. </a:t>
            </a:r>
            <a:endParaRPr sz="9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discurso hegemônico</a:t>
            </a:r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4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discurso hegemônico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70114" y="1295400"/>
            <a:ext cx="8082686" cy="3100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" sz="2000" dirty="0" smtClean="0"/>
              <a:t>Escancara </a:t>
            </a:r>
            <a:r>
              <a:rPr lang="en" sz="2000" dirty="0"/>
              <a:t>a homogeneização cultural e nos desafia a pensar, o tempo todo, sobre a modernidade que nos homogeneíza, nos rapta a diferença, pormenoriza e apaga (quando não extermina) as minorias que não se encaixam nos ideais de harmonia da ideologia dominante. </a:t>
            </a:r>
            <a:endParaRPr lang="en" sz="2000" dirty="0" smtClean="0"/>
          </a:p>
          <a:p>
            <a:pPr marL="342900" indent="-342900" algn="just"/>
            <a:r>
              <a:rPr lang="en" sz="2000" dirty="0" smtClean="0"/>
              <a:t>Busca-se </a:t>
            </a:r>
            <a:r>
              <a:rPr lang="en" sz="2000" dirty="0"/>
              <a:t>a todo custo a eliminação dos conflitos, como se estes não fossem inerentes aos seres humanos, constituindo suas </a:t>
            </a:r>
            <a:r>
              <a:rPr lang="en" sz="2000" dirty="0" smtClean="0"/>
              <a:t>subjetividades.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5846641" y="4639627"/>
            <a:ext cx="2866490" cy="371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buClr>
                <a:schemeClr val="accent2"/>
              </a:buClr>
              <a:buSzPts val="3000"/>
            </a:pPr>
            <a:r>
              <a:rPr lang="pt-BR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(Ferraz e Furtado, 2019)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Vamos refletir?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70113" y="2043225"/>
            <a:ext cx="8735361" cy="3100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>
              <a:buFont typeface="MS Gothic" panose="020B0609070205080204" pitchFamily="49" charset="-128"/>
              <a:buChar char="?"/>
            </a:pPr>
            <a:r>
              <a:rPr lang="en" sz="3300" b="1" dirty="0" smtClean="0"/>
              <a:t>É possível eliminarmos os conflitos?</a:t>
            </a:r>
            <a:endParaRPr sz="3300" b="1"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56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ctrTitle"/>
          </p:nvPr>
        </p:nvSpPr>
        <p:spPr>
          <a:xfrm>
            <a:off x="685800" y="319574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2"/>
                </a:solidFill>
              </a:rPr>
              <a:t>5. </a:t>
            </a:r>
            <a:endParaRPr sz="9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Os memes refletindo e refratando a ideologia do cotidiano </a:t>
            </a:r>
            <a:endParaRPr dirty="0"/>
          </a:p>
        </p:txBody>
      </p:sp>
      <p:sp>
        <p:nvSpPr>
          <p:cNvPr id="258" name="Google Shape;258;p40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/>
              <a:t>Os memes sob uma visão de discurso do acontecimento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70113" y="1426029"/>
            <a:ext cx="8735361" cy="3717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>
              <a:lnSpc>
                <a:spcPct val="115000"/>
              </a:lnSpc>
              <a:spcBef>
                <a:spcPts val="0"/>
              </a:spcBef>
              <a:buClr>
                <a:srgbClr val="266D78"/>
              </a:buClr>
              <a:buSzPts val="2000"/>
              <a:buFont typeface="Muli"/>
              <a:buChar char="★"/>
            </a:pPr>
            <a:r>
              <a:rPr lang="pt-BR" dirty="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não se prendem apenas a “temas” sociais e ou políticos;</a:t>
            </a:r>
          </a:p>
          <a:p>
            <a:pPr lvl="0" indent="-355600">
              <a:lnSpc>
                <a:spcPct val="115000"/>
              </a:lnSpc>
              <a:spcBef>
                <a:spcPts val="0"/>
              </a:spcBef>
              <a:buClr>
                <a:srgbClr val="266D78"/>
              </a:buClr>
              <a:buSzPts val="2000"/>
              <a:buFont typeface="Muli"/>
              <a:buChar char="★"/>
            </a:pPr>
            <a:r>
              <a:rPr lang="pt-BR" dirty="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diversidade na materialidade discursiva </a:t>
            </a:r>
          </a:p>
          <a:p>
            <a:pPr lvl="0" indent="-355600">
              <a:lnSpc>
                <a:spcPct val="115000"/>
              </a:lnSpc>
              <a:spcBef>
                <a:spcPts val="0"/>
              </a:spcBef>
              <a:buClr>
                <a:srgbClr val="266D78"/>
              </a:buClr>
              <a:buSzPts val="2000"/>
              <a:buFont typeface="Muli"/>
              <a:buChar char="★"/>
            </a:pPr>
            <a:r>
              <a:rPr lang="pt-BR" dirty="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riso e a visão carnavalesca do mundo  estão na base dos memes ao desmantelar o lado sério instigando a ambivalência das significações.</a:t>
            </a:r>
          </a:p>
          <a:p>
            <a:pPr lvl="0" indent="-355600">
              <a:lnSpc>
                <a:spcPct val="115000"/>
              </a:lnSpc>
              <a:spcBef>
                <a:spcPts val="0"/>
              </a:spcBef>
              <a:buClr>
                <a:srgbClr val="266D78"/>
              </a:buClr>
              <a:buSzPts val="2000"/>
              <a:buFont typeface="Muli"/>
              <a:buChar char="★"/>
            </a:pPr>
            <a:r>
              <a:rPr lang="pt-BR" dirty="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temas diferentes partindo de elementos de significação idênticos .</a:t>
            </a:r>
            <a:endParaRPr lang="pt-BR" dirty="0">
              <a:solidFill>
                <a:srgbClr val="266D78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99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188450" y="2897800"/>
            <a:ext cx="52689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7F464"/>
                </a:solidFill>
              </a:rPr>
              <a:t>1.</a:t>
            </a:r>
            <a:endParaRPr sz="9600">
              <a:solidFill>
                <a:srgbClr val="C7F46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discurso para o Círculo de Bakhtin</a:t>
            </a:r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/>
              <a:t>Os memes sob uma visão de discurso do acontecimento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70113" y="1426029"/>
            <a:ext cx="8735361" cy="3717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 algn="just">
              <a:lnSpc>
                <a:spcPct val="115000"/>
              </a:lnSpc>
              <a:spcBef>
                <a:spcPts val="0"/>
              </a:spcBef>
              <a:buClr>
                <a:srgbClr val="266D78"/>
              </a:buClr>
              <a:buSzPts val="1800"/>
              <a:buFont typeface="Muli"/>
              <a:buChar char="★"/>
            </a:pPr>
            <a:r>
              <a:rPr lang="pt-BR" sz="2000" dirty="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Os seus efeitos de sentido são tecidos em seu acontecimento, o qual não se faz sem uma memória, sem uma historicidade, que nos  memes vai do grande tempo (tempo histórico) ao pequeno tempo (acontecimento discursivo) em questões de segundos e pode refletir orientações discursivas diferentes.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pt-BR" sz="2000" dirty="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lvl="0" indent="-342900" algn="just">
              <a:lnSpc>
                <a:spcPct val="115000"/>
              </a:lnSpc>
              <a:spcBef>
                <a:spcPts val="0"/>
              </a:spcBef>
              <a:buClr>
                <a:srgbClr val="266D78"/>
              </a:buClr>
              <a:buSzPts val="1800"/>
              <a:buFont typeface="Muli"/>
              <a:buChar char="★"/>
            </a:pPr>
            <a:r>
              <a:rPr lang="pt-BR" sz="2000" dirty="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O tema e a significação precisam ser levados em conta, muito além de categorias classificatórias, pois as palavras se renovam criativamente quando lançadas em novos contextos.</a:t>
            </a:r>
            <a:endParaRPr lang="pt-BR" sz="2000" dirty="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72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457200" y="4258875"/>
            <a:ext cx="82296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988" y="230800"/>
            <a:ext cx="5894025" cy="38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ctrTitle"/>
          </p:nvPr>
        </p:nvSpPr>
        <p:spPr>
          <a:xfrm>
            <a:off x="685800" y="2897800"/>
            <a:ext cx="46776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2"/>
                </a:solidFill>
              </a:rPr>
              <a:t>6. </a:t>
            </a:r>
            <a:endParaRPr sz="9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Os letramentos na modernidade líquida</a:t>
            </a:r>
            <a:endParaRPr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55025" y="152400"/>
            <a:ext cx="83739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letramentos na modernidade líquida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212832" y="1300157"/>
            <a:ext cx="8343943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 partir do momento em que passamos </a:t>
            </a:r>
            <a:r>
              <a:rPr lang="en" dirty="0" smtClean="0"/>
              <a:t>a:</a:t>
            </a:r>
          </a:p>
          <a:p>
            <a:pPr marL="342900" indent="-342900" algn="just"/>
            <a:r>
              <a:rPr lang="en" dirty="0" smtClean="0"/>
              <a:t> </a:t>
            </a:r>
            <a:r>
              <a:rPr lang="en" b="1" dirty="0"/>
              <a:t>refletir</a:t>
            </a:r>
            <a:r>
              <a:rPr lang="en" dirty="0"/>
              <a:t> a ponto de </a:t>
            </a:r>
            <a:r>
              <a:rPr lang="en" b="1" dirty="0"/>
              <a:t>transgredir</a:t>
            </a:r>
            <a:r>
              <a:rPr lang="en" dirty="0"/>
              <a:t> os limites aos quais somos impostos, movimentando-nos pelos </a:t>
            </a:r>
            <a:r>
              <a:rPr lang="en" dirty="0" smtClean="0"/>
              <a:t>lugares; </a:t>
            </a:r>
          </a:p>
          <a:p>
            <a:pPr marL="342900" indent="-342900" algn="just"/>
            <a:r>
              <a:rPr lang="en" b="1" dirty="0" smtClean="0"/>
              <a:t>questionar</a:t>
            </a:r>
            <a:r>
              <a:rPr lang="en" dirty="0" smtClean="0"/>
              <a:t> </a:t>
            </a:r>
            <a:r>
              <a:rPr lang="en" dirty="0"/>
              <a:t>as práticas </a:t>
            </a:r>
            <a:r>
              <a:rPr lang="en" dirty="0" smtClean="0"/>
              <a:t>sociais</a:t>
            </a:r>
            <a:r>
              <a:rPr lang="en" dirty="0"/>
              <a:t>;</a:t>
            </a:r>
            <a:endParaRPr lang="en" dirty="0" smtClean="0"/>
          </a:p>
          <a:p>
            <a:pPr marL="342900" indent="-342900" algn="just"/>
            <a:r>
              <a:rPr lang="pt-BR" b="1" dirty="0"/>
              <a:t>c</a:t>
            </a:r>
            <a:r>
              <a:rPr lang="en" b="1" dirty="0" smtClean="0"/>
              <a:t>olocar em </a:t>
            </a:r>
            <a:r>
              <a:rPr lang="en" b="1" dirty="0"/>
              <a:t>xeque </a:t>
            </a:r>
            <a:r>
              <a:rPr lang="en" dirty="0"/>
              <a:t>aquilo que é dado </a:t>
            </a:r>
            <a:r>
              <a:rPr lang="en" i="1" dirty="0"/>
              <a:t>a priori</a:t>
            </a:r>
            <a:r>
              <a:rPr lang="en" dirty="0"/>
              <a:t> </a:t>
            </a:r>
            <a:endParaRPr lang="en" dirty="0" smtClean="0"/>
          </a:p>
          <a:p>
            <a:pPr marL="342900" indent="-342900" algn="just"/>
            <a:r>
              <a:rPr lang="en" b="1" dirty="0"/>
              <a:t>c</a:t>
            </a:r>
            <a:r>
              <a:rPr lang="en" b="1" dirty="0" smtClean="0"/>
              <a:t>onsiderar</a:t>
            </a:r>
            <a:r>
              <a:rPr lang="en" dirty="0" smtClean="0"/>
              <a:t> </a:t>
            </a:r>
            <a:r>
              <a:rPr lang="en" dirty="0"/>
              <a:t>os acontecimentos </a:t>
            </a:r>
            <a:r>
              <a:rPr lang="en" dirty="0" smtClean="0"/>
              <a:t>criticamente; </a:t>
            </a:r>
          </a:p>
          <a:p>
            <a:pPr marL="0" indent="0" algn="just">
              <a:buNone/>
            </a:pPr>
            <a:r>
              <a:rPr lang="en" dirty="0" smtClean="0"/>
              <a:t>poderemos </a:t>
            </a:r>
            <a:r>
              <a:rPr lang="en" dirty="0"/>
              <a:t>chegar a uma certa </a:t>
            </a:r>
            <a:r>
              <a:rPr lang="en" b="1" dirty="0"/>
              <a:t>liberdade</a:t>
            </a:r>
            <a:r>
              <a:rPr lang="en" dirty="0"/>
              <a:t>. </a:t>
            </a:r>
            <a:endParaRPr lang="en" dirty="0" smtClean="0"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455025" y="152400"/>
            <a:ext cx="83739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letramentos na modernidade líquida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761175" y="1889533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454F5B"/>
                </a:solidFill>
              </a:rPr>
              <a:t>A </a:t>
            </a:r>
            <a:r>
              <a:rPr lang="en" sz="2500" b="1" dirty="0">
                <a:solidFill>
                  <a:srgbClr val="454F5B"/>
                </a:solidFill>
              </a:rPr>
              <a:t>educação</a:t>
            </a:r>
            <a:r>
              <a:rPr lang="en" sz="2500" dirty="0">
                <a:solidFill>
                  <a:srgbClr val="454F5B"/>
                </a:solidFill>
              </a:rPr>
              <a:t> é um dos, senão “o” caminho para abrirmos nossas perspectivas e passarmos a compreender o mundo através de </a:t>
            </a:r>
            <a:r>
              <a:rPr lang="en" sz="2500" b="1" dirty="0">
                <a:solidFill>
                  <a:srgbClr val="454F5B"/>
                </a:solidFill>
              </a:rPr>
              <a:t>lentes mais críticas</a:t>
            </a:r>
            <a:r>
              <a:rPr lang="en" sz="2500" dirty="0" smtClean="0">
                <a:solidFill>
                  <a:srgbClr val="454F5B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454F5B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454F5B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454F5B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454F5B"/>
              </a:solidFill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455025" y="1349829"/>
            <a:ext cx="7997775" cy="3298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Enquanto </a:t>
            </a:r>
            <a:r>
              <a:rPr lang="en" sz="2000" b="1" dirty="0"/>
              <a:t>educadores</a:t>
            </a:r>
            <a:r>
              <a:rPr lang="en" sz="2000" dirty="0"/>
              <a:t>, precisamos </a:t>
            </a:r>
            <a:r>
              <a:rPr lang="en" sz="2000" b="1" dirty="0"/>
              <a:t>ficar atentos </a:t>
            </a:r>
            <a:r>
              <a:rPr lang="en" sz="2000" dirty="0"/>
              <a:t>ao que dizemos/ensinamos, uma vez que </a:t>
            </a:r>
            <a:r>
              <a:rPr lang="en" sz="2000" b="1" dirty="0"/>
              <a:t>“a verdade é aquilo que dizemos ser verdadeiro”</a:t>
            </a:r>
            <a:r>
              <a:rPr lang="en" sz="2000" dirty="0"/>
              <a:t> – que equivale a dizer que as verdades não são descobertas pela razão, mas sim inventadas por ela (...)” (Veiga-Neto, 2007:90). </a:t>
            </a:r>
            <a:endParaRPr lang="en" sz="2000" dirty="0" smtClean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/>
              <a:t>Essa </a:t>
            </a:r>
            <a:r>
              <a:rPr lang="en" sz="2000" dirty="0"/>
              <a:t>consideração nos faz refletir que a verdade depende do ponto de vista, do contexto sócio-histórico a que estão inseridos os sujeitos da enunciação. </a:t>
            </a:r>
            <a:endParaRPr lang="en" sz="2000" dirty="0" smtClean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/>
              <a:t>O </a:t>
            </a:r>
            <a:r>
              <a:rPr lang="en" sz="2000" b="1" dirty="0"/>
              <a:t>que é verdade para um, não necessariamente é verdadeiro para o </a:t>
            </a:r>
            <a:r>
              <a:rPr lang="en" sz="2000" b="1" dirty="0" smtClean="0"/>
              <a:t>outro.</a:t>
            </a:r>
            <a:endParaRPr lang="pt-BR" sz="1000" dirty="0" smtClean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455025" y="152400"/>
            <a:ext cx="83739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letramentos na modernidade líquida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455025" y="1347814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54F5B"/>
                </a:solidFill>
              </a:rPr>
              <a:t>Pensar numa proposta de letramento que possa chamar a atenção dos adolescentes e jovens da contemporaneidade não se mostra como tarefa fácil. </a:t>
            </a:r>
            <a:endParaRPr lang="en" sz="2000" dirty="0" smtClean="0">
              <a:solidFill>
                <a:srgbClr val="454F5B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454F5B"/>
                </a:solidFill>
              </a:rPr>
              <a:t>Trazemos </a:t>
            </a:r>
            <a:r>
              <a:rPr lang="en" sz="2000" dirty="0">
                <a:solidFill>
                  <a:srgbClr val="454F5B"/>
                </a:solidFill>
              </a:rPr>
              <a:t>para a sala de aula uma proposição que </a:t>
            </a:r>
            <a:r>
              <a:rPr lang="en" sz="2000" dirty="0" smtClean="0">
                <a:solidFill>
                  <a:srgbClr val="454F5B"/>
                </a:solidFill>
              </a:rPr>
              <a:t>atraia </a:t>
            </a:r>
            <a:r>
              <a:rPr lang="en" sz="2000" dirty="0">
                <a:solidFill>
                  <a:srgbClr val="454F5B"/>
                </a:solidFill>
              </a:rPr>
              <a:t>os alunos por já fazer parte de seus cotidianos, as possibilidades de sucesso </a:t>
            </a:r>
            <a:r>
              <a:rPr lang="en" sz="2000" dirty="0" smtClean="0">
                <a:solidFill>
                  <a:srgbClr val="454F5B"/>
                </a:solidFill>
              </a:rPr>
              <a:t>na educação linguística </a:t>
            </a:r>
            <a:r>
              <a:rPr lang="en" sz="2000" dirty="0">
                <a:solidFill>
                  <a:srgbClr val="454F5B"/>
                </a:solidFill>
              </a:rPr>
              <a:t>se abundam.</a:t>
            </a:r>
            <a:endParaRPr sz="2000" dirty="0">
              <a:solidFill>
                <a:srgbClr val="454F5B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54F5B"/>
                </a:solidFill>
              </a:rPr>
              <a:t>Dessa forma, explorar os memes no ambiente escolar pode possibilitar um maior interesse do alunado nas produções discursivas</a:t>
            </a:r>
            <a:r>
              <a:rPr lang="en" sz="2000" dirty="0" smtClean="0">
                <a:solidFill>
                  <a:srgbClr val="454F5B"/>
                </a:solidFill>
              </a:rPr>
              <a:t>.</a:t>
            </a:r>
          </a:p>
          <a:p>
            <a:pPr marL="0" indent="0" algn="r">
              <a:buNone/>
            </a:pPr>
            <a:endParaRPr lang="pt-BR" sz="18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454F5B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454F5B"/>
              </a:solidFill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55025" y="152400"/>
            <a:ext cx="83739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letramentos na modernidade líquida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457200" y="4258875"/>
            <a:ext cx="82296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 dirty="0"/>
              <a:t>Qual o nosso papel enquanto </a:t>
            </a:r>
            <a:r>
              <a:rPr lang="en" b="1" dirty="0" smtClean="0"/>
              <a:t>educadores?</a:t>
            </a:r>
            <a:endParaRPr b="1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7463"/>
            <a:ext cx="3171825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750" y="246500"/>
            <a:ext cx="34480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206829" y="152400"/>
            <a:ext cx="8245971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Os letramentos na modernidade líquida</a:t>
            </a:r>
            <a:endParaRPr dirty="0"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Desestabilizar o centro da experiência pedagógica, confrontar conceitos a fim de experienciar diferentes sensações e emoções, partir da técnica para o debate incentivador de novas perspectivas, promover o questionamento daquilo que é passado como cultura para os muitos e variados tipos de movimentos culturais existentes, buscar inserir no contexto escolar o conhecimento originado fora das esferas científicas, todas essas ações devem constar não só nos currículos, mas também nas práticas diárias dos professores em salas de aula. </a:t>
            </a:r>
            <a:endParaRPr lang="en" sz="1800" dirty="0" smtClean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ctrTitle"/>
          </p:nvPr>
        </p:nvSpPr>
        <p:spPr>
          <a:xfrm>
            <a:off x="685800" y="319574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2"/>
                </a:solidFill>
              </a:rPr>
              <a:t>7. </a:t>
            </a:r>
            <a:endParaRPr sz="9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 liquidez discursiva </a:t>
            </a:r>
            <a:endParaRPr dirty="0"/>
          </a:p>
        </p:txBody>
      </p:sp>
      <p:sp>
        <p:nvSpPr>
          <p:cNvPr id="272" name="Google Shape;272;p42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2901325" y="236525"/>
            <a:ext cx="60375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600" dirty="0"/>
              <a:t>Para o Círculo de Bakhtin, o discurso é a língua nas relações concretas entre os sujeitos nas relações </a:t>
            </a:r>
            <a:r>
              <a:rPr lang="en" sz="1600" dirty="0" smtClean="0"/>
              <a:t>intersubjetivas </a:t>
            </a:r>
            <a:r>
              <a:rPr lang="en" sz="1600" dirty="0"/>
              <a:t>em situações reais de uso (Bakhtin, 1998). </a:t>
            </a:r>
            <a:endParaRPr lang="en" sz="1600" dirty="0" smtClean="0"/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sz="1600" dirty="0"/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600" dirty="0" smtClean="0"/>
              <a:t>Não </a:t>
            </a:r>
            <a:r>
              <a:rPr lang="en" sz="1600" dirty="0"/>
              <a:t>devemos enxergar a língua como “um sistema de categorias gramaticais abstratas, mas sobretudo como um sistema ideológico, </a:t>
            </a:r>
            <a:r>
              <a:rPr lang="en" sz="1600" b="1" dirty="0"/>
              <a:t>a língua como visão de mundo</a:t>
            </a:r>
            <a:r>
              <a:rPr lang="en" sz="1600" dirty="0"/>
              <a:t>, como uma opinião concreta, que assegura um </a:t>
            </a:r>
            <a:r>
              <a:rPr lang="en" sz="1600" b="1" dirty="0"/>
              <a:t>entendimento mútuo</a:t>
            </a:r>
            <a:r>
              <a:rPr lang="en" sz="1600" dirty="0"/>
              <a:t> em todas as esferas da vida ideológica” (Bakhtin, </a:t>
            </a:r>
            <a:r>
              <a:rPr lang="en" sz="1600" dirty="0" smtClean="0"/>
              <a:t>2014:32).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" sz="1600" dirty="0" smtClean="0"/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600" dirty="0" smtClean="0"/>
              <a:t>Essa </a:t>
            </a:r>
            <a:r>
              <a:rPr lang="en" sz="1600" b="1" dirty="0"/>
              <a:t>noção pós-estruturalista de língua/linguagem </a:t>
            </a:r>
            <a:r>
              <a:rPr lang="en" sz="1600" dirty="0"/>
              <a:t>é essencial para entendermos como </a:t>
            </a:r>
            <a:r>
              <a:rPr lang="en" sz="1600" dirty="0" smtClean="0"/>
              <a:t>os discursos circulam</a:t>
            </a:r>
            <a:r>
              <a:rPr lang="en" sz="1600" dirty="0"/>
              <a:t>, são produzidos, apropriados, interpretados e solidificados nas esferas sociais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liquidez discursiva</a:t>
            </a:r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Os discursos, nas redes sociais virtuais, proporcionadas pelo </a:t>
            </a:r>
            <a:r>
              <a:rPr lang="en" sz="1800" i="1"/>
              <a:t>império da internet</a:t>
            </a:r>
            <a:r>
              <a:rPr lang="en" sz="1800"/>
              <a:t>, assim como os líquidos, avançam o espaço, rompem o tempo e se moldam rapidamente a depender do lugar em que circulam, propiciando uma rápida interação não apenas entre os sujeitos, mas também entre os próprios discursos: o movimento dialógico nas redes sociais é expandido e potencializa uma linguagem menos uniforme em seus formatos, mais fluida, mais líquida. </a:t>
            </a:r>
            <a:endParaRPr sz="180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4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liquidez discursiva</a:t>
            </a:r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1"/>
          </p:nvPr>
        </p:nvSpPr>
        <p:spPr>
          <a:xfrm>
            <a:off x="691200" y="138565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 que vejo surgir é uma nova cultura discursiva, na qual os sujeitos, principalmente os advindos do final do século XX e os do século XXI, se atém a participarem da vida verboideológica da sociedade de uma forma fluida, intensa e muito interativa. Na verdade, os sujeitos sempre inovaram na utilização dos gêneros, que são inesgotáveis, pois são inesgotáveis também as possíveis formas de interação humana. O que nos parece novo é a velocidade com que surgem estas inovações, alcançando grandes proporções na modernidade líquida.   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4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nova cultura discursiva </a:t>
            </a:r>
            <a:endParaRPr dirty="0"/>
          </a:p>
        </p:txBody>
      </p:sp>
      <p:sp>
        <p:nvSpPr>
          <p:cNvPr id="300" name="Google Shape;300;p46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</a:t>
            </a:r>
            <a:r>
              <a:rPr lang="en" sz="2200" b="1">
                <a:solidFill>
                  <a:schemeClr val="accent1"/>
                </a:solidFill>
              </a:rPr>
              <a:t>autoria líquida</a:t>
            </a:r>
            <a:r>
              <a:rPr lang="en" sz="2200"/>
              <a:t> dos memes permite que eles sejam replicados inúmeras vezes e, a cada replicação, o autor (sujeito que assume o meme naquele momento histórico) o toma para si como seu projeto de dizer.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nova cultura discursiva </a:t>
            </a:r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Nessa concepção, não há a morte do autor e sim o nascimento de vários autores para um mesmo discurso que os assume como se deles fossem, numa atitude ativa e responsiva.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nova cultura discursiva: a liquidez nas redes sociais</a:t>
            </a:r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704450" y="179335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 a popularização da internet, as redes sociais destacam-se como uma nova ferramenta de diálogo interativo, muito próximo, em suas características, dos gêneros primários formados </a:t>
            </a:r>
            <a:r>
              <a:rPr lang="en" sz="2000" i="1"/>
              <a:t>nas condições da comunicação discursiva imediata</a:t>
            </a:r>
            <a:r>
              <a:rPr lang="en" sz="2000"/>
              <a:t>, como, por exemplo, as réplicas do diálogo cotidiano (BAKHTIN, 2006, p. 263).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22" name="Google Shape;322;p49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body" idx="1"/>
          </p:nvPr>
        </p:nvSpPr>
        <p:spPr>
          <a:xfrm>
            <a:off x="457200" y="4258875"/>
            <a:ext cx="82296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329" name="Google Shape;3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3788"/>
            <a:ext cx="28479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1093275"/>
            <a:ext cx="23336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3150" y="466025"/>
            <a:ext cx="253365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337" name="Google Shape;3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9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</a:t>
            </a:r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ADORNO, T. </a:t>
            </a:r>
            <a:r>
              <a:rPr lang="en" sz="1200" b="1">
                <a:solidFill>
                  <a:srgbClr val="000000"/>
                </a:solidFill>
              </a:rPr>
              <a:t>Crítica cultural e sociedade</a:t>
            </a:r>
            <a:r>
              <a:rPr lang="en" sz="1200">
                <a:solidFill>
                  <a:srgbClr val="000000"/>
                </a:solidFill>
              </a:rPr>
              <a:t>. In: ADORNO, T. Indústria cultural e sociedade. São Paulo: Ed. Paz e Terra S/A, 2015.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ALTHUSSER. L. </a:t>
            </a:r>
            <a:r>
              <a:rPr lang="en" sz="1200" b="1">
                <a:solidFill>
                  <a:srgbClr val="000000"/>
                </a:solidFill>
              </a:rPr>
              <a:t>Posições</a:t>
            </a:r>
            <a:r>
              <a:rPr lang="en" sz="1200">
                <a:solidFill>
                  <a:srgbClr val="000000"/>
                </a:solidFill>
              </a:rPr>
              <a:t> – 1. Rio de Janeiro: Graal, 1978.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_____________. </a:t>
            </a:r>
            <a:r>
              <a:rPr lang="en" sz="1200" b="1">
                <a:solidFill>
                  <a:srgbClr val="000000"/>
                </a:solidFill>
              </a:rPr>
              <a:t>Aparelhos ideológicos de Estado</a:t>
            </a:r>
            <a:r>
              <a:rPr lang="en" sz="1200">
                <a:solidFill>
                  <a:srgbClr val="000000"/>
                </a:solidFill>
              </a:rPr>
              <a:t>. Rio de Janeiro: Graal, 1985.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ARAÚJO, J.; LEFFA, V. </a:t>
            </a:r>
            <a:r>
              <a:rPr lang="en" sz="1200" b="1">
                <a:solidFill>
                  <a:srgbClr val="000000"/>
                </a:solidFill>
              </a:rPr>
              <a:t>Redes sociais e ensino de línguas</a:t>
            </a:r>
            <a:r>
              <a:rPr lang="en" sz="1200">
                <a:solidFill>
                  <a:srgbClr val="000000"/>
                </a:solidFill>
              </a:rPr>
              <a:t>: o que temos de aprender?. São Paulo: Parábola, 2016.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BAGNO, M. </a:t>
            </a:r>
            <a:r>
              <a:rPr lang="en" sz="1200" b="1">
                <a:solidFill>
                  <a:srgbClr val="000000"/>
                </a:solidFill>
              </a:rPr>
              <a:t>Sobre peixes e linguagem</a:t>
            </a:r>
            <a:r>
              <a:rPr lang="en" sz="1200">
                <a:solidFill>
                  <a:srgbClr val="000000"/>
                </a:solidFill>
              </a:rPr>
              <a:t>. In: ANTUNES, I. Análise de textos: fundamentos e práticas. São Paulo: Parábola Editorial, 2010.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BAKHTIN, M. </a:t>
            </a:r>
            <a:r>
              <a:rPr lang="en" sz="1200" b="1">
                <a:solidFill>
                  <a:srgbClr val="000000"/>
                </a:solidFill>
              </a:rPr>
              <a:t>Questões de Literatura e Estética.</a:t>
            </a:r>
            <a:r>
              <a:rPr lang="en" sz="1200">
                <a:solidFill>
                  <a:srgbClr val="000000"/>
                </a:solidFill>
              </a:rPr>
              <a:t> São Paulo: Hucitec, 1988.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__________. </a:t>
            </a:r>
            <a:r>
              <a:rPr lang="en" sz="1200" b="1">
                <a:solidFill>
                  <a:srgbClr val="000000"/>
                </a:solidFill>
              </a:rPr>
              <a:t>Estética da criação verbal</a:t>
            </a:r>
            <a:r>
              <a:rPr lang="en" sz="1200">
                <a:solidFill>
                  <a:srgbClr val="000000"/>
                </a:solidFill>
              </a:rPr>
              <a:t>. Tradução Paulo Bezerra. 4ª ed. São Paulo: Martins Fontes, 2006.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_________. </a:t>
            </a:r>
            <a:r>
              <a:rPr lang="en" sz="1200" b="1">
                <a:solidFill>
                  <a:srgbClr val="000000"/>
                </a:solidFill>
              </a:rPr>
              <a:t>Problemas da Poética de Dostoiévski</a:t>
            </a:r>
            <a:r>
              <a:rPr lang="en" sz="1200">
                <a:solidFill>
                  <a:srgbClr val="000000"/>
                </a:solidFill>
              </a:rPr>
              <a:t>. Trad. Paulo Bezerra. 4ª. ed. Rio de Janeiro: Forense Universitária, 2008.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691200" y="1401325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_________. </a:t>
            </a:r>
            <a:r>
              <a:rPr lang="en" sz="1100" b="1">
                <a:solidFill>
                  <a:srgbClr val="000000"/>
                </a:solidFill>
              </a:rPr>
              <a:t>Marxismo e filosofia de linguagem</a:t>
            </a:r>
            <a:r>
              <a:rPr lang="en" sz="1100">
                <a:solidFill>
                  <a:srgbClr val="000000"/>
                </a:solidFill>
              </a:rPr>
              <a:t>. Trad. Michel Lahud e Yara Frateschi Vieira. 13ª ed. São Paulo: Hucitec, 2012.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_________. </a:t>
            </a:r>
            <a:r>
              <a:rPr lang="en" sz="1100" b="1">
                <a:solidFill>
                  <a:srgbClr val="000000"/>
                </a:solidFill>
              </a:rPr>
              <a:t>A cultura popular na Idade Média e no Renascimento: o contexto de François Rabelais</a:t>
            </a:r>
            <a:r>
              <a:rPr lang="en" sz="1100">
                <a:solidFill>
                  <a:srgbClr val="000000"/>
                </a:solidFill>
              </a:rPr>
              <a:t>. 8ª ed. São Paulo: Hucitec, 2013.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_________. </a:t>
            </a:r>
            <a:r>
              <a:rPr lang="en" sz="1100" b="1">
                <a:solidFill>
                  <a:srgbClr val="000000"/>
                </a:solidFill>
              </a:rPr>
              <a:t>Teoria do romance I: A estilística.</a:t>
            </a:r>
            <a:r>
              <a:rPr lang="en" sz="1100">
                <a:solidFill>
                  <a:srgbClr val="000000"/>
                </a:solidFill>
              </a:rPr>
              <a:t> Tradução, prefácios, notas e glossário de Paulo Bezerra. São Paulo: Editora 34, 2015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 _________. </a:t>
            </a:r>
            <a:r>
              <a:rPr lang="en" sz="1100" b="1">
                <a:solidFill>
                  <a:srgbClr val="000000"/>
                </a:solidFill>
              </a:rPr>
              <a:t>O freudismo</a:t>
            </a:r>
            <a:r>
              <a:rPr lang="en" sz="1100">
                <a:solidFill>
                  <a:srgbClr val="000000"/>
                </a:solidFill>
              </a:rPr>
              <a:t>: um esboço crítico. Tradução Paulo Bezerra. 2ª ed. São Paulo: Editora Perspectiva, 2017a.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__________. </a:t>
            </a:r>
            <a:r>
              <a:rPr lang="en" sz="1100" b="1">
                <a:solidFill>
                  <a:srgbClr val="000000"/>
                </a:solidFill>
              </a:rPr>
              <a:t>Para uma filosofia do ato responsável</a:t>
            </a:r>
            <a:r>
              <a:rPr lang="en" sz="1100">
                <a:solidFill>
                  <a:srgbClr val="000000"/>
                </a:solidFill>
              </a:rPr>
              <a:t>. Tradução aos cuidados de Valdemir Miotello e Carlos Alberto Faraco São Carlos, SP: Pedro &amp; João Editores, 2017b.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BARTHES, R. A morte do autor. In: ___________ </a:t>
            </a:r>
            <a:r>
              <a:rPr lang="en" sz="1100" b="1">
                <a:solidFill>
                  <a:srgbClr val="000000"/>
                </a:solidFill>
              </a:rPr>
              <a:t>O Rumor da Língua</a:t>
            </a:r>
            <a:r>
              <a:rPr lang="en" sz="1100">
                <a:solidFill>
                  <a:srgbClr val="000000"/>
                </a:solidFill>
              </a:rPr>
              <a:t>. Lisboa, Portugal: Edições 70, 1984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BAUMAN, Z. </a:t>
            </a:r>
            <a:r>
              <a:rPr lang="en" sz="1100" b="1">
                <a:solidFill>
                  <a:srgbClr val="000000"/>
                </a:solidFill>
              </a:rPr>
              <a:t>Modernidade líquida</a:t>
            </a:r>
            <a:r>
              <a:rPr lang="en" sz="1100">
                <a:solidFill>
                  <a:srgbClr val="000000"/>
                </a:solidFill>
              </a:rPr>
              <a:t>. Rio de Janeiro: Jorge Zahar, 2001.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__________. </a:t>
            </a:r>
            <a:r>
              <a:rPr lang="en" sz="1100" b="1">
                <a:solidFill>
                  <a:srgbClr val="000000"/>
                </a:solidFill>
              </a:rPr>
              <a:t>Tempos Líquidos</a:t>
            </a:r>
            <a:r>
              <a:rPr lang="en" sz="1100">
                <a:solidFill>
                  <a:srgbClr val="000000"/>
                </a:solidFill>
              </a:rPr>
              <a:t>. Rio de Janeiro: Jorge Zahar, 2007.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___________. </a:t>
            </a:r>
            <a:r>
              <a:rPr lang="en" sz="1100" b="1">
                <a:solidFill>
                  <a:srgbClr val="000000"/>
                </a:solidFill>
              </a:rPr>
              <a:t>Vida líquida</a:t>
            </a:r>
            <a:r>
              <a:rPr lang="en" sz="1100">
                <a:solidFill>
                  <a:srgbClr val="000000"/>
                </a:solidFill>
              </a:rPr>
              <a:t>. Rio de Janeiro: Jorge Zahar, 2009.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___________. </a:t>
            </a:r>
            <a:r>
              <a:rPr lang="en" sz="1100" b="1">
                <a:solidFill>
                  <a:srgbClr val="000000"/>
                </a:solidFill>
              </a:rPr>
              <a:t>Vida para o consumo</a:t>
            </a:r>
            <a:r>
              <a:rPr lang="en" sz="1100">
                <a:solidFill>
                  <a:srgbClr val="000000"/>
                </a:solidFill>
              </a:rPr>
              <a:t>. Rio de Janeiro: Jorge Zahar, 2008a.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___________. </a:t>
            </a:r>
            <a:r>
              <a:rPr lang="en" sz="1100" b="1">
                <a:solidFill>
                  <a:srgbClr val="000000"/>
                </a:solidFill>
              </a:rPr>
              <a:t>Medo líquido.</a:t>
            </a:r>
            <a:r>
              <a:rPr lang="en" sz="1100">
                <a:solidFill>
                  <a:srgbClr val="000000"/>
                </a:solidFill>
              </a:rPr>
              <a:t> Rio de Janeiro: Jorge Zahar, 2008b.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__________. </a:t>
            </a:r>
            <a:r>
              <a:rPr lang="en" sz="1100" b="1">
                <a:solidFill>
                  <a:srgbClr val="000000"/>
                </a:solidFill>
              </a:rPr>
              <a:t>A cultura no mundo líquido moderno</a:t>
            </a:r>
            <a:r>
              <a:rPr lang="en" sz="1100">
                <a:solidFill>
                  <a:srgbClr val="000000"/>
                </a:solidFill>
              </a:rPr>
              <a:t>. Rio de Janeiro: Jorge Zahar, 2013.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</p:txBody>
      </p:sp>
      <p:sp>
        <p:nvSpPr>
          <p:cNvPr id="351" name="Google Shape;351;p5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2737281" y="0"/>
            <a:ext cx="6093844" cy="3608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800" dirty="0"/>
              <a:t>O discurso se comporta como fios ideológicos que tecem uma teia social e discursiva através das </a:t>
            </a:r>
            <a:r>
              <a:rPr lang="en" sz="1800" b="1" dirty="0"/>
              <a:t>relações dialógicas </a:t>
            </a:r>
            <a:r>
              <a:rPr lang="en" sz="1800" dirty="0"/>
              <a:t>que o configura e o diferencia da língua ‘pura</a:t>
            </a:r>
            <a:r>
              <a:rPr lang="en" sz="1800" dirty="0" smtClean="0"/>
              <a:t>’.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dirty="0" smtClean="0"/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800" dirty="0"/>
              <a:t> </a:t>
            </a:r>
            <a:r>
              <a:rPr lang="en" sz="1800" dirty="0" smtClean="0"/>
              <a:t>O </a:t>
            </a:r>
            <a:r>
              <a:rPr lang="en" sz="1800" dirty="0"/>
              <a:t>aspecto dialógico tem a ver tanto com suas relações com os outros discursos quanto com os sujeitos que o enunciam. </a:t>
            </a:r>
            <a:endParaRPr lang="en" sz="1800" dirty="0" smtClean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dirty="0" smtClean="0"/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</a:pPr>
            <a:r>
              <a:rPr lang="en" sz="1800" dirty="0"/>
              <a:t> </a:t>
            </a:r>
            <a:r>
              <a:rPr lang="en" sz="1800" b="1" dirty="0" smtClean="0"/>
              <a:t>Não </a:t>
            </a:r>
            <a:r>
              <a:rPr lang="en" sz="1800" b="1" dirty="0"/>
              <a:t>há enunciados genuínos</a:t>
            </a:r>
            <a:r>
              <a:rPr lang="en" sz="1800" dirty="0"/>
              <a:t>, já que sempre emergem em resposta a outrem, são atravessados, tangidos por outros que já circulam na sociedade e, apenas considerando essas relações dialógicas, é que se pode depreender </a:t>
            </a:r>
            <a:r>
              <a:rPr lang="en" sz="1800" b="1" dirty="0"/>
              <a:t>os seus efeitos de sentido.</a:t>
            </a:r>
            <a:r>
              <a:rPr lang="en" sz="1800" dirty="0"/>
              <a:t> </a:t>
            </a:r>
            <a:endParaRPr lang="en" sz="1800" dirty="0" smtClean="0"/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 </a:t>
            </a:r>
            <a:r>
              <a:rPr lang="en" sz="1800" dirty="0" smtClean="0"/>
              <a:t>                                                                           </a:t>
            </a:r>
            <a:endParaRPr sz="14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819400" y="87086"/>
            <a:ext cx="6040823" cy="4671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Por isso é muito importante também ressaltarmos que </a:t>
            </a:r>
            <a:r>
              <a:rPr lang="en" sz="1800" b="1" dirty="0"/>
              <a:t>o discurso é uma arena de luta de classes</a:t>
            </a:r>
            <a:r>
              <a:rPr lang="en" sz="1800" dirty="0"/>
              <a:t>: abastado de ressonâncias ideológicas, os enunciados refletem e refratam as ideologias circulantes na sociedade:</a:t>
            </a:r>
            <a:endParaRPr sz="1800" dirty="0"/>
          </a:p>
          <a:p>
            <a:pPr marL="723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"Mas </a:t>
            </a:r>
            <a:r>
              <a:rPr lang="en" sz="1800" dirty="0"/>
              <a:t>justamente aquilo que torna o signo ideológico vivo e mutável faz dele um meio que reflete e refrata a existência. A classe dominante tende a atribuir ao signo ideológico um caráter eterno e superior à luta de classes, apagar ou ocultar o embate das avaliações sociais no seu interior, tornando-o </a:t>
            </a:r>
            <a:r>
              <a:rPr lang="en" sz="1800" dirty="0" smtClean="0"/>
              <a:t>monoacentual” (</a:t>
            </a:r>
            <a:r>
              <a:rPr lang="en" sz="1800" dirty="0"/>
              <a:t>Volochínov (Círculo de Bakhtin), 2017:113-114).</a:t>
            </a:r>
            <a:endParaRPr sz="1800" dirty="0"/>
          </a:p>
          <a:p>
            <a:pPr marL="723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250" y="104068"/>
            <a:ext cx="3506007" cy="478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2"/>
                </a:solidFill>
              </a:rPr>
              <a:t>2. </a:t>
            </a:r>
            <a:endParaRPr sz="9600" dirty="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Ideologias e ideologias </a:t>
            </a:r>
            <a:endParaRPr dirty="0"/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Ideologias e ideologias </a:t>
            </a:r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Imagem 5" descr="Imagem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19" y="1602770"/>
            <a:ext cx="3471488" cy="231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Ideologias e ideologias </a:t>
            </a:r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O Círculo cinde, por assim dizer, a ideologia em duas vertentes:</a:t>
            </a:r>
            <a:endParaRPr sz="2000"/>
          </a:p>
          <a:p>
            <a:pPr marL="457200" lvl="0" indent="-3556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 ideologia oficial, que é aquela que tende a ser a dominante;</a:t>
            </a:r>
            <a:endParaRPr sz="200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 ideologia do cotidiano, que nasce das relações concretas dos sujeitos singulares nas interações sociais.</a:t>
            </a:r>
            <a:endParaRPr sz="2000"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Acrescento: a ideologia dominante.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867525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2055</Words>
  <Application>Microsoft Office PowerPoint</Application>
  <PresentationFormat>Apresentação na tela (16:9)</PresentationFormat>
  <Paragraphs>163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Muli</vt:lpstr>
      <vt:lpstr>Arial</vt:lpstr>
      <vt:lpstr>Calibri</vt:lpstr>
      <vt:lpstr>Montserrat</vt:lpstr>
      <vt:lpstr>MS Gothic</vt:lpstr>
      <vt:lpstr>Desdemona template</vt:lpstr>
      <vt:lpstr>Os letramentos na modernidade líquida</vt:lpstr>
      <vt:lpstr>1. O discurso para o Círculo de Bakhtin</vt:lpstr>
      <vt:lpstr>Apresentação do PowerPoint</vt:lpstr>
      <vt:lpstr>Apresentação do PowerPoint</vt:lpstr>
      <vt:lpstr>Apresentação do PowerPoint</vt:lpstr>
      <vt:lpstr>Apresentação do PowerPoint</vt:lpstr>
      <vt:lpstr>2.  Ideologias e ideologias </vt:lpstr>
      <vt:lpstr>Ideologias e ideologias </vt:lpstr>
      <vt:lpstr>Ideologias e ideologias </vt:lpstr>
      <vt:lpstr>Apresentação do PowerPoint</vt:lpstr>
      <vt:lpstr>Ideologias e ideologias </vt:lpstr>
      <vt:lpstr>3.  A questão do sujeito</vt:lpstr>
      <vt:lpstr>Apresentação do PowerPoint</vt:lpstr>
      <vt:lpstr>A questão do sujeito</vt:lpstr>
      <vt:lpstr>4.  O discurso hegemônico</vt:lpstr>
      <vt:lpstr>O discurso hegemônico</vt:lpstr>
      <vt:lpstr>Vamos refletir?</vt:lpstr>
      <vt:lpstr>5.  Os memes refletindo e refratando a ideologia do cotidiano </vt:lpstr>
      <vt:lpstr>Os memes sob uma visão de discurso do acontecimento</vt:lpstr>
      <vt:lpstr>Os memes sob uma visão de discurso do acontecimento</vt:lpstr>
      <vt:lpstr>Apresentação do PowerPoint</vt:lpstr>
      <vt:lpstr>6.  Os letramentos na modernidade líquida</vt:lpstr>
      <vt:lpstr>Os letramentos na modernidade líquida</vt:lpstr>
      <vt:lpstr>Os letramentos na modernidade líquida</vt:lpstr>
      <vt:lpstr>Os letramentos na modernidade líquida</vt:lpstr>
      <vt:lpstr>Os letramentos na modernidade líquida</vt:lpstr>
      <vt:lpstr>Apresentação do PowerPoint</vt:lpstr>
      <vt:lpstr>Os letramentos na modernidade líquida</vt:lpstr>
      <vt:lpstr>7.  A liquidez discursiva </vt:lpstr>
      <vt:lpstr>A liquidez discursiva</vt:lpstr>
      <vt:lpstr>A liquidez discursiva</vt:lpstr>
      <vt:lpstr>A nova cultura discursiva </vt:lpstr>
      <vt:lpstr>A nova cultura discursiva </vt:lpstr>
      <vt:lpstr>A nova cultura discursiva: a liquidez nas redes sociais</vt:lpstr>
      <vt:lpstr>Apresentação do PowerPoint</vt:lpstr>
      <vt:lpstr>Apresentação do PowerPoint</vt:lpstr>
      <vt:lpstr>Referências 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letramentos na modernidade líquida</dc:title>
  <dc:creator>Rossana Furtado</dc:creator>
  <cp:lastModifiedBy>Rossana Furtado</cp:lastModifiedBy>
  <cp:revision>11</cp:revision>
  <dcterms:modified xsi:type="dcterms:W3CDTF">2019-09-16T10:33:27Z</dcterms:modified>
</cp:coreProperties>
</file>