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76265" y="6248400"/>
            <a:ext cx="281937" cy="28708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hyperlink" Target="https://pt.wikipedia.org/wiki/Enzima" TargetMode="External"/><Relationship Id="rId4" Type="http://schemas.openxmlformats.org/officeDocument/2006/relationships/hyperlink" Target="https://pt.wikipedia.org/wiki/Replica%C3%A7%C3%A3o" TargetMode="External"/><Relationship Id="rId5" Type="http://schemas.openxmlformats.org/officeDocument/2006/relationships/hyperlink" Target="https://pt.wikipedia.org/wiki/Topoisomerase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://www.nature.com/nrm/journal/v3/n11/full/nrm951.html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s://www.google.com/url?sa=t&amp;rct=j&amp;q=&amp;esrc=s&amp;source=web&amp;cd=2&amp;cad=rja&amp;uact=8&amp;ved=2ahUKEwjm9dChkPbhAhU4GbkGHfunCwUQwqsBMAF6BAgJEAQ&amp;url=https://www.youtube.com/watch?v=vtXrehpCPEE&amp;usg=AOvVaw1bfBuS71m6VkcMMWMX9rXr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3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://www.nature.com/nature/DNA50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TRUTURA     E  REPLICAÇÃO  DO  DNA"/>
          <p:cNvSpPr txBox="1"/>
          <p:nvPr>
            <p:ph type="title" idx="4294967295"/>
          </p:nvPr>
        </p:nvSpPr>
        <p:spPr>
          <a:xfrm>
            <a:off x="381000" y="0"/>
            <a:ext cx="7924800" cy="1752600"/>
          </a:xfrm>
          <a:prstGeom prst="rect">
            <a:avLst/>
          </a:prstGeom>
          <a:solidFill>
            <a:srgbClr val="CCCCFF"/>
          </a:solidFill>
        </p:spPr>
        <p:txBody>
          <a:bodyPr>
            <a:normAutofit fontScale="100000" lnSpcReduction="0"/>
          </a:bodyPr>
          <a:lstStyle/>
          <a:p>
            <a:pPr defTabSz="896111">
              <a:defRPr sz="4300"/>
            </a:pPr>
            <a:br/>
            <a:r>
              <a:rPr sz="3500">
                <a:solidFill>
                  <a:srgbClr val="003366"/>
                </a:solidFill>
              </a:rPr>
              <a:t>ESTRUTURA     E </a:t>
            </a:r>
            <a:br>
              <a:rPr sz="3500">
                <a:solidFill>
                  <a:srgbClr val="003366"/>
                </a:solidFill>
              </a:rPr>
            </a:br>
            <a:r>
              <a:rPr sz="3500">
                <a:solidFill>
                  <a:srgbClr val="003366"/>
                </a:solidFill>
              </a:rPr>
              <a:t>REPLICAÇÃO  DO  DNA</a:t>
            </a:r>
          </a:p>
        </p:txBody>
      </p:sp>
      <p:sp>
        <p:nvSpPr>
          <p:cNvPr id="21" name="Contexto Histórico  (Anos 1950):…"/>
          <p:cNvSpPr txBox="1"/>
          <p:nvPr>
            <p:ph type="body" idx="4294967295"/>
          </p:nvPr>
        </p:nvSpPr>
        <p:spPr>
          <a:xfrm>
            <a:off x="1116012" y="2636835"/>
            <a:ext cx="7696201" cy="4495804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</a:ln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u="sng"/>
            </a:pPr>
            <a:r>
              <a:t>Contexto Histórico  (Anos 1950):</a:t>
            </a:r>
          </a:p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CC3300"/>
                </a:solidFill>
                <a:latin typeface="Marlett"/>
                <a:ea typeface="Marlett"/>
                <a:cs typeface="Marlett"/>
                <a:sym typeface="Marlett"/>
              </a:defRPr>
            </a:pPr>
            <a:r>
              <a:t>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Teoria de Mendel – genes  </a:t>
            </a:r>
            <a:r>
              <a:rPr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(1865)</a:t>
            </a:r>
            <a:endParaRPr sz="1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>
              <a:buSzTx/>
              <a:buNone/>
              <a:defRPr sz="12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>
              <a:buSzTx/>
              <a:buNone/>
              <a:defRPr sz="12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sz="2400">
                <a:solidFill>
                  <a:srgbClr val="CC3300"/>
                </a:solidFill>
                <a:latin typeface="Marlett"/>
                <a:ea typeface="Marlett"/>
                <a:cs typeface="Marlett"/>
                <a:sym typeface="Marlett"/>
              </a:defRPr>
            </a:pPr>
            <a:r>
              <a:t>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Os determinantes genéticos estariam em: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nas Proteínas    ou    no   DNA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</a:p>
          <a:p>
            <a:pPr marL="0" indent="0"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CC3300"/>
                </a:solidFill>
                <a:latin typeface="Marlett"/>
                <a:ea typeface="Marlett"/>
                <a:cs typeface="Marlett"/>
                <a:sym typeface="Marlett"/>
              </a:defRPr>
            </a:pPr>
            <a:r>
              <a:t></a:t>
            </a:r>
            <a:r>
              <a:rPr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Trabalhos de: - </a:t>
            </a:r>
            <a:r>
              <a:rPr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Griffith (1928)     </a:t>
            </a:r>
            <a:r>
              <a:rPr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+</a:t>
            </a:r>
            <a:endParaRPr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500"/>
              </a:spcBef>
              <a:buSzTx/>
              <a:buNone/>
              <a:defRPr b="1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                    Avery, Mac Leod, McCarty</a:t>
            </a:r>
            <a:r>
              <a:rPr b="0"/>
              <a:t> (1944)</a:t>
            </a:r>
            <a:endParaRPr>
              <a:solidFill>
                <a:srgbClr val="CC3300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	</a:t>
            </a:r>
            <a:r>
              <a:rPr>
                <a:solidFill>
                  <a:schemeClr val="accent2"/>
                </a:solidFill>
              </a:rPr>
              <a:t>e</a:t>
            </a:r>
          </a:p>
          <a:p>
            <a:pPr marL="0" indent="0">
              <a:spcBef>
                <a:spcPts val="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  - </a:t>
            </a:r>
            <a:r>
              <a:rPr b="1">
                <a:solidFill>
                  <a:srgbClr val="990099"/>
                </a:solidFill>
              </a:rPr>
              <a:t>Hershey e Chase  (1952)</a:t>
            </a:r>
          </a:p>
        </p:txBody>
      </p:sp>
      <p:sp>
        <p:nvSpPr>
          <p:cNvPr id="22" name="1.  A NATUREZA DO MATERIAL GENÉTO É  O  DNA"/>
          <p:cNvSpPr txBox="1"/>
          <p:nvPr/>
        </p:nvSpPr>
        <p:spPr>
          <a:xfrm>
            <a:off x="1116012" y="1989135"/>
            <a:ext cx="7632701" cy="34842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  A NATUREZA DO MATERIAL GENÉTO É  O  DNA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Estruturas Alternativas do DNA"/>
          <p:cNvSpPr txBox="1"/>
          <p:nvPr/>
        </p:nvSpPr>
        <p:spPr>
          <a:xfrm>
            <a:off x="971550" y="333375"/>
            <a:ext cx="5867400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Estruturas Alternativas do DNA</a:t>
            </a:r>
          </a:p>
        </p:txBody>
      </p:sp>
      <p:pic>
        <p:nvPicPr>
          <p:cNvPr id="107" name="11_11b" descr="11_11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125" y="1125537"/>
            <a:ext cx="1689100" cy="449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11_11a" descr="11_11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1268412"/>
            <a:ext cx="3911602" cy="46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O DNA B é de longe o mais frequente"/>
          <p:cNvSpPr/>
          <p:nvPr/>
        </p:nvSpPr>
        <p:spPr>
          <a:xfrm>
            <a:off x="349248" y="5504274"/>
            <a:ext cx="2469984" cy="729426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</a:t>
            </a:r>
            <a:r>
              <a:rPr b="1"/>
              <a:t>DNA B</a:t>
            </a:r>
            <a:r>
              <a:t> é de longe o mais frequente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Provavelmente o presente nas células.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10,4 n por volta</a:t>
            </a:r>
            <a:r>
              <a:rPr sz="1800"/>
              <a:t> </a:t>
            </a:r>
          </a:p>
        </p:txBody>
      </p:sp>
      <p:sp>
        <p:nvSpPr>
          <p:cNvPr id="110" name="DNA Z também é encontrado na célula…"/>
          <p:cNvSpPr/>
          <p:nvPr/>
        </p:nvSpPr>
        <p:spPr>
          <a:xfrm>
            <a:off x="6312720" y="5356067"/>
            <a:ext cx="2469984" cy="1025842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defRPr b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DNA Z</a:t>
            </a:r>
            <a:r>
              <a:rPr b="0"/>
              <a:t> também pode ser encontrado na célula. </a:t>
            </a:r>
            <a:r>
              <a:t> Voltas para esquerda. </a:t>
            </a:r>
          </a:p>
          <a:p>
            <a:pPr algn="just"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transição B-Z seria, assim, um recurso para</a:t>
            </a:r>
          </a:p>
          <a:p>
            <a:pPr algn="just"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silenciar grandes blocos de genes.   </a:t>
            </a:r>
          </a:p>
        </p:txBody>
      </p:sp>
      <p:sp>
        <p:nvSpPr>
          <p:cNvPr id="111" name="fenda maior"/>
          <p:cNvSpPr/>
          <p:nvPr/>
        </p:nvSpPr>
        <p:spPr>
          <a:xfrm>
            <a:off x="2627310" y="3262219"/>
            <a:ext cx="576265" cy="46531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6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fenda maior</a:t>
            </a:r>
            <a:r>
              <a:rPr sz="1800"/>
              <a:t> </a:t>
            </a:r>
          </a:p>
        </p:txBody>
      </p:sp>
      <p:sp>
        <p:nvSpPr>
          <p:cNvPr id="112" name="fenda menor"/>
          <p:cNvSpPr/>
          <p:nvPr/>
        </p:nvSpPr>
        <p:spPr>
          <a:xfrm>
            <a:off x="2700335" y="3911508"/>
            <a:ext cx="576265" cy="46531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6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fenda menor</a:t>
            </a:r>
            <a:r>
              <a:rPr sz="1800"/>
              <a:t> </a:t>
            </a:r>
          </a:p>
        </p:txBody>
      </p:sp>
      <p:sp>
        <p:nvSpPr>
          <p:cNvPr id="113" name="fenda menor"/>
          <p:cNvSpPr/>
          <p:nvPr/>
        </p:nvSpPr>
        <p:spPr>
          <a:xfrm>
            <a:off x="611187" y="3586069"/>
            <a:ext cx="576264" cy="46531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6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fenda menor</a:t>
            </a:r>
            <a:r>
              <a:rPr sz="1800"/>
              <a:t> </a:t>
            </a:r>
          </a:p>
        </p:txBody>
      </p:sp>
      <p:sp>
        <p:nvSpPr>
          <p:cNvPr id="114" name="fenda maior"/>
          <p:cNvSpPr/>
          <p:nvPr/>
        </p:nvSpPr>
        <p:spPr>
          <a:xfrm>
            <a:off x="755650" y="2685957"/>
            <a:ext cx="576263" cy="46531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6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fenda maior</a:t>
            </a:r>
            <a:r>
              <a:rPr sz="1800"/>
              <a:t> </a:t>
            </a:r>
          </a:p>
        </p:txBody>
      </p:sp>
      <p:sp>
        <p:nvSpPr>
          <p:cNvPr id="115" name="fenda maior"/>
          <p:cNvSpPr/>
          <p:nvPr/>
        </p:nvSpPr>
        <p:spPr>
          <a:xfrm>
            <a:off x="8101010" y="3767044"/>
            <a:ext cx="576265" cy="46531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just">
              <a:lnSpc>
                <a:spcPct val="60000"/>
              </a:lnSpc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fenda maior</a:t>
            </a:r>
            <a:r>
              <a:rPr sz="1800"/>
              <a:t> </a:t>
            </a:r>
          </a:p>
        </p:txBody>
      </p:sp>
      <p:sp>
        <p:nvSpPr>
          <p:cNvPr id="116" name="O DNA B é de longe o mais frequente"/>
          <p:cNvSpPr/>
          <p:nvPr/>
        </p:nvSpPr>
        <p:spPr>
          <a:xfrm>
            <a:off x="3206749" y="5504274"/>
            <a:ext cx="2186243" cy="729426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</a:t>
            </a:r>
            <a:r>
              <a:rPr b="1"/>
              <a:t>DNA </a:t>
            </a:r>
            <a:r>
              <a:t>conformação desidratado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 em alta concentração de sal.</a:t>
            </a:r>
            <a:r>
              <a:rPr b="1"/>
              <a:t> </a:t>
            </a:r>
          </a:p>
          <a:p>
            <a:pPr algn="just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11 n por volta</a:t>
            </a:r>
            <a:r>
              <a:rPr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ossible" descr="possib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1700210"/>
            <a:ext cx="3733802" cy="349409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Meselson  e  Stahl (1958)"/>
          <p:cNvSpPr txBox="1"/>
          <p:nvPr/>
        </p:nvSpPr>
        <p:spPr>
          <a:xfrm>
            <a:off x="762000" y="6172200"/>
            <a:ext cx="70866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Meselson  e  Stahl (1958)</a:t>
            </a:r>
          </a:p>
        </p:txBody>
      </p:sp>
      <p:pic>
        <p:nvPicPr>
          <p:cNvPr id="120" name="Meselson-Sthal" descr="Meselson-Sth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810000"/>
            <a:ext cx="3657600" cy="225107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Modelos possíveis para a replicação do DNA"/>
          <p:cNvSpPr txBox="1"/>
          <p:nvPr/>
        </p:nvSpPr>
        <p:spPr>
          <a:xfrm>
            <a:off x="468310" y="1196975"/>
            <a:ext cx="5943605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Modelos possíveis para a replicação do DNA</a:t>
            </a:r>
          </a:p>
        </p:txBody>
      </p:sp>
      <p:sp>
        <p:nvSpPr>
          <p:cNvPr id="122" name="3. A Replicação do DNA"/>
          <p:cNvSpPr txBox="1"/>
          <p:nvPr/>
        </p:nvSpPr>
        <p:spPr>
          <a:xfrm>
            <a:off x="395285" y="260350"/>
            <a:ext cx="4648205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3. A Replicação do DNA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11_12a" descr="11_12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2646365" cy="655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A Replicação do DNA é semi-conservativa"/>
          <p:cNvSpPr txBox="1"/>
          <p:nvPr/>
        </p:nvSpPr>
        <p:spPr>
          <a:xfrm>
            <a:off x="533400" y="533400"/>
            <a:ext cx="4975225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Replicação do DNA é semi-conservativa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ecanismo de Replicação do DNA"/>
          <p:cNvSpPr txBox="1"/>
          <p:nvPr/>
        </p:nvSpPr>
        <p:spPr>
          <a:xfrm>
            <a:off x="990600" y="-2"/>
            <a:ext cx="6705600" cy="350659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Mecanismo de Replicação do DNA</a:t>
            </a:r>
          </a:p>
        </p:txBody>
      </p:sp>
      <p:sp>
        <p:nvSpPr>
          <p:cNvPr id="128" name="Bactérias"/>
          <p:cNvSpPr txBox="1"/>
          <p:nvPr/>
        </p:nvSpPr>
        <p:spPr>
          <a:xfrm>
            <a:off x="228600" y="685800"/>
            <a:ext cx="31242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Bactérias</a:t>
            </a:r>
          </a:p>
        </p:txBody>
      </p:sp>
      <p:pic>
        <p:nvPicPr>
          <p:cNvPr id="129" name="bacteria div 1" descr="bacteria div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776410"/>
            <a:ext cx="4343400" cy="2443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bacteria div 2" descr="bacteria div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4459287"/>
            <a:ext cx="4343400" cy="2160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bacteria div 4" descr="bacteria div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1647825"/>
            <a:ext cx="4572000" cy="3236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opo 1" descr="topo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971800"/>
            <a:ext cx="18161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opo 2" descr="topo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304800"/>
            <a:ext cx="7924800" cy="2803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DNA girase - uma DNA topoisomerase"/>
          <p:cNvSpPr txBox="1"/>
          <p:nvPr/>
        </p:nvSpPr>
        <p:spPr>
          <a:xfrm>
            <a:off x="3200400" y="6019800"/>
            <a:ext cx="5257800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girase - uma DNA topoisomerase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replicação 1" descr="replicação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2420935"/>
            <a:ext cx="4211638" cy="286226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plicação do DNA"/>
          <p:cNvSpPr txBox="1"/>
          <p:nvPr/>
        </p:nvSpPr>
        <p:spPr>
          <a:xfrm>
            <a:off x="914400" y="6248400"/>
            <a:ext cx="62484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Replicação do DNA</a:t>
            </a:r>
          </a:p>
        </p:txBody>
      </p:sp>
      <p:sp>
        <p:nvSpPr>
          <p:cNvPr id="139" name="¨Primer¨   Na natureza é feito de RNA e é…"/>
          <p:cNvSpPr/>
          <p:nvPr/>
        </p:nvSpPr>
        <p:spPr>
          <a:xfrm>
            <a:off x="2627310" y="1180430"/>
            <a:ext cx="3439450" cy="569659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¨Primer¨ 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 </a:t>
            </a:r>
            <a:r>
              <a:t>Na natureza é feito de </a:t>
            </a:r>
            <a:r>
              <a:rPr b="1"/>
              <a:t>RNA</a:t>
            </a:r>
            <a:r>
              <a:t> e é</a:t>
            </a:r>
          </a:p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adicionado pela enzima </a:t>
            </a:r>
            <a:r>
              <a:rPr b="1"/>
              <a:t>primase</a:t>
            </a:r>
            <a:r>
              <a:rPr sz="1800"/>
              <a:t> </a:t>
            </a:r>
          </a:p>
        </p:txBody>
      </p:sp>
      <p:sp>
        <p:nvSpPr>
          <p:cNvPr id="140" name="Shape"/>
          <p:cNvSpPr/>
          <p:nvPr/>
        </p:nvSpPr>
        <p:spPr>
          <a:xfrm>
            <a:off x="2484435" y="1628774"/>
            <a:ext cx="71441" cy="1584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41" name="A síntese somente ocorre no sentido…"/>
          <p:cNvSpPr txBox="1"/>
          <p:nvPr/>
        </p:nvSpPr>
        <p:spPr>
          <a:xfrm>
            <a:off x="6659560" y="2205035"/>
            <a:ext cx="1584328" cy="1653351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síntese </a:t>
            </a:r>
            <a:r>
              <a:rPr b="1"/>
              <a:t>somente</a:t>
            </a:r>
            <a:r>
              <a:t> ocorre no sentido 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5’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¨3’</a:t>
            </a:r>
          </a:p>
        </p:txBody>
      </p:sp>
      <p:sp>
        <p:nvSpPr>
          <p:cNvPr id="142" name="“Primer” = Iniciador"/>
          <p:cNvSpPr txBox="1"/>
          <p:nvPr/>
        </p:nvSpPr>
        <p:spPr>
          <a:xfrm>
            <a:off x="7324693" y="33078"/>
            <a:ext cx="1787185" cy="311405"/>
          </a:xfrm>
          <a:prstGeom prst="rect">
            <a:avLst/>
          </a:prstGeom>
          <a:solidFill>
            <a:srgbClr val="FFFB00">
              <a:alpha val="3252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“Primer” = Iniciador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replicação 2" descr="replicação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628775"/>
            <a:ext cx="2370140" cy="30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plicação do DNA"/>
          <p:cNvSpPr txBox="1"/>
          <p:nvPr/>
        </p:nvSpPr>
        <p:spPr>
          <a:xfrm>
            <a:off x="1116010" y="404810"/>
            <a:ext cx="6248405" cy="34842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Replicação do DNA</a:t>
            </a:r>
          </a:p>
        </p:txBody>
      </p:sp>
      <p:pic>
        <p:nvPicPr>
          <p:cNvPr id="146" name="replicação 3" descr="replicação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475" y="1916110"/>
            <a:ext cx="2257425" cy="256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replicação 4" descr="replicação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7762" y="1700210"/>
            <a:ext cx="2665415" cy="266541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plicação…"/>
          <p:cNvSpPr txBox="1"/>
          <p:nvPr/>
        </p:nvSpPr>
        <p:spPr>
          <a:xfrm>
            <a:off x="177800" y="4941887"/>
            <a:ext cx="1152525" cy="76860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Replicação</a:t>
            </a:r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contínua:</a:t>
            </a:r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5’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3’</a:t>
            </a:r>
          </a:p>
        </p:txBody>
      </p:sp>
      <p:sp>
        <p:nvSpPr>
          <p:cNvPr id="149" name="Replicação…"/>
          <p:cNvSpPr txBox="1"/>
          <p:nvPr/>
        </p:nvSpPr>
        <p:spPr>
          <a:xfrm>
            <a:off x="1827210" y="4941887"/>
            <a:ext cx="1223965" cy="76860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Replicação</a:t>
            </a:r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descontínua:</a:t>
            </a:r>
          </a:p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5’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3’</a:t>
            </a:r>
          </a:p>
        </p:txBody>
      </p:sp>
      <p:sp>
        <p:nvSpPr>
          <p:cNvPr id="150" name="Shape"/>
          <p:cNvSpPr/>
          <p:nvPr/>
        </p:nvSpPr>
        <p:spPr>
          <a:xfrm>
            <a:off x="539748" y="4652962"/>
            <a:ext cx="71441" cy="28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1" name="Shape"/>
          <p:cNvSpPr/>
          <p:nvPr/>
        </p:nvSpPr>
        <p:spPr>
          <a:xfrm>
            <a:off x="2187574" y="4652962"/>
            <a:ext cx="71441" cy="28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52" name="“lagging strand” =…"/>
          <p:cNvSpPr txBox="1"/>
          <p:nvPr/>
        </p:nvSpPr>
        <p:spPr>
          <a:xfrm>
            <a:off x="1785521" y="5838102"/>
            <a:ext cx="1307338" cy="465963"/>
          </a:xfrm>
          <a:prstGeom prst="rect">
            <a:avLst/>
          </a:prstGeom>
          <a:solidFill>
            <a:srgbClr val="FFFB00">
              <a:alpha val="3252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“lagging strand” = </a:t>
            </a: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fita descontínua</a:t>
            </a:r>
          </a:p>
        </p:txBody>
      </p:sp>
      <p:sp>
        <p:nvSpPr>
          <p:cNvPr id="153" name="“leading strand” = fita contínua"/>
          <p:cNvSpPr txBox="1"/>
          <p:nvPr/>
        </p:nvSpPr>
        <p:spPr>
          <a:xfrm>
            <a:off x="177799" y="5838102"/>
            <a:ext cx="1152526" cy="465963"/>
          </a:xfrm>
          <a:prstGeom prst="rect">
            <a:avLst/>
          </a:prstGeom>
          <a:solidFill>
            <a:srgbClr val="FFFB00">
              <a:alpha val="3252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“leading strand” = fita contínua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replicação" descr="replicaçã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1196975"/>
            <a:ext cx="5975350" cy="4170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plicação do DNA"/>
          <p:cNvSpPr txBox="1"/>
          <p:nvPr/>
        </p:nvSpPr>
        <p:spPr>
          <a:xfrm>
            <a:off x="914400" y="6248400"/>
            <a:ext cx="62484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Replicação do DNA</a:t>
            </a:r>
          </a:p>
        </p:txBody>
      </p:sp>
      <p:pic>
        <p:nvPicPr>
          <p:cNvPr id="157" name="replicação 1" descr="replicação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387" y="3644900"/>
            <a:ext cx="2771776" cy="188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299" y="1122943"/>
            <a:ext cx="5237960" cy="2549141"/>
          </a:xfrm>
          <a:prstGeom prst="rect">
            <a:avLst/>
          </a:prstGeom>
          <a:ln w="12700">
            <a:solidFill>
              <a:srgbClr val="00FDFF"/>
            </a:solidFill>
            <a:miter lim="400000"/>
          </a:ln>
        </p:spPr>
      </p:pic>
      <p:sp>
        <p:nvSpPr>
          <p:cNvPr id="160" name="A helicase ou DNA helicase é uma enzima que promove a abertura da hélice de DNA, separando-o em duas fitas simples para que possa sofrer replicação.."/>
          <p:cNvSpPr txBox="1"/>
          <p:nvPr/>
        </p:nvSpPr>
        <p:spPr>
          <a:xfrm>
            <a:off x="479721" y="4202431"/>
            <a:ext cx="3802516" cy="967737"/>
          </a:xfrm>
          <a:prstGeom prst="rect">
            <a:avLst/>
          </a:prstGeom>
          <a:ln w="12700">
            <a:solidFill>
              <a:srgbClr val="00FD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400">
                <a:solidFill>
                  <a:srgbClr val="222222"/>
                </a:solidFill>
              </a:defRPr>
            </a:pPr>
            <a:r>
              <a:t>A </a:t>
            </a:r>
            <a:r>
              <a:rPr b="1"/>
              <a:t>helicase</a:t>
            </a:r>
            <a:r>
              <a:t> ou </a:t>
            </a:r>
            <a:r>
              <a:rPr b="1"/>
              <a:t>DNA helicase</a:t>
            </a:r>
            <a:r>
              <a:t> é uma </a:t>
            </a:r>
            <a:r>
              <a:rPr>
                <a:solidFill>
                  <a:srgbClr val="0645AD"/>
                </a:solidFill>
                <a:hlinkClick r:id="rId3" invalidUrl="" action="" tgtFrame="" tooltip="" history="1" highlightClick="0" endSnd="0"/>
              </a:rPr>
              <a:t>enzima</a:t>
            </a:r>
            <a:r>
              <a:t> que promove a abertura da hélice de DNA, separando-o em duas fitas simples para que possa sofrer </a:t>
            </a:r>
            <a:r>
              <a:rPr>
                <a:solidFill>
                  <a:srgbClr val="0645AD"/>
                </a:solidFill>
                <a:hlinkClick r:id="rId4" invalidUrl="" action="" tgtFrame="" tooltip="" history="1" highlightClick="0" endSnd="0"/>
              </a:rPr>
              <a:t>replicação</a:t>
            </a:r>
            <a:r>
              <a:rPr baseline="31999" sz="1120">
                <a:solidFill>
                  <a:srgbClr val="0645AD"/>
                </a:solidFill>
              </a:rPr>
              <a:t>..</a:t>
            </a:r>
          </a:p>
        </p:txBody>
      </p:sp>
      <p:sp>
        <p:nvSpPr>
          <p:cNvPr id="161" name="Line"/>
          <p:cNvSpPr/>
          <p:nvPr/>
        </p:nvSpPr>
        <p:spPr>
          <a:xfrm flipV="1">
            <a:off x="1768977" y="3328590"/>
            <a:ext cx="1648909" cy="752964"/>
          </a:xfrm>
          <a:prstGeom prst="line">
            <a:avLst/>
          </a:prstGeom>
          <a:ln w="25400">
            <a:solidFill>
              <a:schemeClr val="accent2">
                <a:lumOff val="-10000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2" name="Ao funcionar durante o processo de replicação do DNA, a helicase recebe &quot;ajuda&quot; da enzima DNA-girase (ou topoisomerase), que desenrola a cadeia, diminuindo a tensão."/>
          <p:cNvSpPr txBox="1"/>
          <p:nvPr/>
        </p:nvSpPr>
        <p:spPr>
          <a:xfrm>
            <a:off x="5814812" y="4392931"/>
            <a:ext cx="2948491" cy="1399537"/>
          </a:xfrm>
          <a:prstGeom prst="rect">
            <a:avLst/>
          </a:prstGeom>
          <a:ln w="12700">
            <a:solidFill>
              <a:schemeClr val="accent2">
                <a:lumOff val="-1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400">
                <a:solidFill>
                  <a:srgbClr val="222222"/>
                </a:solidFill>
              </a:defRPr>
            </a:pPr>
            <a:r>
              <a:t>Ao funcionar durante o processo de replicação do DNA, a helicase recebe "ajuda" da enzima </a:t>
            </a:r>
            <a:r>
              <a:rPr b="1"/>
              <a:t>DNA-girase </a:t>
            </a:r>
            <a:r>
              <a:t>(ou </a:t>
            </a:r>
            <a:r>
              <a:rPr>
                <a:solidFill>
                  <a:srgbClr val="0645AD"/>
                </a:solidFill>
                <a:hlinkClick r:id="rId5" invalidUrl="" action="" tgtFrame="" tooltip="" history="1" highlightClick="0" endSnd="0"/>
              </a:rPr>
              <a:t>topoisomerase</a:t>
            </a:r>
            <a:r>
              <a:t>), que desenrola a cadeia, diminuindo a tensão.</a:t>
            </a:r>
          </a:p>
        </p:txBody>
      </p:sp>
      <p:sp>
        <p:nvSpPr>
          <p:cNvPr id="163" name="Line"/>
          <p:cNvSpPr/>
          <p:nvPr/>
        </p:nvSpPr>
        <p:spPr>
          <a:xfrm flipH="1" flipV="1">
            <a:off x="5973111" y="2938782"/>
            <a:ext cx="995269" cy="1532130"/>
          </a:xfrm>
          <a:prstGeom prst="line">
            <a:avLst/>
          </a:prstGeom>
          <a:ln w="25400">
            <a:solidFill>
              <a:schemeClr val="accent2">
                <a:lumOff val="-10000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plicação do DNA"/>
          <p:cNvSpPr txBox="1"/>
          <p:nvPr/>
        </p:nvSpPr>
        <p:spPr>
          <a:xfrm>
            <a:off x="190500" y="200025"/>
            <a:ext cx="62484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Replicação do DNA</a:t>
            </a:r>
          </a:p>
        </p:txBody>
      </p:sp>
      <p:pic>
        <p:nvPicPr>
          <p:cNvPr id="16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982662"/>
            <a:ext cx="5715000" cy="461962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ombinational repair and restart of damaged replication forks…"/>
          <p:cNvSpPr txBox="1"/>
          <p:nvPr/>
        </p:nvSpPr>
        <p:spPr>
          <a:xfrm>
            <a:off x="2479674" y="6021387"/>
            <a:ext cx="4572002" cy="65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hlinkClick r:id="rId3" invalidUrl="" action="" tgtFrame="" tooltip="" history="1" highlightClick="0" endSnd="0"/>
              </a:rPr>
              <a:t>Recombinational repair and restart of damaged replication forks</a:t>
            </a:r>
            <a:endParaRPr>
              <a:solidFill>
                <a:srgbClr val="CCCCFF"/>
              </a:solidFill>
              <a:uFill>
                <a:solidFill>
                  <a:srgbClr val="CCCCFF"/>
                </a:solidFill>
              </a:uFill>
            </a:endParaRP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Peter McGlynn and Robert G. Lloyd</a:t>
            </a:r>
          </a:p>
          <a:p>
            <a:pPr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Nature Reviews Molecular Cell Biology </a:t>
            </a:r>
            <a:r>
              <a:rPr b="1" i="0"/>
              <a:t>3</a:t>
            </a:r>
            <a:r>
              <a:rPr i="0"/>
              <a:t>, 859-870 (November 2002)</a:t>
            </a:r>
          </a:p>
        </p:txBody>
      </p:sp>
      <p:sp>
        <p:nvSpPr>
          <p:cNvPr id="168" name="helicase"/>
          <p:cNvSpPr txBox="1"/>
          <p:nvPr/>
        </p:nvSpPr>
        <p:spPr>
          <a:xfrm>
            <a:off x="5462587" y="1577975"/>
            <a:ext cx="730253" cy="284987"/>
          </a:xfrm>
          <a:prstGeom prst="rect">
            <a:avLst/>
          </a:prstGeom>
          <a:solidFill>
            <a:srgbClr val="000099"/>
          </a:solidFill>
          <a:ln>
            <a:solidFill>
              <a:srgbClr val="FFFF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2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helicase</a:t>
            </a:r>
          </a:p>
        </p:txBody>
      </p:sp>
      <p:sp>
        <p:nvSpPr>
          <p:cNvPr id="169" name="Line"/>
          <p:cNvSpPr/>
          <p:nvPr/>
        </p:nvSpPr>
        <p:spPr>
          <a:xfrm flipH="1">
            <a:off x="4859337" y="1719260"/>
            <a:ext cx="579440" cy="13811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Okazaki fragments are 1,000–2,000 base pairs (bp)  in bacteria…"/>
          <p:cNvSpPr/>
          <p:nvPr/>
        </p:nvSpPr>
        <p:spPr>
          <a:xfrm>
            <a:off x="5651500" y="4041775"/>
            <a:ext cx="3168650" cy="65646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Obs.: Os fragments de Okazaki têm 1.000–2.000 pares de bases (bp) em bactérias, mas apenas </a:t>
            </a: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40–300 bp em eucariotos.</a:t>
            </a:r>
          </a:p>
        </p:txBody>
      </p:sp>
      <p:sp>
        <p:nvSpPr>
          <p:cNvPr id="171" name="DNA pol III"/>
          <p:cNvSpPr txBox="1"/>
          <p:nvPr/>
        </p:nvSpPr>
        <p:spPr>
          <a:xfrm>
            <a:off x="79375" y="2994025"/>
            <a:ext cx="1011238" cy="284987"/>
          </a:xfrm>
          <a:prstGeom prst="rect">
            <a:avLst/>
          </a:prstGeom>
          <a:solidFill>
            <a:srgbClr val="000099"/>
          </a:solidFill>
          <a:ln>
            <a:solidFill>
              <a:srgbClr val="FFFF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2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 pol III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1090612" y="2852735"/>
            <a:ext cx="1389064" cy="14129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 flipV="1">
            <a:off x="1090612" y="2994024"/>
            <a:ext cx="2041527" cy="27622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iffith (1928)"/>
          <p:cNvSpPr/>
          <p:nvPr/>
        </p:nvSpPr>
        <p:spPr>
          <a:xfrm>
            <a:off x="6519860" y="6216649"/>
            <a:ext cx="2541496" cy="624837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Griffith (1928)</a:t>
            </a:r>
          </a:p>
        </p:txBody>
      </p:sp>
      <p:pic>
        <p:nvPicPr>
          <p:cNvPr id="25" name="griffith" descr="griffit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0"/>
            <a:ext cx="6169025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NAs polimerases bacterianas"/>
          <p:cNvSpPr txBox="1"/>
          <p:nvPr/>
        </p:nvSpPr>
        <p:spPr>
          <a:xfrm>
            <a:off x="611187" y="333375"/>
            <a:ext cx="7702551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DNAs polimerases bacterianas</a:t>
            </a:r>
          </a:p>
        </p:txBody>
      </p:sp>
      <p:sp>
        <p:nvSpPr>
          <p:cNvPr id="176" name="pol I    - retira ¨primer¨ de RNA e re-sintetiza o espaço com DNA,   ligando os fragmentos de Okasaki   e…"/>
          <p:cNvSpPr txBox="1"/>
          <p:nvPr/>
        </p:nvSpPr>
        <p:spPr>
          <a:xfrm>
            <a:off x="684212" y="981073"/>
            <a:ext cx="7775576" cy="2542178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079500" indent="-1079500">
              <a:spcBef>
                <a:spcPts val="10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 III  - </a:t>
            </a:r>
            <a:r>
              <a:rPr>
                <a:latin typeface="Arial"/>
                <a:ea typeface="Arial"/>
                <a:cs typeface="Arial"/>
                <a:sym typeface="Arial"/>
              </a:rPr>
              <a:t>sintetiza a fita contínua e os fragmentos de Okasaki, tem atividade redatora </a:t>
            </a:r>
            <a:r>
              <a:rPr u="sng"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5'-3' </a:t>
            </a:r>
          </a:p>
          <a:p>
            <a:pPr marL="1079500" indent="-1079500">
              <a:spcBef>
                <a:spcPts val="1000"/>
              </a:spcBef>
              <a:defRPr sz="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079500" indent="-10795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 I    - </a:t>
            </a:r>
            <a:r>
              <a:rPr>
                <a:latin typeface="Arial"/>
                <a:ea typeface="Arial"/>
                <a:cs typeface="Arial"/>
                <a:sym typeface="Arial"/>
              </a:rPr>
              <a:t>retira ¨primer¨ de RNA e re-sintetiza o espaço com DNA,  permitindo a ligação dos fragmentos de Okasaki, e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079500" indent="-10795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	faz reparo excisão 3'-5' </a:t>
            </a:r>
            <a:r>
              <a:rPr u="sng"/>
              <a:t>e</a:t>
            </a:r>
            <a:r>
              <a:t> 5'-3' </a:t>
            </a:r>
          </a:p>
          <a:p>
            <a:pPr marL="1079500" indent="-1079500"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 II   -  replica fragmento de DNA corrigido pós evento de reparo</a:t>
            </a:r>
          </a:p>
          <a:p>
            <a:pPr marL="1079500" indent="-1079500">
              <a:spcBef>
                <a:spcPts val="1200"/>
              </a:spcBef>
              <a:defRPr sz="20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 IV  e  pol V -</a:t>
            </a:r>
            <a:r>
              <a:rPr sz="1800"/>
              <a:t>  envolvidas em síntese de DNA </a:t>
            </a:r>
            <a:r>
              <a:rPr sz="1800" u="sng"/>
              <a:t>translesão</a:t>
            </a:r>
            <a:r>
              <a:rPr sz="1800"/>
              <a:t>, </a:t>
            </a:r>
            <a:r>
              <a:rPr b="1" sz="1800"/>
              <a:t>promovem erros</a:t>
            </a:r>
            <a:r>
              <a:rPr sz="1800"/>
              <a:t>.</a:t>
            </a:r>
          </a:p>
        </p:txBody>
      </p:sp>
      <p:pic>
        <p:nvPicPr>
          <p:cNvPr id="177" name="PolIII" descr="PolII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4149725"/>
            <a:ext cx="5473700" cy="243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replicação2" descr="replicação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707" y="2191787"/>
            <a:ext cx="6624640" cy="351314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fita de replicação continua"/>
          <p:cNvSpPr txBox="1"/>
          <p:nvPr/>
        </p:nvSpPr>
        <p:spPr>
          <a:xfrm>
            <a:off x="468310" y="2781300"/>
            <a:ext cx="2449517" cy="6151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fita de replicação continua</a:t>
            </a:r>
          </a:p>
        </p:txBody>
      </p:sp>
      <p:sp>
        <p:nvSpPr>
          <p:cNvPr id="181" name="Line"/>
          <p:cNvSpPr/>
          <p:nvPr/>
        </p:nvSpPr>
        <p:spPr>
          <a:xfrm>
            <a:off x="2830157" y="3312502"/>
            <a:ext cx="1975761" cy="60351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fita de replicação descontinua"/>
          <p:cNvSpPr txBox="1"/>
          <p:nvPr/>
        </p:nvSpPr>
        <p:spPr>
          <a:xfrm>
            <a:off x="5435599" y="5949950"/>
            <a:ext cx="2449516" cy="6151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fita de replicação descontinua</a:t>
            </a:r>
          </a:p>
        </p:txBody>
      </p:sp>
      <p:sp>
        <p:nvSpPr>
          <p:cNvPr id="183" name="Line"/>
          <p:cNvSpPr/>
          <p:nvPr/>
        </p:nvSpPr>
        <p:spPr>
          <a:xfrm flipH="1" flipV="1">
            <a:off x="5310240" y="5051766"/>
            <a:ext cx="542833" cy="92219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Replicação do DNA  em bactérias"/>
          <p:cNvSpPr txBox="1"/>
          <p:nvPr/>
        </p:nvSpPr>
        <p:spPr>
          <a:xfrm>
            <a:off x="1116010" y="404810"/>
            <a:ext cx="6248405" cy="34842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Replicação do DNA  em bactérias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repicação nov" descr="repicação nov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704850"/>
            <a:ext cx="5867400" cy="5243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4. Ciclo de crescimento celular de uma célula eucariótica"/>
          <p:cNvSpPr txBox="1"/>
          <p:nvPr/>
        </p:nvSpPr>
        <p:spPr>
          <a:xfrm>
            <a:off x="611187" y="476250"/>
            <a:ext cx="7848601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4. Ciclo de crescimento celular de uma célula eucariótica</a:t>
            </a:r>
          </a:p>
        </p:txBody>
      </p:sp>
      <p:pic>
        <p:nvPicPr>
          <p:cNvPr id="189" name="ciclo celular" descr="ciclo celul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812" y="1844675"/>
            <a:ext cx="4905377" cy="388461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Fase S: síntese de DNA"/>
          <p:cNvSpPr txBox="1"/>
          <p:nvPr/>
        </p:nvSpPr>
        <p:spPr>
          <a:xfrm>
            <a:off x="539750" y="5445125"/>
            <a:ext cx="1223963" cy="891350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Fase S: síntese de DNA</a:t>
            </a:r>
          </a:p>
        </p:txBody>
      </p:sp>
      <p:sp>
        <p:nvSpPr>
          <p:cNvPr id="191" name="Shape"/>
          <p:cNvSpPr/>
          <p:nvPr/>
        </p:nvSpPr>
        <p:spPr>
          <a:xfrm rot="2598896">
            <a:off x="1333500" y="4611687"/>
            <a:ext cx="220665" cy="919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3399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forquilhas" descr="forquilh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3357562"/>
            <a:ext cx="5688013" cy="127794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Mecanismo de Replicação do DNA"/>
          <p:cNvSpPr txBox="1"/>
          <p:nvPr/>
        </p:nvSpPr>
        <p:spPr>
          <a:xfrm>
            <a:off x="990600" y="533399"/>
            <a:ext cx="6705600" cy="350659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Mecanismo de Replicação do DNA</a:t>
            </a:r>
          </a:p>
        </p:txBody>
      </p:sp>
      <p:sp>
        <p:nvSpPr>
          <p:cNvPr id="195" name="Eucariotos"/>
          <p:cNvSpPr txBox="1"/>
          <p:nvPr/>
        </p:nvSpPr>
        <p:spPr>
          <a:xfrm>
            <a:off x="990600" y="1295400"/>
            <a:ext cx="3124200" cy="348425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Eucariotos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Mecanismo de Replicação do DNA"/>
          <p:cNvSpPr txBox="1"/>
          <p:nvPr/>
        </p:nvSpPr>
        <p:spPr>
          <a:xfrm>
            <a:off x="990600" y="533399"/>
            <a:ext cx="6705600" cy="350659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Mecanismo de Replicação do DNA</a:t>
            </a:r>
          </a:p>
        </p:txBody>
      </p:sp>
      <p:sp>
        <p:nvSpPr>
          <p:cNvPr id="198" name="Eucariotos"/>
          <p:cNvSpPr txBox="1"/>
          <p:nvPr/>
        </p:nvSpPr>
        <p:spPr>
          <a:xfrm>
            <a:off x="1042987" y="1700210"/>
            <a:ext cx="3124201" cy="34842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Eucariotos</a:t>
            </a:r>
          </a:p>
        </p:txBody>
      </p:sp>
      <p:pic>
        <p:nvPicPr>
          <p:cNvPr id="199" name="ReplicationBubbles" descr="ReplicationBubbl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2205035"/>
            <a:ext cx="4103688" cy="237966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Origens eucarióticas de replicação…"/>
          <p:cNvSpPr txBox="1"/>
          <p:nvPr/>
        </p:nvSpPr>
        <p:spPr>
          <a:xfrm>
            <a:off x="5867399" y="3429000"/>
            <a:ext cx="2881316" cy="247885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Origens eucarióticas de replicação</a:t>
            </a:r>
          </a:p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Leveduras: 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~ 400 ori    (100-200 pb, sequencias ricas em AT)</a:t>
            </a: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Humanos: ~ milhares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ORC" descr="OR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158875"/>
            <a:ext cx="6019800" cy="4598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DNAs polimerases eucarióticas"/>
          <p:cNvSpPr txBox="1"/>
          <p:nvPr/>
        </p:nvSpPr>
        <p:spPr>
          <a:xfrm>
            <a:off x="664060" y="271262"/>
            <a:ext cx="6934201" cy="348426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DNAs polimerases eucarióticas</a:t>
            </a:r>
          </a:p>
        </p:txBody>
      </p:sp>
      <p:sp>
        <p:nvSpPr>
          <p:cNvPr id="205" name="− α replicação da fita lagging (de replicação descontínua)…"/>
          <p:cNvSpPr txBox="1"/>
          <p:nvPr/>
        </p:nvSpPr>
        <p:spPr>
          <a:xfrm>
            <a:off x="580715" y="898677"/>
            <a:ext cx="7100891" cy="2157321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 </a:t>
            </a:r>
            <a:r>
              <a:rPr sz="2000"/>
              <a:t>δ</a:t>
            </a:r>
            <a:r>
              <a:t> </a:t>
            </a:r>
            <a:r>
              <a:rPr>
                <a:latin typeface="Arial"/>
                <a:ea typeface="Arial"/>
                <a:cs typeface="Arial"/>
                <a:sym typeface="Arial"/>
              </a:rPr>
              <a:t>e </a:t>
            </a:r>
            <a:r>
              <a:rPr sz="2000"/>
              <a:t>ε</a:t>
            </a:r>
            <a:r>
              <a:t> (epsilon):</a:t>
            </a:r>
            <a:r>
              <a:rPr>
                <a:latin typeface="Arial"/>
                <a:ea typeface="Arial"/>
                <a:cs typeface="Arial"/>
                <a:sym typeface="Arial"/>
              </a:rPr>
              <a:t> replicação da fita de </a:t>
            </a:r>
            <a:r>
              <a:rPr sz="2000"/>
              <a:t>síntese contínua (</a:t>
            </a:r>
            <a:r>
              <a:rPr>
                <a:latin typeface="Arial"/>
                <a:ea typeface="Arial"/>
                <a:cs typeface="Arial"/>
                <a:sym typeface="Arial"/>
              </a:rPr>
              <a:t>“leading</a:t>
            </a:r>
            <a:r>
              <a:t>¨)</a:t>
            </a:r>
          </a:p>
          <a:p>
            <a:pPr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z="2000">
                <a:latin typeface="Symbol"/>
                <a:ea typeface="Symbol"/>
                <a:cs typeface="Symbol"/>
                <a:sym typeface="Symbol"/>
              </a:rPr>
              <a:t>- a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: R</a:t>
            </a:r>
            <a:r>
              <a:rPr>
                <a:latin typeface="Arial"/>
                <a:ea typeface="Arial"/>
                <a:cs typeface="Arial"/>
                <a:sym typeface="Arial"/>
              </a:rPr>
              <a:t>eplicação da fita de </a:t>
            </a:r>
            <a:r>
              <a:rPr sz="2000"/>
              <a:t>síntese</a:t>
            </a:r>
            <a:r>
              <a:rPr>
                <a:latin typeface="Arial"/>
                <a:ea typeface="Arial"/>
                <a:cs typeface="Arial"/>
                <a:sym typeface="Arial"/>
              </a:rPr>
              <a:t> des</a:t>
            </a:r>
            <a:r>
              <a:rPr sz="2000"/>
              <a:t>contínua (</a:t>
            </a:r>
            <a:r>
              <a:rPr>
                <a:latin typeface="Arial"/>
                <a:ea typeface="Arial"/>
                <a:cs typeface="Arial"/>
                <a:sym typeface="Arial"/>
              </a:rPr>
              <a:t>“lagging</a:t>
            </a:r>
            <a:r>
              <a:t>¨) </a:t>
            </a:r>
          </a:p>
          <a:p>
            <a:pPr>
              <a:spcBef>
                <a:spcPts val="1200"/>
              </a:spcBef>
              <a:defRPr sz="1800">
                <a:latin typeface="Symbol"/>
                <a:ea typeface="Symbol"/>
                <a:cs typeface="Symbol"/>
                <a:sym typeface="Symbol"/>
              </a:defRPr>
            </a:pPr>
          </a:p>
          <a:p>
            <a:pPr>
              <a:spcBef>
                <a:spcPts val="1200"/>
              </a:spcBef>
              <a:buSzPct val="100000"/>
              <a:buFont typeface="Symbol"/>
              <a:buChar char=" "/>
              <a:defRPr sz="2000">
                <a:latin typeface="Symbol"/>
                <a:ea typeface="Symbol"/>
                <a:cs typeface="Symbol"/>
                <a:sym typeface="Symbol"/>
              </a:defRPr>
            </a:pPr>
            <a:r>
              <a:t>- b 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Preenchimento de </a:t>
            </a:r>
            <a:r>
              <a:rPr>
                <a:latin typeface="Arial"/>
                <a:ea typeface="Arial"/>
                <a:cs typeface="Arial"/>
                <a:sym typeface="Arial"/>
              </a:rPr>
              <a:t>“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gaps¨   e   Reparo</a:t>
            </a:r>
          </a:p>
          <a:p>
            <a:pPr>
              <a:spcBef>
                <a:spcPts val="1200"/>
              </a:spcBef>
              <a:defRPr sz="2000">
                <a:latin typeface="Symbol"/>
                <a:ea typeface="Symbol"/>
                <a:cs typeface="Symbol"/>
                <a:sym typeface="Symbol"/>
              </a:defRPr>
            </a:pPr>
            <a:r>
              <a:t> - g 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>
                <a:latin typeface="Arial"/>
                <a:ea typeface="Arial"/>
                <a:cs typeface="Arial"/>
                <a:sym typeface="Arial"/>
              </a:rPr>
              <a:t>eplicação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de DNA mitocondrial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telomere replication" descr="telomere replic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112" y="1543842"/>
            <a:ext cx="4608513" cy="377031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5. Telômeros"/>
          <p:cNvSpPr txBox="1"/>
          <p:nvPr/>
        </p:nvSpPr>
        <p:spPr>
          <a:xfrm>
            <a:off x="990600" y="457200"/>
            <a:ext cx="5486400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 Telômeros</a:t>
            </a:r>
          </a:p>
        </p:txBody>
      </p:sp>
      <p:sp>
        <p:nvSpPr>
          <p:cNvPr id="209" name="A replicação resulta no encurtamento das pontas dos cromossomos"/>
          <p:cNvSpPr txBox="1"/>
          <p:nvPr/>
        </p:nvSpPr>
        <p:spPr>
          <a:xfrm>
            <a:off x="684212" y="6021387"/>
            <a:ext cx="7343776" cy="350658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replicação resulta no encurtamento das pontas dos cromossomos</a:t>
            </a:r>
          </a:p>
        </p:txBody>
      </p:sp>
      <p:sp>
        <p:nvSpPr>
          <p:cNvPr id="210" name="Shape"/>
          <p:cNvSpPr/>
          <p:nvPr/>
        </p:nvSpPr>
        <p:spPr>
          <a:xfrm>
            <a:off x="2916235" y="5229224"/>
            <a:ext cx="142878" cy="7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1" name="Problema:…"/>
          <p:cNvSpPr txBox="1"/>
          <p:nvPr/>
        </p:nvSpPr>
        <p:spPr>
          <a:xfrm>
            <a:off x="5385260" y="2303781"/>
            <a:ext cx="3622371" cy="2250437"/>
          </a:xfrm>
          <a:prstGeom prst="rect">
            <a:avLst/>
          </a:prstGeom>
          <a:solidFill>
            <a:srgbClr val="D4FB79">
              <a:alpha val="805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400">
                <a:solidFill>
                  <a:srgbClr val="FF2600"/>
                </a:solidFill>
              </a:defRPr>
            </a:pPr>
            <a:r>
              <a:t>Problema</a:t>
            </a:r>
            <a:r>
              <a:rPr b="0">
                <a:solidFill>
                  <a:srgbClr val="000000"/>
                </a:solidFill>
              </a:rPr>
              <a:t>:</a:t>
            </a:r>
          </a:p>
          <a:p>
            <a:pPr>
              <a:defRPr sz="1400"/>
            </a:pPr>
            <a:r>
              <a:t>Síntese da fita descontinua porque </a:t>
            </a:r>
          </a:p>
          <a:p>
            <a:pPr>
              <a:defRPr sz="1400"/>
            </a:pPr>
            <a:r>
              <a:t>não tem “primer” para ser iniciada</a:t>
            </a:r>
          </a:p>
          <a:p>
            <a:pPr>
              <a:defRPr sz="1400"/>
            </a:pPr>
          </a:p>
          <a:p>
            <a:pPr>
              <a:defRPr sz="1400"/>
            </a:pPr>
            <a:r>
              <a:t>dai:</a:t>
            </a:r>
          </a:p>
          <a:p>
            <a:pPr>
              <a:defRPr sz="1400"/>
            </a:pPr>
            <a:r>
              <a:t>Pode utilizar grampo (dobra) da fita molde,</a:t>
            </a:r>
          </a:p>
          <a:p>
            <a:pPr>
              <a:defRPr sz="1400"/>
            </a:pPr>
            <a:r>
              <a:t>que depois será demovido</a:t>
            </a:r>
          </a:p>
          <a:p>
            <a:pPr>
              <a:defRPr sz="1400"/>
            </a:pPr>
          </a:p>
          <a:p>
            <a:pPr>
              <a:defRPr sz="1400"/>
            </a:pPr>
          </a:p>
          <a:p>
            <a:pPr>
              <a:defRPr sz="1400"/>
            </a:pPr>
            <a:r>
              <a:t>Encurtamento das pontas dos cromossomos</a:t>
            </a:r>
          </a:p>
        </p:txBody>
      </p:sp>
      <p:sp>
        <p:nvSpPr>
          <p:cNvPr id="212" name="Line"/>
          <p:cNvSpPr/>
          <p:nvPr/>
        </p:nvSpPr>
        <p:spPr>
          <a:xfrm>
            <a:off x="6807200" y="3793702"/>
            <a:ext cx="0" cy="44503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A enzima Telômerase"/>
          <p:cNvSpPr txBox="1"/>
          <p:nvPr/>
        </p:nvSpPr>
        <p:spPr>
          <a:xfrm>
            <a:off x="838200" y="609600"/>
            <a:ext cx="5486400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enzima Telômerase</a:t>
            </a:r>
          </a:p>
        </p:txBody>
      </p:sp>
      <p:pic>
        <p:nvPicPr>
          <p:cNvPr id="215" name="telomerase1" descr="telomerase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3850" y="1388585"/>
            <a:ext cx="5292725" cy="4465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telomerase" descr="telomeras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7114" y="1951258"/>
            <a:ext cx="3492502" cy="221297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lômero: sequencia rica em G:…"/>
          <p:cNvSpPr txBox="1"/>
          <p:nvPr/>
        </p:nvSpPr>
        <p:spPr>
          <a:xfrm>
            <a:off x="5804656" y="4375506"/>
            <a:ext cx="2592390" cy="113582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Telômero</a:t>
            </a:r>
            <a:r>
              <a:rPr b="0"/>
              <a:t>: sequencia rica em </a:t>
            </a:r>
            <a:r>
              <a:rPr sz="1800"/>
              <a:t>G</a:t>
            </a:r>
            <a:r>
              <a:rPr b="0"/>
              <a:t>:</a:t>
            </a:r>
          </a:p>
          <a:p>
            <a:pPr>
              <a:spcBef>
                <a:spcPts val="10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Em humanos: </a:t>
            </a:r>
            <a:r>
              <a:rPr sz="1800"/>
              <a:t>GGGTTA</a:t>
            </a:r>
            <a:endParaRPr sz="1800"/>
          </a:p>
          <a:p>
            <a:pPr>
              <a:spcBef>
                <a:spcPts val="10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Em </a:t>
            </a:r>
            <a:r>
              <a:rPr i="1"/>
              <a:t>Tetrahymena:</a:t>
            </a:r>
            <a:r>
              <a:rPr b="1"/>
              <a:t>GGGTGG</a:t>
            </a:r>
            <a:r>
              <a:rPr b="1" sz="1800"/>
              <a:t> </a:t>
            </a:r>
          </a:p>
        </p:txBody>
      </p:sp>
      <p:sp>
        <p:nvSpPr>
          <p:cNvPr id="218" name="Shape"/>
          <p:cNvSpPr/>
          <p:nvPr/>
        </p:nvSpPr>
        <p:spPr>
          <a:xfrm rot="1130548">
            <a:off x="8316910" y="4508499"/>
            <a:ext cx="355603" cy="1008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19" name="Solução:…"/>
          <p:cNvSpPr txBox="1"/>
          <p:nvPr/>
        </p:nvSpPr>
        <p:spPr>
          <a:xfrm>
            <a:off x="2677512" y="6035299"/>
            <a:ext cx="3049297" cy="739137"/>
          </a:xfrm>
          <a:prstGeom prst="rect">
            <a:avLst/>
          </a:prstGeom>
          <a:solidFill>
            <a:srgbClr val="D4FB79">
              <a:alpha val="805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1400">
                <a:solidFill>
                  <a:srgbClr val="011993"/>
                </a:solidFill>
              </a:defRPr>
            </a:pPr>
            <a:r>
              <a:t>Solução:</a:t>
            </a:r>
          </a:p>
          <a:p>
            <a:pPr>
              <a:defRPr sz="1400"/>
            </a:pPr>
            <a:r>
              <a:t>A telomerase permite a inserção de  </a:t>
            </a:r>
          </a:p>
          <a:p>
            <a:pPr>
              <a:defRPr sz="1400"/>
            </a:pPr>
            <a:r>
              <a:t>um novo fragmento  “</a:t>
            </a:r>
            <a:r>
              <a:rPr b="1">
                <a:solidFill>
                  <a:srgbClr val="009051"/>
                </a:solidFill>
              </a:rPr>
              <a:t>primer</a:t>
            </a:r>
            <a:r>
              <a:t>”</a:t>
            </a:r>
          </a:p>
        </p:txBody>
      </p:sp>
      <p:sp>
        <p:nvSpPr>
          <p:cNvPr id="220" name="Line"/>
          <p:cNvSpPr/>
          <p:nvPr/>
        </p:nvSpPr>
        <p:spPr>
          <a:xfrm flipH="1" flipV="1">
            <a:off x="2711815" y="5447465"/>
            <a:ext cx="293725" cy="57392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Line"/>
          <p:cNvSpPr/>
          <p:nvPr/>
        </p:nvSpPr>
        <p:spPr>
          <a:xfrm flipH="1" flipV="1">
            <a:off x="3072395" y="2882168"/>
            <a:ext cx="433956" cy="31432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"/>
          <p:cNvSpPr/>
          <p:nvPr/>
        </p:nvSpPr>
        <p:spPr>
          <a:xfrm>
            <a:off x="1219200" y="31242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8" name="Shape"/>
          <p:cNvSpPr/>
          <p:nvPr/>
        </p:nvSpPr>
        <p:spPr>
          <a:xfrm>
            <a:off x="1371600" y="32004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9" name="Shape"/>
          <p:cNvSpPr/>
          <p:nvPr/>
        </p:nvSpPr>
        <p:spPr>
          <a:xfrm>
            <a:off x="2286000" y="32004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0" name="Shape"/>
          <p:cNvSpPr/>
          <p:nvPr/>
        </p:nvSpPr>
        <p:spPr>
          <a:xfrm>
            <a:off x="2514600" y="32004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1" name="Shape"/>
          <p:cNvSpPr/>
          <p:nvPr/>
        </p:nvSpPr>
        <p:spPr>
          <a:xfrm>
            <a:off x="3657600" y="3276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2" name="Shape"/>
          <p:cNvSpPr/>
          <p:nvPr/>
        </p:nvSpPr>
        <p:spPr>
          <a:xfrm>
            <a:off x="3886200" y="3276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3" name="Shape"/>
          <p:cNvSpPr/>
          <p:nvPr/>
        </p:nvSpPr>
        <p:spPr>
          <a:xfrm>
            <a:off x="5257800" y="3276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4" name="Shape"/>
          <p:cNvSpPr/>
          <p:nvPr/>
        </p:nvSpPr>
        <p:spPr>
          <a:xfrm>
            <a:off x="5486400" y="3276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5" name="Shape"/>
          <p:cNvSpPr/>
          <p:nvPr/>
        </p:nvSpPr>
        <p:spPr>
          <a:xfrm>
            <a:off x="7162800" y="33528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" name="Shape"/>
          <p:cNvSpPr/>
          <p:nvPr/>
        </p:nvSpPr>
        <p:spPr>
          <a:xfrm>
            <a:off x="7010400" y="33528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7" name="Shape"/>
          <p:cNvSpPr/>
          <p:nvPr/>
        </p:nvSpPr>
        <p:spPr>
          <a:xfrm>
            <a:off x="6858000" y="47244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8" name="Shape"/>
          <p:cNvSpPr/>
          <p:nvPr/>
        </p:nvSpPr>
        <p:spPr>
          <a:xfrm>
            <a:off x="7010400" y="47244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9" name="Circle"/>
          <p:cNvSpPr/>
          <p:nvPr/>
        </p:nvSpPr>
        <p:spPr>
          <a:xfrm>
            <a:off x="7620000" y="4724400"/>
            <a:ext cx="152400" cy="152400"/>
          </a:xfrm>
          <a:prstGeom prst="ellipse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0" name="Circle"/>
          <p:cNvSpPr/>
          <p:nvPr/>
        </p:nvSpPr>
        <p:spPr>
          <a:xfrm>
            <a:off x="7772400" y="4648200"/>
            <a:ext cx="152400" cy="152400"/>
          </a:xfrm>
          <a:prstGeom prst="ellipse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1" name="Line"/>
          <p:cNvSpPr/>
          <p:nvPr/>
        </p:nvSpPr>
        <p:spPr>
          <a:xfrm flipH="1">
            <a:off x="7010397" y="3733800"/>
            <a:ext cx="228603" cy="8382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" name="Line"/>
          <p:cNvSpPr/>
          <p:nvPr/>
        </p:nvSpPr>
        <p:spPr>
          <a:xfrm>
            <a:off x="7315199" y="3809998"/>
            <a:ext cx="304803" cy="762005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" name="Line"/>
          <p:cNvSpPr/>
          <p:nvPr/>
        </p:nvSpPr>
        <p:spPr>
          <a:xfrm>
            <a:off x="5486399" y="3809998"/>
            <a:ext cx="3" cy="76200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" name="Line"/>
          <p:cNvSpPr/>
          <p:nvPr/>
        </p:nvSpPr>
        <p:spPr>
          <a:xfrm>
            <a:off x="3886199" y="3733798"/>
            <a:ext cx="3" cy="76200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" name="Line"/>
          <p:cNvSpPr/>
          <p:nvPr/>
        </p:nvSpPr>
        <p:spPr>
          <a:xfrm>
            <a:off x="2438399" y="3733798"/>
            <a:ext cx="2" cy="76200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" name="Line"/>
          <p:cNvSpPr/>
          <p:nvPr/>
        </p:nvSpPr>
        <p:spPr>
          <a:xfrm flipH="1">
            <a:off x="1295399" y="3733798"/>
            <a:ext cx="2" cy="762003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" name="Shape"/>
          <p:cNvSpPr/>
          <p:nvPr/>
        </p:nvSpPr>
        <p:spPr>
          <a:xfrm>
            <a:off x="10668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8" name="Shape"/>
          <p:cNvSpPr/>
          <p:nvPr/>
        </p:nvSpPr>
        <p:spPr>
          <a:xfrm>
            <a:off x="12192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9" name="Shape"/>
          <p:cNvSpPr/>
          <p:nvPr/>
        </p:nvSpPr>
        <p:spPr>
          <a:xfrm>
            <a:off x="2362200" y="48768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" name="Shape"/>
          <p:cNvSpPr/>
          <p:nvPr/>
        </p:nvSpPr>
        <p:spPr>
          <a:xfrm>
            <a:off x="22098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1" name="Shape"/>
          <p:cNvSpPr/>
          <p:nvPr/>
        </p:nvSpPr>
        <p:spPr>
          <a:xfrm>
            <a:off x="37338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" name="Shape"/>
          <p:cNvSpPr/>
          <p:nvPr/>
        </p:nvSpPr>
        <p:spPr>
          <a:xfrm>
            <a:off x="35814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3" name="Shape"/>
          <p:cNvSpPr/>
          <p:nvPr/>
        </p:nvSpPr>
        <p:spPr>
          <a:xfrm>
            <a:off x="52578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4" name="Shape"/>
          <p:cNvSpPr/>
          <p:nvPr/>
        </p:nvSpPr>
        <p:spPr>
          <a:xfrm>
            <a:off x="5410200" y="4800600"/>
            <a:ext cx="228603" cy="228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5" name="Polissacarídeos     Lipídeos       RNA     Proteína      DNA"/>
          <p:cNvSpPr txBox="1"/>
          <p:nvPr/>
        </p:nvSpPr>
        <p:spPr>
          <a:xfrm>
            <a:off x="-2" y="1981200"/>
            <a:ext cx="9144004" cy="50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600"/>
              </a:spcBef>
              <a:defRPr baseline="-10000" sz="1800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  </a:t>
            </a:r>
            <a:r>
              <a:rPr baseline="0" sz="2000">
                <a:solidFill>
                  <a:srgbClr val="000099"/>
                </a:solidFill>
              </a:rPr>
              <a:t>Polissacarídeos</a:t>
            </a:r>
            <a:r>
              <a:rPr sz="2600">
                <a:solidFill>
                  <a:srgbClr val="000099"/>
                </a:solidFill>
              </a:rPr>
              <a:t>     </a:t>
            </a:r>
            <a:r>
              <a:rPr baseline="0">
                <a:solidFill>
                  <a:srgbClr val="000099"/>
                </a:solidFill>
              </a:rPr>
              <a:t>Lipídeos      </a:t>
            </a:r>
            <a:r>
              <a:rPr baseline="0" sz="2800">
                <a:solidFill>
                  <a:srgbClr val="000099"/>
                </a:solidFill>
              </a:rPr>
              <a:t> </a:t>
            </a:r>
            <a:r>
              <a:rPr baseline="0">
                <a:solidFill>
                  <a:srgbClr val="000099"/>
                </a:solidFill>
              </a:rPr>
              <a:t>RNA	    Proteína	     </a:t>
            </a:r>
            <a:r>
              <a:rPr baseline="0" sz="2800">
                <a:solidFill>
                  <a:srgbClr val="000099"/>
                </a:solidFill>
              </a:rPr>
              <a:t>DNA</a:t>
            </a:r>
          </a:p>
        </p:txBody>
      </p:sp>
      <p:sp>
        <p:nvSpPr>
          <p:cNvPr id="56" name="Circle"/>
          <p:cNvSpPr/>
          <p:nvPr/>
        </p:nvSpPr>
        <p:spPr>
          <a:xfrm>
            <a:off x="3810000" y="457200"/>
            <a:ext cx="152400" cy="152400"/>
          </a:xfrm>
          <a:prstGeom prst="ellipse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7" name="Circle"/>
          <p:cNvSpPr/>
          <p:nvPr/>
        </p:nvSpPr>
        <p:spPr>
          <a:xfrm>
            <a:off x="3962400" y="457200"/>
            <a:ext cx="152400" cy="152400"/>
          </a:xfrm>
          <a:prstGeom prst="ellipse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3962399" y="761998"/>
            <a:ext cx="3" cy="45720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" name="Line"/>
          <p:cNvSpPr/>
          <p:nvPr/>
        </p:nvSpPr>
        <p:spPr>
          <a:xfrm flipH="1">
            <a:off x="1447798" y="1142999"/>
            <a:ext cx="2514604" cy="8382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" name="Line"/>
          <p:cNvSpPr/>
          <p:nvPr/>
        </p:nvSpPr>
        <p:spPr>
          <a:xfrm>
            <a:off x="3962399" y="1219199"/>
            <a:ext cx="3" cy="76200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" name="Line"/>
          <p:cNvSpPr/>
          <p:nvPr/>
        </p:nvSpPr>
        <p:spPr>
          <a:xfrm flipH="1">
            <a:off x="2895598" y="1219199"/>
            <a:ext cx="990602" cy="76200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" name="Line"/>
          <p:cNvSpPr/>
          <p:nvPr/>
        </p:nvSpPr>
        <p:spPr>
          <a:xfrm>
            <a:off x="4038598" y="1219199"/>
            <a:ext cx="1143004" cy="6858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" name="Line"/>
          <p:cNvSpPr/>
          <p:nvPr/>
        </p:nvSpPr>
        <p:spPr>
          <a:xfrm>
            <a:off x="3962398" y="1142999"/>
            <a:ext cx="2895603" cy="762003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morta"/>
          <p:cNvSpPr txBox="1"/>
          <p:nvPr/>
        </p:nvSpPr>
        <p:spPr>
          <a:xfrm>
            <a:off x="4343400" y="304800"/>
            <a:ext cx="1219200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morta</a:t>
            </a:r>
          </a:p>
        </p:txBody>
      </p:sp>
      <p:grpSp>
        <p:nvGrpSpPr>
          <p:cNvPr id="67" name="Group"/>
          <p:cNvGrpSpPr/>
          <p:nvPr/>
        </p:nvGrpSpPr>
        <p:grpSpPr>
          <a:xfrm>
            <a:off x="990600" y="6172200"/>
            <a:ext cx="4800600" cy="685800"/>
            <a:chOff x="0" y="0"/>
            <a:chExt cx="4800600" cy="685800"/>
          </a:xfrm>
        </p:grpSpPr>
        <p:sp>
          <p:nvSpPr>
            <p:cNvPr id="65" name="Rectangle"/>
            <p:cNvSpPr/>
            <p:nvPr/>
          </p:nvSpPr>
          <p:spPr>
            <a:xfrm>
              <a:off x="0" y="0"/>
              <a:ext cx="4800600" cy="685800"/>
            </a:xfrm>
            <a:prstGeom prst="rect">
              <a:avLst/>
            </a:prstGeom>
            <a:solidFill>
              <a:srgbClr val="99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" name="Avery, Mac Leod, McCarty (1944)"/>
            <p:cNvSpPr txBox="1"/>
            <p:nvPr/>
          </p:nvSpPr>
          <p:spPr>
            <a:xfrm>
              <a:off x="575909" y="167567"/>
              <a:ext cx="3648777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Avery, Mac Leod, McCarty</a:t>
              </a:r>
              <a:r>
                <a:rPr b="0"/>
                <a:t> </a:t>
              </a:r>
              <a:r>
                <a:t>(1944)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telomerase2" descr="telomerase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004" y="755350"/>
            <a:ext cx="4093576" cy="36452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4" name="A enzima Telômerase"/>
          <p:cNvSpPr txBox="1"/>
          <p:nvPr/>
        </p:nvSpPr>
        <p:spPr>
          <a:xfrm>
            <a:off x="349608" y="211046"/>
            <a:ext cx="5486403" cy="34842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enzima Telômerase</a:t>
            </a:r>
          </a:p>
        </p:txBody>
      </p:sp>
      <p:sp>
        <p:nvSpPr>
          <p:cNvPr id="225" name="Telômero: sequencia rica em G:…"/>
          <p:cNvSpPr txBox="1"/>
          <p:nvPr/>
        </p:nvSpPr>
        <p:spPr>
          <a:xfrm>
            <a:off x="269430" y="4481807"/>
            <a:ext cx="2592391" cy="113582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Telômero</a:t>
            </a:r>
            <a:r>
              <a:rPr b="0"/>
              <a:t>: sequencia rica em </a:t>
            </a:r>
            <a:r>
              <a:rPr sz="1800"/>
              <a:t>G</a:t>
            </a:r>
            <a:r>
              <a:rPr b="0"/>
              <a:t>:</a:t>
            </a:r>
          </a:p>
          <a:p>
            <a:pPr>
              <a:spcBef>
                <a:spcPts val="10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Em Humanos: </a:t>
            </a:r>
            <a:r>
              <a:rPr sz="1800"/>
              <a:t>GGGTTA</a:t>
            </a:r>
            <a:endParaRPr sz="1800"/>
          </a:p>
          <a:p>
            <a:pPr>
              <a:spcBef>
                <a:spcPts val="10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Em </a:t>
            </a:r>
            <a:r>
              <a:rPr i="1"/>
              <a:t>Tetrahymena:</a:t>
            </a:r>
            <a:r>
              <a:rPr b="1"/>
              <a:t>GGGTGG</a:t>
            </a:r>
            <a:r>
              <a:rPr b="1" sz="1800"/>
              <a:t> </a:t>
            </a:r>
          </a:p>
        </p:txBody>
      </p:sp>
      <p:sp>
        <p:nvSpPr>
          <p:cNvPr id="226" name="A telomerase  (proteina + RNA)…"/>
          <p:cNvSpPr txBox="1"/>
          <p:nvPr/>
        </p:nvSpPr>
        <p:spPr>
          <a:xfrm>
            <a:off x="4759988" y="676399"/>
            <a:ext cx="4103100" cy="4625337"/>
          </a:xfrm>
          <a:prstGeom prst="rect">
            <a:avLst/>
          </a:prstGeom>
          <a:solidFill>
            <a:srgbClr val="D4FB79">
              <a:alpha val="805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400">
                <a:solidFill>
                  <a:srgbClr val="011993"/>
                </a:solidFill>
              </a:defRPr>
            </a:pPr>
            <a:r>
              <a:t>A telomerase  (proteina + RNA)</a:t>
            </a: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se associa a  fita 5-3, e </a:t>
            </a: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esta fita se extende.</a:t>
            </a: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A telomerase se desloca e se associa à fita 5-3</a:t>
            </a: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novamente, e</a:t>
            </a: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esta novamente se extende. </a:t>
            </a:r>
          </a:p>
          <a:p>
            <a:pPr>
              <a:defRPr sz="1400">
                <a:solidFill>
                  <a:srgbClr val="011993"/>
                </a:solidFill>
              </a:defRPr>
            </a:pPr>
            <a:r>
              <a:t>permitindo novas inserções de </a:t>
            </a:r>
          </a:p>
          <a:p>
            <a:pPr>
              <a:defRPr sz="1400"/>
            </a:pPr>
            <a:r>
              <a:t>um fragmento  “</a:t>
            </a:r>
            <a:r>
              <a:rPr b="1">
                <a:solidFill>
                  <a:srgbClr val="009051"/>
                </a:solidFill>
              </a:rPr>
              <a:t>primer</a:t>
            </a:r>
            <a:r>
              <a:t>”</a:t>
            </a:r>
          </a:p>
          <a:p>
            <a:pPr>
              <a:defRPr sz="1400"/>
            </a:pPr>
          </a:p>
          <a:p>
            <a:pPr>
              <a:defRPr sz="1400"/>
            </a:pPr>
          </a:p>
          <a:p>
            <a:pPr>
              <a:defRPr sz="1400"/>
            </a:pPr>
          </a:p>
          <a:p>
            <a:pPr>
              <a:defRPr b="1" sz="1400"/>
            </a:pPr>
            <a:r>
              <a:t>Telômero</a:t>
            </a:r>
            <a:r>
              <a:rPr b="0"/>
              <a:t> = repetição de sequencias nucleotídicas</a:t>
            </a:r>
          </a:p>
        </p:txBody>
      </p:sp>
      <p:sp>
        <p:nvSpPr>
          <p:cNvPr id="227" name="Veja o filminho da Telomerase no link (2,05 min):…"/>
          <p:cNvSpPr txBox="1"/>
          <p:nvPr/>
        </p:nvSpPr>
        <p:spPr>
          <a:xfrm>
            <a:off x="315591" y="5698831"/>
            <a:ext cx="8140804" cy="951862"/>
          </a:xfrm>
          <a:prstGeom prst="rect">
            <a:avLst/>
          </a:prstGeom>
          <a:solidFill>
            <a:srgbClr val="EBEBEB"/>
          </a:solidFill>
          <a:ln>
            <a:solidFill>
              <a:srgbClr val="D78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200">
                <a:solidFill>
                  <a:srgbClr val="009051"/>
                </a:solidFill>
              </a:defRPr>
            </a:pPr>
            <a:r>
              <a:t>Veja o filminho da Telomerase no link </a:t>
            </a:r>
            <a:r>
              <a:rPr b="0"/>
              <a:t>(2,05 min): </a:t>
            </a:r>
          </a:p>
          <a:p>
            <a:pPr>
              <a:defRPr sz="1200"/>
            </a:pPr>
          </a:p>
          <a:p>
            <a:pPr>
              <a:defRPr sz="1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https://www.google.com/url?sa=t&amp;rct=j&amp;q=&amp;esrc=s&amp;source=web&amp;cd=2&amp;cad=rja&amp;uact=8&amp;ved=2ahUKEwjm9dChkPbhAhU4GbkGHfunCwUQwqsBMAF6BAgJEAQ&amp;url=https%3A%2F%2Fwww.youtube.com%2Fwatch%3Fv%3DvtXrehpCPEE&amp;usg=AOvVaw1bfBuS71m6VkcMMWMX9rXr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228" name="Line"/>
          <p:cNvSpPr/>
          <p:nvPr/>
        </p:nvSpPr>
        <p:spPr>
          <a:xfrm>
            <a:off x="6349998" y="4465546"/>
            <a:ext cx="2" cy="49924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46" y="40802"/>
            <a:ext cx="4282621" cy="288363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índrome de Werner:…"/>
          <p:cNvSpPr txBox="1"/>
          <p:nvPr/>
        </p:nvSpPr>
        <p:spPr>
          <a:xfrm>
            <a:off x="4306716" y="173248"/>
            <a:ext cx="4282621" cy="3075937"/>
          </a:xfrm>
          <a:prstGeom prst="rect">
            <a:avLst/>
          </a:prstGeom>
          <a:solidFill>
            <a:srgbClr val="D4FB79">
              <a:alpha val="805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500">
                <a:solidFill>
                  <a:srgbClr val="FF2600"/>
                </a:solidFill>
              </a:defRPr>
            </a:pPr>
            <a:r>
              <a:t>Síndrome de Werner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>
              <a:defRPr sz="1300"/>
            </a:pPr>
            <a:r>
              <a:t>Uma doença que provoca envelhecimento precoce </a:t>
            </a:r>
          </a:p>
          <a:p>
            <a:pPr>
              <a:defRPr sz="1300"/>
            </a:pPr>
            <a:r>
              <a:t>que começa na adolescência ou início da idade adulta e resulta no aparecimento da velhice aos 30-40 anos.</a:t>
            </a:r>
          </a:p>
          <a:p>
            <a:pPr>
              <a:defRPr sz="1300"/>
            </a:pPr>
          </a:p>
          <a:p>
            <a:pPr>
              <a:defRPr sz="1300"/>
            </a:pPr>
            <a:r>
              <a:t>Suas características físicas podem incluir:</a:t>
            </a:r>
          </a:p>
          <a:p>
            <a:pPr marL="140367" indent="-140367">
              <a:buSzPct val="100000"/>
              <a:buChar char="-"/>
              <a:defRPr sz="1300"/>
            </a:pPr>
            <a:r>
              <a:t>baixa estatura (comum desde a infância),</a:t>
            </a:r>
          </a:p>
          <a:p>
            <a:pPr marL="140367" indent="-140367">
              <a:buSzPct val="100000"/>
              <a:buChar char="-"/>
              <a:defRPr sz="1300"/>
            </a:pPr>
            <a:r>
              <a:t>vida adulta: pele enrugada, calvície, catarata, atrofia muscular, tendência ao diabetes mellitus, etc.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Gene humano mutado responsável: </a:t>
            </a:r>
            <a:r>
              <a:rPr b="1" i="1"/>
              <a:t>WRN</a:t>
            </a:r>
          </a:p>
          <a:p>
            <a:pPr>
              <a:defRPr sz="1100"/>
            </a:pPr>
            <a:r>
              <a:t>Ref.</a:t>
            </a:r>
            <a:r>
              <a:rPr sz="1400"/>
              <a:t> </a:t>
            </a:r>
            <a:endParaRPr sz="1400"/>
          </a:p>
          <a:p>
            <a:pPr defTabSz="457200">
              <a:defRPr sz="1000">
                <a:solidFill>
                  <a:srgbClr val="3A3A3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Epstein CJ, Martin GM, Schultz AL, Motulsky AG. (1966). Werner’s syndrome a review of its symptomatology, natural history, pathologic features, genetics and relationship to the natural aging process. </a:t>
            </a:r>
            <a:r>
              <a:rPr b="1"/>
              <a:t>Medicine</a:t>
            </a:r>
            <a:r>
              <a:t> 45:177-221.</a:t>
            </a:r>
          </a:p>
        </p:txBody>
      </p:sp>
      <p:sp>
        <p:nvSpPr>
          <p:cNvPr id="232" name="Em levedura, há um gene similar ao WRN humano,…"/>
          <p:cNvSpPr txBox="1"/>
          <p:nvPr/>
        </p:nvSpPr>
        <p:spPr>
          <a:xfrm>
            <a:off x="7128184" y="3453410"/>
            <a:ext cx="1733902" cy="3418837"/>
          </a:xfrm>
          <a:prstGeom prst="rect">
            <a:avLst/>
          </a:prstGeom>
          <a:solidFill>
            <a:srgbClr val="FF8AD8">
              <a:alpha val="37607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  <a:r>
              <a:t>Em </a:t>
            </a:r>
            <a:r>
              <a:rPr b="1"/>
              <a:t>levedura</a:t>
            </a:r>
            <a:r>
              <a:t>, há um gene similar ao </a:t>
            </a:r>
            <a:r>
              <a:rPr i="1"/>
              <a:t>WRN </a:t>
            </a:r>
            <a:r>
              <a:t>humano,</a:t>
            </a:r>
          </a:p>
          <a:p>
            <a:pPr>
              <a:defRPr sz="1200"/>
            </a:pPr>
            <a:r>
              <a:t>gene </a:t>
            </a:r>
            <a:r>
              <a:rPr b="1" i="1"/>
              <a:t>SGS1</a:t>
            </a:r>
            <a:r>
              <a:t>, </a:t>
            </a:r>
          </a:p>
          <a:p>
            <a:pPr>
              <a:defRPr sz="1000"/>
            </a:pPr>
          </a:p>
          <a:p>
            <a:pPr>
              <a:defRPr sz="1200"/>
            </a:pPr>
            <a:r>
              <a:t>e </a:t>
            </a:r>
          </a:p>
          <a:p>
            <a:pPr>
              <a:defRPr sz="1000"/>
            </a:pPr>
          </a:p>
          <a:p>
            <a:pPr>
              <a:defRPr sz="1200"/>
            </a:pPr>
            <a:r>
              <a:t>mutações neste gene provoca redução da vida util, ou seja, redução do número do numero de geração de brotos (“lifespain” ).</a:t>
            </a:r>
          </a:p>
        </p:txBody>
      </p:sp>
      <p:sp>
        <p:nvSpPr>
          <p:cNvPr id="233" name="Síndrome de Werner -   Mulher com:…"/>
          <p:cNvSpPr txBox="1"/>
          <p:nvPr/>
        </p:nvSpPr>
        <p:spPr>
          <a:xfrm>
            <a:off x="27047" y="2741648"/>
            <a:ext cx="4282620" cy="497837"/>
          </a:xfrm>
          <a:prstGeom prst="rect">
            <a:avLst/>
          </a:prstGeom>
          <a:solidFill>
            <a:srgbClr val="D4FB79">
              <a:alpha val="805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300">
                <a:solidFill>
                  <a:srgbClr val="FF2600"/>
                </a:solidFill>
              </a:defRPr>
            </a:pPr>
            <a:r>
              <a:t>Síndrome de Werner - </a:t>
            </a:r>
            <a:r>
              <a:rPr b="0">
                <a:solidFill>
                  <a:srgbClr val="000000"/>
                </a:solidFill>
              </a:rPr>
              <a:t>  Mulher com:</a:t>
            </a:r>
          </a:p>
          <a:p>
            <a:pPr lvl="4">
              <a:defRPr sz="1300"/>
            </a:pPr>
            <a:r>
              <a:t>            </a:t>
            </a:r>
            <a:r>
              <a:rPr b="1"/>
              <a:t>15 anos </a:t>
            </a:r>
            <a:r>
              <a:t>                               </a:t>
            </a:r>
            <a:r>
              <a:rPr b="1"/>
              <a:t>48 anos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1091" y="3456228"/>
            <a:ext cx="5146365" cy="6647893"/>
          </a:xfrm>
          <a:prstGeom prst="rect">
            <a:avLst/>
          </a:prstGeom>
          <a:ln w="12700">
            <a:solidFill>
              <a:srgbClr val="00F900"/>
            </a:solidFill>
          </a:ln>
        </p:spPr>
      </p:pic>
      <p:sp>
        <p:nvSpPr>
          <p:cNvPr id="235" name="Como isto é possível ?…"/>
          <p:cNvSpPr txBox="1"/>
          <p:nvPr/>
        </p:nvSpPr>
        <p:spPr>
          <a:xfrm>
            <a:off x="79910" y="3465829"/>
            <a:ext cx="1454048" cy="2136137"/>
          </a:xfrm>
          <a:prstGeom prst="rect">
            <a:avLst/>
          </a:prstGeom>
          <a:solidFill>
            <a:srgbClr val="8EFA00">
              <a:alpha val="50000"/>
            </a:srgbClr>
          </a:solidFill>
          <a:ln w="12700">
            <a:solidFill>
              <a:srgbClr val="00F9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/>
            </a:pPr>
            <a:r>
              <a:t>Como isto é possível ?</a:t>
            </a:r>
          </a:p>
          <a:p>
            <a:pPr>
              <a:defRPr sz="1300"/>
            </a:pPr>
          </a:p>
          <a:p>
            <a:pPr>
              <a:defRPr sz="1300"/>
            </a:pPr>
            <a:r>
              <a:t>A proteína WRN é uma helicase que se associa a proteínas do revestimento do telômero</a:t>
            </a:r>
          </a:p>
          <a:p>
            <a:pPr>
              <a:defRPr sz="1300"/>
            </a:pPr>
            <a:r>
              <a:t>TRF2</a:t>
            </a:r>
          </a:p>
        </p:txBody>
      </p:sp>
      <p:pic>
        <p:nvPicPr>
          <p:cNvPr id="236" name="Screen Shot 2019-04-29 at 5.51.25 PM.png" descr="Screen Shot 2019-04-29 at 5.51.2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7134" y="3515157"/>
            <a:ext cx="1236001" cy="1022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ershey e Chase  (1952)"/>
          <p:cNvSpPr txBox="1"/>
          <p:nvPr/>
        </p:nvSpPr>
        <p:spPr>
          <a:xfrm>
            <a:off x="990600" y="6019799"/>
            <a:ext cx="6705600" cy="497837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9900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Hershey e Chase  (1952)</a:t>
            </a:r>
          </a:p>
        </p:txBody>
      </p:sp>
      <p:pic>
        <p:nvPicPr>
          <p:cNvPr id="70" name="11 2a" descr="11 2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0"/>
            <a:ext cx="266065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11 2b" descr="11 2b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0300" y="549275"/>
            <a:ext cx="5473700" cy="471487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35S - Proteína"/>
          <p:cNvSpPr txBox="1"/>
          <p:nvPr/>
        </p:nvSpPr>
        <p:spPr>
          <a:xfrm>
            <a:off x="4643437" y="1052512"/>
            <a:ext cx="792165" cy="478662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b="1" baseline="30000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35</a:t>
            </a:r>
            <a:r>
              <a:rPr baseline="0"/>
              <a:t>S - </a:t>
            </a:r>
            <a:r>
              <a:rPr baseline="0" sz="1200"/>
              <a:t>Proteína</a:t>
            </a:r>
          </a:p>
        </p:txBody>
      </p:sp>
      <p:sp>
        <p:nvSpPr>
          <p:cNvPr id="73" name="32P  -…"/>
          <p:cNvSpPr txBox="1"/>
          <p:nvPr/>
        </p:nvSpPr>
        <p:spPr>
          <a:xfrm>
            <a:off x="4643437" y="3357562"/>
            <a:ext cx="576265" cy="490284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baseline="30000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</a:t>
            </a:r>
            <a:r>
              <a:rPr baseline="0"/>
              <a:t>P  -</a:t>
            </a:r>
          </a:p>
          <a:p>
            <a:pPr>
              <a:defRPr b="1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DNA</a:t>
            </a:r>
          </a:p>
        </p:txBody>
      </p:sp>
      <p:sp>
        <p:nvSpPr>
          <p:cNvPr id="74" name="Arrow"/>
          <p:cNvSpPr/>
          <p:nvPr/>
        </p:nvSpPr>
        <p:spPr>
          <a:xfrm rot="19165648">
            <a:off x="4284662" y="3789362"/>
            <a:ext cx="430215" cy="155578"/>
          </a:xfrm>
          <a:prstGeom prst="leftArrow">
            <a:avLst>
              <a:gd name="adj1" fmla="val 50000"/>
              <a:gd name="adj2" fmla="val 69133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75" name="Arrow"/>
          <p:cNvSpPr/>
          <p:nvPr/>
        </p:nvSpPr>
        <p:spPr>
          <a:xfrm rot="19981681">
            <a:off x="4427537" y="1484312"/>
            <a:ext cx="296865" cy="185740"/>
          </a:xfrm>
          <a:prstGeom prst="leftArrow">
            <a:avLst>
              <a:gd name="adj1" fmla="val 50000"/>
              <a:gd name="adj2" fmla="val 39957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2.   A ESTRUTURA   DO   DNA"/>
          <p:cNvSpPr txBox="1"/>
          <p:nvPr/>
        </p:nvSpPr>
        <p:spPr>
          <a:xfrm>
            <a:off x="685800" y="304800"/>
            <a:ext cx="7315200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  A ESTRUTURA   DO   DNA</a:t>
            </a:r>
          </a:p>
        </p:txBody>
      </p:sp>
      <p:sp>
        <p:nvSpPr>
          <p:cNvPr id="78" name=" Embora a estrutura não fosse conhecida, os blocos eram"/>
          <p:cNvSpPr txBox="1"/>
          <p:nvPr/>
        </p:nvSpPr>
        <p:spPr>
          <a:xfrm>
            <a:off x="395287" y="1196975"/>
            <a:ext cx="8382001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FF0000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</a:t>
            </a: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Embora a estrutura não fosse conhecida, os blocos eram </a:t>
            </a:r>
          </a:p>
        </p:txBody>
      </p:sp>
      <p:pic>
        <p:nvPicPr>
          <p:cNvPr id="79" name="nuclotidio" descr="nuclotid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099" y="3028127"/>
            <a:ext cx="2843216" cy="22685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0" name="Rectangle"/>
          <p:cNvSpPr/>
          <p:nvPr/>
        </p:nvSpPr>
        <p:spPr>
          <a:xfrm>
            <a:off x="3348037" y="1989135"/>
            <a:ext cx="2952753" cy="4608515"/>
          </a:xfrm>
          <a:prstGeom prst="rect">
            <a:avLst/>
          </a:prstGeom>
          <a:solidFill>
            <a:srgbClr val="FFFF66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81" name="Púricas"/>
          <p:cNvSpPr txBox="1"/>
          <p:nvPr/>
        </p:nvSpPr>
        <p:spPr>
          <a:xfrm>
            <a:off x="3924299" y="2060574"/>
            <a:ext cx="1871666" cy="38227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Púricas</a:t>
            </a:r>
          </a:p>
        </p:txBody>
      </p:sp>
      <p:pic>
        <p:nvPicPr>
          <p:cNvPr id="82" name="Purines" descr="Purine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5375" y="2781300"/>
            <a:ext cx="2305050" cy="18303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3" name="guanina" descr="guanin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500" y="4797425"/>
            <a:ext cx="2667000" cy="16573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4" name="Rectangle"/>
          <p:cNvSpPr/>
          <p:nvPr/>
        </p:nvSpPr>
        <p:spPr>
          <a:xfrm>
            <a:off x="6516685" y="1989135"/>
            <a:ext cx="2449515" cy="4608515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85" name="Pyrimidines" descr="Pyrimidine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04025" y="2852735"/>
            <a:ext cx="1905000" cy="16557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6" name="citosina" descr="citosin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04025" y="4797425"/>
            <a:ext cx="1905000" cy="16748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7" name="Pirimídicas"/>
          <p:cNvSpPr txBox="1"/>
          <p:nvPr/>
        </p:nvSpPr>
        <p:spPr>
          <a:xfrm>
            <a:off x="6732585" y="2060574"/>
            <a:ext cx="1871665" cy="382272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2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Pirimídicas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ifração de raios X  do  DNA…"/>
          <p:cNvSpPr txBox="1"/>
          <p:nvPr/>
        </p:nvSpPr>
        <p:spPr>
          <a:xfrm>
            <a:off x="900112" y="620712"/>
            <a:ext cx="6629401" cy="7421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Difração de raios X  do  DNA</a:t>
            </a:r>
            <a:r>
              <a:rPr>
                <a:solidFill>
                  <a:srgbClr val="000000"/>
                </a:solidFill>
              </a:rPr>
              <a:t>  </a:t>
            </a:r>
          </a:p>
          <a:p>
            <a: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(Rosalind Franklin e Maurice  Wilkins</a:t>
            </a:r>
            <a:r>
              <a:rPr b="0"/>
              <a:t>)</a:t>
            </a:r>
          </a:p>
        </p:txBody>
      </p:sp>
      <p:pic>
        <p:nvPicPr>
          <p:cNvPr id="90" name="Raios X" descr="Raios X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250" y="1844675"/>
            <a:ext cx="3960813" cy="379571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ovidade 1."/>
          <p:cNvSpPr/>
          <p:nvPr/>
        </p:nvSpPr>
        <p:spPr>
          <a:xfrm>
            <a:off x="900112" y="188910"/>
            <a:ext cx="1259973" cy="348426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Novidade 1.</a:t>
            </a:r>
          </a:p>
        </p:txBody>
      </p:sp>
      <p:sp>
        <p:nvSpPr>
          <p:cNvPr id="92" name="Pela descoberta da estrutura do DNA James Watson, Francis Crick…"/>
          <p:cNvSpPr/>
          <p:nvPr/>
        </p:nvSpPr>
        <p:spPr>
          <a:xfrm>
            <a:off x="684210" y="5737635"/>
            <a:ext cx="7189634" cy="96755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Pela descoberta da estrutura do DNA </a:t>
            </a:r>
            <a:r>
              <a:rPr b="1"/>
              <a:t>James Watson</a:t>
            </a:r>
            <a:r>
              <a:t>, </a:t>
            </a:r>
            <a:r>
              <a:rPr b="1"/>
              <a:t>Francis Crick</a:t>
            </a:r>
            <a:r>
              <a:t> </a:t>
            </a:r>
          </a:p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 também </a:t>
            </a:r>
            <a:r>
              <a:rPr b="1"/>
              <a:t>Maurice Wilkins</a:t>
            </a:r>
            <a:r>
              <a:t> </a:t>
            </a:r>
          </a:p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(no laboratório do qual trabalhou </a:t>
            </a:r>
            <a:r>
              <a:rPr b="1"/>
              <a:t>Rosalind Franklin</a:t>
            </a:r>
            <a:r>
              <a:t>, com as análises cristalográficas de raios X), </a:t>
            </a:r>
          </a:p>
          <a:p>
            <a:pPr algn="just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receberam o </a:t>
            </a:r>
            <a:r>
              <a:rPr b="1"/>
              <a:t>Prêmio Nobel em 1962 ( http</a:t>
            </a:r>
            <a:r>
              <a:rPr b="1" sz="1200"/>
              <a:t>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http://www.nature.com/nature/DNA50</a:t>
            </a:r>
            <a:r>
              <a:t> ) .</a:t>
            </a:r>
            <a:r>
              <a:rPr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Experimentos de Erwin Chargaff"/>
          <p:cNvSpPr txBox="1"/>
          <p:nvPr/>
        </p:nvSpPr>
        <p:spPr>
          <a:xfrm>
            <a:off x="900112" y="620712"/>
            <a:ext cx="6934201" cy="348425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Experimentos de Erwin </a:t>
            </a:r>
            <a:r>
              <a:rPr b="1"/>
              <a:t>Chargaff</a:t>
            </a:r>
          </a:p>
        </p:txBody>
      </p:sp>
      <p:pic>
        <p:nvPicPr>
          <p:cNvPr id="95" name="Chargaff" descr="Charga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368184"/>
            <a:ext cx="9144004" cy="487680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Novidade 2."/>
          <p:cNvSpPr/>
          <p:nvPr/>
        </p:nvSpPr>
        <p:spPr>
          <a:xfrm>
            <a:off x="900112" y="188910"/>
            <a:ext cx="1259973" cy="348426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Novidade 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dna2" descr="dna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0"/>
            <a:ext cx="5516563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Modelo de James Watson e  Francis Crick  ( 1955)"/>
          <p:cNvSpPr txBox="1"/>
          <p:nvPr/>
        </p:nvSpPr>
        <p:spPr>
          <a:xfrm>
            <a:off x="838200" y="6324600"/>
            <a:ext cx="7086600" cy="348425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Modelo de James </a:t>
            </a:r>
            <a:r>
              <a:rPr b="1"/>
              <a:t>Watson</a:t>
            </a:r>
            <a:r>
              <a:t> e  Francis </a:t>
            </a:r>
            <a:r>
              <a:rPr b="1"/>
              <a:t>Crick</a:t>
            </a:r>
            <a:r>
              <a:t>  ( 1955)</a:t>
            </a:r>
          </a:p>
        </p:txBody>
      </p:sp>
      <p:sp>
        <p:nvSpPr>
          <p:cNvPr id="100" name="Rectangle"/>
          <p:cNvSpPr/>
          <p:nvPr/>
        </p:nvSpPr>
        <p:spPr>
          <a:xfrm>
            <a:off x="6629400" y="1143000"/>
            <a:ext cx="2514600" cy="1600200"/>
          </a:xfrm>
          <a:prstGeom prst="rect">
            <a:avLst/>
          </a:prstGeom>
          <a:solidFill>
            <a:srgbClr val="99FFCC"/>
          </a:solidFill>
          <a:ln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01" name="A dupla hélice"/>
          <p:cNvSpPr txBox="1"/>
          <p:nvPr/>
        </p:nvSpPr>
        <p:spPr>
          <a:xfrm>
            <a:off x="6781800" y="1524000"/>
            <a:ext cx="2133600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dupla hélice</a:t>
            </a:r>
          </a:p>
        </p:txBody>
      </p:sp>
      <p:pic>
        <p:nvPicPr>
          <p:cNvPr id="102" name="pontes H" descr="pontes H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8125" y="3644900"/>
            <a:ext cx="2197100" cy="166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na" descr="d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0"/>
            <a:ext cx="3001965" cy="662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