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handoutMasterIdLst>
    <p:handoutMasterId r:id="rId31"/>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Lst>
  <p:sldSz cx="9144000" cy="6858000" type="screen4x3"/>
  <p:notesSz cx="6669088" cy="9928225"/>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14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8020C690-FDE4-44D2-9CC3-4DDF0AF701CE}" type="datetimeFigureOut">
              <a:rPr lang="pt-BR" smtClean="0"/>
              <a:pPr/>
              <a:t>20/10/14</a:t>
            </a:fld>
            <a:endParaRPr lang="pt-BR"/>
          </a:p>
        </p:txBody>
      </p:sp>
      <p:sp>
        <p:nvSpPr>
          <p:cNvPr id="4" name="Espaço Reservado para Rodapé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7FE8705A-F471-4B38-84AE-0B03865F0FD4}" type="slidenum">
              <a:rPr lang="pt-BR" smtClean="0"/>
              <a:pPr/>
              <a:t>‹Nr.›</a:t>
            </a:fld>
            <a:endParaRPr lang="pt-BR"/>
          </a:p>
        </p:txBody>
      </p:sp>
    </p:spTree>
    <p:extLst>
      <p:ext uri="{BB962C8B-B14F-4D97-AF65-F5344CB8AC3E}">
        <p14:creationId xmlns:p14="http://schemas.microsoft.com/office/powerpoint/2010/main" val="311203896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14" name="Título 13"/>
          <p:cNvSpPr>
            <a:spLocks noGrp="1"/>
          </p:cNvSpPr>
          <p:nvPr>
            <p:ph type="ctrTitle"/>
          </p:nvPr>
        </p:nvSpPr>
        <p:spPr>
          <a:xfrm>
            <a:off x="1432560" y="359898"/>
            <a:ext cx="7406640" cy="1472184"/>
          </a:xfrm>
        </p:spPr>
        <p:txBody>
          <a:bodyPr anchor="b"/>
          <a:lstStyle>
            <a:lvl1pPr algn="l">
              <a:defRPr/>
            </a:lvl1pPr>
            <a:extLst/>
          </a:lstStyle>
          <a:p>
            <a:r>
              <a:rPr kumimoji="0" lang="pt-BR" smtClean="0"/>
              <a:t>Clique para editar o estilo do título mestre</a:t>
            </a:r>
            <a:endParaRPr kumimoji="0" lang="en-US"/>
          </a:p>
        </p:txBody>
      </p:sp>
      <p:sp>
        <p:nvSpPr>
          <p:cNvPr id="22" name="Subtítu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7" name="Espaço Reservado para Data 6"/>
          <p:cNvSpPr>
            <a:spLocks noGrp="1"/>
          </p:cNvSpPr>
          <p:nvPr>
            <p:ph type="dt" sz="half" idx="10"/>
          </p:nvPr>
        </p:nvSpPr>
        <p:spPr/>
        <p:txBody>
          <a:bodyPr/>
          <a:lstStyle>
            <a:extLst/>
          </a:lstStyle>
          <a:p>
            <a:fld id="{9B5D65B8-CDA4-4A54-90EC-E275945E42D8}" type="datetimeFigureOut">
              <a:rPr lang="pt-BR" smtClean="0"/>
              <a:pPr/>
              <a:t>20/10/14</a:t>
            </a:fld>
            <a:endParaRPr lang="pt-BR"/>
          </a:p>
        </p:txBody>
      </p:sp>
      <p:sp>
        <p:nvSpPr>
          <p:cNvPr id="20" name="Espaço Reservado para Rodapé 19"/>
          <p:cNvSpPr>
            <a:spLocks noGrp="1"/>
          </p:cNvSpPr>
          <p:nvPr>
            <p:ph type="ftr" sz="quarter" idx="11"/>
          </p:nvPr>
        </p:nvSpPr>
        <p:spPr/>
        <p:txBody>
          <a:bodyPr/>
          <a:lstStyle>
            <a:extLst/>
          </a:lstStyle>
          <a:p>
            <a:endParaRPr lang="pt-BR"/>
          </a:p>
        </p:txBody>
      </p:sp>
      <p:sp>
        <p:nvSpPr>
          <p:cNvPr id="10" name="Espaço Reservado para Número de Slide 9"/>
          <p:cNvSpPr>
            <a:spLocks noGrp="1"/>
          </p:cNvSpPr>
          <p:nvPr>
            <p:ph type="sldNum" sz="quarter" idx="12"/>
          </p:nvPr>
        </p:nvSpPr>
        <p:spPr/>
        <p:txBody>
          <a:bodyPr/>
          <a:lstStyle>
            <a:extLst/>
          </a:lstStyle>
          <a:p>
            <a:fld id="{11848525-F173-40E1-8963-98E29332B94E}" type="slidenum">
              <a:rPr lang="pt-BR" smtClean="0"/>
              <a:pPr/>
              <a:t>‹Nr.›</a:t>
            </a:fld>
            <a:endParaRPr lang="pt-BR"/>
          </a:p>
        </p:txBody>
      </p:sp>
      <p:sp>
        <p:nvSpPr>
          <p:cNvPr id="8" name="E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9B5D65B8-CDA4-4A54-90EC-E275945E42D8}" type="datetimeFigureOut">
              <a:rPr lang="pt-BR" smtClean="0"/>
              <a:pPr/>
              <a:t>20/10/14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11848525-F173-40E1-8963-98E29332B94E}" type="slidenum">
              <a:rPr lang="pt-BR" smtClean="0"/>
              <a:pPr/>
              <a:t>‹Nr.›</a:t>
            </a:fld>
            <a:endParaRPr lang="pt-B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8000" y="274639"/>
            <a:ext cx="1828800" cy="5851525"/>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9B5D65B8-CDA4-4A54-90EC-E275945E42D8}" type="datetimeFigureOut">
              <a:rPr lang="pt-BR" smtClean="0"/>
              <a:pPr/>
              <a:t>20/10/14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11848525-F173-40E1-8963-98E29332B94E}" type="slidenum">
              <a:rPr lang="pt-BR" smtClean="0"/>
              <a:pPr/>
              <a:t>‹Nr.›</a:t>
            </a:fld>
            <a:endParaRPr lang="pt-B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9B5D65B8-CDA4-4A54-90EC-E275945E42D8}" type="datetimeFigureOut">
              <a:rPr lang="pt-BR" smtClean="0"/>
              <a:pPr/>
              <a:t>20/10/14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11848525-F173-40E1-8963-98E29332B94E}" type="slidenum">
              <a:rPr lang="pt-BR" smtClean="0"/>
              <a:pPr/>
              <a:t>‹Nr.›</a:t>
            </a:fld>
            <a:endParaRPr lang="pt-B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tângu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9B5D65B8-CDA4-4A54-90EC-E275945E42D8}" type="datetimeFigureOut">
              <a:rPr lang="pt-BR" smtClean="0"/>
              <a:pPr/>
              <a:t>20/10/14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11848525-F173-40E1-8963-98E29332B94E}" type="slidenum">
              <a:rPr lang="pt-BR" smtClean="0"/>
              <a:pPr/>
              <a:t>‹Nr.›</a:t>
            </a:fld>
            <a:endParaRPr lang="pt-BR"/>
          </a:p>
        </p:txBody>
      </p:sp>
      <p:sp>
        <p:nvSpPr>
          <p:cNvPr id="10" name="Retângu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9B5D65B8-CDA4-4A54-90EC-E275945E42D8}" type="datetimeFigureOut">
              <a:rPr lang="pt-BR" smtClean="0"/>
              <a:pPr/>
              <a:t>20/10/14</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11848525-F173-40E1-8963-98E29332B94E}" type="slidenum">
              <a:rPr lang="pt-BR" smtClean="0"/>
              <a:pPr/>
              <a:t>‹Nr.›</a:t>
            </a:fld>
            <a:endParaRPr lang="pt-B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9B5D65B8-CDA4-4A54-90EC-E275945E42D8}" type="datetimeFigureOut">
              <a:rPr lang="pt-BR" smtClean="0"/>
              <a:pPr/>
              <a:t>20/10/14</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11848525-F173-40E1-8963-98E29332B94E}" type="slidenum">
              <a:rPr lang="pt-BR" smtClean="0"/>
              <a:pPr/>
              <a:t>‹Nr.›</a:t>
            </a:fld>
            <a:endParaRPr lang="pt-B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nchor="ctr"/>
          <a:lstStyle>
            <a:extLst/>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extLst/>
          </a:lstStyle>
          <a:p>
            <a:fld id="{9B5D65B8-CDA4-4A54-90EC-E275945E42D8}" type="datetimeFigureOut">
              <a:rPr lang="pt-BR" smtClean="0"/>
              <a:pPr/>
              <a:t>20/10/14</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11848525-F173-40E1-8963-98E29332B94E}" type="slidenum">
              <a:rPr lang="pt-BR" smtClean="0"/>
              <a:pPr/>
              <a:t>‹Nr.›</a:t>
            </a:fld>
            <a:endParaRPr lang="pt-B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tângu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ço Reservado para Data 1"/>
          <p:cNvSpPr>
            <a:spLocks noGrp="1"/>
          </p:cNvSpPr>
          <p:nvPr>
            <p:ph type="dt" sz="half" idx="10"/>
          </p:nvPr>
        </p:nvSpPr>
        <p:spPr/>
        <p:txBody>
          <a:bodyPr/>
          <a:lstStyle>
            <a:extLst/>
          </a:lstStyle>
          <a:p>
            <a:fld id="{9B5D65B8-CDA4-4A54-90EC-E275945E42D8}" type="datetimeFigureOut">
              <a:rPr lang="pt-BR" smtClean="0"/>
              <a:pPr/>
              <a:t>20/10/14</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11848525-F173-40E1-8963-98E29332B94E}" type="slidenum">
              <a:rPr lang="pt-BR" smtClean="0"/>
              <a:pPr/>
              <a:t>‹Nr.›</a:t>
            </a:fld>
            <a:endParaRPr lang="pt-BR"/>
          </a:p>
        </p:txBody>
      </p:sp>
      <p:sp>
        <p:nvSpPr>
          <p:cNvPr id="6" name="Retângu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9B5D65B8-CDA4-4A54-90EC-E275945E42D8}" type="datetimeFigureOut">
              <a:rPr lang="pt-BR" smtClean="0"/>
              <a:pPr/>
              <a:t>20/10/14</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11848525-F173-40E1-8963-98E29332B94E}" type="slidenum">
              <a:rPr lang="pt-BR" smtClean="0"/>
              <a:pPr/>
              <a:t>‹Nr.›</a:t>
            </a:fld>
            <a:endParaRPr lang="pt-B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extLst/>
          </a:lstStyle>
          <a:p>
            <a:fld id="{9B5D65B8-CDA4-4A54-90EC-E275945E42D8}" type="datetimeFigureOut">
              <a:rPr lang="pt-BR" smtClean="0"/>
              <a:pPr/>
              <a:t>20/10/14</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11848525-F173-40E1-8963-98E29332B94E}" type="slidenum">
              <a:rPr lang="pt-BR" smtClean="0"/>
              <a:pPr/>
              <a:t>‹Nr.›</a:t>
            </a:fld>
            <a:endParaRPr lang="pt-BR"/>
          </a:p>
        </p:txBody>
      </p:sp>
      <p:sp>
        <p:nvSpPr>
          <p:cNvPr id="8" name="Retângu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ço Reservado para Imagem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pt-BR" smtClean="0"/>
              <a:t>Clique no ícone para adicionar uma imagem</a:t>
            </a:r>
            <a:endParaRPr kumimoji="0" lang="en-US" dirty="0"/>
          </a:p>
        </p:txBody>
      </p:sp>
      <p:sp>
        <p:nvSpPr>
          <p:cNvPr id="9" name="Fluxograma: Processo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uxograma: Processo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ço Reservado para Tex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zz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sc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ângu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ço Reservado para Títu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pt-BR" smtClean="0"/>
              <a:t>Clique para editar o estilo do título mestre</a:t>
            </a:r>
            <a:endParaRPr kumimoji="0" lang="en-US"/>
          </a:p>
        </p:txBody>
      </p:sp>
      <p:sp>
        <p:nvSpPr>
          <p:cNvPr id="9" name="Espaço Reservado para Tex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4" name="Espaço Reservado para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B5D65B8-CDA4-4A54-90EC-E275945E42D8}" type="datetimeFigureOut">
              <a:rPr lang="pt-BR" smtClean="0"/>
              <a:pPr/>
              <a:t>20/10/14</a:t>
            </a:fld>
            <a:endParaRPr lang="pt-BR"/>
          </a:p>
        </p:txBody>
      </p:sp>
      <p:sp>
        <p:nvSpPr>
          <p:cNvPr id="10" name="Espaço Reservado para Rodapé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pt-BR"/>
          </a:p>
        </p:txBody>
      </p:sp>
      <p:sp>
        <p:nvSpPr>
          <p:cNvPr id="22" name="Espaço Reservado para Número de Slid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1848525-F173-40E1-8963-98E29332B94E}" type="slidenum">
              <a:rPr lang="pt-BR" smtClean="0"/>
              <a:pPr/>
              <a:t>‹Nr.›</a:t>
            </a:fld>
            <a:endParaRPr lang="pt-BR"/>
          </a:p>
        </p:txBody>
      </p:sp>
      <p:sp>
        <p:nvSpPr>
          <p:cNvPr id="15" name="Retângu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strips dir="ld"/>
  </p:transition>
  <p:timing>
    <p:tnLst>
      <p:par>
        <p:cTn xmlns:p14="http://schemas.microsoft.com/office/powerpoint/2010/mai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331640" y="1911023"/>
            <a:ext cx="6912768" cy="1661993"/>
          </a:xfrm>
          <a:prstGeom prst="rect">
            <a:avLst/>
          </a:prstGeom>
          <a:noFill/>
        </p:spPr>
        <p:txBody>
          <a:bodyPr wrap="square" rtlCol="0">
            <a:spAutoFit/>
          </a:bodyPr>
          <a:lstStyle/>
          <a:p>
            <a:r>
              <a:rPr lang="pt-BR" sz="2400" b="1" i="1" dirty="0" smtClean="0">
                <a:solidFill>
                  <a:schemeClr val="accent3">
                    <a:lumMod val="75000"/>
                  </a:schemeClr>
                </a:solidFill>
              </a:rPr>
              <a:t>- ABORDAGEM TEÓRICA</a:t>
            </a:r>
          </a:p>
          <a:p>
            <a:endParaRPr lang="pt-BR" sz="1200" b="1" i="1" dirty="0" smtClean="0">
              <a:solidFill>
                <a:schemeClr val="accent3">
                  <a:lumMod val="75000"/>
                </a:schemeClr>
              </a:solidFill>
            </a:endParaRPr>
          </a:p>
          <a:p>
            <a:r>
              <a:rPr lang="pt-BR" sz="2400" b="1" i="1" dirty="0" smtClean="0">
                <a:solidFill>
                  <a:schemeClr val="accent3">
                    <a:lumMod val="75000"/>
                  </a:schemeClr>
                </a:solidFill>
              </a:rPr>
              <a:t>- ATIVIDADES PARA A CLASSE</a:t>
            </a:r>
          </a:p>
          <a:p>
            <a:endParaRPr lang="pt-BR" sz="2400" b="1" i="1" dirty="0">
              <a:solidFill>
                <a:schemeClr val="accent3">
                  <a:lumMod val="75000"/>
                </a:schemeClr>
              </a:solidFill>
            </a:endParaRPr>
          </a:p>
          <a:p>
            <a:pPr algn="r"/>
            <a:r>
              <a:rPr lang="pt-BR" b="1" i="1" dirty="0" smtClean="0">
                <a:solidFill>
                  <a:schemeClr val="accent3">
                    <a:lumMod val="75000"/>
                  </a:schemeClr>
                </a:solidFill>
              </a:rPr>
              <a:t>ERMEL – Grupo de Didática da Matemática do INRP</a:t>
            </a:r>
            <a:endParaRPr lang="pt-BR" b="1" i="1" dirty="0">
              <a:solidFill>
                <a:schemeClr val="accent3">
                  <a:lumMod val="75000"/>
                </a:schemeClr>
              </a:solidFill>
            </a:endParaRPr>
          </a:p>
        </p:txBody>
      </p:sp>
      <p:sp>
        <p:nvSpPr>
          <p:cNvPr id="5" name="CaixaDeTexto 4"/>
          <p:cNvSpPr txBox="1"/>
          <p:nvPr/>
        </p:nvSpPr>
        <p:spPr>
          <a:xfrm>
            <a:off x="5220072" y="5785519"/>
            <a:ext cx="3528392" cy="738664"/>
          </a:xfrm>
          <a:prstGeom prst="rect">
            <a:avLst/>
          </a:prstGeom>
          <a:noFill/>
        </p:spPr>
        <p:txBody>
          <a:bodyPr wrap="square" rtlCol="0">
            <a:spAutoFit/>
          </a:bodyPr>
          <a:lstStyle/>
          <a:p>
            <a:r>
              <a:rPr lang="pt-BR" sz="1400" b="1" i="1" dirty="0" smtClean="0"/>
              <a:t>Síntese elaborada por:</a:t>
            </a:r>
          </a:p>
          <a:p>
            <a:r>
              <a:rPr lang="pt-BR" sz="1400" b="1" dirty="0" smtClean="0"/>
              <a:t>Ana Paula </a:t>
            </a:r>
            <a:r>
              <a:rPr lang="pt-BR" sz="1400" b="1" dirty="0" err="1" smtClean="0"/>
              <a:t>Gladcheff</a:t>
            </a:r>
            <a:endParaRPr lang="pt-BR" sz="1400" b="1" i="1" dirty="0" smtClean="0"/>
          </a:p>
          <a:p>
            <a:r>
              <a:rPr lang="pt-BR" sz="1400" b="1" i="1" dirty="0" smtClean="0"/>
              <a:t> Manoel Oriosvaldo de Moura</a:t>
            </a:r>
            <a:endParaRPr lang="pt-BR" sz="1400" b="1" i="1" dirty="0"/>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43608" y="1447800"/>
            <a:ext cx="7890080" cy="5149552"/>
          </a:xfrm>
        </p:spPr>
        <p:txBody>
          <a:bodyPr>
            <a:normAutofit/>
          </a:bodyPr>
          <a:lstStyle/>
          <a:p>
            <a:pPr algn="just"/>
            <a:r>
              <a:rPr lang="pt-BR" sz="2800" dirty="0" smtClean="0">
                <a:solidFill>
                  <a:schemeClr val="tx1"/>
                </a:solidFill>
                <a:latin typeface="Calibri" pitchFamily="34" charset="0"/>
              </a:rPr>
              <a:t> Qual a ideia de número?</a:t>
            </a:r>
            <a:endParaRPr lang="pt-BR" sz="2800" dirty="0" smtClean="0">
              <a:latin typeface="Calibri" pitchFamily="34" charset="0"/>
            </a:endParaRPr>
          </a:p>
          <a:p>
            <a:pPr lvl="1" algn="just"/>
            <a:r>
              <a:rPr lang="pt-BR" sz="2400" dirty="0" smtClean="0">
                <a:solidFill>
                  <a:schemeClr val="tx1"/>
                </a:solidFill>
                <a:latin typeface="Calibri" pitchFamily="34" charset="0"/>
              </a:rPr>
              <a:t> Confunde-se com o conjunto:</a:t>
            </a:r>
          </a:p>
          <a:p>
            <a:pPr lvl="2" algn="just">
              <a:buNone/>
            </a:pPr>
            <a:r>
              <a:rPr lang="pt-BR" sz="1800" dirty="0" smtClean="0">
                <a:latin typeface="Calibri" pitchFamily="34" charset="0"/>
              </a:rPr>
              <a:t>				Um símbolo, uma coleção, uma constelação.</a:t>
            </a:r>
          </a:p>
          <a:p>
            <a:pPr algn="just">
              <a:buNone/>
            </a:pPr>
            <a:endParaRPr lang="pt-BR" sz="2600" dirty="0" smtClean="0">
              <a:latin typeface="Calibri" pitchFamily="34" charset="0"/>
            </a:endParaRPr>
          </a:p>
          <a:p>
            <a:pPr algn="just">
              <a:buNone/>
            </a:pPr>
            <a:endParaRPr lang="pt-BR" sz="2600" dirty="0" smtClean="0">
              <a:latin typeface="Calibri" pitchFamily="34" charset="0"/>
            </a:endParaRPr>
          </a:p>
          <a:p>
            <a:pPr algn="just">
              <a:buNone/>
            </a:pPr>
            <a:endParaRPr lang="pt-BR" sz="2600" dirty="0" smtClean="0">
              <a:latin typeface="Calibri" pitchFamily="34" charset="0"/>
            </a:endParaRPr>
          </a:p>
          <a:p>
            <a:pPr algn="just">
              <a:buNone/>
            </a:pPr>
            <a:endParaRPr lang="pt-BR" sz="2600" dirty="0" smtClean="0">
              <a:latin typeface="Calibri" pitchFamily="34" charset="0"/>
            </a:endParaRPr>
          </a:p>
          <a:p>
            <a:pPr algn="just"/>
            <a:r>
              <a:rPr lang="pt-BR" sz="2600" dirty="0" smtClean="0">
                <a:latin typeface="Calibri" pitchFamily="34" charset="0"/>
              </a:rPr>
              <a:t> Para que servem estes números e que problemas permitem resolver?</a:t>
            </a:r>
          </a:p>
          <a:p>
            <a:pPr algn="just"/>
            <a:r>
              <a:rPr lang="pt-BR" sz="2600" dirty="0" smtClean="0">
                <a:latin typeface="Calibri" pitchFamily="34" charset="0"/>
              </a:rPr>
              <a:t> Não se evidenciam os aspectos cardinal nem ordinal.</a:t>
            </a:r>
          </a:p>
        </p:txBody>
      </p:sp>
      <p:sp>
        <p:nvSpPr>
          <p:cNvPr id="4" name="CaixaDeTexto 3"/>
          <p:cNvSpPr txBox="1"/>
          <p:nvPr/>
        </p:nvSpPr>
        <p:spPr>
          <a:xfrm>
            <a:off x="7014891" y="0"/>
            <a:ext cx="2129109" cy="369332"/>
          </a:xfrm>
          <a:prstGeom prst="rect">
            <a:avLst/>
          </a:prstGeom>
          <a:noFill/>
        </p:spPr>
        <p:txBody>
          <a:bodyPr wrap="none" rtlCol="0">
            <a:spAutoFit/>
          </a:bodyPr>
          <a:lstStyle/>
          <a:p>
            <a:r>
              <a:rPr lang="pt-BR" dirty="0" smtClean="0">
                <a:ln>
                  <a:solidFill>
                    <a:schemeClr val="tx1"/>
                  </a:solidFill>
                </a:ln>
                <a:solidFill>
                  <a:schemeClr val="bg1"/>
                </a:solidFill>
              </a:rPr>
              <a:t>Abordagem teórica</a:t>
            </a:r>
            <a:endParaRPr lang="pt-BR" dirty="0">
              <a:ln>
                <a:solidFill>
                  <a:schemeClr val="tx1"/>
                </a:solidFill>
              </a:ln>
              <a:solidFill>
                <a:schemeClr val="bg1"/>
              </a:solidFill>
            </a:endParaRPr>
          </a:p>
        </p:txBody>
      </p:sp>
      <p:sp>
        <p:nvSpPr>
          <p:cNvPr id="5" name="Título 1"/>
          <p:cNvSpPr>
            <a:spLocks noGrp="1"/>
          </p:cNvSpPr>
          <p:nvPr>
            <p:ph type="title"/>
          </p:nvPr>
        </p:nvSpPr>
        <p:spPr>
          <a:xfrm>
            <a:off x="971600" y="274638"/>
            <a:ext cx="8172400" cy="1143000"/>
          </a:xfrm>
        </p:spPr>
        <p:txBody>
          <a:bodyPr>
            <a:noAutofit/>
          </a:bodyPr>
          <a:lstStyle/>
          <a:p>
            <a:r>
              <a:rPr lang="pt-BR" sz="2400" b="1" dirty="0" smtClean="0">
                <a:effectLst/>
                <a:latin typeface="Calibri" pitchFamily="34" charset="0"/>
              </a:rPr>
              <a:t>1945 – 1970: Aprender os números</a:t>
            </a:r>
            <a:endParaRPr lang="pt-BR" sz="2400" b="1" dirty="0">
              <a:effectLst/>
              <a:latin typeface="Calibri" pitchFamily="34" charset="0"/>
            </a:endParaRPr>
          </a:p>
        </p:txBody>
      </p:sp>
      <p:sp>
        <p:nvSpPr>
          <p:cNvPr id="1026" name="AutoShape 2" descr="data:image/jpeg;base64,/9j/4AAQSkZJRgABAQAAAQABAAD/2wCEAAkGBhIQEA8PEA0PEhMQExAQDxEUEBYVDxAPFBAVFRQXFhQYHSYfFxovGRUSHzMgIycqLC0sGB4xNTwqNSkuLCkBCQoKDgwOGg8PGTUlHiQpKSktLSwsKSk1LCkpNSksKikpLDQ1KSwpMCkpNSopKSwpKSopLCw1LCkpKSwsLCkyKf/AABEIAMIBAwMBIgACEQEDEQH/xAAcAAEAAQUBAQAAAAAAAAAAAAAABgEDBAUHCAL/xAA8EAACAQIEAwUFBQYHAQAAAAAAAQIDEQQSITEFBiITQWFxgQcyQlGhFCORscFSYpKy8PEWJDNTctHhFf/EABoBAQADAQEBAAAAAAAAAAAAAAADBAUCAQb/xAAlEQEAAgICAQMEAwAAAAAAAAAAAQIDEQQhEgUTQTFRYYEikfD/2gAMAwEAAhEDEQA/AO4gGLieIwpzhTlK0pqcltZQgk5Sd3oleP4gZQMWnxOlJzjGtTbhKMJdS0lKKlFeqasMLxGFRRcZLqvlTaUpWSbsr370BlAAAAAAAAAAAAAAMfG46NGKlN7yhCKXvSnOVoxSe7ufK4pSzZO2p5ssp2zr3ItqT8k0/wAGBlAxIcTptzWdLJKEW20ouU4KUUnfW6lEywAAAAAAAAAAAAAADArcapQqypTmo5YRqTlKUVGKnKUYLV3beWWy7j4jzDQcHNVoOzqxSzLNKVJtSUU3rt9V8wNkDEw3EqdTKlOOaUXNQzJyyqTjfRvvTMsAAABhY/hMKzTlmTjGUYtW0vOnO+qabzUob6b3TuZoA0v+FKVnHNUs2m10avs+zn8PfHf5fDlK0uVqUZ05qdX7ufaRjnWXPZK7Vvkrf2VtyAAAAAAAAAAAAAACxisJGokpbRlCa/5RkmvyNZT5UpRWk6myTfRdqOTJ8FtMkPO3VmuzdADRVuT6MoyhnrJTUVPLNLNaDjrp4t+D2tsbxIqAAAAAAAAAAAAAADDxfCadVuU4yu1FZlOUZJR7RKzi1bSrUXipMsS5doPTJK15PL2k8vVJSta+2ZKSWyeqNmANdhuAUKdRVYU2pxUknnk7KW+jZsQAAAAAAAAAAAAAAAAAAAAAAAAAAAAAAAAAAAAAAAAAAAAAAAAAAAAAAAAAAAAAAAAAAAuAB8ymkm20kt29kRjjPtJwGGuniVVmvgo9bv4yXSvVnkzp1WlrTqsJRcNnIuK+2erO8cLh4Ul+3Ueef8Ksl9SFcZ5hx+Ju6uIxNSHhmVL+GNokfu13qF2vp+XXlbqHpJMqeeeROfKmBrxU6k5YebSqwbbyp/HFdzXhutD0FQrRnGM4SUoySlGSd1KLV00zuttq+bDbFOpXAAdIAAAAAAAAAAAAAAAAAAAAAAAAAAAAAAAAFjF4uFKE6tSSjCCcpye0YpXbOVcxe2uV3DA0ElqlWq6t+Kprb1foTL2lVbcPqR/3J06fpmzP+U4BisK4N/L9f6/Uhy3mv0avp/Fpm3N2VxfmnFYt/wCYxVWot8ma1NeUFaP0NapFKlraFsh8vJse17XUQudvZnVZcyYGdKnOniKVNRirU30zhZe7l7/Qi3KnJVLE4d4irObvOVOFODsllS1k9+/bT6mHzTyxHCQhWpybi59m4y1aeVtNPvWhJEeMbhnZbUzX8LTrTV8fxNOria1SjG0JSvHS19Em7d13d28Tp/se5yuv/nVp6q8sM2+7eVP85L1XyOPyldXRkcPxEqc4Vac3GUJKUJLdSTumvU5rfU7lPl40Xp4Q9XIqaHkzmePEMLCsrKouivBfDUS19HuvM3xZidvnrVmszWfqAA9cgAAAAAAAAAAAAAAAAPmM09U091prtuHNLdrXYD6AAAAAAAAAAEH9q1e2GoRfxVrvyjTl/wBnMeZeFKGVr3ZxuvC2/wCGj9ToPtdrWjhI+NWX4KC/UglDESxPZYeTX3ankl8TvayfgrEN+501uNulK3ifuhdWFm091p4FqKlJpJNt6JJXbfyS7zbcUwdpPTWN014J2+j+j8Db+z3HYejiKnbuMXOnlpTlpGEs2qv8N13+neQRHemvlyT7U3jtrOG8VxuATyqcITfVGpT+7k/KS38jF4zx6ti2nWnfLfLFJRgm93Zd/idF5kxeHp4bEKdWk+0hJU4RmpSlNrpaS8bO/dY5Pc7tuPlU48xkibWr2QkXVNru8i1YvRk3HLbyZHZo441GpSv2dc3vA4uLk32NW1Ouu5Rb0n5pu/k2eioyvqeUsIpQkpJpNX7r208T09wBP7Lhc2/Y0b+fZxLGKdxphep4oraLR8tgACZkgAAAAAC1DEwlmyzi8jyztJPJK17S+Ts1uVq14xV5SjFbXbSV/UC4AAAAAFJK6a/uVAEWjy9iY06dJV1lpxw9kqko5pU+zck2oXV5RqSz6t5kmtDInwnFuoqnbU24OeTM21aUk9svSmoxWVN2y3T10kIAweD0KsKSjXqKc05dSu+lvpTbSbdtLmcAAAAAAAAABzz2p0/vMBN+7mqQb7k3lt+v4EAx8PsmLTS0i4zS/dktV+aOy848B+24SpSXvrrpP5VIrReuq9TjNHCTxLqqo5OrTglG+6yXTi156EF+pavFmLY+/jqf2s8XXbSq4mmuhz0T3V0r5l8ndr1IZiJOLkku+TW+iu7L8EvO5POXK0JRxFGpJRzwlKLbssyj+eifoRHE0FKo/wAvEjlo4YmZmv2a7NJ6KL9E9jIoYaUr5k46/LVkk5f4H2yqTs3GnlvFbuTvb00ZXi8acEqcYRU7rRbxVtn47HPetpPOtcnh3LSwwsV3X8zf4XlluEalVuCkk4xS6mns3fY1tTh1WMHUlTait72vbbbcy6nMeIxCVOdaMYpKLahFScUrayWr0PI1HdkmWb5NUwTH5Y0sEniFShJtSnGCb3u2k1+LsemaNNRjGK2ilFeSVjz7ybw5T4hhKeXVVoSk3rpDrf8AKehSbBMWjcMj1SJpatJnuIVABYZAAAAYAEdxXK85xnTWJmoVPtGaOapp2tSpJ2WezVpxTT/Z0tdla3LtaTv9rktI5VepLLJQS0cp6Wak093md2yQgDX8JwNWk6rq4h1e0nmirNKG90rt2W2ncbAAAAAAAAAAAAAAAAAAAAAKWOW+0HhcsDio8RowThWeWtH4VVt322ulfzT+Z1MweNcKhiqFXD1F01ItX74vdSXinZ+hzaNwmwZPbvufp8vPeL4e406da941Lvb3Zb2/r5M0zfVJ+JLOJSeHo18BXi1Vo1VkaXS43vfwVndeEiJp7+bKln0nH3Mbn/Q+4Yicb5JSjfR5ZNXXydtzY8t4yjSqyniFN9LyNRzZZtrW113X1NxR5bjQpxqV43bipPN7kE1deejI3xGtCdSTpwUY6JJKydlq7dx73EbeRamaZpEftt62LljKnYUItResnLfLHVtpbL6jGcFpUISk5zzr3XdJOfcrf+ljlvB4yVTNg6VWU7OLcIXjZ7qTayr1J7w32VYjESVTH4lRXfTh1VLX2ze7H0uO7fCG0049o/nqI/uWF7JMF2uLdfLpQpy6v359MU/G2c7GYHBuB0cHSVHD01CK1ffKUvnJvVszyxip4V0x+ZyZ5OWcgACRUAAAAAAAAAAAAAAAAAAAAAAAAAAAAAAoVAEB9qHJ8sTTWKoQbrUlacUuqpS8F3yX1Tfgcdw3C61SWSnQqzlf3YwbfqraHp9o+Y00r2SV97Lcitji07aGDn2w08dbcX4V7LuIYhR+01expqyjGpNznFeEE7L1aJvwX2UYHD2c4SxE131H0X8ILT8bkzKnsY6wiyczLfreo/HS1Qw8YRUYQjGK2jFJRXoi4VBIqAAAAAAAAAAAAAAAAAAAAAAAAAAAAAAAAAAAAAAAAAAAAAAAAAAAAAAAAAAAAAAAAAAAAAAAAAAAAAAAAAAAAAAAAAAAAAAAAAAAAAAC1iMRGnHNOVkrK/i2klp4tH3nV7XV7Xt328gPoFqGIjKUoqSbg0pr9luKkk/GzT9UXQAAAAACLznjoRcYRvKXaTlUcHK33s3aKlVsumNNKHfnvpZovVsTi5Th9y8sasG8t4ZqdprV5+pWcZW0yu0Xm1ZIbCwGBwXFVqkJOvR7OSm1BbXhli02ruzu5R3+E2AAAAAAAAAAAAAGRirgcbGNSFKf+o8RPtL0815VKrjdvZ5FQUbKy6r2siTlLAR3EUcZOUelOMZxklJwV12clrler6nmT0zZct0bLg08Q1U+0xUXnfZpOLfZtLRuOmjzLysbGwAAAAAAAAAAAAAAMXiGAVZQT0yVKdVO1+qElJf3NNT5ScXm7e8srg5Om/dvFpe/ezcZZterPK2W5IwBG63KU3GcY4ycc+Rt5LtOFPKnG8tLPK13rKlruSQAAAAAAAAAAAAAAAAAAAAAAAAAAAAAAAAAAAAAAAAAAAAAAAAA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1" name="Retângulo 10"/>
          <p:cNvSpPr/>
          <p:nvPr/>
        </p:nvSpPr>
        <p:spPr>
          <a:xfrm>
            <a:off x="3923928" y="3212976"/>
            <a:ext cx="4392488" cy="12961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pt-BR" dirty="0" smtClean="0"/>
              <a:t>Confusão que conduz à distinção de:</a:t>
            </a:r>
          </a:p>
          <a:p>
            <a:pPr algn="ctr"/>
            <a:endParaRPr lang="pt-BR" dirty="0" smtClean="0"/>
          </a:p>
          <a:p>
            <a:pPr algn="ctr"/>
            <a:r>
              <a:rPr lang="pt-BR" dirty="0" smtClean="0"/>
              <a:t>Número concreto (5 carneiros)</a:t>
            </a:r>
          </a:p>
          <a:p>
            <a:pPr algn="ctr"/>
            <a:r>
              <a:rPr lang="pt-BR" dirty="0" smtClean="0"/>
              <a:t>Número abstrato (5) </a:t>
            </a:r>
            <a:endParaRPr lang="pt-BR" dirty="0"/>
          </a:p>
        </p:txBody>
      </p:sp>
      <p:cxnSp>
        <p:nvCxnSpPr>
          <p:cNvPr id="13" name="Conector de seta reta 12"/>
          <p:cNvCxnSpPr/>
          <p:nvPr/>
        </p:nvCxnSpPr>
        <p:spPr>
          <a:xfrm>
            <a:off x="4716016" y="2780928"/>
            <a:ext cx="216024" cy="36004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7014891" y="0"/>
            <a:ext cx="2129109" cy="369332"/>
          </a:xfrm>
          <a:prstGeom prst="rect">
            <a:avLst/>
          </a:prstGeom>
          <a:noFill/>
        </p:spPr>
        <p:txBody>
          <a:bodyPr wrap="none" rtlCol="0">
            <a:spAutoFit/>
          </a:bodyPr>
          <a:lstStyle/>
          <a:p>
            <a:r>
              <a:rPr lang="pt-BR" dirty="0" smtClean="0">
                <a:ln>
                  <a:solidFill>
                    <a:schemeClr val="tx1"/>
                  </a:solidFill>
                </a:ln>
                <a:solidFill>
                  <a:schemeClr val="bg1"/>
                </a:solidFill>
              </a:rPr>
              <a:t>Abordagem teórica</a:t>
            </a:r>
            <a:endParaRPr lang="pt-BR" dirty="0">
              <a:ln>
                <a:solidFill>
                  <a:schemeClr val="tx1"/>
                </a:solidFill>
              </a:ln>
              <a:solidFill>
                <a:schemeClr val="bg1"/>
              </a:solidFill>
            </a:endParaRPr>
          </a:p>
        </p:txBody>
      </p:sp>
      <p:sp>
        <p:nvSpPr>
          <p:cNvPr id="5" name="Título 1"/>
          <p:cNvSpPr>
            <a:spLocks noGrp="1"/>
          </p:cNvSpPr>
          <p:nvPr>
            <p:ph type="title"/>
          </p:nvPr>
        </p:nvSpPr>
        <p:spPr>
          <a:xfrm>
            <a:off x="971600" y="274638"/>
            <a:ext cx="8172400" cy="1143000"/>
          </a:xfrm>
        </p:spPr>
        <p:txBody>
          <a:bodyPr>
            <a:noAutofit/>
          </a:bodyPr>
          <a:lstStyle/>
          <a:p>
            <a:r>
              <a:rPr lang="pt-BR" sz="2400" b="1" dirty="0" smtClean="0">
                <a:effectLst/>
                <a:latin typeface="Calibri" pitchFamily="34" charset="0"/>
              </a:rPr>
              <a:t>A partir de 1970: O que é um número?</a:t>
            </a:r>
            <a:endParaRPr lang="pt-BR" sz="2400" b="1" dirty="0">
              <a:effectLst/>
              <a:latin typeface="Calibri" pitchFamily="34" charset="0"/>
            </a:endParaRPr>
          </a:p>
        </p:txBody>
      </p:sp>
      <p:sp>
        <p:nvSpPr>
          <p:cNvPr id="1026" name="AutoShape 2" descr="data:image/jpeg;base64,/9j/4AAQSkZJRgABAQAAAQABAAD/2wCEAAkGBhIQEA8PEA0PEhMQExAQDxEUEBYVDxAPFBAVFRQXFhQYHSYfFxovGRUSHzMgIycqLC0sGB4xNTwqNSkuLCkBCQoKDgwOGg8PGTUlHiQpKSktLSwsKSk1LCkpNSksKikpLDQ1KSwpMCkpNSopKSwpKSopLCw1LCkpKSwsLCkyKf/AABEIAMIBAwMBIgACEQEDEQH/xAAcAAEAAQUBAQAAAAAAAAAAAAAABgEDBAUHCAL/xAA8EAACAQIEAwUFBQYHAQAAAAAAAQIDEQQSITEFBiITQWFxgQcyQlGhFCORscFSYpKy8PEWJDNTctHhFf/EABoBAQADAQEBAAAAAAAAAAAAAAADBAUCAQb/xAAlEQEAAgICAQMEAwAAAAAAAAAAAQIDEQQhEgUTQTFRYYEikfD/2gAMAwEAAhEDEQA/AO4gGLieIwpzhTlK0pqcltZQgk5Sd3oleP4gZQMWnxOlJzjGtTbhKMJdS0lKKlFeqasMLxGFRRcZLqvlTaUpWSbsr370BlAAAAAAAAAAAAAAMfG46NGKlN7yhCKXvSnOVoxSe7ufK4pSzZO2p5ssp2zr3ItqT8k0/wAGBlAxIcTptzWdLJKEW20ouU4KUUnfW6lEywAAAAAAAAAAAAAADArcapQqypTmo5YRqTlKUVGKnKUYLV3beWWy7j4jzDQcHNVoOzqxSzLNKVJtSUU3rt9V8wNkDEw3EqdTKlOOaUXNQzJyyqTjfRvvTMsAAABhY/hMKzTlmTjGUYtW0vOnO+qabzUob6b3TuZoA0v+FKVnHNUs2m10avs+zn8PfHf5fDlK0uVqUZ05qdX7ufaRjnWXPZK7Vvkrf2VtyAAAAAAAAAAAAAACxisJGokpbRlCa/5RkmvyNZT5UpRWk6myTfRdqOTJ8FtMkPO3VmuzdADRVuT6MoyhnrJTUVPLNLNaDjrp4t+D2tsbxIqAAAAAAAAAAAAAADDxfCadVuU4yu1FZlOUZJR7RKzi1bSrUXipMsS5doPTJK15PL2k8vVJSta+2ZKSWyeqNmANdhuAUKdRVYU2pxUknnk7KW+jZsQAAAAAAAAAAAAAAAAAAAAAAAAAAAAAAAAAAAAAAAAAAAAAAAAAAAAAAAAAAAAAAAAAAAuAB8ymkm20kt29kRjjPtJwGGuniVVmvgo9bv4yXSvVnkzp1WlrTqsJRcNnIuK+2erO8cLh4Ul+3Ueef8Ksl9SFcZ5hx+Ju6uIxNSHhmVL+GNokfu13qF2vp+XXlbqHpJMqeeeROfKmBrxU6k5YebSqwbbyp/HFdzXhutD0FQrRnGM4SUoySlGSd1KLV00zuttq+bDbFOpXAAdIAAAAAAAAAAAAAAAAAAAAAAAAAAAAAAAAFjF4uFKE6tSSjCCcpye0YpXbOVcxe2uV3DA0ElqlWq6t+Kprb1foTL2lVbcPqR/3J06fpmzP+U4BisK4N/L9f6/Uhy3mv0avp/Fpm3N2VxfmnFYt/wCYxVWot8ma1NeUFaP0NapFKlraFsh8vJse17XUQudvZnVZcyYGdKnOniKVNRirU30zhZe7l7/Qi3KnJVLE4d4irObvOVOFODsllS1k9+/bT6mHzTyxHCQhWpybi59m4y1aeVtNPvWhJEeMbhnZbUzX8LTrTV8fxNOria1SjG0JSvHS19Em7d13d28Tp/se5yuv/nVp6q8sM2+7eVP85L1XyOPyldXRkcPxEqc4Vac3GUJKUJLdSTumvU5rfU7lPl40Xp4Q9XIqaHkzmePEMLCsrKouivBfDUS19HuvM3xZidvnrVmszWfqAA9cgAAAAAAAAAAAAAAAAPmM09U091prtuHNLdrXYD6AAAAAAAAAAEH9q1e2GoRfxVrvyjTl/wBnMeZeFKGVr3ZxuvC2/wCGj9ToPtdrWjhI+NWX4KC/UglDESxPZYeTX3ankl8TvayfgrEN+501uNulK3ifuhdWFm091p4FqKlJpJNt6JJXbfyS7zbcUwdpPTWN014J2+j+j8Db+z3HYejiKnbuMXOnlpTlpGEs2qv8N13+neQRHemvlyT7U3jtrOG8VxuATyqcITfVGpT+7k/KS38jF4zx6ti2nWnfLfLFJRgm93Zd/idF5kxeHp4bEKdWk+0hJU4RmpSlNrpaS8bO/dY5Pc7tuPlU48xkibWr2QkXVNru8i1YvRk3HLbyZHZo441GpSv2dc3vA4uLk32NW1Ouu5Rb0n5pu/k2eioyvqeUsIpQkpJpNX7r208T09wBP7Lhc2/Y0b+fZxLGKdxphep4oraLR8tgACZkgAAAAAC1DEwlmyzi8jyztJPJK17S+Ts1uVq14xV5SjFbXbSV/UC4AAAAAFJK6a/uVAEWjy9iY06dJV1lpxw9kqko5pU+zck2oXV5RqSz6t5kmtDInwnFuoqnbU24OeTM21aUk9svSmoxWVN2y3T10kIAweD0KsKSjXqKc05dSu+lvpTbSbdtLmcAAAAAAAAABzz2p0/vMBN+7mqQb7k3lt+v4EAx8PsmLTS0i4zS/dktV+aOy848B+24SpSXvrrpP5VIrReuq9TjNHCTxLqqo5OrTglG+6yXTi156EF+pavFmLY+/jqf2s8XXbSq4mmuhz0T3V0r5l8ndr1IZiJOLkku+TW+iu7L8EvO5POXK0JRxFGpJRzwlKLbssyj+eifoRHE0FKo/wAvEjlo4YmZmv2a7NJ6KL9E9jIoYaUr5k46/LVkk5f4H2yqTs3GnlvFbuTvb00ZXi8acEqcYRU7rRbxVtn47HPetpPOtcnh3LSwwsV3X8zf4XlluEalVuCkk4xS6mns3fY1tTh1WMHUlTait72vbbbcy6nMeIxCVOdaMYpKLahFScUrayWr0PI1HdkmWb5NUwTH5Y0sEniFShJtSnGCb3u2k1+LsemaNNRjGK2ilFeSVjz7ybw5T4hhKeXVVoSk3rpDrf8AKehSbBMWjcMj1SJpatJnuIVABYZAAAAYAEdxXK85xnTWJmoVPtGaOapp2tSpJ2WezVpxTT/Z0tdla3LtaTv9rktI5VepLLJQS0cp6Wak093md2yQgDX8JwNWk6rq4h1e0nmirNKG90rt2W2ncbAAAAAAAAAAAAAAAAAAAAAKWOW+0HhcsDio8RowThWeWtH4VVt322ulfzT+Z1MweNcKhiqFXD1F01ItX74vdSXinZ+hzaNwmwZPbvufp8vPeL4e406da941Lvb3Zb2/r5M0zfVJ+JLOJSeHo18BXi1Vo1VkaXS43vfwVndeEiJp7+bKln0nH3Mbn/Q+4Yicb5JSjfR5ZNXXydtzY8t4yjSqyniFN9LyNRzZZtrW113X1NxR5bjQpxqV43bipPN7kE1deejI3xGtCdSTpwUY6JJKydlq7dx73EbeRamaZpEftt62LljKnYUItResnLfLHVtpbL6jGcFpUISk5zzr3XdJOfcrf+ljlvB4yVTNg6VWU7OLcIXjZ7qTayr1J7w32VYjESVTH4lRXfTh1VLX2ze7H0uO7fCG0049o/nqI/uWF7JMF2uLdfLpQpy6v359MU/G2c7GYHBuB0cHSVHD01CK1ffKUvnJvVszyxip4V0x+ZyZ5OWcgACRUAAAAAAAAAAAAAAAAAAAAAAAAAAAAAAoVAEB9qHJ8sTTWKoQbrUlacUuqpS8F3yX1Tfgcdw3C61SWSnQqzlf3YwbfqraHp9o+Y00r2SV97Lcitji07aGDn2w08dbcX4V7LuIYhR+01expqyjGpNznFeEE7L1aJvwX2UYHD2c4SxE131H0X8ILT8bkzKnsY6wiyczLfreo/HS1Qw8YRUYQjGK2jFJRXoi4VBIqAAAAAAAAAAAAAAAAAAAAAAAAAAAAAAAAAAAAAAAAAAAAAAAAAAAAAAAAAAAAAAAAAAAAAAAAAAAAAAAAAAAAAAAAAAAAAAAAAAAAAAC1iMRGnHNOVkrK/i2klp4tH3nV7XV7Xt328gPoFqGIjKUoqSbg0pr9luKkk/GzT9UXQAAAAACLznjoRcYRvKXaTlUcHK33s3aKlVsumNNKHfnvpZovVsTi5Th9y8sasG8t4ZqdprV5+pWcZW0yu0Xm1ZIbCwGBwXFVqkJOvR7OSm1BbXhli02ruzu5R3+E2AAAAAAAAAAAAAGRirgcbGNSFKf+o8RPtL0815VKrjdvZ5FQUbKy6r2siTlLAR3EUcZOUelOMZxklJwV12clrler6nmT0zZct0bLg08Q1U+0xUXnfZpOLfZtLRuOmjzLysbGwAAAAAAAAAAAAAAMXiGAVZQT0yVKdVO1+qElJf3NNT5ScXm7e8srg5Om/dvFpe/ezcZZterPK2W5IwBG63KU3GcY4ycc+Rt5LtOFPKnG8tLPK13rKlruSQAAAAAAAAAAAAAAAAAAAAAAAAAAAAAAAAAAAAAAAAAAAAAAAAA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9" name="Espaço Reservado para Conteúdo 2"/>
          <p:cNvSpPr>
            <a:spLocks noGrp="1"/>
          </p:cNvSpPr>
          <p:nvPr>
            <p:ph idx="1"/>
          </p:nvPr>
        </p:nvSpPr>
        <p:spPr>
          <a:xfrm>
            <a:off x="1043608" y="1196752"/>
            <a:ext cx="7890080" cy="5149552"/>
          </a:xfrm>
        </p:spPr>
        <p:txBody>
          <a:bodyPr>
            <a:normAutofit lnSpcReduction="10000"/>
          </a:bodyPr>
          <a:lstStyle/>
          <a:p>
            <a:pPr algn="just">
              <a:spcAft>
                <a:spcPts val="1200"/>
              </a:spcAft>
            </a:pPr>
            <a:r>
              <a:rPr lang="pt-BR" sz="2400" dirty="0" smtClean="0">
                <a:latin typeface="Calibri" pitchFamily="34" charset="0"/>
              </a:rPr>
              <a:t>As concepções de aprendizagem que influenciaram a prática desta reforma são amplamente inspiradas nas ideias estruturalistas, ainda que invoquem abundantemente os trabalhos de Piaget.</a:t>
            </a:r>
          </a:p>
          <a:p>
            <a:pPr algn="just">
              <a:spcAft>
                <a:spcPts val="1200"/>
              </a:spcAft>
            </a:pPr>
            <a:r>
              <a:rPr lang="pt-BR" sz="2400" dirty="0" smtClean="0">
                <a:solidFill>
                  <a:schemeClr val="tx1"/>
                </a:solidFill>
                <a:latin typeface="Calibri" pitchFamily="34" charset="0"/>
              </a:rPr>
              <a:t>Função da ação: a partir da sua ação sobre o real que o aluno pode abstrair as noções, colocar em evidência as estruturas.</a:t>
            </a:r>
          </a:p>
          <a:p>
            <a:pPr algn="just">
              <a:spcAft>
                <a:spcPts val="1200"/>
              </a:spcAft>
            </a:pPr>
            <a:r>
              <a:rPr lang="pt-BR" sz="2400" dirty="0" smtClean="0">
                <a:latin typeface="Calibri" pitchFamily="34" charset="0"/>
              </a:rPr>
              <a:t> Reforma de 1970: uma reforma dos conteúdos.</a:t>
            </a:r>
          </a:p>
          <a:p>
            <a:pPr algn="just">
              <a:spcAft>
                <a:spcPts val="1200"/>
              </a:spcAft>
            </a:pPr>
            <a:r>
              <a:rPr lang="pt-BR" sz="2400" dirty="0" smtClean="0">
                <a:latin typeface="Calibri" pitchFamily="34" charset="0"/>
              </a:rPr>
              <a:t> Nesta abordagem, e em oposição ao período precedente, a numeração torna-se um objeto de estudo, particularmente ao nível dos princípios (agrupamentos, trocas) empregados para produzir a escrita dos números.</a:t>
            </a: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7014891" y="0"/>
            <a:ext cx="2129109" cy="369332"/>
          </a:xfrm>
          <a:prstGeom prst="rect">
            <a:avLst/>
          </a:prstGeom>
          <a:noFill/>
        </p:spPr>
        <p:txBody>
          <a:bodyPr wrap="none" rtlCol="0">
            <a:spAutoFit/>
          </a:bodyPr>
          <a:lstStyle/>
          <a:p>
            <a:r>
              <a:rPr lang="pt-BR" dirty="0" smtClean="0">
                <a:ln>
                  <a:solidFill>
                    <a:schemeClr val="tx1"/>
                  </a:solidFill>
                </a:ln>
                <a:solidFill>
                  <a:schemeClr val="bg1"/>
                </a:solidFill>
              </a:rPr>
              <a:t>Abordagem teórica</a:t>
            </a:r>
            <a:endParaRPr lang="pt-BR" dirty="0">
              <a:ln>
                <a:solidFill>
                  <a:schemeClr val="tx1"/>
                </a:solidFill>
              </a:ln>
              <a:solidFill>
                <a:schemeClr val="bg1"/>
              </a:solidFill>
            </a:endParaRPr>
          </a:p>
        </p:txBody>
      </p:sp>
      <p:sp>
        <p:nvSpPr>
          <p:cNvPr id="5" name="Título 1"/>
          <p:cNvSpPr>
            <a:spLocks noGrp="1"/>
          </p:cNvSpPr>
          <p:nvPr>
            <p:ph type="title"/>
          </p:nvPr>
        </p:nvSpPr>
        <p:spPr>
          <a:xfrm>
            <a:off x="971600" y="274638"/>
            <a:ext cx="8172400" cy="1143000"/>
          </a:xfrm>
        </p:spPr>
        <p:txBody>
          <a:bodyPr>
            <a:noAutofit/>
          </a:bodyPr>
          <a:lstStyle/>
          <a:p>
            <a:r>
              <a:rPr lang="pt-BR" sz="2400" b="1" dirty="0" smtClean="0">
                <a:effectLst/>
                <a:latin typeface="Calibri" pitchFamily="34" charset="0"/>
              </a:rPr>
              <a:t>Em resumo...</a:t>
            </a:r>
            <a:endParaRPr lang="pt-BR" sz="2400" b="1" dirty="0">
              <a:effectLst/>
              <a:latin typeface="Calibri" pitchFamily="34" charset="0"/>
            </a:endParaRPr>
          </a:p>
        </p:txBody>
      </p:sp>
      <p:sp>
        <p:nvSpPr>
          <p:cNvPr id="1026" name="AutoShape 2" descr="data:image/jpeg;base64,/9j/4AAQSkZJRgABAQAAAQABAAD/2wCEAAkGBhIQEA8PEA0PEhMQExAQDxEUEBYVDxAPFBAVFRQXFhQYHSYfFxovGRUSHzMgIycqLC0sGB4xNTwqNSkuLCkBCQoKDgwOGg8PGTUlHiQpKSktLSwsKSk1LCkpNSksKikpLDQ1KSwpMCkpNSopKSwpKSopLCw1LCkpKSwsLCkyKf/AABEIAMIBAwMBIgACEQEDEQH/xAAcAAEAAQUBAQAAAAAAAAAAAAAABgEDBAUHCAL/xAA8EAACAQIEAwUFBQYHAQAAAAAAAQIDEQQSITEFBiITQWFxgQcyQlGhFCORscFSYpKy8PEWJDNTctHhFf/EABoBAQADAQEBAAAAAAAAAAAAAAADBAUCAQb/xAAlEQEAAgICAQMEAwAAAAAAAAAAAQIDEQQhEgUTQTFRYYEikfD/2gAMAwEAAhEDEQA/AO4gGLieIwpzhTlK0pqcltZQgk5Sd3oleP4gZQMWnxOlJzjGtTbhKMJdS0lKKlFeqasMLxGFRRcZLqvlTaUpWSbsr370BlAAAAAAAAAAAAAAMfG46NGKlN7yhCKXvSnOVoxSe7ufK4pSzZO2p5ssp2zr3ItqT8k0/wAGBlAxIcTptzWdLJKEW20ouU4KUUnfW6lEywAAAAAAAAAAAAAADArcapQqypTmo5YRqTlKUVGKnKUYLV3beWWy7j4jzDQcHNVoOzqxSzLNKVJtSUU3rt9V8wNkDEw3EqdTKlOOaUXNQzJyyqTjfRvvTMsAAABhY/hMKzTlmTjGUYtW0vOnO+qabzUob6b3TuZoA0v+FKVnHNUs2m10avs+zn8PfHf5fDlK0uVqUZ05qdX7ufaRjnWXPZK7Vvkrf2VtyAAAAAAAAAAAAAACxisJGokpbRlCa/5RkmvyNZT5UpRWk6myTfRdqOTJ8FtMkPO3VmuzdADRVuT6MoyhnrJTUVPLNLNaDjrp4t+D2tsbxIqAAAAAAAAAAAAAADDxfCadVuU4yu1FZlOUZJR7RKzi1bSrUXipMsS5doPTJK15PL2k8vVJSta+2ZKSWyeqNmANdhuAUKdRVYU2pxUknnk7KW+jZsQAAAAAAAAAAAAAAAAAAAAAAAAAAAAAAAAAAAAAAAAAAAAAAAAAAAAAAAAAAAAAAAAAAAuAB8ymkm20kt29kRjjPtJwGGuniVVmvgo9bv4yXSvVnkzp1WlrTqsJRcNnIuK+2erO8cLh4Ul+3Ueef8Ksl9SFcZ5hx+Ju6uIxNSHhmVL+GNokfu13qF2vp+XXlbqHpJMqeeeROfKmBrxU6k5YebSqwbbyp/HFdzXhutD0FQrRnGM4SUoySlGSd1KLV00zuttq+bDbFOpXAAdIAAAAAAAAAAAAAAAAAAAAAAAAAAAAAAAAFjF4uFKE6tSSjCCcpye0YpXbOVcxe2uV3DA0ElqlWq6t+Kprb1foTL2lVbcPqR/3J06fpmzP+U4BisK4N/L9f6/Uhy3mv0avp/Fpm3N2VxfmnFYt/wCYxVWot8ma1NeUFaP0NapFKlraFsh8vJse17XUQudvZnVZcyYGdKnOniKVNRirU30zhZe7l7/Qi3KnJVLE4d4irObvOVOFODsllS1k9+/bT6mHzTyxHCQhWpybi59m4y1aeVtNPvWhJEeMbhnZbUzX8LTrTV8fxNOria1SjG0JSvHS19Em7d13d28Tp/se5yuv/nVp6q8sM2+7eVP85L1XyOPyldXRkcPxEqc4Vac3GUJKUJLdSTumvU5rfU7lPl40Xp4Q9XIqaHkzmePEMLCsrKouivBfDUS19HuvM3xZidvnrVmszWfqAA9cgAAAAAAAAAAAAAAAAPmM09U091prtuHNLdrXYD6AAAAAAAAAAEH9q1e2GoRfxVrvyjTl/wBnMeZeFKGVr3ZxuvC2/wCGj9ToPtdrWjhI+NWX4KC/UglDESxPZYeTX3ankl8TvayfgrEN+501uNulK3ifuhdWFm091p4FqKlJpJNt6JJXbfyS7zbcUwdpPTWN014J2+j+j8Db+z3HYejiKnbuMXOnlpTlpGEs2qv8N13+neQRHemvlyT7U3jtrOG8VxuATyqcITfVGpT+7k/KS38jF4zx6ti2nWnfLfLFJRgm93Zd/idF5kxeHp4bEKdWk+0hJU4RmpSlNrpaS8bO/dY5Pc7tuPlU48xkibWr2QkXVNru8i1YvRk3HLbyZHZo441GpSv2dc3vA4uLk32NW1Ouu5Rb0n5pu/k2eioyvqeUsIpQkpJpNX7r208T09wBP7Lhc2/Y0b+fZxLGKdxphep4oraLR8tgACZkgAAAAAC1DEwlmyzi8jyztJPJK17S+Ts1uVq14xV5SjFbXbSV/UC4AAAAAFJK6a/uVAEWjy9iY06dJV1lpxw9kqko5pU+zck2oXV5RqSz6t5kmtDInwnFuoqnbU24OeTM21aUk9svSmoxWVN2y3T10kIAweD0KsKSjXqKc05dSu+lvpTbSbdtLmcAAAAAAAAABzz2p0/vMBN+7mqQb7k3lt+v4EAx8PsmLTS0i4zS/dktV+aOy848B+24SpSXvrrpP5VIrReuq9TjNHCTxLqqo5OrTglG+6yXTi156EF+pavFmLY+/jqf2s8XXbSq4mmuhz0T3V0r5l8ndr1IZiJOLkku+TW+iu7L8EvO5POXK0JRxFGpJRzwlKLbssyj+eifoRHE0FKo/wAvEjlo4YmZmv2a7NJ6KL9E9jIoYaUr5k46/LVkk5f4H2yqTs3GnlvFbuTvb00ZXi8acEqcYRU7rRbxVtn47HPetpPOtcnh3LSwwsV3X8zf4XlluEalVuCkk4xS6mns3fY1tTh1WMHUlTait72vbbbcy6nMeIxCVOdaMYpKLahFScUrayWr0PI1HdkmWb5NUwTH5Y0sEniFShJtSnGCb3u2k1+LsemaNNRjGK2ilFeSVjz7ybw5T4hhKeXVVoSk3rpDrf8AKehSbBMWjcMj1SJpatJnuIVABYZAAAAYAEdxXK85xnTWJmoVPtGaOapp2tSpJ2WezVpxTT/Z0tdla3LtaTv9rktI5VepLLJQS0cp6Wak093md2yQgDX8JwNWk6rq4h1e0nmirNKG90rt2W2ncbAAAAAAAAAAAAAAAAAAAAAKWOW+0HhcsDio8RowThWeWtH4VVt322ulfzT+Z1MweNcKhiqFXD1F01ItX74vdSXinZ+hzaNwmwZPbvufp8vPeL4e406da941Lvb3Zb2/r5M0zfVJ+JLOJSeHo18BXi1Vo1VkaXS43vfwVndeEiJp7+bKln0nH3Mbn/Q+4Yicb5JSjfR5ZNXXydtzY8t4yjSqyniFN9LyNRzZZtrW113X1NxR5bjQpxqV43bipPN7kE1deejI3xGtCdSTpwUY6JJKydlq7dx73EbeRamaZpEftt62LljKnYUItResnLfLHVtpbL6jGcFpUISk5zzr3XdJOfcrf+ljlvB4yVTNg6VWU7OLcIXjZ7qTayr1J7w32VYjESVTH4lRXfTh1VLX2ze7H0uO7fCG0049o/nqI/uWF7JMF2uLdfLpQpy6v359MU/G2c7GYHBuB0cHSVHD01CK1ffKUvnJvVszyxip4V0x+ZyZ5OWcgACRUAAAAAAAAAAAAAAAAAAAAAAAAAAAAAAoVAEB9qHJ8sTTWKoQbrUlacUuqpS8F3yX1Tfgcdw3C61SWSnQqzlf3YwbfqraHp9o+Y00r2SV97Lcitji07aGDn2w08dbcX4V7LuIYhR+01expqyjGpNznFeEE7L1aJvwX2UYHD2c4SxE131H0X8ILT8bkzKnsY6wiyczLfreo/HS1Qw8YRUYQjGK2jFJRXoi4VBIqAAAAAAAAAAAAAAAAAAAAAAAAAAAAAAAAAAAAAAAAAAAAAAAAAAAAAAAAAAAAAAAAAAAAAAAAAAAAAAAAAAAAAAAAAAAAAAAAAAAAAAC1iMRGnHNOVkrK/i2klp4tH3nV7XV7Xt328gPoFqGIjKUoqSbg0pr9luKkk/GzT9UXQAAAAACLznjoRcYRvKXaTlUcHK33s3aKlVsumNNKHfnvpZovVsTi5Th9y8sasG8t4ZqdprV5+pWcZW0yu0Xm1ZIbCwGBwXFVqkJOvR7OSm1BbXhli02ruzu5R3+E2AAAAAAAAAAAAAGRirgcbGNSFKf+o8RPtL0815VKrjdvZ5FQUbKy6r2siTlLAR3EUcZOUelOMZxklJwV12clrler6nmT0zZct0bLg08Q1U+0xUXnfZpOLfZtLRuOmjzLysbGwAAAAAAAAAAAAAAMXiGAVZQT0yVKdVO1+qElJf3NNT5ScXm7e8srg5Om/dvFpe/ezcZZterPK2W5IwBG63KU3GcY4ycc+Rt5LtOFPKnG8tLPK13rKlruSQAAAAAAAAAAAAAAAAAAAAAAAAAAAAAAAAAAAAAAAAAAAAAAAAA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9" name="Espaço Reservado para Conteúdo 2"/>
          <p:cNvSpPr>
            <a:spLocks noGrp="1"/>
          </p:cNvSpPr>
          <p:nvPr>
            <p:ph idx="1"/>
          </p:nvPr>
        </p:nvSpPr>
        <p:spPr>
          <a:xfrm>
            <a:off x="1043608" y="1196752"/>
            <a:ext cx="7890080" cy="5149552"/>
          </a:xfrm>
        </p:spPr>
        <p:txBody>
          <a:bodyPr>
            <a:normAutofit/>
          </a:bodyPr>
          <a:lstStyle/>
          <a:p>
            <a:pPr algn="just">
              <a:spcAft>
                <a:spcPts val="1200"/>
              </a:spcAft>
            </a:pPr>
            <a:r>
              <a:rPr lang="pt-BR" sz="2400" dirty="0" smtClean="0">
                <a:latin typeface="Calibri" pitchFamily="34" charset="0"/>
              </a:rPr>
              <a:t>Antes de 1970:</a:t>
            </a:r>
          </a:p>
          <a:p>
            <a:pPr lvl="2" algn="just">
              <a:spcAft>
                <a:spcPts val="1200"/>
              </a:spcAft>
            </a:pPr>
            <a:r>
              <a:rPr lang="pt-BR" sz="1800" dirty="0" smtClean="0">
                <a:latin typeface="Calibri" pitchFamily="34" charset="0"/>
              </a:rPr>
              <a:t> </a:t>
            </a:r>
            <a:r>
              <a:rPr lang="pt-BR" sz="1800" dirty="0" smtClean="0">
                <a:solidFill>
                  <a:srgbClr val="FF0000"/>
                </a:solidFill>
                <a:latin typeface="Calibri" pitchFamily="34" charset="0"/>
              </a:rPr>
              <a:t>Números estudados uns a seguir aos outros</a:t>
            </a:r>
          </a:p>
          <a:p>
            <a:pPr lvl="2" algn="just">
              <a:spcAft>
                <a:spcPts val="1200"/>
              </a:spcAft>
            </a:pPr>
            <a:r>
              <a:rPr lang="pt-BR" sz="1800" dirty="0" smtClean="0">
                <a:solidFill>
                  <a:srgbClr val="FF0000"/>
                </a:solidFill>
                <a:latin typeface="Calibri" pitchFamily="34" charset="0"/>
              </a:rPr>
              <a:t>São determinadas regras de escrita, convenções e resultados relativos às operações</a:t>
            </a:r>
          </a:p>
          <a:p>
            <a:pPr lvl="2" algn="just">
              <a:spcAft>
                <a:spcPts val="1200"/>
              </a:spcAft>
            </a:pPr>
            <a:r>
              <a:rPr lang="pt-BR" sz="1800" dirty="0" smtClean="0">
                <a:solidFill>
                  <a:srgbClr val="FF0000"/>
                </a:solidFill>
                <a:latin typeface="Calibri" pitchFamily="34" charset="0"/>
              </a:rPr>
              <a:t>A ordem do número é que determina a progressão</a:t>
            </a:r>
          </a:p>
          <a:p>
            <a:pPr algn="just">
              <a:spcAft>
                <a:spcPts val="1200"/>
              </a:spcAft>
            </a:pPr>
            <a:r>
              <a:rPr lang="pt-BR" sz="2400" dirty="0" smtClean="0">
                <a:latin typeface="Calibri" pitchFamily="34" charset="0"/>
              </a:rPr>
              <a:t> Depois de 1970:</a:t>
            </a:r>
          </a:p>
          <a:p>
            <a:pPr lvl="2" algn="just">
              <a:spcAft>
                <a:spcPts val="1200"/>
              </a:spcAft>
            </a:pPr>
            <a:r>
              <a:rPr lang="pt-BR" sz="1600" dirty="0" smtClean="0">
                <a:solidFill>
                  <a:srgbClr val="FF0000"/>
                </a:solidFill>
                <a:latin typeface="Calibri" pitchFamily="34" charset="0"/>
              </a:rPr>
              <a:t> </a:t>
            </a:r>
            <a:r>
              <a:rPr lang="pt-BR" sz="1800" dirty="0" smtClean="0">
                <a:solidFill>
                  <a:srgbClr val="FF0000"/>
                </a:solidFill>
                <a:latin typeface="Calibri" pitchFamily="34" charset="0"/>
              </a:rPr>
              <a:t>São as noções que vão servir de trama à progressão</a:t>
            </a:r>
          </a:p>
          <a:p>
            <a:pPr lvl="2" algn="just">
              <a:spcAft>
                <a:spcPts val="1200"/>
              </a:spcAft>
            </a:pPr>
            <a:r>
              <a:rPr lang="pt-BR" sz="1800" dirty="0" smtClean="0">
                <a:solidFill>
                  <a:srgbClr val="FF0000"/>
                </a:solidFill>
                <a:latin typeface="Calibri" pitchFamily="34" charset="0"/>
              </a:rPr>
              <a:t> Estudo das noções pré-numéricas (classificação, ordenação, designação), depois da noção de número, e depois da numeração e da adição</a:t>
            </a:r>
            <a:endParaRPr lang="pt-BR" sz="1800" dirty="0" smtClean="0">
              <a:latin typeface="Calibri" pitchFamily="34" charset="0"/>
            </a:endParaRP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43608" y="1447800"/>
            <a:ext cx="7890080" cy="5149552"/>
          </a:xfrm>
        </p:spPr>
        <p:txBody>
          <a:bodyPr>
            <a:normAutofit/>
          </a:bodyPr>
          <a:lstStyle/>
          <a:p>
            <a:pPr algn="just">
              <a:spcBef>
                <a:spcPts val="1200"/>
              </a:spcBef>
              <a:spcAft>
                <a:spcPts val="1200"/>
              </a:spcAft>
            </a:pPr>
            <a:r>
              <a:rPr lang="pt-BR" sz="2400" dirty="0" smtClean="0">
                <a:solidFill>
                  <a:schemeClr val="tx1"/>
                </a:solidFill>
                <a:latin typeface="Calibri" pitchFamily="34" charset="0"/>
              </a:rPr>
              <a:t> Aspectos relativos ao conteúdo:</a:t>
            </a:r>
          </a:p>
          <a:p>
            <a:pPr lvl="1" algn="just">
              <a:spcBef>
                <a:spcPts val="1200"/>
              </a:spcBef>
              <a:spcAft>
                <a:spcPts val="1200"/>
              </a:spcAft>
            </a:pPr>
            <a:r>
              <a:rPr lang="pt-BR" sz="2000" dirty="0" smtClean="0">
                <a:latin typeface="Calibri" pitchFamily="34" charset="0"/>
              </a:rPr>
              <a:t>Que aspectos dos números, que práticas numéricas convém desenvolver com os alunos da pré-escola do 1º ciclo para que estes “deem sentido” aos números e às suas designações?</a:t>
            </a:r>
          </a:p>
          <a:p>
            <a:pPr lvl="1" algn="just">
              <a:spcBef>
                <a:spcPts val="1200"/>
              </a:spcBef>
              <a:spcAft>
                <a:spcPts val="1200"/>
              </a:spcAft>
            </a:pPr>
            <a:r>
              <a:rPr lang="pt-BR" sz="2000" dirty="0" smtClean="0">
                <a:latin typeface="Calibri" pitchFamily="34" charset="0"/>
              </a:rPr>
              <a:t> Como levar em consideração os </a:t>
            </a:r>
            <a:r>
              <a:rPr lang="pt-BR" sz="2000" i="1" dirty="0" smtClean="0">
                <a:latin typeface="Calibri" pitchFamily="34" charset="0"/>
              </a:rPr>
              <a:t>savoir-faire </a:t>
            </a:r>
            <a:r>
              <a:rPr lang="pt-BR" sz="2000" dirty="0" smtClean="0">
                <a:latin typeface="Calibri" pitchFamily="34" charset="0"/>
              </a:rPr>
              <a:t>iniciais dos alunos, em particular como levá-los a utilizar e a enriquecer as suas práticas de enumeração?</a:t>
            </a:r>
          </a:p>
        </p:txBody>
      </p:sp>
      <p:sp>
        <p:nvSpPr>
          <p:cNvPr id="4" name="CaixaDeTexto 3"/>
          <p:cNvSpPr txBox="1"/>
          <p:nvPr/>
        </p:nvSpPr>
        <p:spPr>
          <a:xfrm>
            <a:off x="7014891" y="0"/>
            <a:ext cx="2129109" cy="369332"/>
          </a:xfrm>
          <a:prstGeom prst="rect">
            <a:avLst/>
          </a:prstGeom>
          <a:noFill/>
        </p:spPr>
        <p:txBody>
          <a:bodyPr wrap="none" rtlCol="0">
            <a:spAutoFit/>
          </a:bodyPr>
          <a:lstStyle/>
          <a:p>
            <a:r>
              <a:rPr lang="pt-BR" dirty="0" smtClean="0">
                <a:ln>
                  <a:solidFill>
                    <a:schemeClr val="tx1"/>
                  </a:solidFill>
                </a:ln>
                <a:solidFill>
                  <a:schemeClr val="bg1"/>
                </a:solidFill>
              </a:rPr>
              <a:t>Abordagem teórica</a:t>
            </a:r>
            <a:endParaRPr lang="pt-BR" dirty="0">
              <a:ln>
                <a:solidFill>
                  <a:schemeClr val="tx1"/>
                </a:solidFill>
              </a:ln>
              <a:solidFill>
                <a:schemeClr val="bg1"/>
              </a:solidFill>
            </a:endParaRPr>
          </a:p>
        </p:txBody>
      </p:sp>
      <p:sp>
        <p:nvSpPr>
          <p:cNvPr id="5" name="Título 1"/>
          <p:cNvSpPr>
            <a:spLocks noGrp="1"/>
          </p:cNvSpPr>
          <p:nvPr>
            <p:ph type="title"/>
          </p:nvPr>
        </p:nvSpPr>
        <p:spPr>
          <a:xfrm>
            <a:off x="971600" y="274638"/>
            <a:ext cx="8172400" cy="1143000"/>
          </a:xfrm>
        </p:spPr>
        <p:txBody>
          <a:bodyPr>
            <a:noAutofit/>
          </a:bodyPr>
          <a:lstStyle/>
          <a:p>
            <a:r>
              <a:rPr lang="pt-BR" sz="2400" b="1" dirty="0" smtClean="0">
                <a:effectLst/>
                <a:latin typeface="Calibri" pitchFamily="34" charset="0"/>
              </a:rPr>
              <a:t>Uma proposta</a:t>
            </a:r>
            <a:endParaRPr lang="pt-BR" sz="2400" b="1" dirty="0">
              <a:effectLst/>
              <a:latin typeface="Calibri" pitchFamily="34" charset="0"/>
            </a:endParaRPr>
          </a:p>
        </p:txBody>
      </p:sp>
      <p:sp>
        <p:nvSpPr>
          <p:cNvPr id="1026" name="AutoShape 2" descr="data:image/jpeg;base64,/9j/4AAQSkZJRgABAQAAAQABAAD/2wCEAAkGBhIQEA8PEA0PEhMQExAQDxEUEBYVDxAPFBAVFRQXFhQYHSYfFxovGRUSHzMgIycqLC0sGB4xNTwqNSkuLCkBCQoKDgwOGg8PGTUlHiQpKSktLSwsKSk1LCkpNSksKikpLDQ1KSwpMCkpNSopKSwpKSopLCw1LCkpKSwsLCkyKf/AABEIAMIBAwMBIgACEQEDEQH/xAAcAAEAAQUBAQAAAAAAAAAAAAAABgEDBAUHCAL/xAA8EAACAQIEAwUFBQYHAQAAAAAAAQIDEQQSITEFBiITQWFxgQcyQlGhFCORscFSYpKy8PEWJDNTctHhFf/EABoBAQADAQEBAAAAAAAAAAAAAAADBAUCAQb/xAAlEQEAAgICAQMEAwAAAAAAAAAAAQIDEQQhEgUTQTFRYYEikfD/2gAMAwEAAhEDEQA/AO4gGLieIwpzhTlK0pqcltZQgk5Sd3oleP4gZQMWnxOlJzjGtTbhKMJdS0lKKlFeqasMLxGFRRcZLqvlTaUpWSbsr370BlAAAAAAAAAAAAAAMfG46NGKlN7yhCKXvSnOVoxSe7ufK4pSzZO2p5ssp2zr3ItqT8k0/wAGBlAxIcTptzWdLJKEW20ouU4KUUnfW6lEywAAAAAAAAAAAAAADArcapQqypTmo5YRqTlKUVGKnKUYLV3beWWy7j4jzDQcHNVoOzqxSzLNKVJtSUU3rt9V8wNkDEw3EqdTKlOOaUXNQzJyyqTjfRvvTMsAAABhY/hMKzTlmTjGUYtW0vOnO+qabzUob6b3TuZoA0v+FKVnHNUs2m10avs+zn8PfHf5fDlK0uVqUZ05qdX7ufaRjnWXPZK7Vvkrf2VtyAAAAAAAAAAAAAACxisJGokpbRlCa/5RkmvyNZT5UpRWk6myTfRdqOTJ8FtMkPO3VmuzdADRVuT6MoyhnrJTUVPLNLNaDjrp4t+D2tsbxIqAAAAAAAAAAAAAADDxfCadVuU4yu1FZlOUZJR7RKzi1bSrUXipMsS5doPTJK15PL2k8vVJSta+2ZKSWyeqNmANdhuAUKdRVYU2pxUknnk7KW+jZsQAAAAAAAAAAAAAAAAAAAAAAAAAAAAAAAAAAAAAAAAAAAAAAAAAAAAAAAAAAAAAAAAAAAuAB8ymkm20kt29kRjjPtJwGGuniVVmvgo9bv4yXSvVnkzp1WlrTqsJRcNnIuK+2erO8cLh4Ul+3Ueef8Ksl9SFcZ5hx+Ju6uIxNSHhmVL+GNokfu13qF2vp+XXlbqHpJMqeeeROfKmBrxU6k5YebSqwbbyp/HFdzXhutD0FQrRnGM4SUoySlGSd1KLV00zuttq+bDbFOpXAAdIAAAAAAAAAAAAAAAAAAAAAAAAAAAAAAAAFjF4uFKE6tSSjCCcpye0YpXbOVcxe2uV3DA0ElqlWq6t+Kprb1foTL2lVbcPqR/3J06fpmzP+U4BisK4N/L9f6/Uhy3mv0avp/Fpm3N2VxfmnFYt/wCYxVWot8ma1NeUFaP0NapFKlraFsh8vJse17XUQudvZnVZcyYGdKnOniKVNRirU30zhZe7l7/Qi3KnJVLE4d4irObvOVOFODsllS1k9+/bT6mHzTyxHCQhWpybi59m4y1aeVtNPvWhJEeMbhnZbUzX8LTrTV8fxNOria1SjG0JSvHS19Em7d13d28Tp/se5yuv/nVp6q8sM2+7eVP85L1XyOPyldXRkcPxEqc4Vac3GUJKUJLdSTumvU5rfU7lPl40Xp4Q9XIqaHkzmePEMLCsrKouivBfDUS19HuvM3xZidvnrVmszWfqAA9cgAAAAAAAAAAAAAAAAPmM09U091prtuHNLdrXYD6AAAAAAAAAAEH9q1e2GoRfxVrvyjTl/wBnMeZeFKGVr3ZxuvC2/wCGj9ToPtdrWjhI+NWX4KC/UglDESxPZYeTX3ankl8TvayfgrEN+501uNulK3ifuhdWFm091p4FqKlJpJNt6JJXbfyS7zbcUwdpPTWN014J2+j+j8Db+z3HYejiKnbuMXOnlpTlpGEs2qv8N13+neQRHemvlyT7U3jtrOG8VxuATyqcITfVGpT+7k/KS38jF4zx6ti2nWnfLfLFJRgm93Zd/idF5kxeHp4bEKdWk+0hJU4RmpSlNrpaS8bO/dY5Pc7tuPlU48xkibWr2QkXVNru8i1YvRk3HLbyZHZo441GpSv2dc3vA4uLk32NW1Ouu5Rb0n5pu/k2eioyvqeUsIpQkpJpNX7r208T09wBP7Lhc2/Y0b+fZxLGKdxphep4oraLR8tgACZkgAAAAAC1DEwlmyzi8jyztJPJK17S+Ts1uVq14xV5SjFbXbSV/UC4AAAAAFJK6a/uVAEWjy9iY06dJV1lpxw9kqko5pU+zck2oXV5RqSz6t5kmtDInwnFuoqnbU24OeTM21aUk9svSmoxWVN2y3T10kIAweD0KsKSjXqKc05dSu+lvpTbSbdtLmcAAAAAAAAABzz2p0/vMBN+7mqQb7k3lt+v4EAx8PsmLTS0i4zS/dktV+aOy848B+24SpSXvrrpP5VIrReuq9TjNHCTxLqqo5OrTglG+6yXTi156EF+pavFmLY+/jqf2s8XXbSq4mmuhz0T3V0r5l8ndr1IZiJOLkku+TW+iu7L8EvO5POXK0JRxFGpJRzwlKLbssyj+eifoRHE0FKo/wAvEjlo4YmZmv2a7NJ6KL9E9jIoYaUr5k46/LVkk5f4H2yqTs3GnlvFbuTvb00ZXi8acEqcYRU7rRbxVtn47HPetpPOtcnh3LSwwsV3X8zf4XlluEalVuCkk4xS6mns3fY1tTh1WMHUlTait72vbbbcy6nMeIxCVOdaMYpKLahFScUrayWr0PI1HdkmWb5NUwTH5Y0sEniFShJtSnGCb3u2k1+LsemaNNRjGK2ilFeSVjz7ybw5T4hhKeXVVoSk3rpDrf8AKehSbBMWjcMj1SJpatJnuIVABYZAAAAYAEdxXK85xnTWJmoVPtGaOapp2tSpJ2WezVpxTT/Z0tdla3LtaTv9rktI5VepLLJQS0cp6Wak093md2yQgDX8JwNWk6rq4h1e0nmirNKG90rt2W2ncbAAAAAAAAAAAAAAAAAAAAAKWOW+0HhcsDio8RowThWeWtH4VVt322ulfzT+Z1MweNcKhiqFXD1F01ItX74vdSXinZ+hzaNwmwZPbvufp8vPeL4e406da941Lvb3Zb2/r5M0zfVJ+JLOJSeHo18BXi1Vo1VkaXS43vfwVndeEiJp7+bKln0nH3Mbn/Q+4Yicb5JSjfR5ZNXXydtzY8t4yjSqyniFN9LyNRzZZtrW113X1NxR5bjQpxqV43bipPN7kE1deejI3xGtCdSTpwUY6JJKydlq7dx73EbeRamaZpEftt62LljKnYUItResnLfLHVtpbL6jGcFpUISk5zzr3XdJOfcrf+ljlvB4yVTNg6VWU7OLcIXjZ7qTayr1J7w32VYjESVTH4lRXfTh1VLX2ze7H0uO7fCG0049o/nqI/uWF7JMF2uLdfLpQpy6v359MU/G2c7GYHBuB0cHSVHD01CK1ffKUvnJvVszyxip4V0x+ZyZ5OWcgACRUAAAAAAAAAAAAAAAAAAAAAAAAAAAAAAoVAEB9qHJ8sTTWKoQbrUlacUuqpS8F3yX1Tfgcdw3C61SWSnQqzlf3YwbfqraHp9o+Y00r2SV97Lcitji07aGDn2w08dbcX4V7LuIYhR+01expqyjGpNznFeEE7L1aJvwX2UYHD2c4SxE131H0X8ILT8bkzKnsY6wiyczLfreo/HS1Qw8YRUYQjGK2jFJRXoi4VBIqAAAAAAAAAAAAAAAAAAAAAAAAAAAAAAAAAAAAAAAAAAAAAAAAAAAAAAAAAAAAAAAAAAAAAAAAAAAAAAAAAAAAAAAAAAAAAAAAAAAAAAC1iMRGnHNOVkrK/i2klp4tH3nV7XV7Xt328gPoFqGIjKUoqSbg0pr9luKkk/GzT9UXQAAAAACLznjoRcYRvKXaTlUcHK33s3aKlVsumNNKHfnvpZovVsTi5Th9y8sasG8t4ZqdprV5+pWcZW0yu0Xm1ZIbCwGBwXFVqkJOvR7OSm1BbXhli02ruzu5R3+E2AAAAAAAAAAAAAGRirgcbGNSFKf+o8RPtL0815VKrjdvZ5FQUbKy6r2siTlLAR3EUcZOUelOMZxklJwV12clrler6nmT0zZct0bLg08Q1U+0xUXnfZpOLfZtLRuOmjzLysbGwAAAAAAAAAAAAAAMXiGAVZQT0yVKdVO1+qElJf3NNT5ScXm7e8srg5Om/dvFpe/ezcZZterPK2W5IwBG63KU3GcY4ycc+Rt5LtOFPKnG8tLPK13rKlruSQAAAAAAAAAAAAAAAAAAAAAAAAAAAAAAAAAAAAAAAAAAAAAAAAA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43608" y="1447800"/>
            <a:ext cx="7890080" cy="5149552"/>
          </a:xfrm>
        </p:spPr>
        <p:txBody>
          <a:bodyPr>
            <a:normAutofit/>
          </a:bodyPr>
          <a:lstStyle/>
          <a:p>
            <a:pPr algn="just">
              <a:spcBef>
                <a:spcPts val="1800"/>
              </a:spcBef>
              <a:spcAft>
                <a:spcPts val="1800"/>
              </a:spcAft>
            </a:pPr>
            <a:r>
              <a:rPr lang="pt-BR" sz="2400" dirty="0" smtClean="0">
                <a:solidFill>
                  <a:schemeClr val="tx1"/>
                </a:solidFill>
                <a:latin typeface="Calibri" pitchFamily="34" charset="0"/>
              </a:rPr>
              <a:t> Os conhecimentos matemáticos ganham sentido, </a:t>
            </a:r>
            <a:r>
              <a:rPr lang="pt-BR" sz="2400" dirty="0" smtClean="0">
                <a:latin typeface="Calibri" pitchFamily="34" charset="0"/>
              </a:rPr>
              <a:t>antes de tudo, nos problemas que permitem resolver eficazmente;</a:t>
            </a:r>
          </a:p>
          <a:p>
            <a:pPr algn="just">
              <a:spcBef>
                <a:spcPts val="1800"/>
              </a:spcBef>
              <a:spcAft>
                <a:spcPts val="1800"/>
              </a:spcAft>
            </a:pPr>
            <a:r>
              <a:rPr lang="pt-BR" sz="2400" dirty="0" smtClean="0">
                <a:solidFill>
                  <a:schemeClr val="accent6">
                    <a:lumMod val="50000"/>
                  </a:schemeClr>
                </a:solidFill>
                <a:latin typeface="Calibri" pitchFamily="34" charset="0"/>
              </a:rPr>
              <a:t> </a:t>
            </a:r>
            <a:r>
              <a:rPr lang="pt-BR" sz="2400" dirty="0" smtClean="0">
                <a:latin typeface="Calibri" pitchFamily="34" charset="0"/>
              </a:rPr>
              <a:t>O “novo” constrói-se a partir do “antigo”, melhorando-o ou rejeitando-o (como insuficiente ou inapropriado), e, portanto, convém, em qualquer processo de aprendizagem, ter em conta os conhecimentos iniciais dos alunos, considerando-os que como pontos de apoio, quer como motivos de possíveis dificuldades a que o aluno deverá fazer frente para construir novos conhecimentos.</a:t>
            </a:r>
            <a:endParaRPr lang="pt-BR" sz="2000" dirty="0" smtClean="0">
              <a:latin typeface="Calibri" pitchFamily="34" charset="0"/>
            </a:endParaRPr>
          </a:p>
        </p:txBody>
      </p:sp>
      <p:sp>
        <p:nvSpPr>
          <p:cNvPr id="4" name="CaixaDeTexto 3"/>
          <p:cNvSpPr txBox="1"/>
          <p:nvPr/>
        </p:nvSpPr>
        <p:spPr>
          <a:xfrm>
            <a:off x="7014891" y="0"/>
            <a:ext cx="2129109" cy="369332"/>
          </a:xfrm>
          <a:prstGeom prst="rect">
            <a:avLst/>
          </a:prstGeom>
          <a:noFill/>
        </p:spPr>
        <p:txBody>
          <a:bodyPr wrap="none" rtlCol="0">
            <a:spAutoFit/>
          </a:bodyPr>
          <a:lstStyle/>
          <a:p>
            <a:r>
              <a:rPr lang="pt-BR" dirty="0" smtClean="0">
                <a:ln>
                  <a:solidFill>
                    <a:schemeClr val="tx1"/>
                  </a:solidFill>
                </a:ln>
                <a:solidFill>
                  <a:schemeClr val="bg1"/>
                </a:solidFill>
              </a:rPr>
              <a:t>Abordagem teórica</a:t>
            </a:r>
            <a:endParaRPr lang="pt-BR" dirty="0">
              <a:ln>
                <a:solidFill>
                  <a:schemeClr val="tx1"/>
                </a:solidFill>
              </a:ln>
              <a:solidFill>
                <a:schemeClr val="bg1"/>
              </a:solidFill>
            </a:endParaRPr>
          </a:p>
        </p:txBody>
      </p:sp>
      <p:sp>
        <p:nvSpPr>
          <p:cNvPr id="5" name="Título 1"/>
          <p:cNvSpPr>
            <a:spLocks noGrp="1"/>
          </p:cNvSpPr>
          <p:nvPr>
            <p:ph type="title"/>
          </p:nvPr>
        </p:nvSpPr>
        <p:spPr>
          <a:xfrm>
            <a:off x="971600" y="274638"/>
            <a:ext cx="8172400" cy="1143000"/>
          </a:xfrm>
        </p:spPr>
        <p:txBody>
          <a:bodyPr>
            <a:noAutofit/>
          </a:bodyPr>
          <a:lstStyle/>
          <a:p>
            <a:r>
              <a:rPr lang="pt-BR" sz="2400" b="1" dirty="0" smtClean="0">
                <a:effectLst/>
                <a:latin typeface="Calibri" pitchFamily="34" charset="0"/>
              </a:rPr>
              <a:t>Duas ideias centrais:</a:t>
            </a:r>
            <a:endParaRPr lang="pt-BR" sz="2400" b="1" dirty="0">
              <a:effectLst/>
              <a:latin typeface="Calibri" pitchFamily="34" charset="0"/>
            </a:endParaRPr>
          </a:p>
        </p:txBody>
      </p:sp>
      <p:sp>
        <p:nvSpPr>
          <p:cNvPr id="1026" name="AutoShape 2" descr="data:image/jpeg;base64,/9j/4AAQSkZJRgABAQAAAQABAAD/2wCEAAkGBhIQEA8PEA0PEhMQExAQDxEUEBYVDxAPFBAVFRQXFhQYHSYfFxovGRUSHzMgIycqLC0sGB4xNTwqNSkuLCkBCQoKDgwOGg8PGTUlHiQpKSktLSwsKSk1LCkpNSksKikpLDQ1KSwpMCkpNSopKSwpKSopLCw1LCkpKSwsLCkyKf/AABEIAMIBAwMBIgACEQEDEQH/xAAcAAEAAQUBAQAAAAAAAAAAAAAABgEDBAUHCAL/xAA8EAACAQIEAwUFBQYHAQAAAAAAAQIDEQQSITEFBiITQWFxgQcyQlGhFCORscFSYpKy8PEWJDNTctHhFf/EABoBAQADAQEBAAAAAAAAAAAAAAADBAUCAQb/xAAlEQEAAgICAQMEAwAAAAAAAAAAAQIDEQQhEgUTQTFRYYEikfD/2gAMAwEAAhEDEQA/AO4gGLieIwpzhTlK0pqcltZQgk5Sd3oleP4gZQMWnxOlJzjGtTbhKMJdS0lKKlFeqasMLxGFRRcZLqvlTaUpWSbsr370BlAAAAAAAAAAAAAAMfG46NGKlN7yhCKXvSnOVoxSe7ufK4pSzZO2p5ssp2zr3ItqT8k0/wAGBlAxIcTptzWdLJKEW20ouU4KUUnfW6lEywAAAAAAAAAAAAAADArcapQqypTmo5YRqTlKUVGKnKUYLV3beWWy7j4jzDQcHNVoOzqxSzLNKVJtSUU3rt9V8wNkDEw3EqdTKlOOaUXNQzJyyqTjfRvvTMsAAABhY/hMKzTlmTjGUYtW0vOnO+qabzUob6b3TuZoA0v+FKVnHNUs2m10avs+zn8PfHf5fDlK0uVqUZ05qdX7ufaRjnWXPZK7Vvkrf2VtyAAAAAAAAAAAAAACxisJGokpbRlCa/5RkmvyNZT5UpRWk6myTfRdqOTJ8FtMkPO3VmuzdADRVuT6MoyhnrJTUVPLNLNaDjrp4t+D2tsbxIqAAAAAAAAAAAAAADDxfCadVuU4yu1FZlOUZJR7RKzi1bSrUXipMsS5doPTJK15PL2k8vVJSta+2ZKSWyeqNmANdhuAUKdRVYU2pxUknnk7KW+jZsQAAAAAAAAAAAAAAAAAAAAAAAAAAAAAAAAAAAAAAAAAAAAAAAAAAAAAAAAAAAAAAAAAAAuAB8ymkm20kt29kRjjPtJwGGuniVVmvgo9bv4yXSvVnkzp1WlrTqsJRcNnIuK+2erO8cLh4Ul+3Ueef8Ksl9SFcZ5hx+Ju6uIxNSHhmVL+GNokfu13qF2vp+XXlbqHpJMqeeeROfKmBrxU6k5YebSqwbbyp/HFdzXhutD0FQrRnGM4SUoySlGSd1KLV00zuttq+bDbFOpXAAdIAAAAAAAAAAAAAAAAAAAAAAAAAAAAAAAAFjF4uFKE6tSSjCCcpye0YpXbOVcxe2uV3DA0ElqlWq6t+Kprb1foTL2lVbcPqR/3J06fpmzP+U4BisK4N/L9f6/Uhy3mv0avp/Fpm3N2VxfmnFYt/wCYxVWot8ma1NeUFaP0NapFKlraFsh8vJse17XUQudvZnVZcyYGdKnOniKVNRirU30zhZe7l7/Qi3KnJVLE4d4irObvOVOFODsllS1k9+/bT6mHzTyxHCQhWpybi59m4y1aeVtNPvWhJEeMbhnZbUzX8LTrTV8fxNOria1SjG0JSvHS19Em7d13d28Tp/se5yuv/nVp6q8sM2+7eVP85L1XyOPyldXRkcPxEqc4Vac3GUJKUJLdSTumvU5rfU7lPl40Xp4Q9XIqaHkzmePEMLCsrKouivBfDUS19HuvM3xZidvnrVmszWfqAA9cgAAAAAAAAAAAAAAAAPmM09U091prtuHNLdrXYD6AAAAAAAAAAEH9q1e2GoRfxVrvyjTl/wBnMeZeFKGVr3ZxuvC2/wCGj9ToPtdrWjhI+NWX4KC/UglDESxPZYeTX3ankl8TvayfgrEN+501uNulK3ifuhdWFm091p4FqKlJpJNt6JJXbfyS7zbcUwdpPTWN014J2+j+j8Db+z3HYejiKnbuMXOnlpTlpGEs2qv8N13+neQRHemvlyT7U3jtrOG8VxuATyqcITfVGpT+7k/KS38jF4zx6ti2nWnfLfLFJRgm93Zd/idF5kxeHp4bEKdWk+0hJU4RmpSlNrpaS8bO/dY5Pc7tuPlU48xkibWr2QkXVNru8i1YvRk3HLbyZHZo441GpSv2dc3vA4uLk32NW1Ouu5Rb0n5pu/k2eioyvqeUsIpQkpJpNX7r208T09wBP7Lhc2/Y0b+fZxLGKdxphep4oraLR8tgACZkgAAAAAC1DEwlmyzi8jyztJPJK17S+Ts1uVq14xV5SjFbXbSV/UC4AAAAAFJK6a/uVAEWjy9iY06dJV1lpxw9kqko5pU+zck2oXV5RqSz6t5kmtDInwnFuoqnbU24OeTM21aUk9svSmoxWVN2y3T10kIAweD0KsKSjXqKc05dSu+lvpTbSbdtLmcAAAAAAAAABzz2p0/vMBN+7mqQb7k3lt+v4EAx8PsmLTS0i4zS/dktV+aOy848B+24SpSXvrrpP5VIrReuq9TjNHCTxLqqo5OrTglG+6yXTi156EF+pavFmLY+/jqf2s8XXbSq4mmuhz0T3V0r5l8ndr1IZiJOLkku+TW+iu7L8EvO5POXK0JRxFGpJRzwlKLbssyj+eifoRHE0FKo/wAvEjlo4YmZmv2a7NJ6KL9E9jIoYaUr5k46/LVkk5f4H2yqTs3GnlvFbuTvb00ZXi8acEqcYRU7rRbxVtn47HPetpPOtcnh3LSwwsV3X8zf4XlluEalVuCkk4xS6mns3fY1tTh1WMHUlTait72vbbbcy6nMeIxCVOdaMYpKLahFScUrayWr0PI1HdkmWb5NUwTH5Y0sEniFShJtSnGCb3u2k1+LsemaNNRjGK2ilFeSVjz7ybw5T4hhKeXVVoSk3rpDrf8AKehSbBMWjcMj1SJpatJnuIVABYZAAAAYAEdxXK85xnTWJmoVPtGaOapp2tSpJ2WezVpxTT/Z0tdla3LtaTv9rktI5VepLLJQS0cp6Wak093md2yQgDX8JwNWk6rq4h1e0nmirNKG90rt2W2ncbAAAAAAAAAAAAAAAAAAAAAKWOW+0HhcsDio8RowThWeWtH4VVt322ulfzT+Z1MweNcKhiqFXD1F01ItX74vdSXinZ+hzaNwmwZPbvufp8vPeL4e406da941Lvb3Zb2/r5M0zfVJ+JLOJSeHo18BXi1Vo1VkaXS43vfwVndeEiJp7+bKln0nH3Mbn/Q+4Yicb5JSjfR5ZNXXydtzY8t4yjSqyniFN9LyNRzZZtrW113X1NxR5bjQpxqV43bipPN7kE1deejI3xGtCdSTpwUY6JJKydlq7dx73EbeRamaZpEftt62LljKnYUItResnLfLHVtpbL6jGcFpUISk5zzr3XdJOfcrf+ljlvB4yVTNg6VWU7OLcIXjZ7qTayr1J7w32VYjESVTH4lRXfTh1VLX2ze7H0uO7fCG0049o/nqI/uWF7JMF2uLdfLpQpy6v359MU/G2c7GYHBuB0cHSVHD01CK1ffKUvnJvVszyxip4V0x+ZyZ5OWcgACRUAAAAAAAAAAAAAAAAAAAAAAAAAAAAAAoVAEB9qHJ8sTTWKoQbrUlacUuqpS8F3yX1Tfgcdw3C61SWSnQqzlf3YwbfqraHp9o+Y00r2SV97Lcitji07aGDn2w08dbcX4V7LuIYhR+01expqyjGpNznFeEE7L1aJvwX2UYHD2c4SxE131H0X8ILT8bkzKnsY6wiyczLfreo/HS1Qw8YRUYQjGK2jFJRXoi4VBIqAAAAAAAAAAAAAAAAAAAAAAAAAAAAAAAAAAAAAAAAAAAAAAAAAAAAAAAAAAAAAAAAAAAAAAAAAAAAAAAAAAAAAAAAAAAAAAAAAAAAAAC1iMRGnHNOVkrK/i2klp4tH3nV7XV7Xt328gPoFqGIjKUoqSbg0pr9luKkk/GzT9UXQAAAAACLznjoRcYRvKXaTlUcHK33s3aKlVsumNNKHfnvpZovVsTi5Th9y8sasG8t4ZqdprV5+pWcZW0yu0Xm1ZIbCwGBwXFVqkJOvR7OSm1BbXhli02ruzu5R3+E2AAAAAAAAAAAAAGRirgcbGNSFKf+o8RPtL0815VKrjdvZ5FQUbKy6r2siTlLAR3EUcZOUelOMZxklJwV12clrler6nmT0zZct0bLg08Q1U+0xUXnfZpOLfZtLRuOmjzLysbGwAAAAAAAAAAAAAAMXiGAVZQT0yVKdVO1+qElJf3NNT5ScXm7e8srg5Om/dvFpe/ezcZZterPK2W5IwBG63KU3GcY4ycc+Rt5LtOFPKnG8tLPK13rKlruSQAAAAAAAAAAAAAAAAAAAAAAAAAAAAAAAAAAAAAAAAAAAAAAAAA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43608" y="980728"/>
            <a:ext cx="7890080" cy="5149552"/>
          </a:xfrm>
        </p:spPr>
        <p:txBody>
          <a:bodyPr>
            <a:normAutofit fontScale="92500" lnSpcReduction="20000"/>
          </a:bodyPr>
          <a:lstStyle/>
          <a:p>
            <a:pPr algn="just">
              <a:spcBef>
                <a:spcPts val="1200"/>
              </a:spcBef>
              <a:spcAft>
                <a:spcPts val="1200"/>
              </a:spcAft>
            </a:pPr>
            <a:r>
              <a:rPr lang="pt-BR" sz="2600" b="1" dirty="0" smtClean="0">
                <a:solidFill>
                  <a:schemeClr val="tx1"/>
                </a:solidFill>
                <a:latin typeface="Calibri" pitchFamily="34" charset="0"/>
              </a:rPr>
              <a:t> Quatro pontos para analisar:</a:t>
            </a:r>
          </a:p>
          <a:p>
            <a:pPr lvl="1" algn="just">
              <a:spcBef>
                <a:spcPts val="1200"/>
              </a:spcBef>
              <a:spcAft>
                <a:spcPts val="1200"/>
              </a:spcAft>
            </a:pPr>
            <a:r>
              <a:rPr lang="pt-BR" sz="2000" b="1" dirty="0" smtClean="0">
                <a:latin typeface="Calibri" pitchFamily="34" charset="0"/>
              </a:rPr>
              <a:t>O número cardinal </a:t>
            </a:r>
            <a:r>
              <a:rPr lang="pt-BR" sz="1900" b="1" dirty="0" smtClean="0">
                <a:solidFill>
                  <a:schemeClr val="accent3"/>
                </a:solidFill>
                <a:latin typeface="Calibri" pitchFamily="34" charset="0"/>
              </a:rPr>
              <a:t>(considerável diferença entre o que o professor crê que o aluno construiu e o que o aluno realmente fez)</a:t>
            </a:r>
            <a:endParaRPr lang="pt-BR" sz="2000" b="1" dirty="0" smtClean="0">
              <a:solidFill>
                <a:schemeClr val="accent3"/>
              </a:solidFill>
              <a:latin typeface="Calibri" pitchFamily="34" charset="0"/>
            </a:endParaRPr>
          </a:p>
          <a:p>
            <a:pPr lvl="1" algn="just">
              <a:spcBef>
                <a:spcPts val="1200"/>
              </a:spcBef>
              <a:spcAft>
                <a:spcPts val="1200"/>
              </a:spcAft>
            </a:pPr>
            <a:r>
              <a:rPr lang="pt-BR" sz="2000" b="1" dirty="0" smtClean="0">
                <a:latin typeface="Calibri" pitchFamily="34" charset="0"/>
              </a:rPr>
              <a:t> O número ordinal </a:t>
            </a:r>
            <a:r>
              <a:rPr lang="pt-BR" sz="1900" b="1" dirty="0" smtClean="0">
                <a:solidFill>
                  <a:schemeClr val="accent3"/>
                </a:solidFill>
                <a:latin typeface="Calibri" pitchFamily="34" charset="0"/>
              </a:rPr>
              <a:t>(propomos não dissociar, no 1º ciclo, os aspectos ordinal e cardinal, admitindo a hipótese de relações dialéticas entre ambos) – ganhar ou perder – avançar ou recuar</a:t>
            </a:r>
            <a:endParaRPr lang="pt-BR" sz="2000" b="1" dirty="0" smtClean="0">
              <a:solidFill>
                <a:schemeClr val="accent3"/>
              </a:solidFill>
              <a:latin typeface="Calibri" pitchFamily="34" charset="0"/>
            </a:endParaRPr>
          </a:p>
          <a:p>
            <a:pPr lvl="1" algn="just">
              <a:spcBef>
                <a:spcPts val="1200"/>
              </a:spcBef>
              <a:spcAft>
                <a:spcPts val="1200"/>
              </a:spcAft>
            </a:pPr>
            <a:r>
              <a:rPr lang="pt-BR" sz="2000" b="1" dirty="0" smtClean="0">
                <a:latin typeface="Calibri" pitchFamily="34" charset="0"/>
              </a:rPr>
              <a:t> Número e conservação </a:t>
            </a:r>
            <a:r>
              <a:rPr lang="pt-BR" sz="1900" b="1" dirty="0" smtClean="0">
                <a:solidFill>
                  <a:schemeClr val="accent3"/>
                </a:solidFill>
                <a:latin typeface="Calibri" pitchFamily="34" charset="0"/>
              </a:rPr>
              <a:t>(a criança deve construir a ideia de número antes de poder utilizar números? Ou, não será necessário já ter “vivido” muito com os números, deles ter se servido, ter percebido alguma coisa da sua organização para poder estar em condições de pensar “o número”?)</a:t>
            </a:r>
            <a:endParaRPr lang="pt-BR" sz="2000" b="1" dirty="0" smtClean="0">
              <a:solidFill>
                <a:schemeClr val="accent3"/>
              </a:solidFill>
              <a:latin typeface="Calibri" pitchFamily="34" charset="0"/>
            </a:endParaRPr>
          </a:p>
          <a:p>
            <a:pPr lvl="1" algn="just">
              <a:spcBef>
                <a:spcPts val="1200"/>
              </a:spcBef>
              <a:spcAft>
                <a:spcPts val="1200"/>
              </a:spcAft>
            </a:pPr>
            <a:r>
              <a:rPr lang="pt-BR" sz="2000" b="1" dirty="0" smtClean="0">
                <a:latin typeface="Calibri" pitchFamily="34" charset="0"/>
              </a:rPr>
              <a:t> As atividades propostas </a:t>
            </a:r>
            <a:r>
              <a:rPr lang="pt-BR" sz="1900" b="1" dirty="0" smtClean="0">
                <a:solidFill>
                  <a:schemeClr val="accent3"/>
                </a:solidFill>
                <a:latin typeface="Calibri" pitchFamily="34" charset="0"/>
              </a:rPr>
              <a:t>(o esquema de abordagem da noção de número raramente foi respeitado com toda sua coerência. São aplicadas atividades banais para os alunos, muitas vezes aquém das suas próprias competências numéricas)</a:t>
            </a:r>
            <a:endParaRPr lang="pt-BR" sz="2000" b="1" dirty="0" smtClean="0">
              <a:solidFill>
                <a:schemeClr val="accent3"/>
              </a:solidFill>
              <a:latin typeface="Calibri" pitchFamily="34" charset="0"/>
            </a:endParaRPr>
          </a:p>
        </p:txBody>
      </p:sp>
      <p:sp>
        <p:nvSpPr>
          <p:cNvPr id="4" name="CaixaDeTexto 3"/>
          <p:cNvSpPr txBox="1"/>
          <p:nvPr/>
        </p:nvSpPr>
        <p:spPr>
          <a:xfrm>
            <a:off x="7014891" y="0"/>
            <a:ext cx="2129109" cy="369332"/>
          </a:xfrm>
          <a:prstGeom prst="rect">
            <a:avLst/>
          </a:prstGeom>
          <a:noFill/>
        </p:spPr>
        <p:txBody>
          <a:bodyPr wrap="none" rtlCol="0">
            <a:spAutoFit/>
          </a:bodyPr>
          <a:lstStyle/>
          <a:p>
            <a:r>
              <a:rPr lang="pt-BR" dirty="0" smtClean="0">
                <a:ln>
                  <a:solidFill>
                    <a:schemeClr val="tx1"/>
                  </a:solidFill>
                </a:ln>
                <a:solidFill>
                  <a:schemeClr val="bg1"/>
                </a:solidFill>
              </a:rPr>
              <a:t>Abordagem teórica</a:t>
            </a:r>
            <a:endParaRPr lang="pt-BR" dirty="0">
              <a:ln>
                <a:solidFill>
                  <a:schemeClr val="tx1"/>
                </a:solidFill>
              </a:ln>
              <a:solidFill>
                <a:schemeClr val="bg1"/>
              </a:solidFill>
            </a:endParaRPr>
          </a:p>
        </p:txBody>
      </p:sp>
      <p:sp>
        <p:nvSpPr>
          <p:cNvPr id="5" name="Título 1"/>
          <p:cNvSpPr>
            <a:spLocks noGrp="1"/>
          </p:cNvSpPr>
          <p:nvPr>
            <p:ph type="title"/>
          </p:nvPr>
        </p:nvSpPr>
        <p:spPr>
          <a:xfrm>
            <a:off x="971600" y="260648"/>
            <a:ext cx="8172400" cy="648072"/>
          </a:xfrm>
        </p:spPr>
        <p:txBody>
          <a:bodyPr>
            <a:noAutofit/>
          </a:bodyPr>
          <a:lstStyle/>
          <a:p>
            <a:r>
              <a:rPr lang="pt-BR" sz="2400" b="1" dirty="0" smtClean="0">
                <a:effectLst/>
                <a:latin typeface="Calibri" pitchFamily="34" charset="0"/>
              </a:rPr>
              <a:t>Breve reflexão sobre as escolhas anteriores</a:t>
            </a:r>
            <a:endParaRPr lang="pt-BR" sz="2400" b="1" dirty="0">
              <a:effectLst/>
              <a:latin typeface="Calibri" pitchFamily="34" charset="0"/>
            </a:endParaRPr>
          </a:p>
        </p:txBody>
      </p:sp>
      <p:sp>
        <p:nvSpPr>
          <p:cNvPr id="1026" name="AutoShape 2" descr="data:image/jpeg;base64,/9j/4AAQSkZJRgABAQAAAQABAAD/2wCEAAkGBhIQEA8PEA0PEhMQExAQDxEUEBYVDxAPFBAVFRQXFhQYHSYfFxovGRUSHzMgIycqLC0sGB4xNTwqNSkuLCkBCQoKDgwOGg8PGTUlHiQpKSktLSwsKSk1LCkpNSksKikpLDQ1KSwpMCkpNSopKSwpKSopLCw1LCkpKSwsLCkyKf/AABEIAMIBAwMBIgACEQEDEQH/xAAcAAEAAQUBAQAAAAAAAAAAAAAABgEDBAUHCAL/xAA8EAACAQIEAwUFBQYHAQAAAAAAAQIDEQQSITEFBiITQWFxgQcyQlGhFCORscFSYpKy8PEWJDNTctHhFf/EABoBAQADAQEBAAAAAAAAAAAAAAADBAUCAQb/xAAlEQEAAgICAQMEAwAAAAAAAAAAAQIDEQQhEgUTQTFRYYEikfD/2gAMAwEAAhEDEQA/AO4gGLieIwpzhTlK0pqcltZQgk5Sd3oleP4gZQMWnxOlJzjGtTbhKMJdS0lKKlFeqasMLxGFRRcZLqvlTaUpWSbsr370BlAAAAAAAAAAAAAAMfG46NGKlN7yhCKXvSnOVoxSe7ufK4pSzZO2p5ssp2zr3ItqT8k0/wAGBlAxIcTptzWdLJKEW20ouU4KUUnfW6lEywAAAAAAAAAAAAAADArcapQqypTmo5YRqTlKUVGKnKUYLV3beWWy7j4jzDQcHNVoOzqxSzLNKVJtSUU3rt9V8wNkDEw3EqdTKlOOaUXNQzJyyqTjfRvvTMsAAABhY/hMKzTlmTjGUYtW0vOnO+qabzUob6b3TuZoA0v+FKVnHNUs2m10avs+zn8PfHf5fDlK0uVqUZ05qdX7ufaRjnWXPZK7Vvkrf2VtyAAAAAAAAAAAAAACxisJGokpbRlCa/5RkmvyNZT5UpRWk6myTfRdqOTJ8FtMkPO3VmuzdADRVuT6MoyhnrJTUVPLNLNaDjrp4t+D2tsbxIqAAAAAAAAAAAAAADDxfCadVuU4yu1FZlOUZJR7RKzi1bSrUXipMsS5doPTJK15PL2k8vVJSta+2ZKSWyeqNmANdhuAUKdRVYU2pxUknnk7KW+jZsQAAAAAAAAAAAAAAAAAAAAAAAAAAAAAAAAAAAAAAAAAAAAAAAAAAAAAAAAAAAAAAAAAAAuAB8ymkm20kt29kRjjPtJwGGuniVVmvgo9bv4yXSvVnkzp1WlrTqsJRcNnIuK+2erO8cLh4Ul+3Ueef8Ksl9SFcZ5hx+Ju6uIxNSHhmVL+GNokfu13qF2vp+XXlbqHpJMqeeeROfKmBrxU6k5YebSqwbbyp/HFdzXhutD0FQrRnGM4SUoySlGSd1KLV00zuttq+bDbFOpXAAdIAAAAAAAAAAAAAAAAAAAAAAAAAAAAAAAAFjF4uFKE6tSSjCCcpye0YpXbOVcxe2uV3DA0ElqlWq6t+Kprb1foTL2lVbcPqR/3J06fpmzP+U4BisK4N/L9f6/Uhy3mv0avp/Fpm3N2VxfmnFYt/wCYxVWot8ma1NeUFaP0NapFKlraFsh8vJse17XUQudvZnVZcyYGdKnOniKVNRirU30zhZe7l7/Qi3KnJVLE4d4irObvOVOFODsllS1k9+/bT6mHzTyxHCQhWpybi59m4y1aeVtNPvWhJEeMbhnZbUzX8LTrTV8fxNOria1SjG0JSvHS19Em7d13d28Tp/se5yuv/nVp6q8sM2+7eVP85L1XyOPyldXRkcPxEqc4Vac3GUJKUJLdSTumvU5rfU7lPl40Xp4Q9XIqaHkzmePEMLCsrKouivBfDUS19HuvM3xZidvnrVmszWfqAA9cgAAAAAAAAAAAAAAAAPmM09U091prtuHNLdrXYD6AAAAAAAAAAEH9q1e2GoRfxVrvyjTl/wBnMeZeFKGVr3ZxuvC2/wCGj9ToPtdrWjhI+NWX4KC/UglDESxPZYeTX3ankl8TvayfgrEN+501uNulK3ifuhdWFm091p4FqKlJpJNt6JJXbfyS7zbcUwdpPTWN014J2+j+j8Db+z3HYejiKnbuMXOnlpTlpGEs2qv8N13+neQRHemvlyT7U3jtrOG8VxuATyqcITfVGpT+7k/KS38jF4zx6ti2nWnfLfLFJRgm93Zd/idF5kxeHp4bEKdWk+0hJU4RmpSlNrpaS8bO/dY5Pc7tuPlU48xkibWr2QkXVNru8i1YvRk3HLbyZHZo441GpSv2dc3vA4uLk32NW1Ouu5Rb0n5pu/k2eioyvqeUsIpQkpJpNX7r208T09wBP7Lhc2/Y0b+fZxLGKdxphep4oraLR8tgACZkgAAAAAC1DEwlmyzi8jyztJPJK17S+Ts1uVq14xV5SjFbXbSV/UC4AAAAAFJK6a/uVAEWjy9iY06dJV1lpxw9kqko5pU+zck2oXV5RqSz6t5kmtDInwnFuoqnbU24OeTM21aUk9svSmoxWVN2y3T10kIAweD0KsKSjXqKc05dSu+lvpTbSbdtLmcAAAAAAAAABzz2p0/vMBN+7mqQb7k3lt+v4EAx8PsmLTS0i4zS/dktV+aOy848B+24SpSXvrrpP5VIrReuq9TjNHCTxLqqo5OrTglG+6yXTi156EF+pavFmLY+/jqf2s8XXbSq4mmuhz0T3V0r5l8ndr1IZiJOLkku+TW+iu7L8EvO5POXK0JRxFGpJRzwlKLbssyj+eifoRHE0FKo/wAvEjlo4YmZmv2a7NJ6KL9E9jIoYaUr5k46/LVkk5f4H2yqTs3GnlvFbuTvb00ZXi8acEqcYRU7rRbxVtn47HPetpPOtcnh3LSwwsV3X8zf4XlluEalVuCkk4xS6mns3fY1tTh1WMHUlTait72vbbbcy6nMeIxCVOdaMYpKLahFScUrayWr0PI1HdkmWb5NUwTH5Y0sEniFShJtSnGCb3u2k1+LsemaNNRjGK2ilFeSVjz7ybw5T4hhKeXVVoSk3rpDrf8AKehSbBMWjcMj1SJpatJnuIVABYZAAAAYAEdxXK85xnTWJmoVPtGaOapp2tSpJ2WezVpxTT/Z0tdla3LtaTv9rktI5VepLLJQS0cp6Wak093md2yQgDX8JwNWk6rq4h1e0nmirNKG90rt2W2ncbAAAAAAAAAAAAAAAAAAAAAKWOW+0HhcsDio8RowThWeWtH4VVt322ulfzT+Z1MweNcKhiqFXD1F01ItX74vdSXinZ+hzaNwmwZPbvufp8vPeL4e406da941Lvb3Zb2/r5M0zfVJ+JLOJSeHo18BXi1Vo1VkaXS43vfwVndeEiJp7+bKln0nH3Mbn/Q+4Yicb5JSjfR5ZNXXydtzY8t4yjSqyniFN9LyNRzZZtrW113X1NxR5bjQpxqV43bipPN7kE1deejI3xGtCdSTpwUY6JJKydlq7dx73EbeRamaZpEftt62LljKnYUItResnLfLHVtpbL6jGcFpUISk5zzr3XdJOfcrf+ljlvB4yVTNg6VWU7OLcIXjZ7qTayr1J7w32VYjESVTH4lRXfTh1VLX2ze7H0uO7fCG0049o/nqI/uWF7JMF2uLdfLpQpy6v359MU/G2c7GYHBuB0cHSVHD01CK1ffKUvnJvVszyxip4V0x+ZyZ5OWcgACRUAAAAAAAAAAAAAAAAAAAAAAAAAAAAAAoVAEB9qHJ8sTTWKoQbrUlacUuqpS8F3yX1Tfgcdw3C61SWSnQqzlf3YwbfqraHp9o+Y00r2SV97Lcitji07aGDn2w08dbcX4V7LuIYhR+01expqyjGpNznFeEE7L1aJvwX2UYHD2c4SxE131H0X8ILT8bkzKnsY6wiyczLfreo/HS1Qw8YRUYQjGK2jFJRXoi4VBIqAAAAAAAAAAAAAAAAAAAAAAAAAAAAAAAAAAAAAAAAAAAAAAAAAAAAAAAAAAAAAAAAAAAAAAAAAAAAAAAAAAAAAAAAAAAAAAAAAAAAAAC1iMRGnHNOVkrK/i2klp4tH3nV7XV7Xt328gPoFqGIjKUoqSbg0pr9luKkk/GzT9UXQAAAAACLznjoRcYRvKXaTlUcHK33s3aKlVsumNNKHfnvpZovVsTi5Th9y8sasG8t4ZqdprV5+pWcZW0yu0Xm1ZIbCwGBwXFVqkJOvR7OSm1BbXhli02ruzu5R3+E2AAAAAAAAAAAAAGRirgcbGNSFKf+o8RPtL0815VKrjdvZ5FQUbKy6r2siTlLAR3EUcZOUelOMZxklJwV12clrler6nmT0zZct0bLg08Q1U+0xUXnfZpOLfZtLRuOmjzLysbGwAAAAAAAAAAAAAAMXiGAVZQT0yVKdVO1+qElJf3NNT5ScXm7e8srg5Om/dvFpe/ezcZZterPK2W5IwBG63KU3GcY4ycc+Rt5LtOFPKnG8tLPK13rKlruSQAAAAAAAAAAAAAAAAAAAAAAAAAAAAAAAAAAAAAAAAAAAAAAAAA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43608" y="1807840"/>
            <a:ext cx="7890080" cy="3637384"/>
          </a:xfrm>
        </p:spPr>
        <p:txBody>
          <a:bodyPr>
            <a:normAutofit/>
          </a:bodyPr>
          <a:lstStyle/>
          <a:p>
            <a:pPr algn="just">
              <a:spcBef>
                <a:spcPts val="1200"/>
              </a:spcBef>
              <a:spcAft>
                <a:spcPts val="1200"/>
              </a:spcAft>
            </a:pPr>
            <a:r>
              <a:rPr lang="pt-BR" sz="2400" dirty="0" smtClean="0">
                <a:solidFill>
                  <a:schemeClr val="tx1"/>
                </a:solidFill>
                <a:latin typeface="Calibri" pitchFamily="34" charset="0"/>
              </a:rPr>
              <a:t> </a:t>
            </a:r>
            <a:r>
              <a:rPr lang="pt-BR" sz="2400" b="1" dirty="0" smtClean="0">
                <a:latin typeface="Calibri" pitchFamily="34" charset="0"/>
              </a:rPr>
              <a:t>De acordo com observações realizadas na pré-escola em relação às suas competências numéricas:</a:t>
            </a:r>
          </a:p>
          <a:p>
            <a:pPr lvl="1" algn="just">
              <a:spcBef>
                <a:spcPts val="1200"/>
              </a:spcBef>
              <a:spcAft>
                <a:spcPts val="1200"/>
              </a:spcAft>
            </a:pPr>
            <a:r>
              <a:rPr lang="pt-BR" sz="2000" dirty="0" smtClean="0">
                <a:solidFill>
                  <a:schemeClr val="tx1"/>
                </a:solidFill>
                <a:latin typeface="Calibri" pitchFamily="34" charset="0"/>
              </a:rPr>
              <a:t>Considerando que a construção dos conhecimentos numéricos pela criança depende de um longo e complexo processo e que começa muito cedo, parece-nos que a função da escola é de se interessar por ele igualmente muito cedo, a fim de ajudar a criança a aprender os números e as suas utilizações sociais e matemáticas mais correntes. </a:t>
            </a:r>
            <a:endParaRPr lang="pt-BR" sz="1400" dirty="0" smtClean="0">
              <a:solidFill>
                <a:schemeClr val="accent3"/>
              </a:solidFill>
              <a:latin typeface="Calibri" pitchFamily="34" charset="0"/>
            </a:endParaRPr>
          </a:p>
        </p:txBody>
      </p:sp>
      <p:sp>
        <p:nvSpPr>
          <p:cNvPr id="4" name="CaixaDeTexto 3"/>
          <p:cNvSpPr txBox="1"/>
          <p:nvPr/>
        </p:nvSpPr>
        <p:spPr>
          <a:xfrm>
            <a:off x="7014891" y="0"/>
            <a:ext cx="2129109" cy="369332"/>
          </a:xfrm>
          <a:prstGeom prst="rect">
            <a:avLst/>
          </a:prstGeom>
          <a:noFill/>
        </p:spPr>
        <p:txBody>
          <a:bodyPr wrap="none" rtlCol="0">
            <a:spAutoFit/>
          </a:bodyPr>
          <a:lstStyle/>
          <a:p>
            <a:r>
              <a:rPr lang="pt-BR" dirty="0" smtClean="0">
                <a:ln>
                  <a:solidFill>
                    <a:schemeClr val="tx1"/>
                  </a:solidFill>
                </a:ln>
                <a:solidFill>
                  <a:schemeClr val="bg1"/>
                </a:solidFill>
              </a:rPr>
              <a:t>Abordagem teórica</a:t>
            </a:r>
            <a:endParaRPr lang="pt-BR" dirty="0">
              <a:ln>
                <a:solidFill>
                  <a:schemeClr val="tx1"/>
                </a:solidFill>
              </a:ln>
              <a:solidFill>
                <a:schemeClr val="bg1"/>
              </a:solidFill>
            </a:endParaRPr>
          </a:p>
        </p:txBody>
      </p:sp>
      <p:sp>
        <p:nvSpPr>
          <p:cNvPr id="1026" name="AutoShape 2" descr="data:image/jpeg;base64,/9j/4AAQSkZJRgABAQAAAQABAAD/2wCEAAkGBhIQEA8PEA0PEhMQExAQDxEUEBYVDxAPFBAVFRQXFhQYHSYfFxovGRUSHzMgIycqLC0sGB4xNTwqNSkuLCkBCQoKDgwOGg8PGTUlHiQpKSktLSwsKSk1LCkpNSksKikpLDQ1KSwpMCkpNSopKSwpKSopLCw1LCkpKSwsLCkyKf/AABEIAMIBAwMBIgACEQEDEQH/xAAcAAEAAQUBAQAAAAAAAAAAAAAABgEDBAUHCAL/xAA8EAACAQIEAwUFBQYHAQAAAAAAAQIDEQQSITEFBiITQWFxgQcyQlGhFCORscFSYpKy8PEWJDNTctHhFf/EABoBAQADAQEBAAAAAAAAAAAAAAADBAUCAQb/xAAlEQEAAgICAQMEAwAAAAAAAAAAAQIDEQQhEgUTQTFRYYEikfD/2gAMAwEAAhEDEQA/AO4gGLieIwpzhTlK0pqcltZQgk5Sd3oleP4gZQMWnxOlJzjGtTbhKMJdS0lKKlFeqasMLxGFRRcZLqvlTaUpWSbsr370BlAAAAAAAAAAAAAAMfG46NGKlN7yhCKXvSnOVoxSe7ufK4pSzZO2p5ssp2zr3ItqT8k0/wAGBlAxIcTptzWdLJKEW20ouU4KUUnfW6lEywAAAAAAAAAAAAAADArcapQqypTmo5YRqTlKUVGKnKUYLV3beWWy7j4jzDQcHNVoOzqxSzLNKVJtSUU3rt9V8wNkDEw3EqdTKlOOaUXNQzJyyqTjfRvvTMsAAABhY/hMKzTlmTjGUYtW0vOnO+qabzUob6b3TuZoA0v+FKVnHNUs2m10avs+zn8PfHf5fDlK0uVqUZ05qdX7ufaRjnWXPZK7Vvkrf2VtyAAAAAAAAAAAAAACxisJGokpbRlCa/5RkmvyNZT5UpRWk6myTfRdqOTJ8FtMkPO3VmuzdADRVuT6MoyhnrJTUVPLNLNaDjrp4t+D2tsbxIqAAAAAAAAAAAAAADDxfCadVuU4yu1FZlOUZJR7RKzi1bSrUXipMsS5doPTJK15PL2k8vVJSta+2ZKSWyeqNmANdhuAUKdRVYU2pxUknnk7KW+jZsQAAAAAAAAAAAAAAAAAAAAAAAAAAAAAAAAAAAAAAAAAAAAAAAAAAAAAAAAAAAAAAAAAAAuAB8ymkm20kt29kRjjPtJwGGuniVVmvgo9bv4yXSvVnkzp1WlrTqsJRcNnIuK+2erO8cLh4Ul+3Ueef8Ksl9SFcZ5hx+Ju6uIxNSHhmVL+GNokfu13qF2vp+XXlbqHpJMqeeeROfKmBrxU6k5YebSqwbbyp/HFdzXhutD0FQrRnGM4SUoySlGSd1KLV00zuttq+bDbFOpXAAdIAAAAAAAAAAAAAAAAAAAAAAAAAAAAAAAAFjF4uFKE6tSSjCCcpye0YpXbOVcxe2uV3DA0ElqlWq6t+Kprb1foTL2lVbcPqR/3J06fpmzP+U4BisK4N/L9f6/Uhy3mv0avp/Fpm3N2VxfmnFYt/wCYxVWot8ma1NeUFaP0NapFKlraFsh8vJse17XUQudvZnVZcyYGdKnOniKVNRirU30zhZe7l7/Qi3KnJVLE4d4irObvOVOFODsllS1k9+/bT6mHzTyxHCQhWpybi59m4y1aeVtNPvWhJEeMbhnZbUzX8LTrTV8fxNOria1SjG0JSvHS19Em7d13d28Tp/se5yuv/nVp6q8sM2+7eVP85L1XyOPyldXRkcPxEqc4Vac3GUJKUJLdSTumvU5rfU7lPl40Xp4Q9XIqaHkzmePEMLCsrKouivBfDUS19HuvM3xZidvnrVmszWfqAA9cgAAAAAAAAAAAAAAAAPmM09U091prtuHNLdrXYD6AAAAAAAAAAEH9q1e2GoRfxVrvyjTl/wBnMeZeFKGVr3ZxuvC2/wCGj9ToPtdrWjhI+NWX4KC/UglDESxPZYeTX3ankl8TvayfgrEN+501uNulK3ifuhdWFm091p4FqKlJpJNt6JJXbfyS7zbcUwdpPTWN014J2+j+j8Db+z3HYejiKnbuMXOnlpTlpGEs2qv8N13+neQRHemvlyT7U3jtrOG8VxuATyqcITfVGpT+7k/KS38jF4zx6ti2nWnfLfLFJRgm93Zd/idF5kxeHp4bEKdWk+0hJU4RmpSlNrpaS8bO/dY5Pc7tuPlU48xkibWr2QkXVNru8i1YvRk3HLbyZHZo441GpSv2dc3vA4uLk32NW1Ouu5Rb0n5pu/k2eioyvqeUsIpQkpJpNX7r208T09wBP7Lhc2/Y0b+fZxLGKdxphep4oraLR8tgACZkgAAAAAC1DEwlmyzi8jyztJPJK17S+Ts1uVq14xV5SjFbXbSV/UC4AAAAAFJK6a/uVAEWjy9iY06dJV1lpxw9kqko5pU+zck2oXV5RqSz6t5kmtDInwnFuoqnbU24OeTM21aUk9svSmoxWVN2y3T10kIAweD0KsKSjXqKc05dSu+lvpTbSbdtLmcAAAAAAAAABzz2p0/vMBN+7mqQb7k3lt+v4EAx8PsmLTS0i4zS/dktV+aOy848B+24SpSXvrrpP5VIrReuq9TjNHCTxLqqo5OrTglG+6yXTi156EF+pavFmLY+/jqf2s8XXbSq4mmuhz0T3V0r5l8ndr1IZiJOLkku+TW+iu7L8EvO5POXK0JRxFGpJRzwlKLbssyj+eifoRHE0FKo/wAvEjlo4YmZmv2a7NJ6KL9E9jIoYaUr5k46/LVkk5f4H2yqTs3GnlvFbuTvb00ZXi8acEqcYRU7rRbxVtn47HPetpPOtcnh3LSwwsV3X8zf4XlluEalVuCkk4xS6mns3fY1tTh1WMHUlTait72vbbbcy6nMeIxCVOdaMYpKLahFScUrayWr0PI1HdkmWb5NUwTH5Y0sEniFShJtSnGCb3u2k1+LsemaNNRjGK2ilFeSVjz7ybw5T4hhKeXVVoSk3rpDrf8AKehSbBMWjcMj1SJpatJnuIVABYZAAAAYAEdxXK85xnTWJmoVPtGaOapp2tSpJ2WezVpxTT/Z0tdla3LtaTv9rktI5VepLLJQS0cp6Wak093md2yQgDX8JwNWk6rq4h1e0nmirNKG90rt2W2ncbAAAAAAAAAAAAAAAAAAAAAKWOW+0HhcsDio8RowThWeWtH4VVt322ulfzT+Z1MweNcKhiqFXD1F01ItX74vdSXinZ+hzaNwmwZPbvufp8vPeL4e406da941Lvb3Zb2/r5M0zfVJ+JLOJSeHo18BXi1Vo1VkaXS43vfwVndeEiJp7+bKln0nH3Mbn/Q+4Yicb5JSjfR5ZNXXydtzY8t4yjSqyniFN9LyNRzZZtrW113X1NxR5bjQpxqV43bipPN7kE1deejI3xGtCdSTpwUY6JJKydlq7dx73EbeRamaZpEftt62LljKnYUItResnLfLHVtpbL6jGcFpUISk5zzr3XdJOfcrf+ljlvB4yVTNg6VWU7OLcIXjZ7qTayr1J7w32VYjESVTH4lRXfTh1VLX2ze7H0uO7fCG0049o/nqI/uWF7JMF2uLdfLpQpy6v359MU/G2c7GYHBuB0cHSVHD01CK1ffKUvnJvVszyxip4V0x+ZyZ5OWcgACRUAAAAAAAAAAAAAAAAAAAAAAAAAAAAAAoVAEB9qHJ8sTTWKoQbrUlacUuqpS8F3yX1Tfgcdw3C61SWSnQqzlf3YwbfqraHp9o+Y00r2SV97Lcitji07aGDn2w08dbcX4V7LuIYhR+01expqyjGpNznFeEE7L1aJvwX2UYHD2c4SxE131H0X8ILT8bkzKnsY6wiyczLfreo/HS1Qw8YRUYQjGK2jFJRXoi4VBIqAAAAAAAAAAAAAAAAAAAAAAAAAAAAAAAAAAAAAAAAAAAAAAAAAAAAAAAAAAAAAAAAAAAAAAAAAAAAAAAAAAAAAAAAAAAAAAAAAAAAAAC1iMRGnHNOVkrK/i2klp4tH3nV7XV7Xt328gPoFqGIjKUoqSbg0pr9luKkk/GzT9UXQAAAAACLznjoRcYRvKXaTlUcHK33s3aKlVsumNNKHfnvpZovVsTi5Th9y8sasG8t4ZqdprV5+pWcZW0yu0Xm1ZIbCwGBwXFVqkJOvR7OSm1BbXhli02ruzu5R3+E2AAAAAAAAAAAAAGRirgcbGNSFKf+o8RPtL0815VKrjdvZ5FQUbKy6r2siTlLAR3EUcZOUelOMZxklJwV12clrler6nmT0zZct0bLg08Q1U+0xUXnfZpOLfZtLRuOmjzLysbGwAAAAAAAAAAAAAAMXiGAVZQT0yVKdVO1+qElJf3NNT5ScXm7e8srg5Om/dvFpe/ezcZZterPK2W5IwBG63KU3GcY4ycc+Rt5LtOFPKnG8tLPK13rKlruSQAAAAAAAAAAAAAAAAAAAAAAAAAAAAAAAAAAAAAAAAAAAAAAAAA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6" name="Título 1"/>
          <p:cNvSpPr>
            <a:spLocks noGrp="1"/>
          </p:cNvSpPr>
          <p:nvPr>
            <p:ph type="title"/>
          </p:nvPr>
        </p:nvSpPr>
        <p:spPr>
          <a:xfrm>
            <a:off x="971600" y="274638"/>
            <a:ext cx="8172400" cy="1143000"/>
          </a:xfrm>
        </p:spPr>
        <p:txBody>
          <a:bodyPr>
            <a:noAutofit/>
          </a:bodyPr>
          <a:lstStyle/>
          <a:p>
            <a:r>
              <a:rPr lang="pt-BR" sz="2400" b="1" dirty="0" smtClean="0">
                <a:solidFill>
                  <a:schemeClr val="tx2">
                    <a:lumMod val="60000"/>
                    <a:lumOff val="40000"/>
                  </a:schemeClr>
                </a:solidFill>
                <a:effectLst/>
                <a:latin typeface="Calibri" pitchFamily="34" charset="0"/>
              </a:rPr>
              <a:t>1.2- Levar em conta as competências numéricas das crianças</a:t>
            </a:r>
            <a:endParaRPr lang="pt-BR" sz="2400" b="1" dirty="0">
              <a:solidFill>
                <a:schemeClr val="tx2">
                  <a:lumMod val="60000"/>
                  <a:lumOff val="40000"/>
                </a:schemeClr>
              </a:solidFill>
              <a:effectLst/>
              <a:latin typeface="Calibri" pitchFamily="34" charset="0"/>
            </a:endParaRP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title"/>
          </p:nvPr>
        </p:nvSpPr>
        <p:spPr>
          <a:xfrm>
            <a:off x="971600" y="274638"/>
            <a:ext cx="8172400" cy="706090"/>
          </a:xfrm>
        </p:spPr>
        <p:txBody>
          <a:bodyPr>
            <a:noAutofit/>
          </a:bodyPr>
          <a:lstStyle/>
          <a:p>
            <a:r>
              <a:rPr lang="pt-BR" sz="2400" b="1" dirty="0" smtClean="0">
                <a:solidFill>
                  <a:schemeClr val="tx2">
                    <a:lumMod val="60000"/>
                    <a:lumOff val="40000"/>
                  </a:schemeClr>
                </a:solidFill>
                <a:effectLst/>
                <a:latin typeface="Calibri" pitchFamily="34" charset="0"/>
              </a:rPr>
              <a:t>1.3- Para que servem os números? Construir sentido</a:t>
            </a:r>
            <a:endParaRPr lang="pt-BR" sz="2400" b="1" dirty="0">
              <a:solidFill>
                <a:schemeClr val="tx2">
                  <a:lumMod val="60000"/>
                  <a:lumOff val="40000"/>
                </a:schemeClr>
              </a:solidFill>
              <a:effectLst/>
              <a:latin typeface="Calibri" pitchFamily="34" charset="0"/>
            </a:endParaRPr>
          </a:p>
        </p:txBody>
      </p:sp>
      <p:sp>
        <p:nvSpPr>
          <p:cNvPr id="4" name="Espaço Reservado para Conteúdo 2"/>
          <p:cNvSpPr txBox="1">
            <a:spLocks/>
          </p:cNvSpPr>
          <p:nvPr/>
        </p:nvSpPr>
        <p:spPr>
          <a:xfrm>
            <a:off x="1043608" y="980728"/>
            <a:ext cx="7890080" cy="5688632"/>
          </a:xfrm>
          <a:prstGeom prst="rect">
            <a:avLst/>
          </a:prstGeom>
        </p:spPr>
        <p:txBody>
          <a:bodyPr>
            <a:noAutofit/>
          </a:bodyPr>
          <a:lstStyle/>
          <a:p>
            <a:pPr marL="365760" indent="-283464" algn="just">
              <a:spcBef>
                <a:spcPts val="1200"/>
              </a:spcBef>
              <a:spcAft>
                <a:spcPts val="1200"/>
              </a:spcAft>
              <a:buClr>
                <a:schemeClr val="accent1"/>
              </a:buClr>
              <a:buSzPct val="80000"/>
              <a:buFont typeface="Wingdings 2"/>
              <a:buChar char=""/>
            </a:pPr>
            <a:r>
              <a:rPr lang="pt-BR" sz="2400" dirty="0" smtClean="0">
                <a:latin typeface="Calibri" pitchFamily="34" charset="0"/>
              </a:rPr>
              <a:t>O sentido se constrói em duas direções:</a:t>
            </a:r>
          </a:p>
          <a:p>
            <a:pPr marL="1737360" lvl="3" indent="-283464" algn="just">
              <a:spcBef>
                <a:spcPts val="1200"/>
              </a:spcBef>
              <a:spcAft>
                <a:spcPts val="1200"/>
              </a:spcAft>
              <a:buClr>
                <a:schemeClr val="accent1"/>
              </a:buClr>
              <a:buSzPct val="80000"/>
              <a:buFont typeface="Wingdings 2"/>
              <a:buChar char=""/>
            </a:pPr>
            <a:r>
              <a:rPr kumimoji="0" lang="pt-BR" sz="2400" b="0" i="0" u="none" strike="noStrike" kern="1200" cap="none" spc="0" normalizeH="0" baseline="0" noProof="0" dirty="0" smtClean="0">
                <a:ln>
                  <a:noFill/>
                </a:ln>
                <a:solidFill>
                  <a:schemeClr val="accent3"/>
                </a:solidFill>
                <a:effectLst/>
                <a:uLnTx/>
                <a:uFillTx/>
                <a:latin typeface="Calibri" pitchFamily="34" charset="0"/>
                <a:ea typeface="+mn-ea"/>
                <a:cs typeface="+mn-cs"/>
              </a:rPr>
              <a:t> </a:t>
            </a:r>
            <a:r>
              <a:rPr kumimoji="0" lang="pt-BR" sz="2000" b="1" i="0" u="none" strike="noStrike" kern="1200" cap="none" spc="0" normalizeH="0" baseline="0" noProof="0" dirty="0" smtClean="0">
                <a:ln>
                  <a:noFill/>
                </a:ln>
                <a:solidFill>
                  <a:schemeClr val="accent3"/>
                </a:solidFill>
                <a:effectLst/>
                <a:uLnTx/>
                <a:uFillTx/>
                <a:latin typeface="Calibri" pitchFamily="34" charset="0"/>
                <a:ea typeface="+mn-ea"/>
                <a:cs typeface="+mn-cs"/>
              </a:rPr>
              <a:t>no poder que o conceito</a:t>
            </a:r>
            <a:r>
              <a:rPr kumimoji="0" lang="pt-BR" sz="2000" b="1" i="0" u="none" strike="noStrike" kern="1200" cap="none" spc="0" normalizeH="0" noProof="0" dirty="0" smtClean="0">
                <a:ln>
                  <a:noFill/>
                </a:ln>
                <a:solidFill>
                  <a:schemeClr val="accent3"/>
                </a:solidFill>
                <a:effectLst/>
                <a:uLnTx/>
                <a:uFillTx/>
                <a:latin typeface="Calibri" pitchFamily="34" charset="0"/>
                <a:ea typeface="+mn-ea"/>
                <a:cs typeface="+mn-cs"/>
              </a:rPr>
              <a:t> confere ao aluno de dominar</a:t>
            </a:r>
            <a:r>
              <a:rPr kumimoji="0" lang="pt-BR" sz="2000" b="0" i="0" u="none" strike="noStrike" kern="1200" cap="none" spc="0" normalizeH="0" noProof="0" dirty="0" smtClean="0">
                <a:ln>
                  <a:noFill/>
                </a:ln>
                <a:solidFill>
                  <a:schemeClr val="accent3"/>
                </a:solidFill>
                <a:effectLst/>
                <a:uLnTx/>
                <a:uFillTx/>
                <a:latin typeface="Calibri" pitchFamily="34" charset="0"/>
                <a:ea typeface="+mn-ea"/>
                <a:cs typeface="+mn-cs"/>
              </a:rPr>
              <a:t>, resolver problemas para os quais, o número constitui um instrumento pertinente;</a:t>
            </a:r>
          </a:p>
          <a:p>
            <a:pPr marL="1737360" lvl="3" indent="-283464" algn="just">
              <a:spcBef>
                <a:spcPts val="1200"/>
              </a:spcBef>
              <a:spcAft>
                <a:spcPts val="1200"/>
              </a:spcAft>
              <a:buClr>
                <a:schemeClr val="accent1"/>
              </a:buClr>
              <a:buSzPct val="80000"/>
              <a:buFont typeface="Wingdings 2"/>
              <a:buChar char=""/>
            </a:pPr>
            <a:r>
              <a:rPr lang="pt-BR" sz="2000" dirty="0">
                <a:solidFill>
                  <a:schemeClr val="accent3"/>
                </a:solidFill>
                <a:latin typeface="Calibri" pitchFamily="34" charset="0"/>
              </a:rPr>
              <a:t> </a:t>
            </a:r>
            <a:r>
              <a:rPr lang="pt-BR" sz="2000" b="1" dirty="0" smtClean="0">
                <a:solidFill>
                  <a:schemeClr val="accent3"/>
                </a:solidFill>
                <a:latin typeface="Calibri" pitchFamily="34" charset="0"/>
              </a:rPr>
              <a:t>no poder que o aluno tem sobre o conceito</a:t>
            </a:r>
            <a:r>
              <a:rPr lang="pt-BR" sz="2000" dirty="0" smtClean="0">
                <a:solidFill>
                  <a:schemeClr val="accent3"/>
                </a:solidFill>
                <a:latin typeface="Calibri" pitchFamily="34" charset="0"/>
              </a:rPr>
              <a:t>, poder de lhe captar as propriedades, de as fazer funcionar, de utilizar uma linguagem (em particular simbólica) que permita explicitá-lo, estabelecer conexões com outros conceitos...</a:t>
            </a:r>
          </a:p>
          <a:p>
            <a:pPr marL="365760" indent="-283464" algn="just">
              <a:spcBef>
                <a:spcPts val="1200"/>
              </a:spcBef>
              <a:spcAft>
                <a:spcPts val="1200"/>
              </a:spcAft>
              <a:buClr>
                <a:schemeClr val="accent1"/>
              </a:buClr>
              <a:buSzPct val="80000"/>
              <a:buFont typeface="Wingdings 2"/>
              <a:buChar char=""/>
            </a:pPr>
            <a:r>
              <a:rPr kumimoji="0" lang="pt-BR" sz="2000" b="0" i="0" u="none" strike="noStrike" kern="1200" cap="none" spc="0" normalizeH="0" baseline="0" noProof="0" dirty="0" smtClean="0">
                <a:ln>
                  <a:noFill/>
                </a:ln>
                <a:effectLst/>
                <a:uLnTx/>
                <a:uFillTx/>
                <a:latin typeface="Calibri" pitchFamily="34" charset="0"/>
                <a:ea typeface="+mn-ea"/>
                <a:cs typeface="+mn-cs"/>
              </a:rPr>
              <a:t> Dialética instrumento-objeto (R. </a:t>
            </a:r>
            <a:r>
              <a:rPr kumimoji="0" lang="pt-BR" sz="2000" b="0" i="0" u="none" strike="noStrike" kern="1200" cap="none" spc="0" normalizeH="0" baseline="0" noProof="0" dirty="0" err="1" smtClean="0">
                <a:ln>
                  <a:noFill/>
                </a:ln>
                <a:effectLst/>
                <a:uLnTx/>
                <a:uFillTx/>
                <a:latin typeface="Calibri" pitchFamily="34" charset="0"/>
                <a:ea typeface="+mn-ea"/>
                <a:cs typeface="+mn-cs"/>
              </a:rPr>
              <a:t>Douday</a:t>
            </a:r>
            <a:r>
              <a:rPr kumimoji="0" lang="pt-BR" sz="2000" b="0" i="0" u="none" strike="noStrike" kern="1200" cap="none" spc="0" normalizeH="0" baseline="0" noProof="0" dirty="0" smtClean="0">
                <a:ln>
                  <a:noFill/>
                </a:ln>
                <a:effectLst/>
                <a:uLnTx/>
                <a:uFillTx/>
                <a:latin typeface="Calibri" pitchFamily="34" charset="0"/>
                <a:ea typeface="+mn-ea"/>
                <a:cs typeface="+mn-cs"/>
              </a:rPr>
              <a:t>):</a:t>
            </a:r>
          </a:p>
          <a:p>
            <a:pPr marL="1737360" lvl="3" indent="-283464" algn="just">
              <a:spcBef>
                <a:spcPts val="1200"/>
              </a:spcBef>
              <a:spcAft>
                <a:spcPts val="1200"/>
              </a:spcAft>
              <a:buClr>
                <a:schemeClr val="accent1"/>
              </a:buClr>
              <a:buSzPct val="80000"/>
              <a:buFont typeface="Wingdings 2"/>
              <a:buChar char=""/>
            </a:pPr>
            <a:r>
              <a:rPr lang="pt-BR" sz="2000" dirty="0">
                <a:latin typeface="Calibri" pitchFamily="34" charset="0"/>
              </a:rPr>
              <a:t> </a:t>
            </a:r>
            <a:r>
              <a:rPr lang="pt-BR" sz="2000" dirty="0" smtClean="0">
                <a:latin typeface="Calibri" pitchFamily="34" charset="0"/>
              </a:rPr>
              <a:t>os conhecimentos numéricos intervêm alternadamente como instrumentos eficazes para a resolução de certos problemas e como objetos identificados podendo ser estudados por si mesmos.</a:t>
            </a:r>
            <a:endParaRPr kumimoji="0" lang="pt-BR" sz="2000" b="0" i="0" u="none" strike="noStrike" kern="1200" cap="none" spc="0" normalizeH="0" baseline="0" noProof="0" dirty="0" smtClean="0">
              <a:ln>
                <a:noFill/>
              </a:ln>
              <a:effectLst/>
              <a:uLnTx/>
              <a:uFillTx/>
              <a:latin typeface="Calibri" pitchFamily="34" charset="0"/>
              <a:ea typeface="+mn-ea"/>
              <a:cs typeface="+mn-cs"/>
            </a:endParaRP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title"/>
          </p:nvPr>
        </p:nvSpPr>
        <p:spPr>
          <a:xfrm>
            <a:off x="971600" y="274638"/>
            <a:ext cx="8172400" cy="706090"/>
          </a:xfrm>
        </p:spPr>
        <p:txBody>
          <a:bodyPr>
            <a:noAutofit/>
          </a:bodyPr>
          <a:lstStyle/>
          <a:p>
            <a:r>
              <a:rPr lang="pt-BR" sz="2400" b="1" dirty="0" smtClean="0">
                <a:solidFill>
                  <a:schemeClr val="tx1"/>
                </a:solidFill>
                <a:effectLst/>
                <a:latin typeface="Calibri" pitchFamily="34" charset="0"/>
              </a:rPr>
              <a:t>Quando utilizar os números?</a:t>
            </a:r>
            <a:endParaRPr lang="pt-BR" sz="2400" b="1" dirty="0">
              <a:solidFill>
                <a:schemeClr val="tx1"/>
              </a:solidFill>
              <a:effectLst/>
              <a:latin typeface="Calibri" pitchFamily="34" charset="0"/>
            </a:endParaRPr>
          </a:p>
        </p:txBody>
      </p:sp>
      <p:sp>
        <p:nvSpPr>
          <p:cNvPr id="4" name="Espaço Reservado para Conteúdo 2"/>
          <p:cNvSpPr txBox="1">
            <a:spLocks/>
          </p:cNvSpPr>
          <p:nvPr/>
        </p:nvSpPr>
        <p:spPr>
          <a:xfrm>
            <a:off x="1043608" y="980728"/>
            <a:ext cx="7890080" cy="5688632"/>
          </a:xfrm>
          <a:prstGeom prst="rect">
            <a:avLst/>
          </a:prstGeom>
        </p:spPr>
        <p:txBody>
          <a:bodyPr>
            <a:noAutofit/>
          </a:bodyPr>
          <a:lstStyle/>
          <a:p>
            <a:pPr marL="365760" indent="-283464" algn="just">
              <a:spcBef>
                <a:spcPts val="1200"/>
              </a:spcBef>
              <a:spcAft>
                <a:spcPts val="1200"/>
              </a:spcAft>
              <a:buClr>
                <a:schemeClr val="accent1"/>
              </a:buClr>
              <a:buSzPct val="80000"/>
              <a:buFont typeface="Wingdings 2"/>
              <a:buChar char=""/>
            </a:pPr>
            <a:r>
              <a:rPr kumimoji="0" lang="pt-BR" sz="2200" b="0" i="0" u="none" strike="noStrike" kern="1200" cap="none" spc="0" normalizeH="0" baseline="0" noProof="0" dirty="0" smtClean="0">
                <a:ln>
                  <a:noFill/>
                </a:ln>
                <a:effectLst/>
                <a:uLnTx/>
                <a:uFillTx/>
                <a:latin typeface="Calibri" pitchFamily="34" charset="0"/>
                <a:ea typeface="+mn-ea"/>
                <a:cs typeface="+mn-cs"/>
              </a:rPr>
              <a:t>Para a pré-escola e o 1º ciclo,</a:t>
            </a:r>
            <a:r>
              <a:rPr kumimoji="0" lang="pt-BR" sz="2200" b="0" i="0" u="none" strike="noStrike" kern="1200" cap="none" spc="0" normalizeH="0" noProof="0" dirty="0" smtClean="0">
                <a:ln>
                  <a:noFill/>
                </a:ln>
                <a:effectLst/>
                <a:uLnTx/>
                <a:uFillTx/>
                <a:latin typeface="Calibri" pitchFamily="34" charset="0"/>
                <a:ea typeface="+mn-ea"/>
                <a:cs typeface="+mn-cs"/>
              </a:rPr>
              <a:t> é possível a</a:t>
            </a:r>
            <a:r>
              <a:rPr lang="pt-BR" sz="2200" baseline="0" dirty="0" err="1" smtClean="0">
                <a:latin typeface="Calibri" pitchFamily="34" charset="0"/>
              </a:rPr>
              <a:t>lguns</a:t>
            </a:r>
            <a:r>
              <a:rPr lang="pt-BR" sz="2200" dirty="0" smtClean="0">
                <a:latin typeface="Calibri" pitchFamily="34" charset="0"/>
              </a:rPr>
              <a:t> grandes </a:t>
            </a:r>
            <a:r>
              <a:rPr lang="pt-BR" sz="2200" dirty="0" err="1" smtClean="0">
                <a:latin typeface="Calibri" pitchFamily="34" charset="0"/>
              </a:rPr>
              <a:t>conjuntos-tipo</a:t>
            </a:r>
            <a:r>
              <a:rPr lang="pt-BR" sz="2200" dirty="0" smtClean="0">
                <a:latin typeface="Calibri" pitchFamily="34" charset="0"/>
              </a:rPr>
              <a:t> de problemas suscetíveis de dar sentido aos processos numéricos e às designações orais ou escritas dos números utilizados.</a:t>
            </a:r>
          </a:p>
          <a:p>
            <a:pPr marL="822960" lvl="1" indent="-283464" algn="just">
              <a:spcBef>
                <a:spcPts val="1200"/>
              </a:spcBef>
              <a:spcAft>
                <a:spcPts val="1200"/>
              </a:spcAft>
              <a:buClr>
                <a:schemeClr val="accent1"/>
              </a:buClr>
              <a:buSzPct val="80000"/>
              <a:buFont typeface="Wingdings 2"/>
              <a:buChar char=""/>
            </a:pPr>
            <a:r>
              <a:rPr lang="pt-BR" sz="2200" dirty="0">
                <a:solidFill>
                  <a:srgbClr val="C00000"/>
                </a:solidFill>
                <a:latin typeface="Calibri" pitchFamily="34" charset="0"/>
              </a:rPr>
              <a:t> </a:t>
            </a:r>
            <a:r>
              <a:rPr lang="pt-BR" sz="2200" dirty="0" smtClean="0">
                <a:solidFill>
                  <a:srgbClr val="C00000"/>
                </a:solidFill>
                <a:latin typeface="Calibri" pitchFamily="34" charset="0"/>
              </a:rPr>
              <a:t>Problemas com dois conjuntos A e B</a:t>
            </a:r>
          </a:p>
          <a:p>
            <a:pPr marL="1737360" lvl="3" indent="-283464" algn="just">
              <a:spcAft>
                <a:spcPts val="600"/>
              </a:spcAft>
              <a:buClr>
                <a:schemeClr val="accent1"/>
              </a:buClr>
              <a:buSzPct val="80000"/>
              <a:buFont typeface="Wingdings 2"/>
              <a:buChar char=""/>
            </a:pPr>
            <a:r>
              <a:rPr lang="pt-BR" sz="2000" dirty="0" smtClean="0">
                <a:solidFill>
                  <a:schemeClr val="accent6">
                    <a:lumMod val="75000"/>
                  </a:schemeClr>
                </a:solidFill>
                <a:latin typeface="Calibri" pitchFamily="34" charset="0"/>
              </a:rPr>
              <a:t>Comparar os conjuntos (quantidade de objetos)</a:t>
            </a:r>
          </a:p>
          <a:p>
            <a:pPr marL="1737360" lvl="3" indent="-283464" algn="just">
              <a:spcAft>
                <a:spcPts val="600"/>
              </a:spcAft>
              <a:buClr>
                <a:schemeClr val="accent1"/>
              </a:buClr>
              <a:buSzPct val="80000"/>
              <a:buFont typeface="Wingdings 2"/>
              <a:buChar char=""/>
            </a:pPr>
            <a:r>
              <a:rPr lang="pt-BR" sz="2000" dirty="0">
                <a:solidFill>
                  <a:schemeClr val="accent6">
                    <a:lumMod val="75000"/>
                  </a:schemeClr>
                </a:solidFill>
                <a:latin typeface="Calibri" pitchFamily="34" charset="0"/>
              </a:rPr>
              <a:t> </a:t>
            </a:r>
            <a:r>
              <a:rPr lang="pt-BR" sz="2000" dirty="0" smtClean="0">
                <a:solidFill>
                  <a:schemeClr val="accent6">
                    <a:lumMod val="75000"/>
                  </a:schemeClr>
                </a:solidFill>
                <a:latin typeface="Calibri" pitchFamily="34" charset="0"/>
              </a:rPr>
              <a:t>construir um conjunto B que deve ter tantos elementos quantos os do conjunto A</a:t>
            </a:r>
          </a:p>
          <a:p>
            <a:pPr marL="1737360" lvl="3" indent="-283464" algn="just">
              <a:spcAft>
                <a:spcPts val="600"/>
              </a:spcAft>
              <a:buClr>
                <a:schemeClr val="accent1"/>
              </a:buClr>
              <a:buSzPct val="80000"/>
              <a:buFont typeface="Wingdings 2"/>
              <a:buChar char=""/>
            </a:pPr>
            <a:r>
              <a:rPr lang="pt-BR" sz="2000" dirty="0" smtClean="0">
                <a:solidFill>
                  <a:schemeClr val="accent6">
                    <a:lumMod val="75000"/>
                  </a:schemeClr>
                </a:solidFill>
                <a:latin typeface="Calibri" pitchFamily="34" charset="0"/>
              </a:rPr>
              <a:t>Construir um conjunto B com o dobro, o triplo... Do conjunto A</a:t>
            </a:r>
          </a:p>
          <a:p>
            <a:pPr marL="1737360" lvl="3" indent="-283464" algn="just">
              <a:spcAft>
                <a:spcPts val="600"/>
              </a:spcAft>
              <a:buClr>
                <a:schemeClr val="accent1"/>
              </a:buClr>
              <a:buSzPct val="80000"/>
              <a:buFont typeface="Wingdings 2"/>
              <a:buChar char=""/>
            </a:pPr>
            <a:r>
              <a:rPr lang="pt-BR" sz="2000" dirty="0">
                <a:solidFill>
                  <a:schemeClr val="accent6">
                    <a:lumMod val="75000"/>
                  </a:schemeClr>
                </a:solidFill>
                <a:latin typeface="Calibri" pitchFamily="34" charset="0"/>
              </a:rPr>
              <a:t> </a:t>
            </a:r>
            <a:r>
              <a:rPr lang="pt-BR" sz="2000" dirty="0" smtClean="0">
                <a:solidFill>
                  <a:schemeClr val="accent6">
                    <a:lumMod val="75000"/>
                  </a:schemeClr>
                </a:solidFill>
                <a:latin typeface="Calibri" pitchFamily="34" charset="0"/>
              </a:rPr>
              <a:t>completar um conjunto B para que tenha a mesma quantidade de elementos do conjunto A</a:t>
            </a:r>
          </a:p>
          <a:p>
            <a:pPr marL="1280160" lvl="2" indent="-283464" algn="just">
              <a:spcBef>
                <a:spcPts val="1200"/>
              </a:spcBef>
              <a:spcAft>
                <a:spcPts val="1200"/>
              </a:spcAft>
              <a:buClr>
                <a:schemeClr val="accent1"/>
              </a:buClr>
              <a:buSzPct val="80000"/>
              <a:buFont typeface="Wingdings 2"/>
              <a:buChar char=""/>
            </a:pPr>
            <a:endParaRPr kumimoji="0" lang="pt-BR" sz="2000" b="0" i="0" u="none" strike="noStrike" kern="1200" cap="none" spc="0" normalizeH="0" baseline="0" noProof="0" dirty="0" smtClean="0">
              <a:ln>
                <a:noFill/>
              </a:ln>
              <a:effectLst/>
              <a:uLnTx/>
              <a:uFillTx/>
              <a:latin typeface="Calibri" pitchFamily="34" charset="0"/>
              <a:ea typeface="+mn-ea"/>
              <a:cs typeface="+mn-cs"/>
            </a:endParaRP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title"/>
          </p:nvPr>
        </p:nvSpPr>
        <p:spPr>
          <a:xfrm>
            <a:off x="971600" y="274638"/>
            <a:ext cx="8172400" cy="706090"/>
          </a:xfrm>
        </p:spPr>
        <p:txBody>
          <a:bodyPr>
            <a:noAutofit/>
          </a:bodyPr>
          <a:lstStyle/>
          <a:p>
            <a:r>
              <a:rPr lang="pt-BR" sz="2400" b="1" dirty="0" smtClean="0">
                <a:solidFill>
                  <a:schemeClr val="tx1"/>
                </a:solidFill>
                <a:effectLst/>
                <a:latin typeface="Calibri" pitchFamily="34" charset="0"/>
              </a:rPr>
              <a:t>Quando utilizar os números?</a:t>
            </a:r>
            <a:endParaRPr lang="pt-BR" sz="2400" b="1" dirty="0">
              <a:solidFill>
                <a:schemeClr val="tx1"/>
              </a:solidFill>
              <a:effectLst/>
              <a:latin typeface="Calibri" pitchFamily="34" charset="0"/>
            </a:endParaRPr>
          </a:p>
        </p:txBody>
      </p:sp>
      <p:sp>
        <p:nvSpPr>
          <p:cNvPr id="4" name="Espaço Reservado para Conteúdo 2"/>
          <p:cNvSpPr txBox="1">
            <a:spLocks/>
          </p:cNvSpPr>
          <p:nvPr/>
        </p:nvSpPr>
        <p:spPr>
          <a:xfrm>
            <a:off x="1043608" y="980728"/>
            <a:ext cx="7890080" cy="5688632"/>
          </a:xfrm>
          <a:prstGeom prst="rect">
            <a:avLst/>
          </a:prstGeom>
        </p:spPr>
        <p:txBody>
          <a:bodyPr>
            <a:noAutofit/>
          </a:bodyPr>
          <a:lstStyle/>
          <a:p>
            <a:pPr marL="365760" indent="-283464" algn="just">
              <a:spcBef>
                <a:spcPts val="1200"/>
              </a:spcBef>
              <a:spcAft>
                <a:spcPts val="1200"/>
              </a:spcAft>
              <a:buClr>
                <a:schemeClr val="accent1"/>
              </a:buClr>
              <a:buSzPct val="80000"/>
              <a:buFont typeface="Wingdings 2"/>
              <a:buChar char=""/>
            </a:pPr>
            <a:r>
              <a:rPr kumimoji="0" lang="pt-BR" sz="2200" b="0" i="0" u="none" strike="noStrike" kern="1200" cap="none" spc="0" normalizeH="0" baseline="0" noProof="0" dirty="0" smtClean="0">
                <a:ln>
                  <a:noFill/>
                </a:ln>
                <a:effectLst/>
                <a:uLnTx/>
                <a:uFillTx/>
                <a:latin typeface="Calibri" pitchFamily="34" charset="0"/>
                <a:ea typeface="+mn-ea"/>
                <a:cs typeface="+mn-cs"/>
              </a:rPr>
              <a:t>Para a pré-escola e o 1º ciclo,</a:t>
            </a:r>
            <a:r>
              <a:rPr kumimoji="0" lang="pt-BR" sz="2200" b="0" i="0" u="none" strike="noStrike" kern="1200" cap="none" spc="0" normalizeH="0" noProof="0" dirty="0" smtClean="0">
                <a:ln>
                  <a:noFill/>
                </a:ln>
                <a:effectLst/>
                <a:uLnTx/>
                <a:uFillTx/>
                <a:latin typeface="Calibri" pitchFamily="34" charset="0"/>
                <a:ea typeface="+mn-ea"/>
                <a:cs typeface="+mn-cs"/>
              </a:rPr>
              <a:t> é possível a</a:t>
            </a:r>
            <a:r>
              <a:rPr lang="pt-BR" sz="2200" baseline="0" dirty="0" err="1" smtClean="0">
                <a:latin typeface="Calibri" pitchFamily="34" charset="0"/>
              </a:rPr>
              <a:t>lguns</a:t>
            </a:r>
            <a:r>
              <a:rPr lang="pt-BR" sz="2200" dirty="0" smtClean="0">
                <a:latin typeface="Calibri" pitchFamily="34" charset="0"/>
              </a:rPr>
              <a:t> grandes </a:t>
            </a:r>
            <a:r>
              <a:rPr lang="pt-BR" sz="2200" dirty="0" err="1" smtClean="0">
                <a:latin typeface="Calibri" pitchFamily="34" charset="0"/>
              </a:rPr>
              <a:t>conjuntos-tipo</a:t>
            </a:r>
            <a:r>
              <a:rPr lang="pt-BR" sz="2200" dirty="0" smtClean="0">
                <a:latin typeface="Calibri" pitchFamily="34" charset="0"/>
              </a:rPr>
              <a:t> de problemas suscetíveis de dar sentido aos processos numéricos e às designações orais ou escritas dos números utilizados.</a:t>
            </a:r>
          </a:p>
          <a:p>
            <a:pPr marL="822960" lvl="1" indent="-283464" algn="just">
              <a:spcBef>
                <a:spcPts val="1200"/>
              </a:spcBef>
              <a:spcAft>
                <a:spcPts val="1200"/>
              </a:spcAft>
              <a:buClr>
                <a:schemeClr val="accent1"/>
              </a:buClr>
              <a:buSzPct val="80000"/>
              <a:buFont typeface="Wingdings 2"/>
              <a:buChar char=""/>
            </a:pPr>
            <a:r>
              <a:rPr lang="pt-BR" sz="2200" dirty="0">
                <a:solidFill>
                  <a:srgbClr val="C00000"/>
                </a:solidFill>
                <a:latin typeface="Calibri" pitchFamily="34" charset="0"/>
              </a:rPr>
              <a:t> </a:t>
            </a:r>
            <a:r>
              <a:rPr lang="pt-BR" sz="2200" dirty="0" smtClean="0">
                <a:solidFill>
                  <a:srgbClr val="C00000"/>
                </a:solidFill>
                <a:latin typeface="Calibri" pitchFamily="34" charset="0"/>
              </a:rPr>
              <a:t>Problemas com dois conjuntos A e B</a:t>
            </a:r>
          </a:p>
          <a:p>
            <a:pPr marL="822960" lvl="1" indent="-283464" algn="just">
              <a:spcBef>
                <a:spcPts val="1200"/>
              </a:spcBef>
              <a:spcAft>
                <a:spcPts val="1200"/>
              </a:spcAft>
              <a:buClr>
                <a:schemeClr val="accent1"/>
              </a:buClr>
              <a:buSzPct val="80000"/>
              <a:buFont typeface="Wingdings 2"/>
              <a:buChar char=""/>
            </a:pPr>
            <a:r>
              <a:rPr lang="pt-BR" sz="2200" dirty="0">
                <a:solidFill>
                  <a:srgbClr val="C00000"/>
                </a:solidFill>
                <a:latin typeface="Calibri" pitchFamily="34" charset="0"/>
              </a:rPr>
              <a:t> </a:t>
            </a:r>
            <a:r>
              <a:rPr lang="pt-BR" sz="2200" dirty="0" smtClean="0">
                <a:solidFill>
                  <a:srgbClr val="C00000"/>
                </a:solidFill>
                <a:latin typeface="Calibri" pitchFamily="34" charset="0"/>
              </a:rPr>
              <a:t>Problemas de referencia ordinal</a:t>
            </a:r>
          </a:p>
          <a:p>
            <a:pPr marL="1737360" lvl="3" indent="-283464" algn="just">
              <a:spcAft>
                <a:spcPts val="600"/>
              </a:spcAft>
              <a:buClr>
                <a:schemeClr val="accent1"/>
              </a:buClr>
              <a:buSzPct val="80000"/>
              <a:buFont typeface="Wingdings 2"/>
              <a:buChar char=""/>
            </a:pPr>
            <a:r>
              <a:rPr lang="pt-BR" sz="2000" dirty="0" smtClean="0">
                <a:solidFill>
                  <a:schemeClr val="accent6">
                    <a:lumMod val="75000"/>
                  </a:schemeClr>
                </a:solidFill>
                <a:latin typeface="Calibri" pitchFamily="34" charset="0"/>
              </a:rPr>
              <a:t>Localizar numa sequência de casas ou de nós numa linha </a:t>
            </a:r>
          </a:p>
          <a:p>
            <a:pPr marL="1280160" lvl="2" indent="-283464" algn="just">
              <a:spcBef>
                <a:spcPts val="1200"/>
              </a:spcBef>
              <a:spcAft>
                <a:spcPts val="1200"/>
              </a:spcAft>
              <a:buClr>
                <a:schemeClr val="accent1"/>
              </a:buClr>
              <a:buSzPct val="80000"/>
              <a:buFont typeface="Wingdings 2"/>
              <a:buChar char=""/>
            </a:pPr>
            <a:endParaRPr kumimoji="0" lang="pt-BR" sz="2000" b="0" i="0" u="none" strike="noStrike" kern="1200" cap="none" spc="0" normalizeH="0" baseline="0" noProof="0" dirty="0" smtClean="0">
              <a:ln>
                <a:noFill/>
              </a:ln>
              <a:effectLst/>
              <a:uLnTx/>
              <a:uFillTx/>
              <a:latin typeface="Calibri" pitchFamily="34" charset="0"/>
              <a:ea typeface="+mn-ea"/>
              <a:cs typeface="+mn-cs"/>
            </a:endParaRP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274638"/>
            <a:ext cx="8172400" cy="1143000"/>
          </a:xfrm>
        </p:spPr>
        <p:txBody>
          <a:bodyPr anchor="ctr">
            <a:noAutofit/>
          </a:bodyPr>
          <a:lstStyle/>
          <a:p>
            <a:r>
              <a:rPr lang="pt-BR" sz="2400" b="1" dirty="0" smtClean="0">
                <a:solidFill>
                  <a:schemeClr val="tx2">
                    <a:lumMod val="60000"/>
                    <a:lumOff val="40000"/>
                  </a:schemeClr>
                </a:solidFill>
                <a:effectLst/>
                <a:latin typeface="Calibri" pitchFamily="34" charset="0"/>
              </a:rPr>
              <a:t>1. Que construção dos números para as crianças de 5 a 7 anos?</a:t>
            </a:r>
          </a:p>
        </p:txBody>
      </p:sp>
      <p:sp>
        <p:nvSpPr>
          <p:cNvPr id="3" name="Espaço Reservado para Conteúdo 2"/>
          <p:cNvSpPr>
            <a:spLocks noGrp="1"/>
          </p:cNvSpPr>
          <p:nvPr>
            <p:ph idx="1"/>
          </p:nvPr>
        </p:nvSpPr>
        <p:spPr>
          <a:xfrm>
            <a:off x="1043608" y="1447800"/>
            <a:ext cx="7890080" cy="4800600"/>
          </a:xfrm>
        </p:spPr>
        <p:txBody>
          <a:bodyPr>
            <a:normAutofit/>
          </a:bodyPr>
          <a:lstStyle/>
          <a:p>
            <a:pPr algn="just"/>
            <a:r>
              <a:rPr lang="pt-BR" sz="2400" dirty="0" smtClean="0">
                <a:latin typeface="Calibri" pitchFamily="34" charset="0"/>
              </a:rPr>
              <a:t>Escolher, construir e colocar em prática atividades de ensino, supõe uma reflexão organizada em torno de um triplo questionamento:</a:t>
            </a:r>
          </a:p>
          <a:p>
            <a:pPr marL="859536" lvl="1" indent="-457200" algn="just">
              <a:lnSpc>
                <a:spcPct val="300000"/>
              </a:lnSpc>
              <a:buClr>
                <a:schemeClr val="accent1">
                  <a:lumMod val="75000"/>
                </a:schemeClr>
              </a:buClr>
              <a:buFont typeface="+mj-lt"/>
              <a:buAutoNum type="arabicPeriod"/>
            </a:pPr>
            <a:r>
              <a:rPr lang="pt-BR" sz="2000" dirty="0" smtClean="0">
                <a:solidFill>
                  <a:schemeClr val="tx1"/>
                </a:solidFill>
                <a:latin typeface="Calibri" pitchFamily="34" charset="0"/>
              </a:rPr>
              <a:t>A que alunos nos dirigimos?</a:t>
            </a:r>
          </a:p>
          <a:p>
            <a:pPr marL="859536" lvl="1" indent="-457200" algn="just">
              <a:lnSpc>
                <a:spcPct val="300000"/>
              </a:lnSpc>
              <a:buClr>
                <a:schemeClr val="accent1">
                  <a:lumMod val="75000"/>
                </a:schemeClr>
              </a:buClr>
              <a:buFont typeface="+mj-lt"/>
              <a:buAutoNum type="arabicPeriod"/>
            </a:pPr>
            <a:r>
              <a:rPr lang="pt-BR" sz="2000" dirty="0" smtClean="0">
                <a:solidFill>
                  <a:schemeClr val="tx1"/>
                </a:solidFill>
                <a:latin typeface="Calibri" pitchFamily="34" charset="0"/>
              </a:rPr>
              <a:t>Como os alunos aprendem?</a:t>
            </a:r>
          </a:p>
          <a:p>
            <a:pPr marL="859536" lvl="1" indent="-457200" algn="just">
              <a:lnSpc>
                <a:spcPct val="300000"/>
              </a:lnSpc>
              <a:buClr>
                <a:schemeClr val="accent1">
                  <a:lumMod val="75000"/>
                </a:schemeClr>
              </a:buClr>
              <a:buFont typeface="+mj-lt"/>
              <a:buAutoNum type="arabicPeriod"/>
            </a:pPr>
            <a:r>
              <a:rPr lang="pt-BR" sz="2000" dirty="0" smtClean="0">
                <a:solidFill>
                  <a:schemeClr val="tx1"/>
                </a:solidFill>
                <a:latin typeface="Calibri" pitchFamily="34" charset="0"/>
              </a:rPr>
              <a:t>Que ideias temos sobre os conceitos de ensinar?</a:t>
            </a:r>
            <a:endParaRPr lang="pt-BR" sz="2000" dirty="0">
              <a:solidFill>
                <a:schemeClr val="tx1"/>
              </a:solidFill>
              <a:latin typeface="Calibri" pitchFamily="34" charset="0"/>
            </a:endParaRPr>
          </a:p>
        </p:txBody>
      </p:sp>
      <p:sp>
        <p:nvSpPr>
          <p:cNvPr id="4" name="CaixaDeTexto 3"/>
          <p:cNvSpPr txBox="1"/>
          <p:nvPr/>
        </p:nvSpPr>
        <p:spPr>
          <a:xfrm>
            <a:off x="7014891" y="0"/>
            <a:ext cx="2129109" cy="369332"/>
          </a:xfrm>
          <a:prstGeom prst="rect">
            <a:avLst/>
          </a:prstGeom>
          <a:noFill/>
        </p:spPr>
        <p:txBody>
          <a:bodyPr wrap="none" rtlCol="0">
            <a:spAutoFit/>
          </a:bodyPr>
          <a:lstStyle/>
          <a:p>
            <a:r>
              <a:rPr lang="pt-BR" dirty="0" smtClean="0">
                <a:ln>
                  <a:solidFill>
                    <a:schemeClr val="tx1"/>
                  </a:solidFill>
                </a:ln>
                <a:solidFill>
                  <a:schemeClr val="bg1"/>
                </a:solidFill>
              </a:rPr>
              <a:t>Abordagem teórica</a:t>
            </a:r>
            <a:endParaRPr lang="pt-BR" dirty="0">
              <a:ln>
                <a:solidFill>
                  <a:schemeClr val="tx1"/>
                </a:solidFill>
              </a:ln>
              <a:solidFill>
                <a:schemeClr val="bg1"/>
              </a:solidFill>
            </a:endParaRP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title"/>
          </p:nvPr>
        </p:nvSpPr>
        <p:spPr>
          <a:xfrm>
            <a:off x="971600" y="274638"/>
            <a:ext cx="8172400" cy="706090"/>
          </a:xfrm>
        </p:spPr>
        <p:txBody>
          <a:bodyPr>
            <a:noAutofit/>
          </a:bodyPr>
          <a:lstStyle/>
          <a:p>
            <a:r>
              <a:rPr lang="pt-BR" sz="2400" b="1" dirty="0" smtClean="0">
                <a:solidFill>
                  <a:schemeClr val="tx1"/>
                </a:solidFill>
                <a:effectLst/>
                <a:latin typeface="Calibri" pitchFamily="34" charset="0"/>
              </a:rPr>
              <a:t>Quando utilizar os números?</a:t>
            </a:r>
            <a:endParaRPr lang="pt-BR" sz="2400" b="1" dirty="0">
              <a:solidFill>
                <a:schemeClr val="tx1"/>
              </a:solidFill>
              <a:effectLst/>
              <a:latin typeface="Calibri" pitchFamily="34" charset="0"/>
            </a:endParaRPr>
          </a:p>
        </p:txBody>
      </p:sp>
      <p:sp>
        <p:nvSpPr>
          <p:cNvPr id="4" name="Espaço Reservado para Conteúdo 2"/>
          <p:cNvSpPr txBox="1">
            <a:spLocks/>
          </p:cNvSpPr>
          <p:nvPr/>
        </p:nvSpPr>
        <p:spPr>
          <a:xfrm>
            <a:off x="1043608" y="980728"/>
            <a:ext cx="7890080" cy="5688632"/>
          </a:xfrm>
          <a:prstGeom prst="rect">
            <a:avLst/>
          </a:prstGeom>
        </p:spPr>
        <p:txBody>
          <a:bodyPr>
            <a:noAutofit/>
          </a:bodyPr>
          <a:lstStyle/>
          <a:p>
            <a:pPr marL="365760" indent="-283464" algn="just">
              <a:spcBef>
                <a:spcPts val="1200"/>
              </a:spcBef>
              <a:spcAft>
                <a:spcPts val="1200"/>
              </a:spcAft>
              <a:buClr>
                <a:schemeClr val="accent1"/>
              </a:buClr>
              <a:buSzPct val="80000"/>
              <a:buFont typeface="Wingdings 2"/>
              <a:buChar char=""/>
            </a:pPr>
            <a:r>
              <a:rPr kumimoji="0" lang="pt-BR" sz="2200" b="0" i="0" u="none" strike="noStrike" kern="1200" cap="none" spc="0" normalizeH="0" baseline="0" noProof="0" dirty="0" smtClean="0">
                <a:ln>
                  <a:noFill/>
                </a:ln>
                <a:effectLst/>
                <a:uLnTx/>
                <a:uFillTx/>
                <a:latin typeface="Calibri" pitchFamily="34" charset="0"/>
                <a:ea typeface="+mn-ea"/>
                <a:cs typeface="+mn-cs"/>
              </a:rPr>
              <a:t>Para a pré-escola e o 1º ciclo,</a:t>
            </a:r>
            <a:r>
              <a:rPr kumimoji="0" lang="pt-BR" sz="2200" b="0" i="0" u="none" strike="noStrike" kern="1200" cap="none" spc="0" normalizeH="0" noProof="0" dirty="0" smtClean="0">
                <a:ln>
                  <a:noFill/>
                </a:ln>
                <a:effectLst/>
                <a:uLnTx/>
                <a:uFillTx/>
                <a:latin typeface="Calibri" pitchFamily="34" charset="0"/>
                <a:ea typeface="+mn-ea"/>
                <a:cs typeface="+mn-cs"/>
              </a:rPr>
              <a:t> é possível a</a:t>
            </a:r>
            <a:r>
              <a:rPr lang="pt-BR" sz="2200" baseline="0" dirty="0" err="1" smtClean="0">
                <a:latin typeface="Calibri" pitchFamily="34" charset="0"/>
              </a:rPr>
              <a:t>lguns</a:t>
            </a:r>
            <a:r>
              <a:rPr lang="pt-BR" sz="2200" dirty="0" smtClean="0">
                <a:latin typeface="Calibri" pitchFamily="34" charset="0"/>
              </a:rPr>
              <a:t> grandes </a:t>
            </a:r>
            <a:r>
              <a:rPr lang="pt-BR" sz="2200" dirty="0" err="1" smtClean="0">
                <a:latin typeface="Calibri" pitchFamily="34" charset="0"/>
              </a:rPr>
              <a:t>conjuntos-tipo</a:t>
            </a:r>
            <a:r>
              <a:rPr lang="pt-BR" sz="2200" dirty="0" smtClean="0">
                <a:latin typeface="Calibri" pitchFamily="34" charset="0"/>
              </a:rPr>
              <a:t> de problemas suscetíveis de dar sentido aos processos numéricos e às designações orais ou escritas dos números utilizados.</a:t>
            </a:r>
          </a:p>
          <a:p>
            <a:pPr marL="822960" lvl="1" indent="-283464" algn="just">
              <a:spcBef>
                <a:spcPts val="1200"/>
              </a:spcBef>
              <a:spcAft>
                <a:spcPts val="1200"/>
              </a:spcAft>
              <a:buClr>
                <a:schemeClr val="accent1"/>
              </a:buClr>
              <a:buSzPct val="80000"/>
              <a:buFont typeface="Wingdings 2"/>
              <a:buChar char=""/>
            </a:pPr>
            <a:r>
              <a:rPr lang="pt-BR" sz="2200" dirty="0">
                <a:solidFill>
                  <a:srgbClr val="C00000"/>
                </a:solidFill>
                <a:latin typeface="Calibri" pitchFamily="34" charset="0"/>
              </a:rPr>
              <a:t> </a:t>
            </a:r>
            <a:r>
              <a:rPr lang="pt-BR" sz="2200" dirty="0" smtClean="0">
                <a:solidFill>
                  <a:srgbClr val="C00000"/>
                </a:solidFill>
                <a:latin typeface="Calibri" pitchFamily="34" charset="0"/>
              </a:rPr>
              <a:t>Problemas com dois conjuntos A e B</a:t>
            </a:r>
          </a:p>
          <a:p>
            <a:pPr marL="822960" lvl="1" indent="-283464" algn="just">
              <a:spcBef>
                <a:spcPts val="1200"/>
              </a:spcBef>
              <a:spcAft>
                <a:spcPts val="1200"/>
              </a:spcAft>
              <a:buClr>
                <a:schemeClr val="accent1"/>
              </a:buClr>
              <a:buSzPct val="80000"/>
              <a:buFont typeface="Wingdings 2"/>
              <a:buChar char=""/>
            </a:pPr>
            <a:r>
              <a:rPr lang="pt-BR" sz="2200" dirty="0">
                <a:solidFill>
                  <a:srgbClr val="C00000"/>
                </a:solidFill>
                <a:latin typeface="Calibri" pitchFamily="34" charset="0"/>
              </a:rPr>
              <a:t> </a:t>
            </a:r>
            <a:r>
              <a:rPr lang="pt-BR" sz="2200" dirty="0" smtClean="0">
                <a:solidFill>
                  <a:srgbClr val="C00000"/>
                </a:solidFill>
                <a:latin typeface="Calibri" pitchFamily="34" charset="0"/>
              </a:rPr>
              <a:t>Problemas de referencia ordinal</a:t>
            </a:r>
            <a:endParaRPr lang="pt-BR" sz="2000" dirty="0">
              <a:latin typeface="Calibri" pitchFamily="34" charset="0"/>
            </a:endParaRPr>
          </a:p>
          <a:p>
            <a:pPr marL="822960" lvl="1" indent="-283464" algn="just">
              <a:spcBef>
                <a:spcPts val="1200"/>
              </a:spcBef>
              <a:spcAft>
                <a:spcPts val="1200"/>
              </a:spcAft>
              <a:buClr>
                <a:schemeClr val="accent1"/>
              </a:buClr>
              <a:buSzPct val="80000"/>
              <a:buFont typeface="Wingdings 2"/>
              <a:buChar char=""/>
            </a:pPr>
            <a:r>
              <a:rPr lang="pt-BR" sz="2000" dirty="0" smtClean="0">
                <a:solidFill>
                  <a:srgbClr val="C00000"/>
                </a:solidFill>
                <a:latin typeface="Calibri" pitchFamily="34" charset="0"/>
              </a:rPr>
              <a:t> Problemas de antecipação de um resultado</a:t>
            </a:r>
          </a:p>
          <a:p>
            <a:pPr marL="1737360" lvl="3" indent="-283464" algn="just">
              <a:spcAft>
                <a:spcPts val="600"/>
              </a:spcAft>
              <a:buClr>
                <a:schemeClr val="accent1"/>
              </a:buClr>
              <a:buSzPct val="80000"/>
              <a:buFont typeface="Wingdings 2"/>
              <a:buChar char=""/>
            </a:pPr>
            <a:r>
              <a:rPr lang="pt-BR" sz="2000" dirty="0">
                <a:solidFill>
                  <a:schemeClr val="accent6">
                    <a:lumMod val="75000"/>
                  </a:schemeClr>
                </a:solidFill>
                <a:latin typeface="Calibri" pitchFamily="34" charset="0"/>
              </a:rPr>
              <a:t>Deslocações numa pista </a:t>
            </a:r>
            <a:r>
              <a:rPr lang="pt-BR" sz="2000" dirty="0" smtClean="0">
                <a:solidFill>
                  <a:schemeClr val="accent6">
                    <a:lumMod val="75000"/>
                  </a:schemeClr>
                </a:solidFill>
                <a:latin typeface="Calibri" pitchFamily="34" charset="0"/>
              </a:rPr>
              <a:t>graduada</a:t>
            </a:r>
          </a:p>
          <a:p>
            <a:pPr marL="1737360" lvl="3" indent="-283464" algn="just">
              <a:spcAft>
                <a:spcPts val="600"/>
              </a:spcAft>
              <a:buClr>
                <a:schemeClr val="accent1"/>
              </a:buClr>
              <a:buSzPct val="80000"/>
              <a:buFont typeface="Wingdings 2"/>
              <a:buChar char=""/>
            </a:pPr>
            <a:r>
              <a:rPr lang="pt-BR" sz="2000" dirty="0">
                <a:solidFill>
                  <a:schemeClr val="accent6">
                    <a:lumMod val="75000"/>
                  </a:schemeClr>
                </a:solidFill>
                <a:latin typeface="Calibri" pitchFamily="34" charset="0"/>
              </a:rPr>
              <a:t> </a:t>
            </a:r>
            <a:r>
              <a:rPr lang="pt-BR" sz="2000" dirty="0" smtClean="0">
                <a:solidFill>
                  <a:schemeClr val="accent6">
                    <a:lumMod val="75000"/>
                  </a:schemeClr>
                </a:solidFill>
                <a:latin typeface="Calibri" pitchFamily="34" charset="0"/>
              </a:rPr>
              <a:t>Reunião de dois ou vários conjuntos</a:t>
            </a:r>
          </a:p>
          <a:p>
            <a:pPr marL="1737360" lvl="3" indent="-283464" algn="just">
              <a:spcAft>
                <a:spcPts val="600"/>
              </a:spcAft>
              <a:buClr>
                <a:schemeClr val="accent1"/>
              </a:buClr>
              <a:buSzPct val="80000"/>
              <a:buFont typeface="Wingdings 2"/>
              <a:buChar char=""/>
            </a:pPr>
            <a:r>
              <a:rPr lang="pt-BR" sz="2000" dirty="0" smtClean="0">
                <a:solidFill>
                  <a:schemeClr val="accent6">
                    <a:lumMod val="75000"/>
                  </a:schemeClr>
                </a:solidFill>
                <a:latin typeface="Calibri" pitchFamily="34" charset="0"/>
              </a:rPr>
              <a:t>Quando um conjunto conhecido se encontra separado em dois subconjuntos</a:t>
            </a:r>
          </a:p>
          <a:p>
            <a:pPr marL="1737360" lvl="3" indent="-283464" algn="just">
              <a:spcAft>
                <a:spcPts val="600"/>
              </a:spcAft>
              <a:buClr>
                <a:schemeClr val="accent1"/>
              </a:buClr>
              <a:buSzPct val="80000"/>
              <a:buFont typeface="Wingdings 2"/>
              <a:buChar char=""/>
            </a:pPr>
            <a:r>
              <a:rPr lang="pt-BR" sz="2000" dirty="0" smtClean="0">
                <a:solidFill>
                  <a:schemeClr val="accent6">
                    <a:lumMod val="75000"/>
                  </a:schemeClr>
                </a:solidFill>
                <a:latin typeface="Calibri" pitchFamily="34" charset="0"/>
              </a:rPr>
              <a:t>Divisão de um conjunto em conjuntos equipotentes</a:t>
            </a:r>
          </a:p>
          <a:p>
            <a:pPr marL="1737360" lvl="3" indent="-283464" algn="just">
              <a:spcAft>
                <a:spcPts val="600"/>
              </a:spcAft>
              <a:buClr>
                <a:schemeClr val="accent1"/>
              </a:buClr>
              <a:buSzPct val="80000"/>
              <a:buFont typeface="Wingdings 2"/>
              <a:buChar char=""/>
            </a:pPr>
            <a:r>
              <a:rPr lang="pt-BR" sz="2000" dirty="0" smtClean="0">
                <a:solidFill>
                  <a:schemeClr val="accent6">
                    <a:lumMod val="75000"/>
                  </a:schemeClr>
                </a:solidFill>
                <a:latin typeface="Calibri" pitchFamily="34" charset="0"/>
              </a:rPr>
              <a:t>Trocas de objetos de valor diferente</a:t>
            </a:r>
            <a:endParaRPr lang="pt-BR" sz="2000" dirty="0">
              <a:solidFill>
                <a:schemeClr val="accent6">
                  <a:lumMod val="75000"/>
                </a:schemeClr>
              </a:solidFill>
              <a:latin typeface="Calibri" pitchFamily="34" charset="0"/>
            </a:endParaRP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p:cNvSpPr txBox="1">
            <a:spLocks/>
          </p:cNvSpPr>
          <p:nvPr/>
        </p:nvSpPr>
        <p:spPr>
          <a:xfrm>
            <a:off x="1043608" y="332656"/>
            <a:ext cx="7890080" cy="5688632"/>
          </a:xfrm>
          <a:prstGeom prst="rect">
            <a:avLst/>
          </a:prstGeom>
        </p:spPr>
        <p:txBody>
          <a:bodyPr>
            <a:noAutofit/>
          </a:bodyPr>
          <a:lstStyle/>
          <a:p>
            <a:pPr marL="365760" indent="-283464" algn="just">
              <a:spcBef>
                <a:spcPts val="1200"/>
              </a:spcBef>
              <a:spcAft>
                <a:spcPts val="1200"/>
              </a:spcAft>
              <a:buClr>
                <a:schemeClr val="accent1"/>
              </a:buClr>
              <a:buSzPct val="80000"/>
              <a:buFont typeface="Wingdings 2"/>
              <a:buChar char=""/>
            </a:pPr>
            <a:r>
              <a:rPr lang="pt-BR" sz="2200" dirty="0" smtClean="0">
                <a:latin typeface="Calibri" pitchFamily="34" charset="0"/>
              </a:rPr>
              <a:t>A </a:t>
            </a:r>
            <a:r>
              <a:rPr lang="pt-BR" sz="2200" b="1" dirty="0" smtClean="0">
                <a:latin typeface="Calibri" pitchFamily="34" charset="0"/>
              </a:rPr>
              <a:t>apropriação</a:t>
            </a:r>
            <a:r>
              <a:rPr lang="pt-BR" sz="2200" dirty="0" smtClean="0">
                <a:latin typeface="Calibri" pitchFamily="34" charset="0"/>
              </a:rPr>
              <a:t> dos números pela criança, os </a:t>
            </a:r>
            <a:r>
              <a:rPr lang="pt-BR" sz="2200" b="1" dirty="0" smtClean="0">
                <a:latin typeface="Calibri" pitchFamily="34" charset="0"/>
              </a:rPr>
              <a:t>processos de resolução </a:t>
            </a:r>
            <a:r>
              <a:rPr lang="pt-BR" sz="2200" dirty="0" smtClean="0">
                <a:latin typeface="Calibri" pitchFamily="34" charset="0"/>
              </a:rPr>
              <a:t>que aplicará nos problemas serão de natureza diferente conforme o contexto, mas também conforme o domínio numérico encarado, ou ainda conforme a extensão relativa dos números em presença.</a:t>
            </a:r>
          </a:p>
          <a:p>
            <a:pPr marL="822960" lvl="1" indent="-283464" algn="just">
              <a:spcBef>
                <a:spcPts val="1200"/>
              </a:spcBef>
              <a:spcAft>
                <a:spcPts val="1200"/>
              </a:spcAft>
              <a:buClr>
                <a:schemeClr val="accent1"/>
              </a:buClr>
              <a:buSzPct val="80000"/>
              <a:buFont typeface="Wingdings 2"/>
              <a:buChar char=""/>
            </a:pPr>
            <a:r>
              <a:rPr lang="pt-BR" sz="2200" dirty="0" smtClean="0">
                <a:solidFill>
                  <a:srgbClr val="C00000"/>
                </a:solidFill>
                <a:latin typeface="Calibri" pitchFamily="34" charset="0"/>
              </a:rPr>
              <a:t> 4 domínios numéricos (no começo do 1º ciclo)</a:t>
            </a:r>
          </a:p>
          <a:p>
            <a:pPr marL="1737360" lvl="3" indent="-283464" algn="just">
              <a:spcBef>
                <a:spcPts val="1200"/>
              </a:spcBef>
              <a:spcAft>
                <a:spcPts val="1200"/>
              </a:spcAft>
              <a:buClr>
                <a:schemeClr val="accent1"/>
              </a:buClr>
              <a:buSzPct val="80000"/>
              <a:buFont typeface="Wingdings 2"/>
              <a:buChar char=""/>
            </a:pPr>
            <a:r>
              <a:rPr lang="pt-BR" sz="2000" dirty="0" smtClean="0">
                <a:solidFill>
                  <a:schemeClr val="accent6">
                    <a:lumMod val="75000"/>
                  </a:schemeClr>
                </a:solidFill>
                <a:latin typeface="Calibri" pitchFamily="34" charset="0"/>
              </a:rPr>
              <a:t>Números visualizáveis – até 4 ou 5</a:t>
            </a:r>
          </a:p>
          <a:p>
            <a:pPr marL="1737360" lvl="3" indent="-283464" algn="just">
              <a:spcBef>
                <a:spcPts val="1200"/>
              </a:spcBef>
              <a:spcAft>
                <a:spcPts val="1200"/>
              </a:spcAft>
              <a:buClr>
                <a:schemeClr val="accent1"/>
              </a:buClr>
              <a:buSzPct val="80000"/>
              <a:buFont typeface="Wingdings 2"/>
              <a:buChar char=""/>
            </a:pPr>
            <a:r>
              <a:rPr lang="pt-BR" sz="2000" dirty="0" smtClean="0">
                <a:solidFill>
                  <a:schemeClr val="accent6">
                    <a:lumMod val="75000"/>
                  </a:schemeClr>
                </a:solidFill>
                <a:latin typeface="Calibri" pitchFamily="34" charset="0"/>
              </a:rPr>
              <a:t>Números familiares – até 12, 16, 19</a:t>
            </a:r>
          </a:p>
          <a:p>
            <a:pPr marL="1737360" lvl="3" indent="-283464" algn="just">
              <a:spcBef>
                <a:spcPts val="1200"/>
              </a:spcBef>
              <a:spcAft>
                <a:spcPts val="1200"/>
              </a:spcAft>
              <a:buClr>
                <a:schemeClr val="accent1"/>
              </a:buClr>
              <a:buSzPct val="80000"/>
              <a:buFont typeface="Wingdings 2"/>
              <a:buChar char=""/>
            </a:pPr>
            <a:r>
              <a:rPr lang="pt-BR" sz="2000" dirty="0" smtClean="0">
                <a:solidFill>
                  <a:schemeClr val="accent6">
                    <a:lumMod val="75000"/>
                  </a:schemeClr>
                </a:solidFill>
                <a:latin typeface="Calibri" pitchFamily="34" charset="0"/>
              </a:rPr>
              <a:t>Números frequentados – até 30, 40, ou mais adiante (números do calendário, número de alunos da classe,...)</a:t>
            </a:r>
          </a:p>
          <a:p>
            <a:pPr marL="1737360" lvl="3" indent="-283464" algn="just">
              <a:spcBef>
                <a:spcPts val="1200"/>
              </a:spcBef>
              <a:spcAft>
                <a:spcPts val="1200"/>
              </a:spcAft>
              <a:buClr>
                <a:schemeClr val="accent1"/>
              </a:buClr>
              <a:buSzPct val="80000"/>
              <a:buFont typeface="Wingdings 2"/>
              <a:buChar char=""/>
            </a:pPr>
            <a:r>
              <a:rPr lang="pt-BR" sz="2000" dirty="0" smtClean="0">
                <a:solidFill>
                  <a:schemeClr val="accent6">
                    <a:lumMod val="75000"/>
                  </a:schemeClr>
                </a:solidFill>
                <a:latin typeface="Calibri" pitchFamily="34" charset="0"/>
              </a:rPr>
              <a:t>Grandes números – Sou grande, sei contar até 100 (função um tanto mítica para a criança)</a:t>
            </a: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p:cNvSpPr txBox="1">
            <a:spLocks/>
          </p:cNvSpPr>
          <p:nvPr/>
        </p:nvSpPr>
        <p:spPr>
          <a:xfrm>
            <a:off x="1043608" y="1412776"/>
            <a:ext cx="7890080" cy="4104456"/>
          </a:xfrm>
          <a:prstGeom prst="rect">
            <a:avLst/>
          </a:prstGeom>
        </p:spPr>
        <p:txBody>
          <a:bodyPr>
            <a:noAutofit/>
          </a:bodyPr>
          <a:lstStyle/>
          <a:p>
            <a:pPr marL="365760" indent="-283464" algn="just">
              <a:spcBef>
                <a:spcPts val="1200"/>
              </a:spcBef>
              <a:spcAft>
                <a:spcPts val="1200"/>
              </a:spcAft>
              <a:buClr>
                <a:schemeClr val="accent1"/>
              </a:buClr>
              <a:buSzPct val="80000"/>
              <a:buFont typeface="Wingdings" pitchFamily="2" charset="2"/>
              <a:buChar char="q"/>
            </a:pPr>
            <a:r>
              <a:rPr lang="pt-BR" sz="2400" dirty="0" smtClean="0">
                <a:solidFill>
                  <a:schemeClr val="accent6">
                    <a:lumMod val="75000"/>
                  </a:schemeClr>
                </a:solidFill>
                <a:latin typeface="Calibri" pitchFamily="34" charset="0"/>
              </a:rPr>
              <a:t>É necessário insistir no fato de </a:t>
            </a:r>
            <a:r>
              <a:rPr lang="pt-BR" sz="2400" b="1" dirty="0" smtClean="0">
                <a:solidFill>
                  <a:schemeClr val="accent6">
                    <a:lumMod val="75000"/>
                  </a:schemeClr>
                </a:solidFill>
                <a:latin typeface="Calibri" pitchFamily="34" charset="0"/>
              </a:rPr>
              <a:t>não se passar de uma situação a outra</a:t>
            </a:r>
            <a:r>
              <a:rPr lang="pt-BR" sz="2400" dirty="0" smtClean="0">
                <a:solidFill>
                  <a:schemeClr val="accent6">
                    <a:lumMod val="75000"/>
                  </a:schemeClr>
                </a:solidFill>
                <a:latin typeface="Calibri" pitchFamily="34" charset="0"/>
              </a:rPr>
              <a:t>, de um processo a outro, </a:t>
            </a:r>
            <a:r>
              <a:rPr lang="pt-BR" sz="2400" b="1" dirty="0" smtClean="0">
                <a:solidFill>
                  <a:schemeClr val="accent6">
                    <a:lumMod val="75000"/>
                  </a:schemeClr>
                </a:solidFill>
                <a:latin typeface="Calibri" pitchFamily="34" charset="0"/>
              </a:rPr>
              <a:t>por simples prolongamento</a:t>
            </a:r>
            <a:r>
              <a:rPr lang="pt-BR" sz="2400" dirty="0" smtClean="0">
                <a:solidFill>
                  <a:schemeClr val="accent6">
                    <a:lumMod val="75000"/>
                  </a:schemeClr>
                </a:solidFill>
                <a:latin typeface="Calibri" pitchFamily="34" charset="0"/>
              </a:rPr>
              <a:t>, mas que deve operar-se uma ruptura, uma renúncia a um processo que funcionava e que já não é eficaz, para construir um novo processo mais adaptado.</a:t>
            </a:r>
          </a:p>
          <a:p>
            <a:pPr marL="365760" indent="-283464" algn="just">
              <a:spcBef>
                <a:spcPts val="1200"/>
              </a:spcBef>
              <a:spcAft>
                <a:spcPts val="1200"/>
              </a:spcAft>
              <a:buClr>
                <a:schemeClr val="accent1"/>
              </a:buClr>
              <a:buSzPct val="80000"/>
              <a:buFont typeface="Wingdings" pitchFamily="2" charset="2"/>
              <a:buChar char="q"/>
            </a:pPr>
            <a:r>
              <a:rPr lang="pt-BR" sz="2400" dirty="0" smtClean="0">
                <a:solidFill>
                  <a:schemeClr val="accent6">
                    <a:lumMod val="75000"/>
                  </a:schemeClr>
                </a:solidFill>
                <a:latin typeface="Calibri" pitchFamily="34" charset="0"/>
              </a:rPr>
              <a:t>Compete ao professor utilizar tais variáveis, no momento adequado, pondo em prática situações preparadas nesta perspectiva, para começar a elaboração de novos conhecimentos.</a:t>
            </a:r>
          </a:p>
        </p:txBody>
      </p:sp>
      <p:sp>
        <p:nvSpPr>
          <p:cNvPr id="3" name="Título 1"/>
          <p:cNvSpPr>
            <a:spLocks noGrp="1"/>
          </p:cNvSpPr>
          <p:nvPr>
            <p:ph type="title"/>
          </p:nvPr>
        </p:nvSpPr>
        <p:spPr>
          <a:xfrm>
            <a:off x="971600" y="260648"/>
            <a:ext cx="8172400" cy="648072"/>
          </a:xfrm>
        </p:spPr>
        <p:txBody>
          <a:bodyPr>
            <a:noAutofit/>
          </a:bodyPr>
          <a:lstStyle/>
          <a:p>
            <a:r>
              <a:rPr lang="pt-BR" sz="2400" b="1" dirty="0" smtClean="0">
                <a:effectLst/>
                <a:latin typeface="Calibri" pitchFamily="34" charset="0"/>
              </a:rPr>
              <a:t>A dimensão relativa dos números</a:t>
            </a:r>
            <a:endParaRPr lang="pt-BR" sz="2400" b="1" dirty="0">
              <a:effectLst/>
              <a:latin typeface="Calibri" pitchFamily="34" charset="0"/>
            </a:endParaRP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43608" y="1735832"/>
            <a:ext cx="7890080" cy="1405136"/>
          </a:xfrm>
        </p:spPr>
        <p:txBody>
          <a:bodyPr>
            <a:normAutofit/>
          </a:bodyPr>
          <a:lstStyle/>
          <a:p>
            <a:pPr algn="just"/>
            <a:r>
              <a:rPr lang="pt-BR" sz="2400" dirty="0" smtClean="0">
                <a:latin typeface="Calibri" pitchFamily="34" charset="0"/>
              </a:rPr>
              <a:t>Hipóteses sobre “as maneiras de aprender” a matemática quando se tem seis ou sete anos.</a:t>
            </a:r>
            <a:endParaRPr lang="pt-BR" sz="1800" dirty="0" smtClean="0">
              <a:solidFill>
                <a:schemeClr val="tx1"/>
              </a:solidFill>
              <a:latin typeface="Calibri" pitchFamily="34" charset="0"/>
            </a:endParaRPr>
          </a:p>
        </p:txBody>
      </p:sp>
      <p:sp>
        <p:nvSpPr>
          <p:cNvPr id="4" name="CaixaDeTexto 3"/>
          <p:cNvSpPr txBox="1"/>
          <p:nvPr/>
        </p:nvSpPr>
        <p:spPr>
          <a:xfrm>
            <a:off x="7014891" y="0"/>
            <a:ext cx="2129109" cy="369332"/>
          </a:xfrm>
          <a:prstGeom prst="rect">
            <a:avLst/>
          </a:prstGeom>
          <a:noFill/>
        </p:spPr>
        <p:txBody>
          <a:bodyPr wrap="none" rtlCol="0">
            <a:spAutoFit/>
          </a:bodyPr>
          <a:lstStyle/>
          <a:p>
            <a:r>
              <a:rPr lang="pt-BR" dirty="0" smtClean="0">
                <a:ln>
                  <a:solidFill>
                    <a:schemeClr val="tx1"/>
                  </a:solidFill>
                </a:ln>
                <a:solidFill>
                  <a:schemeClr val="bg1"/>
                </a:solidFill>
              </a:rPr>
              <a:t>Abordagem teórica</a:t>
            </a:r>
            <a:endParaRPr lang="pt-BR" dirty="0">
              <a:ln>
                <a:solidFill>
                  <a:schemeClr val="tx1"/>
                </a:solidFill>
              </a:ln>
              <a:solidFill>
                <a:schemeClr val="bg1"/>
              </a:solidFill>
            </a:endParaRPr>
          </a:p>
        </p:txBody>
      </p:sp>
      <p:sp>
        <p:nvSpPr>
          <p:cNvPr id="6" name="Título 1"/>
          <p:cNvSpPr>
            <a:spLocks noGrp="1"/>
          </p:cNvSpPr>
          <p:nvPr>
            <p:ph type="title"/>
          </p:nvPr>
        </p:nvSpPr>
        <p:spPr>
          <a:xfrm>
            <a:off x="971600" y="274638"/>
            <a:ext cx="8172400" cy="1143000"/>
          </a:xfrm>
        </p:spPr>
        <p:txBody>
          <a:bodyPr anchor="ctr">
            <a:noAutofit/>
          </a:bodyPr>
          <a:lstStyle/>
          <a:p>
            <a:r>
              <a:rPr lang="pt-BR" sz="2400" b="1" dirty="0" smtClean="0">
                <a:solidFill>
                  <a:schemeClr val="tx2">
                    <a:lumMod val="60000"/>
                    <a:lumOff val="40000"/>
                  </a:schemeClr>
                </a:solidFill>
                <a:effectLst/>
                <a:latin typeface="Calibri" pitchFamily="34" charset="0"/>
              </a:rPr>
              <a:t>2. As concepções de aprendizagem</a:t>
            </a: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7014891" y="0"/>
            <a:ext cx="2129109" cy="369332"/>
          </a:xfrm>
          <a:prstGeom prst="rect">
            <a:avLst/>
          </a:prstGeom>
          <a:noFill/>
        </p:spPr>
        <p:txBody>
          <a:bodyPr wrap="none" rtlCol="0">
            <a:spAutoFit/>
          </a:bodyPr>
          <a:lstStyle/>
          <a:p>
            <a:r>
              <a:rPr lang="pt-BR" dirty="0" smtClean="0">
                <a:ln>
                  <a:solidFill>
                    <a:schemeClr val="tx1"/>
                  </a:solidFill>
                </a:ln>
                <a:solidFill>
                  <a:schemeClr val="bg1"/>
                </a:solidFill>
              </a:rPr>
              <a:t>Abordagem teórica</a:t>
            </a:r>
            <a:endParaRPr lang="pt-BR" dirty="0">
              <a:ln>
                <a:solidFill>
                  <a:schemeClr val="tx1"/>
                </a:solidFill>
              </a:ln>
              <a:solidFill>
                <a:schemeClr val="bg1"/>
              </a:solidFill>
            </a:endParaRPr>
          </a:p>
        </p:txBody>
      </p:sp>
      <p:sp>
        <p:nvSpPr>
          <p:cNvPr id="6" name="Título 1"/>
          <p:cNvSpPr>
            <a:spLocks noGrp="1"/>
          </p:cNvSpPr>
          <p:nvPr>
            <p:ph type="title"/>
          </p:nvPr>
        </p:nvSpPr>
        <p:spPr>
          <a:xfrm>
            <a:off x="971600" y="44624"/>
            <a:ext cx="8172400" cy="1143000"/>
          </a:xfrm>
        </p:spPr>
        <p:txBody>
          <a:bodyPr anchor="ctr">
            <a:noAutofit/>
          </a:bodyPr>
          <a:lstStyle/>
          <a:p>
            <a:r>
              <a:rPr lang="pt-BR" sz="2400" b="1" dirty="0" smtClean="0">
                <a:solidFill>
                  <a:schemeClr val="tx2">
                    <a:lumMod val="60000"/>
                    <a:lumOff val="40000"/>
                  </a:schemeClr>
                </a:solidFill>
                <a:effectLst/>
                <a:latin typeface="Calibri" pitchFamily="34" charset="0"/>
              </a:rPr>
              <a:t>2.1- A função da resolução de problemas na construção dos conhecimentos</a:t>
            </a:r>
          </a:p>
        </p:txBody>
      </p:sp>
      <p:sp>
        <p:nvSpPr>
          <p:cNvPr id="7" name="Retângulo 6"/>
          <p:cNvSpPr/>
          <p:nvPr/>
        </p:nvSpPr>
        <p:spPr>
          <a:xfrm>
            <a:off x="1187624" y="980728"/>
            <a:ext cx="7632848" cy="2088232"/>
          </a:xfrm>
          <a:prstGeom prst="rect">
            <a:avLst/>
          </a:prstGeom>
          <a:ln>
            <a:solidFill>
              <a:schemeClr val="accent2">
                <a:lumMod val="50000"/>
              </a:schemeClr>
            </a:solid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just"/>
            <a:r>
              <a:rPr lang="pt-BR" dirty="0" smtClean="0">
                <a:solidFill>
                  <a:schemeClr val="tx1"/>
                </a:solidFill>
              </a:rPr>
              <a:t>HIPÓTESE 1</a:t>
            </a:r>
          </a:p>
          <a:p>
            <a:pPr algn="just"/>
            <a:endParaRPr lang="pt-BR" dirty="0" smtClean="0">
              <a:solidFill>
                <a:schemeClr val="tx1"/>
              </a:solidFill>
            </a:endParaRPr>
          </a:p>
          <a:p>
            <a:pPr algn="just"/>
            <a:r>
              <a:rPr lang="pt-BR" b="1" dirty="0" smtClean="0">
                <a:solidFill>
                  <a:schemeClr val="tx1"/>
                </a:solidFill>
              </a:rPr>
              <a:t>Muitos conhecimentos (saberes, </a:t>
            </a:r>
            <a:r>
              <a:rPr lang="pt-BR" b="1" i="1" dirty="0" smtClean="0">
                <a:solidFill>
                  <a:schemeClr val="tx1"/>
                </a:solidFill>
              </a:rPr>
              <a:t>savoir-faire,</a:t>
            </a:r>
            <a:r>
              <a:rPr lang="pt-BR" b="1" dirty="0" smtClean="0">
                <a:solidFill>
                  <a:schemeClr val="tx1"/>
                </a:solidFill>
              </a:rPr>
              <a:t> concepções, representações) são elaborados e ganham sentido através das ações </a:t>
            </a:r>
            <a:r>
              <a:rPr lang="pt-BR" b="1" dirty="0" smtClean="0">
                <a:solidFill>
                  <a:schemeClr val="tx1"/>
                </a:solidFill>
              </a:rPr>
              <a:t>finalizadas [com finalidade (?)]. </a:t>
            </a:r>
            <a:r>
              <a:rPr lang="pt-BR" b="1" dirty="0" smtClean="0">
                <a:solidFill>
                  <a:schemeClr val="tx1"/>
                </a:solidFill>
              </a:rPr>
              <a:t>Isto é, permitindo resolver um problema, responder a uma questão, numa situação de que o sujeito foi capaz de se apropriar</a:t>
            </a:r>
            <a:endParaRPr lang="pt-BR" b="1" dirty="0">
              <a:solidFill>
                <a:schemeClr val="tx1"/>
              </a:solidFill>
            </a:endParaRPr>
          </a:p>
        </p:txBody>
      </p:sp>
      <p:sp>
        <p:nvSpPr>
          <p:cNvPr id="8" name="CaixaDeTexto 7"/>
          <p:cNvSpPr txBox="1"/>
          <p:nvPr/>
        </p:nvSpPr>
        <p:spPr>
          <a:xfrm>
            <a:off x="1043609" y="3212977"/>
            <a:ext cx="7848872" cy="3447098"/>
          </a:xfrm>
          <a:prstGeom prst="rect">
            <a:avLst/>
          </a:prstGeom>
          <a:noFill/>
        </p:spPr>
        <p:txBody>
          <a:bodyPr wrap="square" rtlCol="0">
            <a:spAutoFit/>
          </a:bodyPr>
          <a:lstStyle/>
          <a:p>
            <a:pPr>
              <a:spcAft>
                <a:spcPts val="600"/>
              </a:spcAft>
              <a:buFont typeface="Arial" pitchFamily="34" charset="0"/>
              <a:buChar char="•"/>
            </a:pPr>
            <a:r>
              <a:rPr lang="pt-BR" dirty="0" smtClean="0"/>
              <a:t> Os conhecimentos:</a:t>
            </a:r>
          </a:p>
          <a:p>
            <a:pPr>
              <a:spcAft>
                <a:spcPts val="600"/>
              </a:spcAft>
            </a:pPr>
            <a:r>
              <a:rPr lang="pt-BR" dirty="0"/>
              <a:t>	</a:t>
            </a:r>
            <a:r>
              <a:rPr lang="pt-BR" dirty="0" smtClean="0"/>
              <a:t>Muitos alunos “sabem” muitas coisas, mas não “sabem” servir-se delas no momento exato.</a:t>
            </a:r>
            <a:endParaRPr lang="pt-BR" dirty="0"/>
          </a:p>
          <a:p>
            <a:pPr>
              <a:spcAft>
                <a:spcPts val="600"/>
              </a:spcAft>
              <a:buFont typeface="Arial" pitchFamily="34" charset="0"/>
              <a:buChar char="•"/>
            </a:pPr>
            <a:r>
              <a:rPr lang="pt-BR" dirty="0" smtClean="0"/>
              <a:t> As ações com uma finalidade</a:t>
            </a:r>
          </a:p>
          <a:p>
            <a:pPr>
              <a:spcAft>
                <a:spcPts val="600"/>
              </a:spcAft>
              <a:buFont typeface="Arial" pitchFamily="34" charset="0"/>
              <a:buChar char="•"/>
            </a:pPr>
            <a:r>
              <a:rPr lang="pt-BR" dirty="0"/>
              <a:t> </a:t>
            </a:r>
            <a:r>
              <a:rPr lang="pt-BR" dirty="0" smtClean="0"/>
              <a:t>Os “problemas para aprender”</a:t>
            </a:r>
          </a:p>
          <a:p>
            <a:pPr>
              <a:spcAft>
                <a:spcPts val="600"/>
              </a:spcAft>
            </a:pPr>
            <a:r>
              <a:rPr lang="pt-BR" dirty="0"/>
              <a:t>	</a:t>
            </a:r>
            <a:r>
              <a:rPr lang="pt-BR" dirty="0" smtClean="0"/>
              <a:t>São muito particulares. Devem, simultaneamente, permitir ao aluno utilizar seus conhecimentos atualmente disponíveis para compreender o que está </a:t>
            </a:r>
            <a:r>
              <a:rPr lang="pt-BR" smtClean="0"/>
              <a:t>em causa, </a:t>
            </a:r>
            <a:r>
              <a:rPr lang="pt-BR" dirty="0" smtClean="0"/>
              <a:t>descobrir, e levá-lo a tomar consciência da inadequação ou da insuficiência desses mesmos conhecimentos.  Se essas duas condições não forem preenchidas para cada aluno em particular, o problema não será, nesse dia, utilizado como meio de aprendizagem.</a:t>
            </a:r>
            <a:endParaRPr lang="pt-BR" dirty="0"/>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7014891" y="0"/>
            <a:ext cx="2129109" cy="369332"/>
          </a:xfrm>
          <a:prstGeom prst="rect">
            <a:avLst/>
          </a:prstGeom>
          <a:noFill/>
        </p:spPr>
        <p:txBody>
          <a:bodyPr wrap="none" rtlCol="0">
            <a:spAutoFit/>
          </a:bodyPr>
          <a:lstStyle/>
          <a:p>
            <a:r>
              <a:rPr lang="pt-BR" dirty="0" smtClean="0">
                <a:ln>
                  <a:solidFill>
                    <a:schemeClr val="tx1"/>
                  </a:solidFill>
                </a:ln>
                <a:solidFill>
                  <a:schemeClr val="bg1"/>
                </a:solidFill>
              </a:rPr>
              <a:t>Abordagem teórica</a:t>
            </a:r>
            <a:endParaRPr lang="pt-BR" dirty="0">
              <a:ln>
                <a:solidFill>
                  <a:schemeClr val="tx1"/>
                </a:solidFill>
              </a:ln>
              <a:solidFill>
                <a:schemeClr val="bg1"/>
              </a:solidFill>
            </a:endParaRPr>
          </a:p>
        </p:txBody>
      </p:sp>
      <p:sp>
        <p:nvSpPr>
          <p:cNvPr id="6" name="Título 1"/>
          <p:cNvSpPr>
            <a:spLocks noGrp="1"/>
          </p:cNvSpPr>
          <p:nvPr>
            <p:ph type="title"/>
          </p:nvPr>
        </p:nvSpPr>
        <p:spPr>
          <a:xfrm>
            <a:off x="971600" y="274638"/>
            <a:ext cx="8172400" cy="1143000"/>
          </a:xfrm>
        </p:spPr>
        <p:txBody>
          <a:bodyPr anchor="ctr">
            <a:noAutofit/>
          </a:bodyPr>
          <a:lstStyle/>
          <a:p>
            <a:r>
              <a:rPr lang="pt-BR" sz="2400" b="1" dirty="0" smtClean="0">
                <a:solidFill>
                  <a:schemeClr val="tx2">
                    <a:lumMod val="60000"/>
                    <a:lumOff val="40000"/>
                  </a:schemeClr>
                </a:solidFill>
                <a:effectLst/>
                <a:latin typeface="Calibri" pitchFamily="34" charset="0"/>
              </a:rPr>
              <a:t>2.2- As interações sociais</a:t>
            </a:r>
          </a:p>
        </p:txBody>
      </p:sp>
      <p:sp>
        <p:nvSpPr>
          <p:cNvPr id="7" name="Retângulo 6"/>
          <p:cNvSpPr/>
          <p:nvPr/>
        </p:nvSpPr>
        <p:spPr>
          <a:xfrm>
            <a:off x="1187624" y="1340768"/>
            <a:ext cx="7632848" cy="1872208"/>
          </a:xfrm>
          <a:prstGeom prst="rect">
            <a:avLst/>
          </a:prstGeom>
          <a:ln>
            <a:solidFill>
              <a:schemeClr val="accent2">
                <a:lumMod val="50000"/>
              </a:schemeClr>
            </a:solid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just"/>
            <a:r>
              <a:rPr lang="pt-BR" dirty="0" smtClean="0">
                <a:solidFill>
                  <a:schemeClr val="tx1"/>
                </a:solidFill>
              </a:rPr>
              <a:t>HIPÓTESE 2</a:t>
            </a:r>
          </a:p>
          <a:p>
            <a:pPr algn="just"/>
            <a:endParaRPr lang="pt-BR" dirty="0" smtClean="0">
              <a:solidFill>
                <a:schemeClr val="tx1"/>
              </a:solidFill>
            </a:endParaRPr>
          </a:p>
          <a:p>
            <a:pPr algn="just"/>
            <a:r>
              <a:rPr lang="pt-BR" b="1" dirty="0" smtClean="0">
                <a:solidFill>
                  <a:schemeClr val="tx1"/>
                </a:solidFill>
              </a:rPr>
              <a:t>Aprender faz-se também num contexto de interações sociais.</a:t>
            </a:r>
            <a:endParaRPr lang="pt-BR" b="1" dirty="0">
              <a:solidFill>
                <a:schemeClr val="tx1"/>
              </a:solidFill>
            </a:endParaRPr>
          </a:p>
        </p:txBody>
      </p:sp>
      <p:sp>
        <p:nvSpPr>
          <p:cNvPr id="5" name="CaixaDeTexto 4"/>
          <p:cNvSpPr txBox="1"/>
          <p:nvPr/>
        </p:nvSpPr>
        <p:spPr>
          <a:xfrm>
            <a:off x="1043609" y="3791942"/>
            <a:ext cx="7848872" cy="1077218"/>
          </a:xfrm>
          <a:prstGeom prst="rect">
            <a:avLst/>
          </a:prstGeom>
          <a:noFill/>
        </p:spPr>
        <p:txBody>
          <a:bodyPr wrap="square" rtlCol="0">
            <a:spAutoFit/>
          </a:bodyPr>
          <a:lstStyle/>
          <a:p>
            <a:pPr>
              <a:spcAft>
                <a:spcPts val="600"/>
              </a:spcAft>
              <a:buFont typeface="Arial" pitchFamily="34" charset="0"/>
              <a:buChar char="•"/>
            </a:pPr>
            <a:r>
              <a:rPr lang="pt-BR" dirty="0" smtClean="0"/>
              <a:t> Interações com os pares</a:t>
            </a:r>
          </a:p>
          <a:p>
            <a:pPr>
              <a:spcAft>
                <a:spcPts val="600"/>
              </a:spcAft>
            </a:pPr>
            <a:endParaRPr lang="pt-BR" dirty="0"/>
          </a:p>
          <a:p>
            <a:pPr>
              <a:spcAft>
                <a:spcPts val="600"/>
              </a:spcAft>
              <a:buFont typeface="Arial" pitchFamily="34" charset="0"/>
              <a:buChar char="•"/>
            </a:pPr>
            <a:r>
              <a:rPr lang="pt-BR" dirty="0" smtClean="0"/>
              <a:t> Interações com os adultos</a:t>
            </a: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7014891" y="0"/>
            <a:ext cx="2129109" cy="369332"/>
          </a:xfrm>
          <a:prstGeom prst="rect">
            <a:avLst/>
          </a:prstGeom>
          <a:noFill/>
        </p:spPr>
        <p:txBody>
          <a:bodyPr wrap="none" rtlCol="0">
            <a:spAutoFit/>
          </a:bodyPr>
          <a:lstStyle/>
          <a:p>
            <a:r>
              <a:rPr lang="pt-BR" dirty="0" smtClean="0">
                <a:ln>
                  <a:solidFill>
                    <a:schemeClr val="tx1"/>
                  </a:solidFill>
                </a:ln>
                <a:solidFill>
                  <a:schemeClr val="bg1"/>
                </a:solidFill>
              </a:rPr>
              <a:t>Abordagem teórica</a:t>
            </a:r>
            <a:endParaRPr lang="pt-BR" dirty="0">
              <a:ln>
                <a:solidFill>
                  <a:schemeClr val="tx1"/>
                </a:solidFill>
              </a:ln>
              <a:solidFill>
                <a:schemeClr val="bg1"/>
              </a:solidFill>
            </a:endParaRPr>
          </a:p>
        </p:txBody>
      </p:sp>
      <p:sp>
        <p:nvSpPr>
          <p:cNvPr id="6" name="Título 1"/>
          <p:cNvSpPr>
            <a:spLocks noGrp="1"/>
          </p:cNvSpPr>
          <p:nvPr>
            <p:ph type="title"/>
          </p:nvPr>
        </p:nvSpPr>
        <p:spPr>
          <a:xfrm>
            <a:off x="971600" y="274638"/>
            <a:ext cx="8172400" cy="1143000"/>
          </a:xfrm>
        </p:spPr>
        <p:txBody>
          <a:bodyPr anchor="ctr">
            <a:noAutofit/>
          </a:bodyPr>
          <a:lstStyle/>
          <a:p>
            <a:r>
              <a:rPr lang="pt-BR" sz="2400" b="1" dirty="0" smtClean="0">
                <a:solidFill>
                  <a:schemeClr val="tx2">
                    <a:lumMod val="60000"/>
                    <a:lumOff val="40000"/>
                  </a:schemeClr>
                </a:solidFill>
                <a:effectLst/>
                <a:latin typeface="Calibri" pitchFamily="34" charset="0"/>
              </a:rPr>
              <a:t>2.3- Dos conhecimentos antigos aos conhecimentos novos</a:t>
            </a:r>
          </a:p>
        </p:txBody>
      </p:sp>
      <p:sp>
        <p:nvSpPr>
          <p:cNvPr id="7" name="Retângulo 6"/>
          <p:cNvSpPr/>
          <p:nvPr/>
        </p:nvSpPr>
        <p:spPr>
          <a:xfrm>
            <a:off x="1187624" y="1556792"/>
            <a:ext cx="7632848" cy="2520280"/>
          </a:xfrm>
          <a:prstGeom prst="rect">
            <a:avLst/>
          </a:prstGeom>
          <a:ln>
            <a:solidFill>
              <a:schemeClr val="accent2">
                <a:lumMod val="50000"/>
              </a:schemeClr>
            </a:solid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just"/>
            <a:r>
              <a:rPr lang="pt-BR" dirty="0" smtClean="0">
                <a:solidFill>
                  <a:schemeClr val="tx1"/>
                </a:solidFill>
              </a:rPr>
              <a:t>HIPÓTESE 3</a:t>
            </a:r>
          </a:p>
          <a:p>
            <a:pPr algn="just"/>
            <a:endParaRPr lang="pt-BR" dirty="0" smtClean="0">
              <a:solidFill>
                <a:schemeClr val="tx1"/>
              </a:solidFill>
            </a:endParaRPr>
          </a:p>
          <a:p>
            <a:pPr algn="just"/>
            <a:r>
              <a:rPr lang="pt-BR" b="1" dirty="0" smtClean="0">
                <a:solidFill>
                  <a:schemeClr val="tx1"/>
                </a:solidFill>
              </a:rPr>
              <a:t>Os conhecimentos não se amontoam, não se acumulam, não se constroem a partir do nada; a sua elaboração está sujeita a rupturas e a reestruturações. Aprende-se a partir de, mas também contra o que já se sabe.</a:t>
            </a:r>
            <a:endParaRPr lang="pt-BR" b="1" dirty="0">
              <a:solidFill>
                <a:schemeClr val="tx1"/>
              </a:solidFill>
            </a:endParaRP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7014891" y="0"/>
            <a:ext cx="2129109" cy="369332"/>
          </a:xfrm>
          <a:prstGeom prst="rect">
            <a:avLst/>
          </a:prstGeom>
          <a:noFill/>
        </p:spPr>
        <p:txBody>
          <a:bodyPr wrap="none" rtlCol="0">
            <a:spAutoFit/>
          </a:bodyPr>
          <a:lstStyle/>
          <a:p>
            <a:r>
              <a:rPr lang="pt-BR" dirty="0" smtClean="0">
                <a:ln>
                  <a:solidFill>
                    <a:schemeClr val="tx1"/>
                  </a:solidFill>
                </a:ln>
                <a:solidFill>
                  <a:schemeClr val="bg1"/>
                </a:solidFill>
              </a:rPr>
              <a:t>Abordagem teórica</a:t>
            </a:r>
            <a:endParaRPr lang="pt-BR" dirty="0">
              <a:ln>
                <a:solidFill>
                  <a:schemeClr val="tx1"/>
                </a:solidFill>
              </a:ln>
              <a:solidFill>
                <a:schemeClr val="bg1"/>
              </a:solidFill>
            </a:endParaRPr>
          </a:p>
        </p:txBody>
      </p:sp>
      <p:sp>
        <p:nvSpPr>
          <p:cNvPr id="6" name="Título 1"/>
          <p:cNvSpPr>
            <a:spLocks noGrp="1"/>
          </p:cNvSpPr>
          <p:nvPr>
            <p:ph type="title"/>
          </p:nvPr>
        </p:nvSpPr>
        <p:spPr>
          <a:xfrm>
            <a:off x="971600" y="274638"/>
            <a:ext cx="8172400" cy="1143000"/>
          </a:xfrm>
        </p:spPr>
        <p:txBody>
          <a:bodyPr anchor="ctr">
            <a:noAutofit/>
          </a:bodyPr>
          <a:lstStyle/>
          <a:p>
            <a:r>
              <a:rPr lang="pt-BR" sz="2400" b="1" dirty="0" smtClean="0">
                <a:solidFill>
                  <a:schemeClr val="tx2">
                    <a:lumMod val="60000"/>
                    <a:lumOff val="40000"/>
                  </a:schemeClr>
                </a:solidFill>
                <a:effectLst/>
                <a:latin typeface="Calibri" pitchFamily="34" charset="0"/>
              </a:rPr>
              <a:t>2.4- A função do treino e a necessidade das tomadas de consciência</a:t>
            </a:r>
          </a:p>
        </p:txBody>
      </p:sp>
      <p:sp>
        <p:nvSpPr>
          <p:cNvPr id="7" name="Retângulo 6"/>
          <p:cNvSpPr/>
          <p:nvPr/>
        </p:nvSpPr>
        <p:spPr>
          <a:xfrm>
            <a:off x="1187624" y="1916832"/>
            <a:ext cx="7632848" cy="2160240"/>
          </a:xfrm>
          <a:prstGeom prst="rect">
            <a:avLst/>
          </a:prstGeom>
          <a:ln>
            <a:solidFill>
              <a:schemeClr val="accent2">
                <a:lumMod val="50000"/>
              </a:schemeClr>
            </a:solid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just"/>
            <a:r>
              <a:rPr lang="pt-BR" dirty="0" smtClean="0">
                <a:solidFill>
                  <a:schemeClr val="tx1"/>
                </a:solidFill>
              </a:rPr>
              <a:t>HIPÓTESE 4</a:t>
            </a:r>
          </a:p>
          <a:p>
            <a:pPr algn="just"/>
            <a:endParaRPr lang="pt-BR" dirty="0" smtClean="0">
              <a:solidFill>
                <a:schemeClr val="tx1"/>
              </a:solidFill>
            </a:endParaRPr>
          </a:p>
          <a:p>
            <a:pPr algn="just"/>
            <a:r>
              <a:rPr lang="pt-BR" b="1" dirty="0" smtClean="0">
                <a:solidFill>
                  <a:schemeClr val="tx1"/>
                </a:solidFill>
              </a:rPr>
              <a:t>Aprender, raramente se faz de uma só vez.  Aprender, é também recomeçar, treinar, voltar atrás, repetir, mas repetir compreendendo o que se faz e por que é que se faz.</a:t>
            </a:r>
            <a:endParaRPr lang="pt-BR" b="1" dirty="0">
              <a:solidFill>
                <a:schemeClr val="tx1"/>
              </a:solidFill>
            </a:endParaRPr>
          </a:p>
        </p:txBody>
      </p:sp>
      <p:sp>
        <p:nvSpPr>
          <p:cNvPr id="5" name="Retângulo 4"/>
          <p:cNvSpPr/>
          <p:nvPr/>
        </p:nvSpPr>
        <p:spPr>
          <a:xfrm>
            <a:off x="1187624" y="4365104"/>
            <a:ext cx="7632848" cy="2160240"/>
          </a:xfrm>
          <a:prstGeom prst="rect">
            <a:avLst/>
          </a:prstGeom>
          <a:ln>
            <a:solidFill>
              <a:schemeClr val="accent2">
                <a:lumMod val="50000"/>
              </a:schemeClr>
            </a:solid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just"/>
            <a:r>
              <a:rPr lang="pt-BR" dirty="0" smtClean="0">
                <a:solidFill>
                  <a:schemeClr val="tx1"/>
                </a:solidFill>
              </a:rPr>
              <a:t>HIPÓTESE 4 bis</a:t>
            </a:r>
          </a:p>
          <a:p>
            <a:pPr algn="just"/>
            <a:endParaRPr lang="pt-BR" dirty="0" smtClean="0">
              <a:solidFill>
                <a:schemeClr val="tx1"/>
              </a:solidFill>
            </a:endParaRPr>
          </a:p>
          <a:p>
            <a:pPr algn="just"/>
            <a:r>
              <a:rPr lang="pt-BR" b="1" dirty="0" smtClean="0">
                <a:solidFill>
                  <a:schemeClr val="tx1"/>
                </a:solidFill>
              </a:rPr>
              <a:t>Para se tornarem um dia transferíveis para novas situações de utilização, os conhecimentos devem ser reconhecidos, nomeados, descontextualizados.</a:t>
            </a:r>
            <a:endParaRPr lang="pt-BR" b="1" dirty="0">
              <a:solidFill>
                <a:schemeClr val="tx1"/>
              </a:solidFill>
            </a:endParaRP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7014891" y="0"/>
            <a:ext cx="2129109" cy="369332"/>
          </a:xfrm>
          <a:prstGeom prst="rect">
            <a:avLst/>
          </a:prstGeom>
          <a:noFill/>
        </p:spPr>
        <p:txBody>
          <a:bodyPr wrap="none" rtlCol="0">
            <a:spAutoFit/>
          </a:bodyPr>
          <a:lstStyle/>
          <a:p>
            <a:r>
              <a:rPr lang="pt-BR" dirty="0" smtClean="0">
                <a:ln>
                  <a:solidFill>
                    <a:schemeClr val="tx1"/>
                  </a:solidFill>
                </a:ln>
                <a:solidFill>
                  <a:schemeClr val="bg1"/>
                </a:solidFill>
              </a:rPr>
              <a:t>Abordagem teórica</a:t>
            </a:r>
            <a:endParaRPr lang="pt-BR" dirty="0">
              <a:ln>
                <a:solidFill>
                  <a:schemeClr val="tx1"/>
                </a:solidFill>
              </a:ln>
              <a:solidFill>
                <a:schemeClr val="bg1"/>
              </a:solidFill>
            </a:endParaRPr>
          </a:p>
        </p:txBody>
      </p:sp>
      <p:sp>
        <p:nvSpPr>
          <p:cNvPr id="6" name="Título 1"/>
          <p:cNvSpPr>
            <a:spLocks noGrp="1"/>
          </p:cNvSpPr>
          <p:nvPr>
            <p:ph type="title"/>
          </p:nvPr>
        </p:nvSpPr>
        <p:spPr>
          <a:xfrm>
            <a:off x="971600" y="274638"/>
            <a:ext cx="8172400" cy="1143000"/>
          </a:xfrm>
        </p:spPr>
        <p:txBody>
          <a:bodyPr anchor="ctr">
            <a:noAutofit/>
          </a:bodyPr>
          <a:lstStyle/>
          <a:p>
            <a:r>
              <a:rPr lang="pt-BR" sz="2400" b="1" dirty="0" smtClean="0">
                <a:solidFill>
                  <a:schemeClr val="tx2">
                    <a:lumMod val="60000"/>
                    <a:lumOff val="40000"/>
                  </a:schemeClr>
                </a:solidFill>
                <a:effectLst/>
                <a:latin typeface="Calibri" pitchFamily="34" charset="0"/>
              </a:rPr>
              <a:t>2.5- A disponibilidade dos conhecimentos</a:t>
            </a:r>
          </a:p>
        </p:txBody>
      </p:sp>
      <p:sp>
        <p:nvSpPr>
          <p:cNvPr id="7" name="Retângulo 6"/>
          <p:cNvSpPr/>
          <p:nvPr/>
        </p:nvSpPr>
        <p:spPr>
          <a:xfrm>
            <a:off x="1115616" y="1268760"/>
            <a:ext cx="7632848" cy="2088232"/>
          </a:xfrm>
          <a:prstGeom prst="rect">
            <a:avLst/>
          </a:prstGeom>
          <a:ln>
            <a:solidFill>
              <a:schemeClr val="accent2">
                <a:lumMod val="50000"/>
              </a:schemeClr>
            </a:solid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just"/>
            <a:r>
              <a:rPr lang="pt-BR" dirty="0" smtClean="0">
                <a:solidFill>
                  <a:schemeClr val="tx1"/>
                </a:solidFill>
              </a:rPr>
              <a:t>HIPÓTESE 5</a:t>
            </a:r>
          </a:p>
          <a:p>
            <a:pPr algn="just"/>
            <a:endParaRPr lang="pt-BR" dirty="0" smtClean="0">
              <a:solidFill>
                <a:schemeClr val="tx1"/>
              </a:solidFill>
            </a:endParaRPr>
          </a:p>
          <a:p>
            <a:pPr algn="just"/>
            <a:r>
              <a:rPr lang="pt-BR" b="1" dirty="0" smtClean="0">
                <a:solidFill>
                  <a:schemeClr val="tx1"/>
                </a:solidFill>
              </a:rPr>
              <a:t>Um conhecimento não é plenamente operatório a não ser que seja mobilizável em situações diferentes das que serviram para lhes dar origem.</a:t>
            </a:r>
            <a:endParaRPr lang="pt-BR" b="1" dirty="0">
              <a:solidFill>
                <a:schemeClr val="tx1"/>
              </a:solidFill>
            </a:endParaRPr>
          </a:p>
        </p:txBody>
      </p:sp>
      <p:sp>
        <p:nvSpPr>
          <p:cNvPr id="5" name="CaixaDeTexto 4"/>
          <p:cNvSpPr txBox="1"/>
          <p:nvPr/>
        </p:nvSpPr>
        <p:spPr>
          <a:xfrm>
            <a:off x="1043609" y="3791942"/>
            <a:ext cx="7848872" cy="2970044"/>
          </a:xfrm>
          <a:prstGeom prst="rect">
            <a:avLst/>
          </a:prstGeom>
          <a:noFill/>
        </p:spPr>
        <p:txBody>
          <a:bodyPr wrap="square" rtlCol="0">
            <a:spAutoFit/>
          </a:bodyPr>
          <a:lstStyle/>
          <a:p>
            <a:pPr algn="just">
              <a:spcAft>
                <a:spcPts val="600"/>
              </a:spcAft>
              <a:buFont typeface="Arial" pitchFamily="34" charset="0"/>
              <a:buChar char="•"/>
            </a:pPr>
            <a:r>
              <a:rPr lang="pt-BR" dirty="0" smtClean="0"/>
              <a:t> Processo em várias fases:</a:t>
            </a:r>
          </a:p>
          <a:p>
            <a:pPr algn="just">
              <a:spcAft>
                <a:spcPts val="600"/>
              </a:spcAft>
            </a:pPr>
            <a:r>
              <a:rPr lang="pt-BR" dirty="0"/>
              <a:t>	</a:t>
            </a:r>
            <a:r>
              <a:rPr lang="pt-BR" dirty="0" smtClean="0"/>
              <a:t>- Fase de construção</a:t>
            </a:r>
          </a:p>
          <a:p>
            <a:pPr algn="just">
              <a:spcAft>
                <a:spcPts val="600"/>
              </a:spcAft>
            </a:pPr>
            <a:r>
              <a:rPr lang="pt-BR" dirty="0"/>
              <a:t>	</a:t>
            </a:r>
            <a:r>
              <a:rPr lang="pt-BR" dirty="0" smtClean="0"/>
              <a:t>- Fase de reconhecimento</a:t>
            </a:r>
          </a:p>
          <a:p>
            <a:pPr algn="just">
              <a:spcAft>
                <a:spcPts val="600"/>
              </a:spcAft>
            </a:pPr>
            <a:r>
              <a:rPr lang="pt-BR" dirty="0"/>
              <a:t>	</a:t>
            </a:r>
            <a:r>
              <a:rPr lang="pt-BR" dirty="0" smtClean="0"/>
              <a:t>- Fase de treino</a:t>
            </a:r>
          </a:p>
          <a:p>
            <a:pPr algn="just">
              <a:spcAft>
                <a:spcPts val="600"/>
              </a:spcAft>
            </a:pPr>
            <a:r>
              <a:rPr lang="pt-BR" dirty="0"/>
              <a:t>	</a:t>
            </a:r>
            <a:r>
              <a:rPr lang="pt-BR" dirty="0" smtClean="0"/>
              <a:t>- Última fase: nunca totalmente consumada – dar oportunidade de transferir conhecimentos bem dominados em variadas situações para as quais eles são pertinentes.</a:t>
            </a:r>
          </a:p>
          <a:p>
            <a:pPr algn="just">
              <a:spcAft>
                <a:spcPts val="600"/>
              </a:spcAft>
              <a:buFont typeface="Arial" pitchFamily="34" charset="0"/>
              <a:buChar char="•"/>
            </a:pPr>
            <a:r>
              <a:rPr lang="pt-BR" dirty="0"/>
              <a:t> A</a:t>
            </a:r>
            <a:r>
              <a:rPr lang="pt-BR" dirty="0" smtClean="0"/>
              <a:t>o longo desse processo complexo, a criança é levada, com a ajuda do professor, a efetuar diversas tomadas de consciência.</a:t>
            </a: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7014891" y="0"/>
            <a:ext cx="2129109" cy="369332"/>
          </a:xfrm>
          <a:prstGeom prst="rect">
            <a:avLst/>
          </a:prstGeom>
          <a:noFill/>
        </p:spPr>
        <p:txBody>
          <a:bodyPr wrap="none" rtlCol="0">
            <a:spAutoFit/>
          </a:bodyPr>
          <a:lstStyle/>
          <a:p>
            <a:r>
              <a:rPr lang="pt-BR" dirty="0" smtClean="0">
                <a:ln>
                  <a:solidFill>
                    <a:schemeClr val="tx1"/>
                  </a:solidFill>
                </a:ln>
                <a:solidFill>
                  <a:schemeClr val="bg1"/>
                </a:solidFill>
              </a:rPr>
              <a:t>Abordagem teórica</a:t>
            </a:r>
            <a:endParaRPr lang="pt-BR" dirty="0">
              <a:ln>
                <a:solidFill>
                  <a:schemeClr val="tx1"/>
                </a:solidFill>
              </a:ln>
              <a:solidFill>
                <a:schemeClr val="bg1"/>
              </a:solidFill>
            </a:endParaRPr>
          </a:p>
        </p:txBody>
      </p:sp>
      <p:sp>
        <p:nvSpPr>
          <p:cNvPr id="6" name="Título 1"/>
          <p:cNvSpPr>
            <a:spLocks noGrp="1"/>
          </p:cNvSpPr>
          <p:nvPr>
            <p:ph type="title"/>
          </p:nvPr>
        </p:nvSpPr>
        <p:spPr>
          <a:xfrm>
            <a:off x="827584" y="274638"/>
            <a:ext cx="8316416" cy="1143000"/>
          </a:xfrm>
        </p:spPr>
        <p:txBody>
          <a:bodyPr anchor="ctr">
            <a:noAutofit/>
          </a:bodyPr>
          <a:lstStyle/>
          <a:p>
            <a:r>
              <a:rPr lang="pt-BR" sz="2400" b="1" dirty="0" smtClean="0">
                <a:solidFill>
                  <a:schemeClr val="tx2">
                    <a:lumMod val="60000"/>
                    <a:lumOff val="40000"/>
                  </a:schemeClr>
                </a:solidFill>
                <a:effectLst/>
                <a:latin typeface="Calibri" pitchFamily="34" charset="0"/>
              </a:rPr>
              <a:t>2.6- A aprendizagem: um processo que se insere no longo prazo</a:t>
            </a:r>
          </a:p>
        </p:txBody>
      </p:sp>
      <p:sp>
        <p:nvSpPr>
          <p:cNvPr id="5" name="CaixaDeTexto 4"/>
          <p:cNvSpPr txBox="1"/>
          <p:nvPr/>
        </p:nvSpPr>
        <p:spPr>
          <a:xfrm>
            <a:off x="1043608" y="1268760"/>
            <a:ext cx="7848872" cy="4016484"/>
          </a:xfrm>
          <a:prstGeom prst="rect">
            <a:avLst/>
          </a:prstGeom>
          <a:noFill/>
        </p:spPr>
        <p:txBody>
          <a:bodyPr wrap="square" rtlCol="0">
            <a:spAutoFit/>
          </a:bodyPr>
          <a:lstStyle/>
          <a:p>
            <a:pPr algn="just">
              <a:spcAft>
                <a:spcPts val="600"/>
              </a:spcAft>
              <a:buFont typeface="Arial" pitchFamily="34" charset="0"/>
              <a:buChar char="•"/>
            </a:pPr>
            <a:r>
              <a:rPr lang="pt-BR" sz="2000" dirty="0" smtClean="0"/>
              <a:t> Toda a aprendizagem necessita da passagem por diferentes fases, não se efetuando essa passagem nem de forma solitária nem de uma só vez e de forma linear, mas, pelo contrário, numa espécie de ida e volta constante, por um período longo, muitas vezes.</a:t>
            </a:r>
          </a:p>
          <a:p>
            <a:pPr algn="just">
              <a:spcAft>
                <a:spcPts val="600"/>
              </a:spcAft>
            </a:pPr>
            <a:endParaRPr lang="pt-BR" sz="2000" dirty="0"/>
          </a:p>
          <a:p>
            <a:pPr algn="just">
              <a:spcAft>
                <a:spcPts val="600"/>
              </a:spcAft>
            </a:pPr>
            <a:r>
              <a:rPr lang="pt-BR" sz="2000" dirty="0" smtClean="0"/>
              <a:t>Fases:</a:t>
            </a:r>
          </a:p>
          <a:p>
            <a:pPr lvl="2" algn="just">
              <a:spcAft>
                <a:spcPts val="600"/>
              </a:spcAft>
              <a:buFont typeface="Arial" pitchFamily="34" charset="0"/>
              <a:buChar char="•"/>
            </a:pPr>
            <a:r>
              <a:rPr lang="pt-BR" sz="2000" dirty="0" smtClean="0"/>
              <a:t> Abordagem</a:t>
            </a:r>
          </a:p>
          <a:p>
            <a:pPr lvl="2" algn="just">
              <a:spcAft>
                <a:spcPts val="600"/>
              </a:spcAft>
              <a:buFont typeface="Arial" pitchFamily="34" charset="0"/>
              <a:buChar char="•"/>
            </a:pPr>
            <a:r>
              <a:rPr lang="pt-BR" sz="2000" dirty="0"/>
              <a:t> </a:t>
            </a:r>
            <a:r>
              <a:rPr lang="pt-BR" sz="2000" dirty="0" smtClean="0"/>
              <a:t>Construção</a:t>
            </a:r>
          </a:p>
          <a:p>
            <a:pPr lvl="2" algn="just">
              <a:spcAft>
                <a:spcPts val="600"/>
              </a:spcAft>
              <a:buFont typeface="Arial" pitchFamily="34" charset="0"/>
              <a:buChar char="•"/>
            </a:pPr>
            <a:r>
              <a:rPr lang="pt-BR" sz="2000" dirty="0"/>
              <a:t> </a:t>
            </a:r>
            <a:r>
              <a:rPr lang="pt-BR" sz="2000" dirty="0" smtClean="0"/>
              <a:t>Reconhecimento dos saberes</a:t>
            </a:r>
          </a:p>
          <a:p>
            <a:pPr lvl="2" algn="just">
              <a:spcAft>
                <a:spcPts val="600"/>
              </a:spcAft>
              <a:buFont typeface="Arial" pitchFamily="34" charset="0"/>
              <a:buChar char="•"/>
            </a:pPr>
            <a:r>
              <a:rPr lang="pt-BR" sz="2000" dirty="0"/>
              <a:t> </a:t>
            </a:r>
            <a:r>
              <a:rPr lang="pt-BR" sz="2000" dirty="0" smtClean="0"/>
              <a:t>Treino, mestria, sistematização</a:t>
            </a:r>
          </a:p>
          <a:p>
            <a:pPr lvl="2" algn="just">
              <a:spcAft>
                <a:spcPts val="600"/>
              </a:spcAft>
              <a:buFont typeface="Arial" pitchFamily="34" charset="0"/>
              <a:buChar char="•"/>
            </a:pPr>
            <a:r>
              <a:rPr lang="pt-BR" sz="2000" dirty="0"/>
              <a:t> </a:t>
            </a:r>
            <a:r>
              <a:rPr lang="pt-BR" sz="2000" dirty="0" smtClean="0"/>
              <a:t>Reinvestimento, transferência</a:t>
            </a:r>
            <a:endParaRPr lang="pt-BR" sz="2000" dirty="0"/>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43608" y="1447800"/>
            <a:ext cx="7890080" cy="4800600"/>
          </a:xfrm>
        </p:spPr>
        <p:txBody>
          <a:bodyPr>
            <a:normAutofit/>
          </a:bodyPr>
          <a:lstStyle/>
          <a:p>
            <a:pPr algn="just"/>
            <a:r>
              <a:rPr lang="pt-BR" sz="2400" dirty="0" smtClean="0">
                <a:latin typeface="Calibri" pitchFamily="34" charset="0"/>
              </a:rPr>
              <a:t>Escolher, construir e colocar em prática atividades de ensino, supõe uma reflexão organizada em torno de um triplo questionamento:</a:t>
            </a:r>
          </a:p>
          <a:p>
            <a:pPr marL="859536" lvl="1" indent="-457200" algn="just">
              <a:lnSpc>
                <a:spcPct val="300000"/>
              </a:lnSpc>
              <a:buClr>
                <a:schemeClr val="accent1">
                  <a:lumMod val="75000"/>
                </a:schemeClr>
              </a:buClr>
              <a:buNone/>
            </a:pPr>
            <a:r>
              <a:rPr lang="pt-BR" sz="2000" dirty="0" smtClean="0">
                <a:solidFill>
                  <a:schemeClr val="accent6">
                    <a:lumMod val="75000"/>
                  </a:schemeClr>
                </a:solidFill>
                <a:latin typeface="Calibri" pitchFamily="34" charset="0"/>
              </a:rPr>
              <a:t>1. </a:t>
            </a:r>
            <a:r>
              <a:rPr lang="pt-BR" sz="2000" dirty="0" smtClean="0">
                <a:latin typeface="Calibri" pitchFamily="34" charset="0"/>
              </a:rPr>
              <a:t> </a:t>
            </a:r>
            <a:r>
              <a:rPr lang="pt-BR" sz="2000" dirty="0" smtClean="0">
                <a:solidFill>
                  <a:schemeClr val="tx1"/>
                </a:solidFill>
                <a:latin typeface="Calibri" pitchFamily="34" charset="0"/>
              </a:rPr>
              <a:t>A que alunos nos dirigimos?</a:t>
            </a:r>
            <a:endParaRPr lang="pt-BR" sz="2000" dirty="0" smtClean="0">
              <a:latin typeface="Calibri" pitchFamily="34" charset="0"/>
            </a:endParaRPr>
          </a:p>
          <a:p>
            <a:pPr lvl="4" algn="just">
              <a:buClr>
                <a:schemeClr val="accent1">
                  <a:lumMod val="75000"/>
                </a:schemeClr>
              </a:buClr>
              <a:buFont typeface="Wingdings" pitchFamily="2" charset="2"/>
              <a:buChar char="§"/>
            </a:pPr>
            <a:r>
              <a:rPr lang="pt-BR" sz="1800" dirty="0" smtClean="0">
                <a:solidFill>
                  <a:schemeClr val="tx1"/>
                </a:solidFill>
                <a:latin typeface="Calibri" pitchFamily="34" charset="0"/>
              </a:rPr>
              <a:t>O que conhecemos de seu desenvolvimento, de suas capacidades cognitivas?</a:t>
            </a:r>
          </a:p>
          <a:p>
            <a:pPr lvl="4" algn="just">
              <a:buClr>
                <a:schemeClr val="accent1">
                  <a:lumMod val="75000"/>
                </a:schemeClr>
              </a:buClr>
              <a:buFont typeface="Wingdings" pitchFamily="2" charset="2"/>
              <a:buChar char="§"/>
            </a:pPr>
            <a:r>
              <a:rPr lang="pt-BR" sz="1800" dirty="0" smtClean="0">
                <a:latin typeface="Calibri" pitchFamily="34" charset="0"/>
              </a:rPr>
              <a:t>O que eles já sabem dos números e de suas utilizações?</a:t>
            </a:r>
            <a:r>
              <a:rPr lang="pt-BR" sz="1800" dirty="0" smtClean="0">
                <a:solidFill>
                  <a:schemeClr val="tx1"/>
                </a:solidFill>
                <a:latin typeface="Calibri" pitchFamily="34" charset="0"/>
              </a:rPr>
              <a:t> </a:t>
            </a:r>
          </a:p>
          <a:p>
            <a:pPr lvl="4" algn="just">
              <a:buClr>
                <a:schemeClr val="accent1">
                  <a:lumMod val="75000"/>
                </a:schemeClr>
              </a:buClr>
              <a:buFont typeface="Wingdings" pitchFamily="2" charset="2"/>
              <a:buChar char="§"/>
            </a:pPr>
            <a:r>
              <a:rPr lang="pt-BR" sz="1800" dirty="0" smtClean="0">
                <a:latin typeface="Calibri" pitchFamily="34" charset="0"/>
              </a:rPr>
              <a:t> Que representações, que imagens eles possuem acerca disso?</a:t>
            </a:r>
          </a:p>
          <a:p>
            <a:pPr lvl="4" algn="just">
              <a:buClr>
                <a:schemeClr val="accent1">
                  <a:lumMod val="75000"/>
                </a:schemeClr>
              </a:buClr>
              <a:buFont typeface="Wingdings" pitchFamily="2" charset="2"/>
              <a:buChar char="§"/>
            </a:pPr>
            <a:r>
              <a:rPr lang="pt-BR" sz="1800" dirty="0" smtClean="0">
                <a:solidFill>
                  <a:schemeClr val="tx1"/>
                </a:solidFill>
                <a:latin typeface="Calibri" pitchFamily="34" charset="0"/>
              </a:rPr>
              <a:t> Como e em que circunstâncias os utilizam?</a:t>
            </a:r>
          </a:p>
          <a:p>
            <a:pPr lvl="4" algn="just">
              <a:buClr>
                <a:schemeClr val="accent1">
                  <a:lumMod val="75000"/>
                </a:schemeClr>
              </a:buClr>
              <a:buFont typeface="Wingdings" pitchFamily="2" charset="2"/>
              <a:buChar char="§"/>
            </a:pPr>
            <a:r>
              <a:rPr lang="pt-BR" sz="1800" dirty="0" smtClean="0">
                <a:latin typeface="Calibri" pitchFamily="34" charset="0"/>
              </a:rPr>
              <a:t> Com que dificuldades?</a:t>
            </a:r>
            <a:endParaRPr lang="pt-BR" sz="1800" dirty="0" smtClean="0">
              <a:solidFill>
                <a:schemeClr val="tx1"/>
              </a:solidFill>
              <a:latin typeface="Calibri" pitchFamily="34" charset="0"/>
            </a:endParaRPr>
          </a:p>
        </p:txBody>
      </p:sp>
      <p:sp>
        <p:nvSpPr>
          <p:cNvPr id="4" name="CaixaDeTexto 3"/>
          <p:cNvSpPr txBox="1"/>
          <p:nvPr/>
        </p:nvSpPr>
        <p:spPr>
          <a:xfrm>
            <a:off x="7014891" y="0"/>
            <a:ext cx="2129109" cy="369332"/>
          </a:xfrm>
          <a:prstGeom prst="rect">
            <a:avLst/>
          </a:prstGeom>
          <a:noFill/>
        </p:spPr>
        <p:txBody>
          <a:bodyPr wrap="none" rtlCol="0">
            <a:spAutoFit/>
          </a:bodyPr>
          <a:lstStyle/>
          <a:p>
            <a:r>
              <a:rPr lang="pt-BR" dirty="0" smtClean="0">
                <a:ln>
                  <a:solidFill>
                    <a:schemeClr val="tx1"/>
                  </a:solidFill>
                </a:ln>
                <a:solidFill>
                  <a:schemeClr val="bg1"/>
                </a:solidFill>
              </a:rPr>
              <a:t>Abordagem teórica</a:t>
            </a:r>
            <a:endParaRPr lang="pt-BR" dirty="0">
              <a:ln>
                <a:solidFill>
                  <a:schemeClr val="tx1"/>
                </a:solidFill>
              </a:ln>
              <a:solidFill>
                <a:schemeClr val="bg1"/>
              </a:solidFill>
            </a:endParaRPr>
          </a:p>
        </p:txBody>
      </p:sp>
      <p:sp>
        <p:nvSpPr>
          <p:cNvPr id="7" name="Título 1"/>
          <p:cNvSpPr>
            <a:spLocks noGrp="1"/>
          </p:cNvSpPr>
          <p:nvPr>
            <p:ph type="title"/>
          </p:nvPr>
        </p:nvSpPr>
        <p:spPr>
          <a:xfrm>
            <a:off x="971600" y="274638"/>
            <a:ext cx="8172400" cy="1143000"/>
          </a:xfrm>
        </p:spPr>
        <p:txBody>
          <a:bodyPr anchor="ctr">
            <a:noAutofit/>
          </a:bodyPr>
          <a:lstStyle/>
          <a:p>
            <a:r>
              <a:rPr lang="pt-BR" sz="2400" b="1" dirty="0" smtClean="0">
                <a:solidFill>
                  <a:schemeClr val="tx2">
                    <a:lumMod val="60000"/>
                    <a:lumOff val="40000"/>
                  </a:schemeClr>
                </a:solidFill>
                <a:effectLst/>
                <a:latin typeface="Calibri" pitchFamily="34" charset="0"/>
              </a:rPr>
              <a:t>1. Que construção dos números para as crianças de 5 a 7 anos?</a:t>
            </a: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43608" y="1447800"/>
            <a:ext cx="7890080" cy="4800600"/>
          </a:xfrm>
        </p:spPr>
        <p:txBody>
          <a:bodyPr>
            <a:normAutofit/>
          </a:bodyPr>
          <a:lstStyle/>
          <a:p>
            <a:pPr algn="just"/>
            <a:r>
              <a:rPr lang="pt-BR" sz="2400" dirty="0" smtClean="0">
                <a:latin typeface="Calibri" pitchFamily="34" charset="0"/>
              </a:rPr>
              <a:t>Escolher, construir e colocar em prática atividades de ensino, supõe uma reflexão organizada em torno de um triplo questionamento:</a:t>
            </a:r>
          </a:p>
          <a:p>
            <a:pPr marL="859536" lvl="1" indent="-457200" algn="just">
              <a:lnSpc>
                <a:spcPct val="300000"/>
              </a:lnSpc>
              <a:buClr>
                <a:schemeClr val="accent1">
                  <a:lumMod val="75000"/>
                </a:schemeClr>
              </a:buClr>
              <a:buNone/>
            </a:pPr>
            <a:r>
              <a:rPr lang="pt-BR" sz="2000" dirty="0" smtClean="0">
                <a:solidFill>
                  <a:schemeClr val="accent6">
                    <a:lumMod val="75000"/>
                  </a:schemeClr>
                </a:solidFill>
                <a:latin typeface="Calibri" pitchFamily="34" charset="0"/>
              </a:rPr>
              <a:t>2. </a:t>
            </a:r>
            <a:r>
              <a:rPr lang="pt-BR" sz="2000" dirty="0" smtClean="0">
                <a:solidFill>
                  <a:schemeClr val="tx1"/>
                </a:solidFill>
                <a:latin typeface="Calibri" pitchFamily="34" charset="0"/>
              </a:rPr>
              <a:t> </a:t>
            </a:r>
            <a:r>
              <a:rPr lang="pt-BR" sz="2000" dirty="0" smtClean="0">
                <a:latin typeface="Calibri" pitchFamily="34" charset="0"/>
              </a:rPr>
              <a:t>Como os alunos aprendem?</a:t>
            </a:r>
          </a:p>
          <a:p>
            <a:pPr lvl="4" algn="just">
              <a:buClr>
                <a:schemeClr val="accent1">
                  <a:lumMod val="75000"/>
                </a:schemeClr>
              </a:buClr>
              <a:buFont typeface="Wingdings" pitchFamily="2" charset="2"/>
              <a:buChar char="§"/>
            </a:pPr>
            <a:r>
              <a:rPr lang="pt-BR" sz="1800" dirty="0" smtClean="0">
                <a:solidFill>
                  <a:schemeClr val="tx1"/>
                </a:solidFill>
                <a:latin typeface="Calibri" pitchFamily="34" charset="0"/>
              </a:rPr>
              <a:t> A que hipóteses respeitantes à aprendizagem nos referimos?</a:t>
            </a:r>
          </a:p>
          <a:p>
            <a:pPr lvl="4" algn="just">
              <a:buClr>
                <a:schemeClr val="accent1">
                  <a:lumMod val="75000"/>
                </a:schemeClr>
              </a:buClr>
              <a:buFont typeface="Wingdings" pitchFamily="2" charset="2"/>
              <a:buChar char="§"/>
            </a:pPr>
            <a:r>
              <a:rPr lang="pt-BR" sz="1800" dirty="0" smtClean="0">
                <a:latin typeface="Calibri" pitchFamily="34" charset="0"/>
              </a:rPr>
              <a:t> Da resposta dada a esta questão, dependem largamente as estratégias de ensino propostas.</a:t>
            </a:r>
            <a:endParaRPr lang="pt-BR" sz="1800" dirty="0" smtClean="0">
              <a:solidFill>
                <a:schemeClr val="tx1"/>
              </a:solidFill>
              <a:latin typeface="Calibri" pitchFamily="34" charset="0"/>
            </a:endParaRPr>
          </a:p>
        </p:txBody>
      </p:sp>
      <p:sp>
        <p:nvSpPr>
          <p:cNvPr id="4" name="CaixaDeTexto 3"/>
          <p:cNvSpPr txBox="1"/>
          <p:nvPr/>
        </p:nvSpPr>
        <p:spPr>
          <a:xfrm>
            <a:off x="7014891" y="0"/>
            <a:ext cx="2129109" cy="369332"/>
          </a:xfrm>
          <a:prstGeom prst="rect">
            <a:avLst/>
          </a:prstGeom>
          <a:noFill/>
        </p:spPr>
        <p:txBody>
          <a:bodyPr wrap="none" rtlCol="0">
            <a:spAutoFit/>
          </a:bodyPr>
          <a:lstStyle/>
          <a:p>
            <a:r>
              <a:rPr lang="pt-BR" dirty="0" smtClean="0">
                <a:ln>
                  <a:solidFill>
                    <a:schemeClr val="tx1"/>
                  </a:solidFill>
                </a:ln>
                <a:solidFill>
                  <a:schemeClr val="bg1"/>
                </a:solidFill>
              </a:rPr>
              <a:t>Abordagem teórica</a:t>
            </a:r>
            <a:endParaRPr lang="pt-BR" dirty="0">
              <a:ln>
                <a:solidFill>
                  <a:schemeClr val="tx1"/>
                </a:solidFill>
              </a:ln>
              <a:solidFill>
                <a:schemeClr val="bg1"/>
              </a:solidFill>
            </a:endParaRPr>
          </a:p>
        </p:txBody>
      </p:sp>
      <p:sp>
        <p:nvSpPr>
          <p:cNvPr id="6" name="Título 1"/>
          <p:cNvSpPr>
            <a:spLocks noGrp="1"/>
          </p:cNvSpPr>
          <p:nvPr>
            <p:ph type="title"/>
          </p:nvPr>
        </p:nvSpPr>
        <p:spPr>
          <a:xfrm>
            <a:off x="971600" y="274638"/>
            <a:ext cx="8172400" cy="1143000"/>
          </a:xfrm>
        </p:spPr>
        <p:txBody>
          <a:bodyPr anchor="ctr">
            <a:noAutofit/>
          </a:bodyPr>
          <a:lstStyle/>
          <a:p>
            <a:r>
              <a:rPr lang="pt-BR" sz="2400" b="1" dirty="0" smtClean="0">
                <a:solidFill>
                  <a:schemeClr val="tx2">
                    <a:lumMod val="60000"/>
                    <a:lumOff val="40000"/>
                  </a:schemeClr>
                </a:solidFill>
                <a:effectLst/>
                <a:latin typeface="Calibri" pitchFamily="34" charset="0"/>
              </a:rPr>
              <a:t>1. Que construção dos números para as crianças de 5 a 7 anos?</a:t>
            </a: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43608" y="1447800"/>
            <a:ext cx="7890080" cy="4800600"/>
          </a:xfrm>
        </p:spPr>
        <p:txBody>
          <a:bodyPr>
            <a:normAutofit/>
          </a:bodyPr>
          <a:lstStyle/>
          <a:p>
            <a:pPr algn="just"/>
            <a:r>
              <a:rPr lang="pt-BR" sz="2400" dirty="0" smtClean="0">
                <a:latin typeface="Calibri" pitchFamily="34" charset="0"/>
              </a:rPr>
              <a:t>Escolher, construir e colocar em prática atividades de ensino, supõe uma reflexão organizada em torno de um triplo questionamento:</a:t>
            </a:r>
          </a:p>
          <a:p>
            <a:pPr marL="859536" lvl="1" indent="-457200" algn="just">
              <a:lnSpc>
                <a:spcPct val="300000"/>
              </a:lnSpc>
              <a:buClr>
                <a:schemeClr val="accent1">
                  <a:lumMod val="75000"/>
                </a:schemeClr>
              </a:buClr>
              <a:buNone/>
            </a:pPr>
            <a:r>
              <a:rPr lang="pt-BR" sz="2000" dirty="0" smtClean="0">
                <a:solidFill>
                  <a:schemeClr val="accent6">
                    <a:lumMod val="75000"/>
                  </a:schemeClr>
                </a:solidFill>
                <a:latin typeface="Calibri" pitchFamily="34" charset="0"/>
              </a:rPr>
              <a:t>3. </a:t>
            </a:r>
            <a:r>
              <a:rPr lang="pt-BR" sz="2000" dirty="0" smtClean="0">
                <a:latin typeface="Calibri" pitchFamily="34" charset="0"/>
              </a:rPr>
              <a:t>Que ideias temos sobre os conceitos de ensinar?</a:t>
            </a:r>
          </a:p>
          <a:p>
            <a:pPr lvl="4" algn="just">
              <a:buClr>
                <a:schemeClr val="accent1">
                  <a:lumMod val="75000"/>
                </a:schemeClr>
              </a:buClr>
              <a:buFont typeface="Wingdings" pitchFamily="2" charset="2"/>
              <a:buChar char="§"/>
            </a:pPr>
            <a:r>
              <a:rPr lang="pt-BR" sz="1800" dirty="0" smtClean="0">
                <a:solidFill>
                  <a:schemeClr val="tx1"/>
                </a:solidFill>
                <a:latin typeface="Calibri" pitchFamily="34" charset="0"/>
              </a:rPr>
              <a:t> Que aspectos dos números, e da construção pelos alunos, desejamos privilegiar no curso dessas primeiras aprendizagens, particularmente na pré-escola e no 1º ciclo?</a:t>
            </a:r>
          </a:p>
        </p:txBody>
      </p:sp>
      <p:sp>
        <p:nvSpPr>
          <p:cNvPr id="4" name="CaixaDeTexto 3"/>
          <p:cNvSpPr txBox="1"/>
          <p:nvPr/>
        </p:nvSpPr>
        <p:spPr>
          <a:xfrm>
            <a:off x="7014891" y="0"/>
            <a:ext cx="2129109" cy="369332"/>
          </a:xfrm>
          <a:prstGeom prst="rect">
            <a:avLst/>
          </a:prstGeom>
          <a:noFill/>
        </p:spPr>
        <p:txBody>
          <a:bodyPr wrap="none" rtlCol="0">
            <a:spAutoFit/>
          </a:bodyPr>
          <a:lstStyle/>
          <a:p>
            <a:r>
              <a:rPr lang="pt-BR" dirty="0" smtClean="0">
                <a:ln>
                  <a:solidFill>
                    <a:schemeClr val="tx1"/>
                  </a:solidFill>
                </a:ln>
                <a:solidFill>
                  <a:schemeClr val="bg1"/>
                </a:solidFill>
              </a:rPr>
              <a:t>Abordagem teórica</a:t>
            </a:r>
            <a:endParaRPr lang="pt-BR" dirty="0">
              <a:ln>
                <a:solidFill>
                  <a:schemeClr val="tx1"/>
                </a:solidFill>
              </a:ln>
              <a:solidFill>
                <a:schemeClr val="bg1"/>
              </a:solidFill>
            </a:endParaRPr>
          </a:p>
        </p:txBody>
      </p:sp>
      <p:sp>
        <p:nvSpPr>
          <p:cNvPr id="6" name="Título 1"/>
          <p:cNvSpPr>
            <a:spLocks noGrp="1"/>
          </p:cNvSpPr>
          <p:nvPr>
            <p:ph type="title"/>
          </p:nvPr>
        </p:nvSpPr>
        <p:spPr>
          <a:xfrm>
            <a:off x="971600" y="274638"/>
            <a:ext cx="8172400" cy="1143000"/>
          </a:xfrm>
        </p:spPr>
        <p:txBody>
          <a:bodyPr anchor="ctr">
            <a:noAutofit/>
          </a:bodyPr>
          <a:lstStyle/>
          <a:p>
            <a:r>
              <a:rPr lang="pt-BR" sz="2400" b="1" dirty="0" smtClean="0">
                <a:solidFill>
                  <a:schemeClr val="tx2">
                    <a:lumMod val="60000"/>
                    <a:lumOff val="40000"/>
                  </a:schemeClr>
                </a:solidFill>
                <a:effectLst/>
                <a:latin typeface="Calibri" pitchFamily="34" charset="0"/>
              </a:rPr>
              <a:t>1. Que construção dos números para as crianças de 5 a 7 anos?</a:t>
            </a: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43608" y="1447800"/>
            <a:ext cx="7890080" cy="4800600"/>
          </a:xfrm>
        </p:spPr>
        <p:txBody>
          <a:bodyPr>
            <a:normAutofit/>
          </a:bodyPr>
          <a:lstStyle/>
          <a:p>
            <a:pPr algn="just">
              <a:spcAft>
                <a:spcPts val="600"/>
              </a:spcAft>
            </a:pPr>
            <a:r>
              <a:rPr lang="pt-BR" sz="2400" dirty="0" smtClean="0">
                <a:latin typeface="Calibri" pitchFamily="34" charset="0"/>
              </a:rPr>
              <a:t>Durante muito tempo, houve pouca preocupação de conhecer o “estado de conhecimento inicial” dos alunos</a:t>
            </a:r>
          </a:p>
          <a:p>
            <a:pPr algn="just">
              <a:spcAft>
                <a:spcPts val="600"/>
              </a:spcAft>
            </a:pPr>
            <a:r>
              <a:rPr lang="pt-BR" sz="2400" dirty="0" smtClean="0">
                <a:latin typeface="Calibri" pitchFamily="34" charset="0"/>
              </a:rPr>
              <a:t> Artigo publicado nos “</a:t>
            </a:r>
            <a:r>
              <a:rPr lang="pt-BR" sz="2400" i="1" dirty="0" err="1" smtClean="0">
                <a:latin typeface="Calibri" pitchFamily="34" charset="0"/>
              </a:rPr>
              <a:t>Cahiers</a:t>
            </a:r>
            <a:r>
              <a:rPr lang="pt-BR" sz="2400" i="1" dirty="0" smtClean="0">
                <a:latin typeface="Calibri" pitchFamily="34" charset="0"/>
              </a:rPr>
              <a:t> de </a:t>
            </a:r>
            <a:r>
              <a:rPr lang="pt-BR" sz="2400" i="1" dirty="0" err="1" smtClean="0">
                <a:latin typeface="Calibri" pitchFamily="34" charset="0"/>
              </a:rPr>
              <a:t>Pédagogie</a:t>
            </a:r>
            <a:r>
              <a:rPr lang="pt-BR" sz="2400" i="1" dirty="0" smtClean="0">
                <a:latin typeface="Calibri" pitchFamily="34" charset="0"/>
              </a:rPr>
              <a:t> </a:t>
            </a:r>
            <a:r>
              <a:rPr lang="pt-BR" sz="2400" i="1" dirty="0" err="1" smtClean="0">
                <a:latin typeface="Calibri" pitchFamily="34" charset="0"/>
              </a:rPr>
              <a:t>Moderne</a:t>
            </a:r>
            <a:r>
              <a:rPr lang="pt-BR" sz="2400" dirty="0" smtClean="0">
                <a:latin typeface="Calibri" pitchFamily="34" charset="0"/>
              </a:rPr>
              <a:t>”, 1958:</a:t>
            </a:r>
          </a:p>
          <a:p>
            <a:pPr lvl="2" algn="just">
              <a:spcBef>
                <a:spcPts val="600"/>
              </a:spcBef>
              <a:spcAft>
                <a:spcPts val="600"/>
              </a:spcAft>
            </a:pPr>
            <a:r>
              <a:rPr lang="pt-BR" sz="2000" dirty="0" smtClean="0">
                <a:latin typeface="Calibri" pitchFamily="34" charset="0"/>
              </a:rPr>
              <a:t>“É do conceito dessa criança “virgem” que normalmente deve partir uma reflexão que pretende levar à elaboração de um método e de uma progressão válidos para o ensino do cálculo no CP (1º ciclo)...”</a:t>
            </a:r>
          </a:p>
          <a:p>
            <a:pPr algn="just">
              <a:spcAft>
                <a:spcPts val="600"/>
              </a:spcAft>
            </a:pPr>
            <a:r>
              <a:rPr lang="pt-BR" sz="2400" dirty="0" smtClean="0">
                <a:latin typeface="Calibri" pitchFamily="34" charset="0"/>
              </a:rPr>
              <a:t> 1970 (reforma “das” matemáticas modernas) – Piaget foi muito solicitado para justificar as escolhas utilizadas na época</a:t>
            </a:r>
          </a:p>
        </p:txBody>
      </p:sp>
      <p:sp>
        <p:nvSpPr>
          <p:cNvPr id="4" name="CaixaDeTexto 3"/>
          <p:cNvSpPr txBox="1"/>
          <p:nvPr/>
        </p:nvSpPr>
        <p:spPr>
          <a:xfrm>
            <a:off x="7014891" y="0"/>
            <a:ext cx="2129109" cy="369332"/>
          </a:xfrm>
          <a:prstGeom prst="rect">
            <a:avLst/>
          </a:prstGeom>
          <a:noFill/>
        </p:spPr>
        <p:txBody>
          <a:bodyPr wrap="none" rtlCol="0">
            <a:spAutoFit/>
          </a:bodyPr>
          <a:lstStyle/>
          <a:p>
            <a:r>
              <a:rPr lang="pt-BR" dirty="0" smtClean="0">
                <a:ln>
                  <a:solidFill>
                    <a:schemeClr val="tx1"/>
                  </a:solidFill>
                </a:ln>
                <a:solidFill>
                  <a:schemeClr val="bg1"/>
                </a:solidFill>
              </a:rPr>
              <a:t>Abordagem teórica</a:t>
            </a:r>
            <a:endParaRPr lang="pt-BR" dirty="0">
              <a:ln>
                <a:solidFill>
                  <a:schemeClr val="tx1"/>
                </a:solidFill>
              </a:ln>
              <a:solidFill>
                <a:schemeClr val="bg1"/>
              </a:solidFill>
            </a:endParaRP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43608" y="1447800"/>
            <a:ext cx="7890080" cy="4800600"/>
          </a:xfrm>
        </p:spPr>
        <p:txBody>
          <a:bodyPr>
            <a:normAutofit/>
          </a:bodyPr>
          <a:lstStyle/>
          <a:p>
            <a:pPr algn="just"/>
            <a:r>
              <a:rPr lang="pt-BR" sz="2400" dirty="0" smtClean="0">
                <a:solidFill>
                  <a:schemeClr val="tx1"/>
                </a:solidFill>
                <a:latin typeface="Calibri" pitchFamily="34" charset="0"/>
              </a:rPr>
              <a:t> Destaque de dois períodos, nos últimos quarenta anos, marcados pela reforma (francesa) de 1970: </a:t>
            </a:r>
          </a:p>
          <a:p>
            <a:pPr algn="just">
              <a:buNone/>
            </a:pPr>
            <a:endParaRPr lang="pt-BR" sz="2400" dirty="0" smtClean="0">
              <a:latin typeface="Calibri" pitchFamily="34" charset="0"/>
            </a:endParaRPr>
          </a:p>
          <a:p>
            <a:pPr lvl="1" algn="just"/>
            <a:r>
              <a:rPr lang="pt-BR" sz="2400" dirty="0" smtClean="0">
                <a:solidFill>
                  <a:schemeClr val="tx1"/>
                </a:solidFill>
                <a:latin typeface="Calibri" pitchFamily="34" charset="0"/>
              </a:rPr>
              <a:t>1945-1970 </a:t>
            </a:r>
          </a:p>
          <a:p>
            <a:pPr lvl="1" algn="just"/>
            <a:r>
              <a:rPr lang="pt-BR" sz="2400" dirty="0" smtClean="0">
                <a:solidFill>
                  <a:schemeClr val="tx1"/>
                </a:solidFill>
                <a:latin typeface="Calibri" pitchFamily="34" charset="0"/>
              </a:rPr>
              <a:t>a partir de 1970</a:t>
            </a:r>
            <a:endParaRPr lang="pt-BR" sz="2400" dirty="0">
              <a:solidFill>
                <a:schemeClr val="tx1"/>
              </a:solidFill>
              <a:latin typeface="Calibri" pitchFamily="34" charset="0"/>
            </a:endParaRPr>
          </a:p>
        </p:txBody>
      </p:sp>
      <p:sp>
        <p:nvSpPr>
          <p:cNvPr id="4" name="CaixaDeTexto 3"/>
          <p:cNvSpPr txBox="1"/>
          <p:nvPr/>
        </p:nvSpPr>
        <p:spPr>
          <a:xfrm>
            <a:off x="7014891" y="0"/>
            <a:ext cx="2129109" cy="369332"/>
          </a:xfrm>
          <a:prstGeom prst="rect">
            <a:avLst/>
          </a:prstGeom>
          <a:noFill/>
        </p:spPr>
        <p:txBody>
          <a:bodyPr wrap="none" rtlCol="0">
            <a:spAutoFit/>
          </a:bodyPr>
          <a:lstStyle/>
          <a:p>
            <a:r>
              <a:rPr lang="pt-BR" dirty="0" smtClean="0">
                <a:ln>
                  <a:solidFill>
                    <a:schemeClr val="tx1"/>
                  </a:solidFill>
                </a:ln>
                <a:solidFill>
                  <a:schemeClr val="bg1"/>
                </a:solidFill>
              </a:rPr>
              <a:t>Abordagem teórica</a:t>
            </a:r>
            <a:endParaRPr lang="pt-BR" dirty="0">
              <a:ln>
                <a:solidFill>
                  <a:schemeClr val="tx1"/>
                </a:solidFill>
              </a:ln>
              <a:solidFill>
                <a:schemeClr val="bg1"/>
              </a:solidFill>
            </a:endParaRPr>
          </a:p>
        </p:txBody>
      </p:sp>
      <p:sp>
        <p:nvSpPr>
          <p:cNvPr id="5" name="Título 1"/>
          <p:cNvSpPr>
            <a:spLocks noGrp="1"/>
          </p:cNvSpPr>
          <p:nvPr>
            <p:ph type="title"/>
          </p:nvPr>
        </p:nvSpPr>
        <p:spPr>
          <a:xfrm>
            <a:off x="971600" y="274638"/>
            <a:ext cx="8172400" cy="1143000"/>
          </a:xfrm>
        </p:spPr>
        <p:txBody>
          <a:bodyPr>
            <a:noAutofit/>
          </a:bodyPr>
          <a:lstStyle/>
          <a:p>
            <a:r>
              <a:rPr lang="pt-BR" sz="2400" b="1" dirty="0" smtClean="0">
                <a:solidFill>
                  <a:schemeClr val="tx2">
                    <a:lumMod val="60000"/>
                    <a:lumOff val="40000"/>
                  </a:schemeClr>
                </a:solidFill>
                <a:effectLst/>
                <a:latin typeface="Calibri" pitchFamily="34" charset="0"/>
              </a:rPr>
              <a:t>1.1- Dois períodos relativos aos primeiros ensinos dos números</a:t>
            </a:r>
            <a:endParaRPr lang="pt-BR" sz="2400" b="1" dirty="0">
              <a:solidFill>
                <a:schemeClr val="tx2">
                  <a:lumMod val="60000"/>
                  <a:lumOff val="40000"/>
                </a:schemeClr>
              </a:solidFill>
              <a:effectLst/>
              <a:latin typeface="Calibri" pitchFamily="34" charset="0"/>
            </a:endParaRP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43608" y="1868760"/>
            <a:ext cx="7890080" cy="4800600"/>
          </a:xfrm>
        </p:spPr>
        <p:txBody>
          <a:bodyPr>
            <a:normAutofit/>
          </a:bodyPr>
          <a:lstStyle/>
          <a:p>
            <a:pPr algn="just"/>
            <a:r>
              <a:rPr lang="pt-BR" sz="2400" dirty="0" smtClean="0">
                <a:solidFill>
                  <a:schemeClr val="tx1"/>
                </a:solidFill>
                <a:latin typeface="Calibri" pitchFamily="34" charset="0"/>
              </a:rPr>
              <a:t> “No ensino do 1º ciclo, a a</a:t>
            </a:r>
            <a:r>
              <a:rPr lang="pt-BR" sz="2400" dirty="0" smtClean="0">
                <a:latin typeface="Calibri" pitchFamily="34" charset="0"/>
              </a:rPr>
              <a:t>prendizagem dos números deve fazer-se pela observação de conjuntos de objetos simples ou usuais, manejados ou desenhados. (...) Para ter verdadeiramente a noção de um número, é necessário poder reconhecê-lo nos seus diversos aspectos; reconhecer o seu nome,a sua figura, a sua constituição.”</a:t>
            </a:r>
          </a:p>
        </p:txBody>
      </p:sp>
      <p:sp>
        <p:nvSpPr>
          <p:cNvPr id="4" name="CaixaDeTexto 3"/>
          <p:cNvSpPr txBox="1"/>
          <p:nvPr/>
        </p:nvSpPr>
        <p:spPr>
          <a:xfrm>
            <a:off x="7014891" y="0"/>
            <a:ext cx="2129109" cy="369332"/>
          </a:xfrm>
          <a:prstGeom prst="rect">
            <a:avLst/>
          </a:prstGeom>
          <a:noFill/>
        </p:spPr>
        <p:txBody>
          <a:bodyPr wrap="none" rtlCol="0">
            <a:spAutoFit/>
          </a:bodyPr>
          <a:lstStyle/>
          <a:p>
            <a:r>
              <a:rPr lang="pt-BR" dirty="0" smtClean="0">
                <a:ln>
                  <a:solidFill>
                    <a:schemeClr val="tx1"/>
                  </a:solidFill>
                </a:ln>
                <a:solidFill>
                  <a:schemeClr val="bg1"/>
                </a:solidFill>
              </a:rPr>
              <a:t>Abordagem teórica</a:t>
            </a:r>
            <a:endParaRPr lang="pt-BR" dirty="0">
              <a:ln>
                <a:solidFill>
                  <a:schemeClr val="tx1"/>
                </a:solidFill>
              </a:ln>
              <a:solidFill>
                <a:schemeClr val="bg1"/>
              </a:solidFill>
            </a:endParaRPr>
          </a:p>
        </p:txBody>
      </p:sp>
      <p:sp>
        <p:nvSpPr>
          <p:cNvPr id="5" name="Título 1"/>
          <p:cNvSpPr>
            <a:spLocks noGrp="1"/>
          </p:cNvSpPr>
          <p:nvPr>
            <p:ph type="title"/>
          </p:nvPr>
        </p:nvSpPr>
        <p:spPr>
          <a:xfrm>
            <a:off x="971600" y="274638"/>
            <a:ext cx="8172400" cy="1143000"/>
          </a:xfrm>
        </p:spPr>
        <p:txBody>
          <a:bodyPr>
            <a:noAutofit/>
          </a:bodyPr>
          <a:lstStyle/>
          <a:p>
            <a:r>
              <a:rPr lang="pt-BR" sz="2400" b="1" dirty="0" smtClean="0">
                <a:effectLst/>
                <a:latin typeface="Calibri" pitchFamily="34" charset="0"/>
              </a:rPr>
              <a:t>1945 – 1970: Aprender os números</a:t>
            </a:r>
            <a:endParaRPr lang="pt-BR" sz="2400" b="1" dirty="0">
              <a:effectLst/>
              <a:latin typeface="Calibri" pitchFamily="34" charset="0"/>
            </a:endParaRP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43608" y="1447800"/>
            <a:ext cx="7890080" cy="5149552"/>
          </a:xfrm>
        </p:spPr>
        <p:txBody>
          <a:bodyPr>
            <a:normAutofit fontScale="92500" lnSpcReduction="10000"/>
          </a:bodyPr>
          <a:lstStyle/>
          <a:p>
            <a:pPr algn="just"/>
            <a:r>
              <a:rPr lang="pt-BR" sz="2400" dirty="0" smtClean="0">
                <a:solidFill>
                  <a:schemeClr val="tx1"/>
                </a:solidFill>
                <a:latin typeface="Calibri" pitchFamily="34" charset="0"/>
              </a:rPr>
              <a:t> Aulas práticas: repetir, reproduzir</a:t>
            </a:r>
          </a:p>
          <a:p>
            <a:pPr lvl="1" algn="just"/>
            <a:r>
              <a:rPr lang="pt-BR" sz="2000" dirty="0" smtClean="0">
                <a:latin typeface="Calibri" pitchFamily="34" charset="0"/>
              </a:rPr>
              <a:t> Transmitir, comunicar um saber já constituído: o aluno aprende primeiro observando, imitando, repetindo;</a:t>
            </a:r>
          </a:p>
          <a:p>
            <a:pPr lvl="1" algn="just"/>
            <a:r>
              <a:rPr lang="pt-BR" sz="2000" dirty="0" smtClean="0">
                <a:solidFill>
                  <a:schemeClr val="tx1"/>
                </a:solidFill>
                <a:latin typeface="Calibri" pitchFamily="34" charset="0"/>
              </a:rPr>
              <a:t> Função das imagens;</a:t>
            </a:r>
          </a:p>
          <a:p>
            <a:pPr lvl="1" algn="just"/>
            <a:r>
              <a:rPr lang="pt-BR" sz="2000" dirty="0" smtClean="0">
                <a:latin typeface="Calibri" pitchFamily="34" charset="0"/>
              </a:rPr>
              <a:t> Manuseamento como imitação do docente;</a:t>
            </a:r>
          </a:p>
          <a:p>
            <a:pPr lvl="1" algn="just"/>
            <a:r>
              <a:rPr lang="pt-BR" sz="2000" dirty="0" smtClean="0">
                <a:solidFill>
                  <a:schemeClr val="tx1"/>
                </a:solidFill>
                <a:latin typeface="Calibri" pitchFamily="34" charset="0"/>
              </a:rPr>
              <a:t> </a:t>
            </a:r>
            <a:r>
              <a:rPr lang="pt-BR" sz="2000" dirty="0" smtClean="0">
                <a:latin typeface="Calibri" pitchFamily="34" charset="0"/>
              </a:rPr>
              <a:t>Escritas simbólicas: simples codificação da realidade.</a:t>
            </a:r>
          </a:p>
          <a:p>
            <a:pPr algn="just"/>
            <a:r>
              <a:rPr lang="pt-BR" sz="2400" dirty="0" smtClean="0">
                <a:latin typeface="Calibri" pitchFamily="34" charset="0"/>
              </a:rPr>
              <a:t> 3 é uma outra maneira de designar :</a:t>
            </a:r>
          </a:p>
          <a:p>
            <a:pPr algn="just">
              <a:buNone/>
            </a:pPr>
            <a:r>
              <a:rPr lang="pt-BR" sz="2400" dirty="0" smtClean="0">
                <a:latin typeface="Calibri" pitchFamily="34" charset="0"/>
              </a:rPr>
              <a:t>					</a:t>
            </a:r>
          </a:p>
          <a:p>
            <a:pPr algn="just">
              <a:buNone/>
            </a:pPr>
            <a:endParaRPr lang="pt-BR" sz="2400" dirty="0" smtClean="0">
              <a:latin typeface="Calibri" pitchFamily="34" charset="0"/>
            </a:endParaRPr>
          </a:p>
          <a:p>
            <a:pPr algn="just"/>
            <a:r>
              <a:rPr lang="pt-BR" sz="2400" dirty="0" smtClean="0">
                <a:latin typeface="Calibri" pitchFamily="34" charset="0"/>
              </a:rPr>
              <a:t>Métodos pedagógicos – influenciados pelo empirismo sensualista</a:t>
            </a:r>
          </a:p>
          <a:p>
            <a:pPr algn="just"/>
            <a:r>
              <a:rPr lang="pt-BR" sz="2400" dirty="0" smtClean="0">
                <a:latin typeface="Calibri" pitchFamily="34" charset="0"/>
              </a:rPr>
              <a:t>Conhecimentos – a partir da experiência e observação – do simples ao complexo</a:t>
            </a:r>
          </a:p>
          <a:p>
            <a:pPr algn="just"/>
            <a:r>
              <a:rPr lang="pt-BR" sz="2400" dirty="0" smtClean="0">
                <a:latin typeface="Calibri" pitchFamily="34" charset="0"/>
              </a:rPr>
              <a:t>Aprendizagem – recepção e repetição 	</a:t>
            </a:r>
          </a:p>
        </p:txBody>
      </p:sp>
      <p:sp>
        <p:nvSpPr>
          <p:cNvPr id="4" name="CaixaDeTexto 3"/>
          <p:cNvSpPr txBox="1"/>
          <p:nvPr/>
        </p:nvSpPr>
        <p:spPr>
          <a:xfrm>
            <a:off x="7014891" y="0"/>
            <a:ext cx="2129109" cy="369332"/>
          </a:xfrm>
          <a:prstGeom prst="rect">
            <a:avLst/>
          </a:prstGeom>
          <a:noFill/>
        </p:spPr>
        <p:txBody>
          <a:bodyPr wrap="none" rtlCol="0">
            <a:spAutoFit/>
          </a:bodyPr>
          <a:lstStyle/>
          <a:p>
            <a:r>
              <a:rPr lang="pt-BR" dirty="0" smtClean="0">
                <a:ln>
                  <a:solidFill>
                    <a:schemeClr val="tx1"/>
                  </a:solidFill>
                </a:ln>
                <a:solidFill>
                  <a:schemeClr val="bg1"/>
                </a:solidFill>
              </a:rPr>
              <a:t>Abordagem teórica</a:t>
            </a:r>
            <a:endParaRPr lang="pt-BR" dirty="0">
              <a:ln>
                <a:solidFill>
                  <a:schemeClr val="tx1"/>
                </a:solidFill>
              </a:ln>
              <a:solidFill>
                <a:schemeClr val="bg1"/>
              </a:solidFill>
            </a:endParaRPr>
          </a:p>
        </p:txBody>
      </p:sp>
      <p:sp>
        <p:nvSpPr>
          <p:cNvPr id="5" name="Título 1"/>
          <p:cNvSpPr>
            <a:spLocks noGrp="1"/>
          </p:cNvSpPr>
          <p:nvPr>
            <p:ph type="title"/>
          </p:nvPr>
        </p:nvSpPr>
        <p:spPr>
          <a:xfrm>
            <a:off x="971600" y="274638"/>
            <a:ext cx="8172400" cy="1143000"/>
          </a:xfrm>
        </p:spPr>
        <p:txBody>
          <a:bodyPr>
            <a:noAutofit/>
          </a:bodyPr>
          <a:lstStyle/>
          <a:p>
            <a:r>
              <a:rPr lang="pt-BR" sz="2400" b="1" dirty="0" smtClean="0">
                <a:effectLst/>
                <a:latin typeface="Calibri" pitchFamily="34" charset="0"/>
              </a:rPr>
              <a:t>1945 – 1970: Aprender os números</a:t>
            </a:r>
            <a:endParaRPr lang="pt-BR" sz="2400" b="1" dirty="0">
              <a:effectLst/>
              <a:latin typeface="Calibri" pitchFamily="34" charset="0"/>
            </a:endParaRPr>
          </a:p>
        </p:txBody>
      </p:sp>
      <p:sp>
        <p:nvSpPr>
          <p:cNvPr id="1026" name="AutoShape 2" descr="data:image/jpeg;base64,/9j/4AAQSkZJRgABAQAAAQABAAD/2wCEAAkGBhIQEA8PEA0PEhMQExAQDxEUEBYVDxAPFBAVFRQXFhQYHSYfFxovGRUSHzMgIycqLC0sGB4xNTwqNSkuLCkBCQoKDgwOGg8PGTUlHiQpKSktLSwsKSk1LCkpNSksKikpLDQ1KSwpMCkpNSopKSwpKSopLCw1LCkpKSwsLCkyKf/AABEIAMIBAwMBIgACEQEDEQH/xAAcAAEAAQUBAQAAAAAAAAAAAAAABgEDBAUHCAL/xAA8EAACAQIEAwUFBQYHAQAAAAAAAQIDEQQSITEFBiITQWFxgQcyQlGhFCORscFSYpKy8PEWJDNTctHhFf/EABoBAQADAQEBAAAAAAAAAAAAAAADBAUCAQb/xAAlEQEAAgICAQMEAwAAAAAAAAAAAQIDEQQhEgUTQTFRYYEikfD/2gAMAwEAAhEDEQA/AO4gGLieIwpzhTlK0pqcltZQgk5Sd3oleP4gZQMWnxOlJzjGtTbhKMJdS0lKKlFeqasMLxGFRRcZLqvlTaUpWSbsr370BlAAAAAAAAAAAAAAMfG46NGKlN7yhCKXvSnOVoxSe7ufK4pSzZO2p5ssp2zr3ItqT8k0/wAGBlAxIcTptzWdLJKEW20ouU4KUUnfW6lEywAAAAAAAAAAAAAADArcapQqypTmo5YRqTlKUVGKnKUYLV3beWWy7j4jzDQcHNVoOzqxSzLNKVJtSUU3rt9V8wNkDEw3EqdTKlOOaUXNQzJyyqTjfRvvTMsAAABhY/hMKzTlmTjGUYtW0vOnO+qabzUob6b3TuZoA0v+FKVnHNUs2m10avs+zn8PfHf5fDlK0uVqUZ05qdX7ufaRjnWXPZK7Vvkrf2VtyAAAAAAAAAAAAAACxisJGokpbRlCa/5RkmvyNZT5UpRWk6myTfRdqOTJ8FtMkPO3VmuzdADRVuT6MoyhnrJTUVPLNLNaDjrp4t+D2tsbxIqAAAAAAAAAAAAAADDxfCadVuU4yu1FZlOUZJR7RKzi1bSrUXipMsS5doPTJK15PL2k8vVJSta+2ZKSWyeqNmANdhuAUKdRVYU2pxUknnk7KW+jZsQAAAAAAAAAAAAAAAAAAAAAAAAAAAAAAAAAAAAAAAAAAAAAAAAAAAAAAAAAAAAAAAAAAAuAB8ymkm20kt29kRjjPtJwGGuniVVmvgo9bv4yXSvVnkzp1WlrTqsJRcNnIuK+2erO8cLh4Ul+3Ueef8Ksl9SFcZ5hx+Ju6uIxNSHhmVL+GNokfu13qF2vp+XXlbqHpJMqeeeROfKmBrxU6k5YebSqwbbyp/HFdzXhutD0FQrRnGM4SUoySlGSd1KLV00zuttq+bDbFOpXAAdIAAAAAAAAAAAAAAAAAAAAAAAAAAAAAAAAFjF4uFKE6tSSjCCcpye0YpXbOVcxe2uV3DA0ElqlWq6t+Kprb1foTL2lVbcPqR/3J06fpmzP+U4BisK4N/L9f6/Uhy3mv0avp/Fpm3N2VxfmnFYt/wCYxVWot8ma1NeUFaP0NapFKlraFsh8vJse17XUQudvZnVZcyYGdKnOniKVNRirU30zhZe7l7/Qi3KnJVLE4d4irObvOVOFODsllS1k9+/bT6mHzTyxHCQhWpybi59m4y1aeVtNPvWhJEeMbhnZbUzX8LTrTV8fxNOria1SjG0JSvHS19Em7d13d28Tp/se5yuv/nVp6q8sM2+7eVP85L1XyOPyldXRkcPxEqc4Vac3GUJKUJLdSTumvU5rfU7lPl40Xp4Q9XIqaHkzmePEMLCsrKouivBfDUS19HuvM3xZidvnrVmszWfqAA9cgAAAAAAAAAAAAAAAAPmM09U091prtuHNLdrXYD6AAAAAAAAAAEH9q1e2GoRfxVrvyjTl/wBnMeZeFKGVr3ZxuvC2/wCGj9ToPtdrWjhI+NWX4KC/UglDESxPZYeTX3ankl8TvayfgrEN+501uNulK3ifuhdWFm091p4FqKlJpJNt6JJXbfyS7zbcUwdpPTWN014J2+j+j8Db+z3HYejiKnbuMXOnlpTlpGEs2qv8N13+neQRHemvlyT7U3jtrOG8VxuATyqcITfVGpT+7k/KS38jF4zx6ti2nWnfLfLFJRgm93Zd/idF5kxeHp4bEKdWk+0hJU4RmpSlNrpaS8bO/dY5Pc7tuPlU48xkibWr2QkXVNru8i1YvRk3HLbyZHZo441GpSv2dc3vA4uLk32NW1Ouu5Rb0n5pu/k2eioyvqeUsIpQkpJpNX7r208T09wBP7Lhc2/Y0b+fZxLGKdxphep4oraLR8tgACZkgAAAAAC1DEwlmyzi8jyztJPJK17S+Ts1uVq14xV5SjFbXbSV/UC4AAAAAFJK6a/uVAEWjy9iY06dJV1lpxw9kqko5pU+zck2oXV5RqSz6t5kmtDInwnFuoqnbU24OeTM21aUk9svSmoxWVN2y3T10kIAweD0KsKSjXqKc05dSu+lvpTbSbdtLmcAAAAAAAAABzz2p0/vMBN+7mqQb7k3lt+v4EAx8PsmLTS0i4zS/dktV+aOy848B+24SpSXvrrpP5VIrReuq9TjNHCTxLqqo5OrTglG+6yXTi156EF+pavFmLY+/jqf2s8XXbSq4mmuhz0T3V0r5l8ndr1IZiJOLkku+TW+iu7L8EvO5POXK0JRxFGpJRzwlKLbssyj+eifoRHE0FKo/wAvEjlo4YmZmv2a7NJ6KL9E9jIoYaUr5k46/LVkk5f4H2yqTs3GnlvFbuTvb00ZXi8acEqcYRU7rRbxVtn47HPetpPOtcnh3LSwwsV3X8zf4XlluEalVuCkk4xS6mns3fY1tTh1WMHUlTait72vbbbcy6nMeIxCVOdaMYpKLahFScUrayWr0PI1HdkmWb5NUwTH5Y0sEniFShJtSnGCb3u2k1+LsemaNNRjGK2ilFeSVjz7ybw5T4hhKeXVVoSk3rpDrf8AKehSbBMWjcMj1SJpatJnuIVABYZAAAAYAEdxXK85xnTWJmoVPtGaOapp2tSpJ2WezVpxTT/Z0tdla3LtaTv9rktI5VepLLJQS0cp6Wak093md2yQgDX8JwNWk6rq4h1e0nmirNKG90rt2W2ncbAAAAAAAAAAAAAAAAAAAAAKWOW+0HhcsDio8RowThWeWtH4VVt322ulfzT+Z1MweNcKhiqFXD1F01ItX74vdSXinZ+hzaNwmwZPbvufp8vPeL4e406da941Lvb3Zb2/r5M0zfVJ+JLOJSeHo18BXi1Vo1VkaXS43vfwVndeEiJp7+bKln0nH3Mbn/Q+4Yicb5JSjfR5ZNXXydtzY8t4yjSqyniFN9LyNRzZZtrW113X1NxR5bjQpxqV43bipPN7kE1deejI3xGtCdSTpwUY6JJKydlq7dx73EbeRamaZpEftt62LljKnYUItResnLfLHVtpbL6jGcFpUISk5zzr3XdJOfcrf+ljlvB4yVTNg6VWU7OLcIXjZ7qTayr1J7w32VYjESVTH4lRXfTh1VLX2ze7H0uO7fCG0049o/nqI/uWF7JMF2uLdfLpQpy6v359MU/G2c7GYHBuB0cHSVHD01CK1ffKUvnJvVszyxip4V0x+ZyZ5OWcgACRUAAAAAAAAAAAAAAAAAAAAAAAAAAAAAAoVAEB9qHJ8sTTWKoQbrUlacUuqpS8F3yX1Tfgcdw3C61SWSnQqzlf3YwbfqraHp9o+Y00r2SV97Lcitji07aGDn2w08dbcX4V7LuIYhR+01expqyjGpNznFeEE7L1aJvwX2UYHD2c4SxE131H0X8ILT8bkzKnsY6wiyczLfreo/HS1Qw8YRUYQjGK2jFJRXoi4VBIqAAAAAAAAAAAAAAAAAAAAAAAAAAAAAAAAAAAAAAAAAAAAAAAAAAAAAAAAAAAAAAAAAAAAAAAAAAAAAAAAAAAAAAAAAAAAAAAAAAAAAAC1iMRGnHNOVkrK/i2klp4tH3nV7XV7Xt328gPoFqGIjKUoqSbg0pr9luKkk/GzT9UXQAAAAACLznjoRcYRvKXaTlUcHK33s3aKlVsumNNKHfnvpZovVsTi5Th9y8sasG8t4ZqdprV5+pWcZW0yu0Xm1ZIbCwGBwXFVqkJOvR7OSm1BbXhli02ruzu5R3+E2AAAAAAAAAAAAAGRirgcbGNSFKf+o8RPtL0815VKrjdvZ5FQUbKy6r2siTlLAR3EUcZOUelOMZxklJwV12clrler6nmT0zZct0bLg08Q1U+0xUXnfZpOLfZtLRuOmjzLysbGwAAAAAAAAAAAAAAMXiGAVZQT0yVKdVO1+qElJf3NNT5ScXm7e8srg5Om/dvFpe/ezcZZterPK2W5IwBG63KU3GcY4ycc+Rt5LtOFPKnG8tLPK13rKlruSQAAAAAAAAAAAAAAAAAAAAAAAAAAAAAAAAAAAAAAAAAAAAAAAAA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6" name="Imagem 5" descr="13760297-el-numero-tres--la-cara-de-un-dado-de-colores-con-el-numero-tres.jpg"/>
          <p:cNvPicPr>
            <a:picLocks noChangeAspect="1"/>
          </p:cNvPicPr>
          <p:nvPr/>
        </p:nvPicPr>
        <p:blipFill>
          <a:blip r:embed="rId2" cstate="print"/>
          <a:srcRect l="28738" t="21791" r="28738" b="12389"/>
          <a:stretch>
            <a:fillRect/>
          </a:stretch>
        </p:blipFill>
        <p:spPr>
          <a:xfrm>
            <a:off x="5076056" y="3935723"/>
            <a:ext cx="437191" cy="453384"/>
          </a:xfrm>
          <a:prstGeom prst="rect">
            <a:avLst/>
          </a:prstGeom>
        </p:spPr>
      </p:pic>
      <p:grpSp>
        <p:nvGrpSpPr>
          <p:cNvPr id="10" name="Grupo 9"/>
          <p:cNvGrpSpPr/>
          <p:nvPr/>
        </p:nvGrpSpPr>
        <p:grpSpPr>
          <a:xfrm>
            <a:off x="6300192" y="3933056"/>
            <a:ext cx="1512168" cy="452636"/>
            <a:chOff x="5445430" y="4272508"/>
            <a:chExt cx="2150906" cy="689248"/>
          </a:xfrm>
        </p:grpSpPr>
        <p:pic>
          <p:nvPicPr>
            <p:cNvPr id="7" name="Imagem 6" descr="images.jpg"/>
            <p:cNvPicPr>
              <a:picLocks noChangeAspect="1"/>
            </p:cNvPicPr>
            <p:nvPr/>
          </p:nvPicPr>
          <p:blipFill>
            <a:blip r:embed="rId3" cstate="print"/>
            <a:stretch>
              <a:fillRect/>
            </a:stretch>
          </p:blipFill>
          <p:spPr>
            <a:xfrm>
              <a:off x="5445430" y="4293096"/>
              <a:ext cx="711999" cy="668660"/>
            </a:xfrm>
            <a:prstGeom prst="rect">
              <a:avLst/>
            </a:prstGeom>
          </p:spPr>
        </p:pic>
        <p:pic>
          <p:nvPicPr>
            <p:cNvPr id="8" name="Imagem 7" descr="images.jpg"/>
            <p:cNvPicPr>
              <a:picLocks noChangeAspect="1"/>
            </p:cNvPicPr>
            <p:nvPr/>
          </p:nvPicPr>
          <p:blipFill>
            <a:blip r:embed="rId3" cstate="print"/>
            <a:stretch>
              <a:fillRect/>
            </a:stretch>
          </p:blipFill>
          <p:spPr>
            <a:xfrm>
              <a:off x="6164257" y="4293096"/>
              <a:ext cx="711999" cy="668660"/>
            </a:xfrm>
            <a:prstGeom prst="rect">
              <a:avLst/>
            </a:prstGeom>
          </p:spPr>
        </p:pic>
        <p:pic>
          <p:nvPicPr>
            <p:cNvPr id="9" name="Imagem 8" descr="images.jpg"/>
            <p:cNvPicPr>
              <a:picLocks noChangeAspect="1"/>
            </p:cNvPicPr>
            <p:nvPr/>
          </p:nvPicPr>
          <p:blipFill>
            <a:blip r:embed="rId3" cstate="print"/>
            <a:stretch>
              <a:fillRect/>
            </a:stretch>
          </p:blipFill>
          <p:spPr>
            <a:xfrm>
              <a:off x="6884337" y="4272508"/>
              <a:ext cx="711999" cy="668660"/>
            </a:xfrm>
            <a:prstGeom prst="rect">
              <a:avLst/>
            </a:prstGeom>
          </p:spPr>
        </p:pic>
      </p:gr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ício">
  <a:themeElements>
    <a:clrScheme name="Solstí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í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í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432</TotalTime>
  <Words>2274</Words>
  <Application>Microsoft Macintosh PowerPoint</Application>
  <PresentationFormat>Presentación en pantalla (4:3)</PresentationFormat>
  <Paragraphs>203</Paragraphs>
  <Slides>29</Slides>
  <Notes>0</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Solstício</vt:lpstr>
      <vt:lpstr>Presentación de PowerPoint</vt:lpstr>
      <vt:lpstr>1. Que construção dos números para as crianças de 5 a 7 anos?</vt:lpstr>
      <vt:lpstr>1. Que construção dos números para as crianças de 5 a 7 anos?</vt:lpstr>
      <vt:lpstr>1. Que construção dos números para as crianças de 5 a 7 anos?</vt:lpstr>
      <vt:lpstr>1. Que construção dos números para as crianças de 5 a 7 anos?</vt:lpstr>
      <vt:lpstr>Presentación de PowerPoint</vt:lpstr>
      <vt:lpstr>1.1- Dois períodos relativos aos primeiros ensinos dos números</vt:lpstr>
      <vt:lpstr>1945 – 1970: Aprender os números</vt:lpstr>
      <vt:lpstr>1945 – 1970: Aprender os números</vt:lpstr>
      <vt:lpstr>1945 – 1970: Aprender os números</vt:lpstr>
      <vt:lpstr>A partir de 1970: O que é um número?</vt:lpstr>
      <vt:lpstr>Em resumo...</vt:lpstr>
      <vt:lpstr>Uma proposta</vt:lpstr>
      <vt:lpstr>Duas ideias centrais:</vt:lpstr>
      <vt:lpstr>Breve reflexão sobre as escolhas anteriores</vt:lpstr>
      <vt:lpstr>1.2- Levar em conta as competências numéricas das crianças</vt:lpstr>
      <vt:lpstr>1.3- Para que servem os números? Construir sentido</vt:lpstr>
      <vt:lpstr>Quando utilizar os números?</vt:lpstr>
      <vt:lpstr>Quando utilizar os números?</vt:lpstr>
      <vt:lpstr>Quando utilizar os números?</vt:lpstr>
      <vt:lpstr>Presentación de PowerPoint</vt:lpstr>
      <vt:lpstr>A dimensão relativa dos números</vt:lpstr>
      <vt:lpstr>2. As concepções de aprendizagem</vt:lpstr>
      <vt:lpstr>2.1- A função da resolução de problemas na construção dos conhecimentos</vt:lpstr>
      <vt:lpstr>2.2- As interações sociais</vt:lpstr>
      <vt:lpstr>2.3- Dos conhecimentos antigos aos conhecimentos novos</vt:lpstr>
      <vt:lpstr>2.4- A função do treino e a necessidade das tomadas de consciência</vt:lpstr>
      <vt:lpstr>2.5- A disponibilidade dos conhecimentos</vt:lpstr>
      <vt:lpstr>2.6- A aprendizagem: um processo que se insere no longo prazo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Ana Paula</dc:creator>
  <cp:lastModifiedBy>Manoel Moura</cp:lastModifiedBy>
  <cp:revision>110</cp:revision>
  <dcterms:created xsi:type="dcterms:W3CDTF">2013-08-21T21:16:10Z</dcterms:created>
  <dcterms:modified xsi:type="dcterms:W3CDTF">2014-10-20T19:34:17Z</dcterms:modified>
</cp:coreProperties>
</file>