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2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1" d="100"/>
          <a:sy n="81" d="100"/>
        </p:scale>
        <p:origin x="-280" y="1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369B-8B1B-3E43-BC70-6DE118738723}" type="datetimeFigureOut">
              <a:rPr lang="en-US" smtClean="0"/>
              <a:t>22/03/16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245B-8FA5-354C-AAF7-792E60CD3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63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369B-8B1B-3E43-BC70-6DE118738723}" type="datetimeFigureOut">
              <a:rPr lang="en-US" smtClean="0"/>
              <a:t>22/03/16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245B-8FA5-354C-AAF7-792E60CD3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69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369B-8B1B-3E43-BC70-6DE118738723}" type="datetimeFigureOut">
              <a:rPr lang="en-US" smtClean="0"/>
              <a:t>22/03/16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245B-8FA5-354C-AAF7-792E60CD3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66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369B-8B1B-3E43-BC70-6DE118738723}" type="datetimeFigureOut">
              <a:rPr lang="en-US" smtClean="0"/>
              <a:t>22/03/16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245B-8FA5-354C-AAF7-792E60CD3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74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369B-8B1B-3E43-BC70-6DE118738723}" type="datetimeFigureOut">
              <a:rPr lang="en-US" smtClean="0"/>
              <a:t>22/03/16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245B-8FA5-354C-AAF7-792E60CD3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81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369B-8B1B-3E43-BC70-6DE118738723}" type="datetimeFigureOut">
              <a:rPr lang="en-US" smtClean="0"/>
              <a:t>22/03/16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245B-8FA5-354C-AAF7-792E60CD3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18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369B-8B1B-3E43-BC70-6DE118738723}" type="datetimeFigureOut">
              <a:rPr lang="en-US" smtClean="0"/>
              <a:t>22/03/16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245B-8FA5-354C-AAF7-792E60CD3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52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369B-8B1B-3E43-BC70-6DE118738723}" type="datetimeFigureOut">
              <a:rPr lang="en-US" smtClean="0"/>
              <a:t>22/03/16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245B-8FA5-354C-AAF7-792E60CD3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6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369B-8B1B-3E43-BC70-6DE118738723}" type="datetimeFigureOut">
              <a:rPr lang="en-US" smtClean="0"/>
              <a:t>22/03/16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245B-8FA5-354C-AAF7-792E60CD3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92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369B-8B1B-3E43-BC70-6DE118738723}" type="datetimeFigureOut">
              <a:rPr lang="en-US" smtClean="0"/>
              <a:t>22/03/16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245B-8FA5-354C-AAF7-792E60CD3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36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8369B-8B1B-3E43-BC70-6DE118738723}" type="datetimeFigureOut">
              <a:rPr lang="en-US" smtClean="0"/>
              <a:t>22/03/16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3245B-8FA5-354C-AAF7-792E60CD3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5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8369B-8B1B-3E43-BC70-6DE118738723}" type="datetimeFigureOut">
              <a:rPr lang="en-US" smtClean="0"/>
              <a:t>22/03/16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3245B-8FA5-354C-AAF7-792E60CD3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3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Cinética</a:t>
            </a:r>
            <a:r>
              <a:rPr lang="en-US" dirty="0" smtClean="0"/>
              <a:t> </a:t>
            </a:r>
            <a:r>
              <a:rPr lang="en-US" dirty="0" err="1" smtClean="0"/>
              <a:t>Química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Capitulo</a:t>
            </a:r>
            <a:r>
              <a:rPr lang="en-US" dirty="0" smtClean="0"/>
              <a:t>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440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Colisões</a:t>
            </a:r>
            <a:r>
              <a:rPr lang="en-US" dirty="0" smtClean="0"/>
              <a:t> </a:t>
            </a:r>
            <a:r>
              <a:rPr lang="en-US" dirty="0" err="1" smtClean="0"/>
              <a:t>Moleculares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Número</a:t>
            </a:r>
            <a:r>
              <a:rPr lang="en-US" sz="2400" dirty="0" smtClean="0"/>
              <a:t> de </a:t>
            </a:r>
            <a:r>
              <a:rPr lang="en-US" sz="2400" dirty="0" err="1" smtClean="0"/>
              <a:t>colisões</a:t>
            </a:r>
            <a:r>
              <a:rPr lang="en-US" sz="2400" dirty="0" smtClean="0"/>
              <a:t> da </a:t>
            </a:r>
            <a:r>
              <a:rPr lang="en-US" sz="2400" dirty="0" err="1" smtClean="0"/>
              <a:t>molécula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movimento</a:t>
            </a:r>
            <a:r>
              <a:rPr lang="en-US" sz="2400" dirty="0" smtClean="0"/>
              <a:t>, </a:t>
            </a:r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dirty="0" err="1" smtClean="0"/>
              <a:t>unidade</a:t>
            </a:r>
            <a:r>
              <a:rPr lang="en-US" sz="2400" dirty="0" smtClean="0"/>
              <a:t> de tempo:</a:t>
            </a:r>
            <a:endParaRPr lang="en-US" sz="2400" dirty="0"/>
          </a:p>
        </p:txBody>
      </p:sp>
      <p:pic>
        <p:nvPicPr>
          <p:cNvPr id="8" name="Picture 7" descr="Captura de Tela 2015-10-05 às 11.43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2757006"/>
            <a:ext cx="68707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89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Colisões</a:t>
            </a:r>
            <a:r>
              <a:rPr lang="en-US" dirty="0" smtClean="0"/>
              <a:t> </a:t>
            </a:r>
            <a:r>
              <a:rPr lang="en-US" dirty="0" err="1" smtClean="0"/>
              <a:t>Moleculares</a:t>
            </a:r>
            <a:endParaRPr lang="en-US" dirty="0"/>
          </a:p>
        </p:txBody>
      </p:sp>
      <p:pic>
        <p:nvPicPr>
          <p:cNvPr id="10" name="Content Placeholder 9" descr="Captura de Tela 2015-10-05 às 11.43.4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729" b="-87729"/>
          <a:stretch>
            <a:fillRect/>
          </a:stretch>
        </p:blipFill>
        <p:spPr>
          <a:xfrm>
            <a:off x="457200" y="1096653"/>
            <a:ext cx="8256221" cy="4540603"/>
          </a:xfrm>
        </p:spPr>
      </p:pic>
      <p:sp>
        <p:nvSpPr>
          <p:cNvPr id="12" name="TextBox 11"/>
          <p:cNvSpPr txBox="1"/>
          <p:nvPr/>
        </p:nvSpPr>
        <p:spPr>
          <a:xfrm>
            <a:off x="793836" y="4724179"/>
            <a:ext cx="7541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Freqüencia</a:t>
            </a:r>
            <a:r>
              <a:rPr lang="en-US" sz="2000" dirty="0" smtClean="0"/>
              <a:t> de </a:t>
            </a:r>
            <a:r>
              <a:rPr lang="en-US" sz="2000" dirty="0" err="1" smtClean="0"/>
              <a:t>colisão</a:t>
            </a:r>
            <a:r>
              <a:rPr lang="en-US" sz="2000" dirty="0" smtClean="0"/>
              <a:t> de </a:t>
            </a:r>
            <a:r>
              <a:rPr lang="en-US" sz="2000" dirty="0" err="1" smtClean="0"/>
              <a:t>uma</a:t>
            </a:r>
            <a:r>
              <a:rPr lang="en-US" sz="2000" dirty="0" smtClean="0"/>
              <a:t> </a:t>
            </a:r>
            <a:r>
              <a:rPr lang="en-US" sz="2000" dirty="0" err="1" smtClean="0"/>
              <a:t>única</a:t>
            </a:r>
            <a:r>
              <a:rPr lang="en-US" sz="2000" dirty="0" smtClean="0"/>
              <a:t> </a:t>
            </a:r>
            <a:r>
              <a:rPr lang="en-US" sz="2000" dirty="0" err="1" smtClean="0"/>
              <a:t>molécula</a:t>
            </a:r>
            <a:r>
              <a:rPr lang="en-US" sz="2000" dirty="0" smtClean="0"/>
              <a:t>  A com </a:t>
            </a:r>
            <a:r>
              <a:rPr lang="en-US" sz="2000" dirty="0" err="1" smtClean="0"/>
              <a:t>todas</a:t>
            </a:r>
            <a:r>
              <a:rPr lang="en-US" sz="2000" dirty="0" smtClean="0"/>
              <a:t> as </a:t>
            </a:r>
            <a:r>
              <a:rPr lang="en-US" sz="2000" dirty="0" err="1" smtClean="0"/>
              <a:t>moléculas</a:t>
            </a:r>
            <a:r>
              <a:rPr lang="en-US" sz="2000" dirty="0" smtClean="0"/>
              <a:t> B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32852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Colisões</a:t>
            </a:r>
            <a:r>
              <a:rPr lang="en-US" dirty="0" smtClean="0"/>
              <a:t> </a:t>
            </a:r>
            <a:r>
              <a:rPr lang="en-US" dirty="0" err="1" smtClean="0"/>
              <a:t>Moleculares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178729"/>
          </a:xfrm>
        </p:spPr>
        <p:txBody>
          <a:bodyPr/>
          <a:lstStyle/>
          <a:p>
            <a:r>
              <a:rPr lang="en-US" dirty="0" err="1" smtClean="0"/>
              <a:t>Número</a:t>
            </a:r>
            <a:r>
              <a:rPr lang="en-US" dirty="0" smtClean="0"/>
              <a:t> total de </a:t>
            </a:r>
            <a:r>
              <a:rPr lang="en-US" dirty="0" err="1" smtClean="0"/>
              <a:t>colisões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unidade</a:t>
            </a:r>
            <a:r>
              <a:rPr lang="en-US" dirty="0" smtClean="0"/>
              <a:t> de tempo e volume,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seja</a:t>
            </a:r>
            <a:r>
              <a:rPr lang="en-US" dirty="0" smtClean="0"/>
              <a:t> Eq. 84 x (</a:t>
            </a:r>
            <a:r>
              <a:rPr lang="en-US" dirty="0" err="1" smtClean="0"/>
              <a:t>n</a:t>
            </a:r>
            <a:r>
              <a:rPr lang="en-US" baseline="-25000" dirty="0" err="1" smtClean="0"/>
              <a:t>A</a:t>
            </a:r>
            <a:r>
              <a:rPr lang="en-US" dirty="0" smtClean="0"/>
              <a:t>/V):</a:t>
            </a:r>
            <a:endParaRPr lang="en-US" dirty="0"/>
          </a:p>
        </p:txBody>
      </p:sp>
      <p:pic>
        <p:nvPicPr>
          <p:cNvPr id="4" name="Picture 3" descr="Captura de Tela 2015-10-05 às 11.56.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3422650"/>
            <a:ext cx="66548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87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Colisões</a:t>
            </a:r>
            <a:r>
              <a:rPr lang="en-US" dirty="0" smtClean="0"/>
              <a:t> </a:t>
            </a:r>
            <a:r>
              <a:rPr lang="en-US" dirty="0" err="1" smtClean="0"/>
              <a:t>Moleculares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17872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Para </a:t>
            </a:r>
            <a:r>
              <a:rPr lang="en-US" dirty="0" err="1" smtClean="0"/>
              <a:t>relacionar</a:t>
            </a:r>
            <a:r>
              <a:rPr lang="en-US" dirty="0" smtClean="0"/>
              <a:t> a </a:t>
            </a:r>
            <a:r>
              <a:rPr lang="en-US" dirty="0" err="1" smtClean="0"/>
              <a:t>freqüencia</a:t>
            </a:r>
            <a:r>
              <a:rPr lang="en-US" dirty="0" smtClean="0"/>
              <a:t> total de </a:t>
            </a:r>
            <a:r>
              <a:rPr lang="en-US" dirty="0" err="1" smtClean="0"/>
              <a:t>colisões</a:t>
            </a:r>
            <a:r>
              <a:rPr lang="en-US" dirty="0" smtClean="0"/>
              <a:t> com a </a:t>
            </a:r>
            <a:r>
              <a:rPr lang="en-US" dirty="0" err="1" smtClean="0"/>
              <a:t>expressão</a:t>
            </a:r>
            <a:r>
              <a:rPr lang="en-US" dirty="0" smtClean="0"/>
              <a:t> da taxa de </a:t>
            </a:r>
            <a:r>
              <a:rPr lang="en-US" dirty="0" err="1" smtClean="0"/>
              <a:t>reacao</a:t>
            </a:r>
            <a:r>
              <a:rPr lang="en-US" dirty="0"/>
              <a:t> </a:t>
            </a:r>
            <a:r>
              <a:rPr lang="en-US" dirty="0" smtClean="0"/>
              <a:t>(Eq. 80), </a:t>
            </a:r>
            <a:r>
              <a:rPr lang="en-US" dirty="0" err="1" smtClean="0"/>
              <a:t>faz</a:t>
            </a:r>
            <a:r>
              <a:rPr lang="en-US" dirty="0" smtClean="0"/>
              <a:t>-se</a:t>
            </a:r>
            <a:endParaRPr lang="en-US" dirty="0"/>
          </a:p>
        </p:txBody>
      </p:sp>
      <p:pic>
        <p:nvPicPr>
          <p:cNvPr id="5" name="Picture 4" descr="Captura de Tela 2015-10-05 às 12.01.3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1800" y="3422650"/>
            <a:ext cx="5727700" cy="1409700"/>
          </a:xfrm>
          <a:prstGeom prst="rect">
            <a:avLst/>
          </a:prstGeom>
        </p:spPr>
      </p:pic>
      <p:pic>
        <p:nvPicPr>
          <p:cNvPr id="6" name="Picture 5" descr="Captura de Tela 2015-10-05 às 12.06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4832350"/>
            <a:ext cx="2806700" cy="812800"/>
          </a:xfrm>
          <a:prstGeom prst="rect">
            <a:avLst/>
          </a:prstGeom>
        </p:spPr>
      </p:pic>
      <p:pic>
        <p:nvPicPr>
          <p:cNvPr id="7" name="Picture 6" descr="Captura de Tela 2015-10-05 às 12.06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5670403"/>
            <a:ext cx="55118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79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Colisões</a:t>
            </a:r>
            <a:r>
              <a:rPr lang="en-US" dirty="0" smtClean="0"/>
              <a:t> </a:t>
            </a:r>
            <a:r>
              <a:rPr lang="en-US" dirty="0" err="1" smtClean="0"/>
              <a:t>Moleculares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178729"/>
          </a:xfrm>
        </p:spPr>
        <p:txBody>
          <a:bodyPr>
            <a:normAutofit/>
          </a:bodyPr>
          <a:lstStyle/>
          <a:p>
            <a:r>
              <a:rPr lang="en-US" dirty="0" err="1" smtClean="0"/>
              <a:t>Então</a:t>
            </a:r>
            <a:r>
              <a:rPr lang="en-US" dirty="0" smtClean="0"/>
              <a:t> com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A</a:t>
            </a:r>
            <a:r>
              <a:rPr lang="en-US" dirty="0" smtClean="0"/>
              <a:t>/V= [A]/N</a:t>
            </a:r>
            <a:r>
              <a:rPr lang="en-US" baseline="-25000" dirty="0" smtClean="0"/>
              <a:t>AV</a:t>
            </a:r>
            <a:r>
              <a:rPr lang="en-US" dirty="0" smtClean="0"/>
              <a:t> e  </a:t>
            </a:r>
            <a:r>
              <a:rPr lang="en-US" dirty="0" err="1" smtClean="0"/>
              <a:t>n</a:t>
            </a:r>
            <a:r>
              <a:rPr lang="en-US" baseline="-25000" dirty="0" err="1"/>
              <a:t>B</a:t>
            </a:r>
            <a:r>
              <a:rPr lang="en-US" dirty="0" err="1" smtClean="0"/>
              <a:t>V</a:t>
            </a:r>
            <a:r>
              <a:rPr lang="en-US" dirty="0" smtClean="0"/>
              <a:t>= [B]/N</a:t>
            </a:r>
            <a:r>
              <a:rPr lang="en-US" baseline="-25000" dirty="0" smtClean="0"/>
              <a:t>AV</a:t>
            </a:r>
            <a:r>
              <a:rPr lang="en-US" dirty="0" smtClean="0"/>
              <a:t> a Eq. 86 </a:t>
            </a:r>
            <a:r>
              <a:rPr lang="en-US" dirty="0" err="1" smtClean="0"/>
              <a:t>torna</a:t>
            </a:r>
            <a:r>
              <a:rPr lang="en-US" dirty="0" smtClean="0"/>
              <a:t>-se</a:t>
            </a:r>
            <a:endParaRPr lang="en-US" dirty="0"/>
          </a:p>
        </p:txBody>
      </p:sp>
      <p:pic>
        <p:nvPicPr>
          <p:cNvPr id="4" name="Picture 3" descr="Captura de Tela 2015-10-05 às 12.12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3086100"/>
            <a:ext cx="5803900" cy="6858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4333035"/>
            <a:ext cx="8229600" cy="1178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Comparando</a:t>
            </a:r>
            <a:r>
              <a:rPr lang="en-US" dirty="0" smtClean="0"/>
              <a:t>-se com a Eq. 80 tem-se:</a:t>
            </a:r>
            <a:endParaRPr lang="en-US" dirty="0"/>
          </a:p>
        </p:txBody>
      </p:sp>
      <p:pic>
        <p:nvPicPr>
          <p:cNvPr id="9" name="Picture 8" descr="Captura de Tela 2015-10-05 às 12.12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5392667"/>
            <a:ext cx="57785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60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Colisões</a:t>
            </a:r>
            <a:r>
              <a:rPr lang="en-US" dirty="0" smtClean="0"/>
              <a:t> </a:t>
            </a:r>
            <a:r>
              <a:rPr lang="en-US" dirty="0" err="1" smtClean="0"/>
              <a:t>Moleculares</a:t>
            </a:r>
            <a:r>
              <a:rPr lang="en-US" dirty="0" smtClean="0"/>
              <a:t> X Arrhenius</a:t>
            </a:r>
            <a:endParaRPr lang="en-US" dirty="0"/>
          </a:p>
        </p:txBody>
      </p:sp>
      <p:pic>
        <p:nvPicPr>
          <p:cNvPr id="7" name="Content Placeholder 6" descr="Captura de Tela 2015-10-05 às 12.15.0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89" r="-73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5553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Outras</a:t>
            </a:r>
            <a:r>
              <a:rPr lang="en-US" dirty="0" smtClean="0"/>
              <a:t> </a:t>
            </a:r>
            <a:r>
              <a:rPr lang="en-US" dirty="0" err="1" smtClean="0"/>
              <a:t>Reações</a:t>
            </a:r>
            <a:r>
              <a:rPr lang="en-US" dirty="0" smtClean="0"/>
              <a:t> </a:t>
            </a:r>
            <a:r>
              <a:rPr lang="en-US" dirty="0" err="1" smtClean="0"/>
              <a:t>Elementares</a:t>
            </a:r>
            <a:endParaRPr lang="en-US" dirty="0"/>
          </a:p>
        </p:txBody>
      </p:sp>
      <p:pic>
        <p:nvPicPr>
          <p:cNvPr id="5" name="Content Placeholder 4" descr="Captura de Tela 2015-10-05 às 13.43.0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55" r="-105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785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Outras</a:t>
            </a:r>
            <a:r>
              <a:rPr lang="en-US" dirty="0" smtClean="0"/>
              <a:t> </a:t>
            </a:r>
            <a:r>
              <a:rPr lang="en-US" dirty="0" err="1" smtClean="0"/>
              <a:t>Reações</a:t>
            </a:r>
            <a:r>
              <a:rPr lang="en-US" dirty="0" smtClean="0"/>
              <a:t> </a:t>
            </a:r>
            <a:r>
              <a:rPr lang="en-US" dirty="0" err="1" smtClean="0"/>
              <a:t>Elementares</a:t>
            </a:r>
            <a:endParaRPr lang="en-US" dirty="0"/>
          </a:p>
        </p:txBody>
      </p:sp>
      <p:pic>
        <p:nvPicPr>
          <p:cNvPr id="4" name="Content Placeholder 3" descr="Captura de Tela 2015-10-05 às 13.43.1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718" b="-217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9110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4.4 </a:t>
            </a:r>
            <a:r>
              <a:rPr lang="en-US" dirty="0" err="1" smtClean="0"/>
              <a:t>Taxas</a:t>
            </a:r>
            <a:r>
              <a:rPr lang="en-US" dirty="0" smtClean="0"/>
              <a:t> de </a:t>
            </a:r>
            <a:r>
              <a:rPr lang="en-US" dirty="0" err="1" smtClean="0"/>
              <a:t>Reações</a:t>
            </a:r>
            <a:r>
              <a:rPr lang="en-US" dirty="0" smtClean="0"/>
              <a:t> </a:t>
            </a:r>
            <a:r>
              <a:rPr lang="en-US" dirty="0" err="1" smtClean="0"/>
              <a:t>Elementares</a:t>
            </a:r>
            <a:r>
              <a:rPr lang="en-US" dirty="0" smtClean="0"/>
              <a:t> </a:t>
            </a:r>
            <a:r>
              <a:rPr lang="en-US" dirty="0" err="1" smtClean="0"/>
              <a:t>Múltiplas</a:t>
            </a:r>
            <a:r>
              <a:rPr lang="en-US" dirty="0" smtClean="0"/>
              <a:t> </a:t>
            </a:r>
            <a:r>
              <a:rPr lang="en-US" dirty="0" err="1" smtClean="0"/>
              <a:t>etapas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r>
              <a:rPr lang="en-US" dirty="0" err="1" smtClean="0"/>
              <a:t>Sequëncia</a:t>
            </a:r>
            <a:r>
              <a:rPr lang="en-US" dirty="0" smtClean="0"/>
              <a:t> de </a:t>
            </a:r>
            <a:r>
              <a:rPr lang="en-US" dirty="0" err="1" smtClean="0"/>
              <a:t>reações</a:t>
            </a:r>
            <a:r>
              <a:rPr lang="en-US" dirty="0" smtClean="0"/>
              <a:t> </a:t>
            </a:r>
            <a:r>
              <a:rPr lang="en-US" dirty="0" err="1" smtClean="0"/>
              <a:t>elementares</a:t>
            </a:r>
            <a:endParaRPr lang="en-US" dirty="0" smtClean="0"/>
          </a:p>
          <a:p>
            <a:r>
              <a:rPr lang="en-US" dirty="0" smtClean="0"/>
              <a:t>Taxa de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reação</a:t>
            </a:r>
            <a:r>
              <a:rPr lang="en-US" dirty="0" smtClean="0"/>
              <a:t> </a:t>
            </a:r>
            <a:r>
              <a:rPr lang="en-US" dirty="0" err="1" smtClean="0"/>
              <a:t>elementar</a:t>
            </a:r>
            <a:r>
              <a:rPr lang="en-US" dirty="0" smtClean="0"/>
              <a:t> </a:t>
            </a:r>
            <a:r>
              <a:rPr lang="en-US" dirty="0" err="1" smtClean="0"/>
              <a:t>contribui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a taxa </a:t>
            </a:r>
            <a:r>
              <a:rPr lang="en-US" dirty="0" err="1" smtClean="0"/>
              <a:t>líquida</a:t>
            </a:r>
            <a:r>
              <a:rPr lang="en-US" dirty="0" smtClean="0"/>
              <a:t> de </a:t>
            </a:r>
            <a:r>
              <a:rPr lang="en-US" dirty="0" err="1" smtClean="0"/>
              <a:t>produção</a:t>
            </a:r>
            <a:r>
              <a:rPr lang="en-US" dirty="0" smtClean="0"/>
              <a:t>/</a:t>
            </a:r>
            <a:r>
              <a:rPr lang="en-US" dirty="0" err="1" smtClean="0"/>
              <a:t>consumo</a:t>
            </a:r>
            <a:r>
              <a:rPr lang="en-US" dirty="0" smtClean="0"/>
              <a:t> de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determinada</a:t>
            </a:r>
            <a:r>
              <a:rPr lang="en-US" dirty="0" smtClean="0"/>
              <a:t> </a:t>
            </a:r>
            <a:r>
              <a:rPr lang="en-US" dirty="0" err="1" smtClean="0"/>
              <a:t>espécie</a:t>
            </a:r>
            <a:r>
              <a:rPr lang="en-US" dirty="0" smtClean="0"/>
              <a:t> </a:t>
            </a:r>
            <a:r>
              <a:rPr lang="en-US" dirty="0" err="1" smtClean="0"/>
              <a:t>química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34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4.4 </a:t>
            </a:r>
            <a:r>
              <a:rPr lang="en-US" dirty="0" err="1" smtClean="0"/>
              <a:t>Taxas</a:t>
            </a:r>
            <a:r>
              <a:rPr lang="en-US" dirty="0" smtClean="0"/>
              <a:t> de </a:t>
            </a:r>
            <a:r>
              <a:rPr lang="en-US" dirty="0" err="1" smtClean="0"/>
              <a:t>Reações</a:t>
            </a:r>
            <a:r>
              <a:rPr lang="en-US" dirty="0" smtClean="0"/>
              <a:t> </a:t>
            </a:r>
            <a:r>
              <a:rPr lang="en-US" dirty="0" err="1" smtClean="0"/>
              <a:t>Elementares</a:t>
            </a:r>
            <a:r>
              <a:rPr lang="en-US" dirty="0" smtClean="0"/>
              <a:t> </a:t>
            </a:r>
            <a:r>
              <a:rPr lang="en-US" dirty="0" err="1" smtClean="0"/>
              <a:t>Múltiplas</a:t>
            </a:r>
            <a:r>
              <a:rPr lang="en-US" dirty="0" smtClean="0"/>
              <a:t> </a:t>
            </a:r>
            <a:r>
              <a:rPr lang="en-US" dirty="0" err="1" smtClean="0"/>
              <a:t>etapas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00836"/>
          </a:xfrm>
        </p:spPr>
        <p:txBody>
          <a:bodyPr/>
          <a:lstStyle/>
          <a:p>
            <a:r>
              <a:rPr lang="en-US" dirty="0" err="1" smtClean="0"/>
              <a:t>Sistema</a:t>
            </a:r>
            <a:r>
              <a:rPr lang="en-US" dirty="0" smtClean="0"/>
              <a:t> H</a:t>
            </a:r>
            <a:r>
              <a:rPr lang="en-US" baseline="-25000" dirty="0" smtClean="0"/>
              <a:t>2</a:t>
            </a:r>
            <a:r>
              <a:rPr lang="en-US" dirty="0" smtClean="0"/>
              <a:t>-O</a:t>
            </a:r>
            <a:r>
              <a:rPr lang="en-US" baseline="-25000" dirty="0" smtClean="0"/>
              <a:t>2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Captura de Tela 2015-10-05 às 13.50.4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" t="2173" b="-6889"/>
          <a:stretch/>
        </p:blipFill>
        <p:spPr>
          <a:xfrm>
            <a:off x="1746440" y="2501036"/>
            <a:ext cx="5159934" cy="30171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6769" y="3175409"/>
            <a:ext cx="75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H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2814019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4.1 </a:t>
            </a:r>
            <a:r>
              <a:rPr lang="en-US" dirty="0" err="1" smtClean="0"/>
              <a:t>Introdução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Processos</a:t>
            </a:r>
            <a:r>
              <a:rPr lang="en-US" dirty="0" smtClean="0"/>
              <a:t> de </a:t>
            </a:r>
            <a:r>
              <a:rPr lang="en-US" dirty="0" err="1" smtClean="0"/>
              <a:t>combustão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atingem</a:t>
            </a:r>
            <a:r>
              <a:rPr lang="en-US" dirty="0" smtClean="0"/>
              <a:t> </a:t>
            </a:r>
            <a:r>
              <a:rPr lang="en-US" dirty="0" err="1" smtClean="0"/>
              <a:t>equilíbrio</a:t>
            </a:r>
            <a:r>
              <a:rPr lang="en-US" dirty="0" smtClean="0"/>
              <a:t> </a:t>
            </a:r>
            <a:r>
              <a:rPr lang="en-US" dirty="0" err="1" smtClean="0"/>
              <a:t>químico</a:t>
            </a:r>
            <a:endParaRPr lang="en-US" dirty="0" smtClean="0"/>
          </a:p>
          <a:p>
            <a:pPr lvl="1"/>
            <a:r>
              <a:rPr lang="en-US" dirty="0" err="1" smtClean="0"/>
              <a:t>Formação</a:t>
            </a:r>
            <a:r>
              <a:rPr lang="en-US" dirty="0" smtClean="0"/>
              <a:t> de </a:t>
            </a:r>
            <a:r>
              <a:rPr lang="en-US" dirty="0" err="1" smtClean="0"/>
              <a:t>poluentes</a:t>
            </a:r>
            <a:endParaRPr lang="en-US" dirty="0" smtClean="0"/>
          </a:p>
          <a:p>
            <a:pPr lvl="1"/>
            <a:r>
              <a:rPr lang="en-US" dirty="0" err="1" smtClean="0"/>
              <a:t>Ignição</a:t>
            </a:r>
            <a:r>
              <a:rPr lang="en-US" dirty="0" smtClean="0"/>
              <a:t> e </a:t>
            </a:r>
            <a:r>
              <a:rPr lang="en-US" dirty="0" err="1" smtClean="0"/>
              <a:t>extinção</a:t>
            </a:r>
            <a:r>
              <a:rPr lang="en-US" dirty="0" smtClean="0"/>
              <a:t> local e global da </a:t>
            </a:r>
            <a:r>
              <a:rPr lang="en-US" dirty="0" err="1" smtClean="0"/>
              <a:t>chama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err="1" smtClean="0"/>
              <a:t>Problema</a:t>
            </a:r>
            <a:r>
              <a:rPr lang="en-US" dirty="0" smtClean="0"/>
              <a:t>: </a:t>
            </a:r>
            <a:r>
              <a:rPr lang="en-US" dirty="0" err="1" smtClean="0"/>
              <a:t>Fluidodinâmica</a:t>
            </a:r>
            <a:r>
              <a:rPr lang="en-US" dirty="0" smtClean="0"/>
              <a:t>                </a:t>
            </a:r>
            <a:r>
              <a:rPr lang="en-US" dirty="0" err="1" smtClean="0"/>
              <a:t>Cinética</a:t>
            </a:r>
            <a:r>
              <a:rPr lang="en-US" dirty="0" smtClean="0"/>
              <a:t> </a:t>
            </a:r>
            <a:r>
              <a:rPr lang="en-US" dirty="0" err="1" smtClean="0"/>
              <a:t>Química</a:t>
            </a:r>
            <a:endParaRPr lang="en-US" dirty="0" smtClean="0"/>
          </a:p>
        </p:txBody>
      </p:sp>
      <p:sp>
        <p:nvSpPr>
          <p:cNvPr id="4" name="Left-Right Arrow 3"/>
          <p:cNvSpPr/>
          <p:nvPr/>
        </p:nvSpPr>
        <p:spPr>
          <a:xfrm>
            <a:off x="4966172" y="4299855"/>
            <a:ext cx="880800" cy="39914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49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4.4 </a:t>
            </a:r>
            <a:r>
              <a:rPr lang="en-US" dirty="0" err="1" smtClean="0"/>
              <a:t>Taxas</a:t>
            </a:r>
            <a:r>
              <a:rPr lang="en-US" dirty="0" smtClean="0"/>
              <a:t> de </a:t>
            </a:r>
            <a:r>
              <a:rPr lang="en-US" dirty="0" err="1" smtClean="0"/>
              <a:t>Reações</a:t>
            </a:r>
            <a:r>
              <a:rPr lang="en-US" dirty="0" smtClean="0"/>
              <a:t> </a:t>
            </a:r>
            <a:r>
              <a:rPr lang="en-US" dirty="0" err="1" smtClean="0"/>
              <a:t>Elementares</a:t>
            </a:r>
            <a:r>
              <a:rPr lang="en-US" dirty="0" smtClean="0"/>
              <a:t> </a:t>
            </a:r>
            <a:r>
              <a:rPr lang="en-US" dirty="0" err="1" smtClean="0"/>
              <a:t>Múltiplas</a:t>
            </a:r>
            <a:r>
              <a:rPr lang="en-US" dirty="0" smtClean="0"/>
              <a:t> </a:t>
            </a:r>
            <a:r>
              <a:rPr lang="en-US" dirty="0" err="1" smtClean="0"/>
              <a:t>etapas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00836"/>
          </a:xfrm>
        </p:spPr>
        <p:txBody>
          <a:bodyPr/>
          <a:lstStyle/>
          <a:p>
            <a:r>
              <a:rPr lang="en-US" dirty="0" smtClean="0"/>
              <a:t>Taxa de </a:t>
            </a:r>
            <a:r>
              <a:rPr lang="en-US" dirty="0" err="1" smtClean="0"/>
              <a:t>Produção</a:t>
            </a:r>
            <a:r>
              <a:rPr lang="en-US" dirty="0" smtClean="0"/>
              <a:t> </a:t>
            </a:r>
            <a:r>
              <a:rPr lang="en-US" dirty="0" err="1" smtClean="0"/>
              <a:t>líquida</a:t>
            </a:r>
            <a:r>
              <a:rPr lang="en-US" dirty="0" smtClean="0"/>
              <a:t> de O</a:t>
            </a:r>
            <a:r>
              <a:rPr lang="en-US" baseline="-25000" dirty="0" smtClean="0"/>
              <a:t>2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Captura de Tela 2015-10-05 às 13.53.2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2700" y="2641600"/>
            <a:ext cx="4025900" cy="1562100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4203700"/>
            <a:ext cx="8229600" cy="900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Taxa de </a:t>
            </a:r>
            <a:r>
              <a:rPr lang="en-US" dirty="0" err="1" smtClean="0"/>
              <a:t>Produção</a:t>
            </a:r>
            <a:r>
              <a:rPr lang="en-US" dirty="0" smtClean="0"/>
              <a:t> </a:t>
            </a:r>
            <a:r>
              <a:rPr lang="en-US" dirty="0" err="1" smtClean="0"/>
              <a:t>líquida</a:t>
            </a:r>
            <a:r>
              <a:rPr lang="en-US" dirty="0" smtClean="0"/>
              <a:t> de H</a:t>
            </a:r>
            <a:endParaRPr lang="en-US" baseline="-25000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pic>
        <p:nvPicPr>
          <p:cNvPr id="7" name="Picture 6" descr="Captura de Tela 2015-10-05 às 13.53.2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9500" y="5086304"/>
            <a:ext cx="44323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37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4.4 </a:t>
            </a:r>
            <a:r>
              <a:rPr lang="en-US" dirty="0" err="1" smtClean="0"/>
              <a:t>Taxas</a:t>
            </a:r>
            <a:r>
              <a:rPr lang="en-US" dirty="0" smtClean="0"/>
              <a:t> de </a:t>
            </a:r>
            <a:r>
              <a:rPr lang="en-US" dirty="0" err="1" smtClean="0"/>
              <a:t>Reações</a:t>
            </a:r>
            <a:r>
              <a:rPr lang="en-US" dirty="0" smtClean="0"/>
              <a:t> </a:t>
            </a:r>
            <a:r>
              <a:rPr lang="en-US" dirty="0" err="1" smtClean="0"/>
              <a:t>Elementares</a:t>
            </a:r>
            <a:r>
              <a:rPr lang="en-US" dirty="0" smtClean="0"/>
              <a:t> </a:t>
            </a:r>
            <a:r>
              <a:rPr lang="en-US" dirty="0" err="1" smtClean="0"/>
              <a:t>Múltiplas</a:t>
            </a:r>
            <a:r>
              <a:rPr lang="en-US" dirty="0" smtClean="0"/>
              <a:t> </a:t>
            </a:r>
            <a:r>
              <a:rPr lang="en-US" dirty="0" err="1" smtClean="0"/>
              <a:t>etapas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0083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Taxa de </a:t>
            </a:r>
            <a:r>
              <a:rPr lang="en-US" dirty="0" err="1" smtClean="0"/>
              <a:t>Produção</a:t>
            </a:r>
            <a:r>
              <a:rPr lang="en-US" dirty="0" smtClean="0"/>
              <a:t> </a:t>
            </a:r>
            <a:r>
              <a:rPr lang="en-US" dirty="0" err="1" smtClean="0"/>
              <a:t>líquida</a:t>
            </a:r>
            <a:r>
              <a:rPr lang="en-US" dirty="0" smtClean="0"/>
              <a:t> de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espécie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elemento</a:t>
            </a:r>
            <a:r>
              <a:rPr lang="en-US" dirty="0" smtClean="0"/>
              <a:t> </a:t>
            </a:r>
            <a:r>
              <a:rPr lang="en-US" dirty="0" err="1" smtClean="0"/>
              <a:t>químico</a:t>
            </a:r>
            <a:r>
              <a:rPr lang="en-US" dirty="0" smtClean="0"/>
              <a:t> </a:t>
            </a:r>
            <a:r>
              <a:rPr lang="en-US" dirty="0" err="1" smtClean="0"/>
              <a:t>qualquer</a:t>
            </a:r>
            <a:endParaRPr lang="en-US" baseline="-250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Captura de Tela 2015-10-05 às 13.56.5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56" t="-1" r="-5556" b="-8212"/>
          <a:stretch/>
        </p:blipFill>
        <p:spPr>
          <a:xfrm>
            <a:off x="0" y="2803778"/>
            <a:ext cx="9144000" cy="4054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7083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4.5 </a:t>
            </a:r>
            <a:r>
              <a:rPr lang="en-US" dirty="0" err="1" smtClean="0"/>
              <a:t>Notação</a:t>
            </a:r>
            <a:r>
              <a:rPr lang="en-US" dirty="0" smtClean="0"/>
              <a:t> </a:t>
            </a:r>
            <a:r>
              <a:rPr lang="en-US" dirty="0" err="1" smtClean="0"/>
              <a:t>Compacta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008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 smtClean="0"/>
              <a:t>Considere</a:t>
            </a:r>
            <a:r>
              <a:rPr lang="en-US" dirty="0" smtClean="0"/>
              <a:t> </a:t>
            </a:r>
            <a:r>
              <a:rPr lang="en-US" dirty="0" err="1" smtClean="0"/>
              <a:t>ainda</a:t>
            </a:r>
            <a:r>
              <a:rPr lang="en-US" dirty="0" smtClean="0"/>
              <a:t> o </a:t>
            </a:r>
            <a:r>
              <a:rPr lang="en-US" dirty="0" err="1" smtClean="0"/>
              <a:t>sistema</a:t>
            </a:r>
            <a:r>
              <a:rPr lang="en-US" dirty="0" smtClean="0"/>
              <a:t> H</a:t>
            </a:r>
            <a:r>
              <a:rPr lang="en-US" baseline="-25000" dirty="0" smtClean="0"/>
              <a:t>2</a:t>
            </a:r>
            <a:r>
              <a:rPr lang="en-US" dirty="0" smtClean="0"/>
              <a:t>-O</a:t>
            </a:r>
            <a:r>
              <a:rPr lang="en-US" baseline="-25000" dirty="0" smtClean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Quaquer</a:t>
            </a:r>
            <a:r>
              <a:rPr lang="en-US" dirty="0" smtClean="0"/>
              <a:t> </a:t>
            </a:r>
            <a:r>
              <a:rPr lang="en-US" dirty="0" err="1" smtClean="0"/>
              <a:t>reação</a:t>
            </a:r>
            <a:r>
              <a:rPr lang="en-US" dirty="0" smtClean="0"/>
              <a:t> </a:t>
            </a: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escrita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forma</a:t>
            </a:r>
            <a:endParaRPr lang="en-US" baseline="-25000" dirty="0"/>
          </a:p>
        </p:txBody>
      </p:sp>
      <p:pic>
        <p:nvPicPr>
          <p:cNvPr id="3" name="Picture 2" descr="Captura de Tela 2015-10-05 às 14.12.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300" y="2832100"/>
            <a:ext cx="6616700" cy="1193800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609600" y="4610929"/>
            <a:ext cx="8229600" cy="9008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j</a:t>
            </a:r>
            <a:r>
              <a:rPr lang="en-US" dirty="0" smtClean="0"/>
              <a:t>: O2,H2,H2O,HO2,O,H,OH,M</a:t>
            </a:r>
          </a:p>
          <a:p>
            <a:pPr marL="0" indent="0">
              <a:buFont typeface="Arial"/>
              <a:buNone/>
            </a:pPr>
            <a:r>
              <a:rPr lang="en-US" dirty="0" err="1" smtClean="0"/>
              <a:t>i</a:t>
            </a:r>
            <a:r>
              <a:rPr lang="en-US" dirty="0" smtClean="0"/>
              <a:t>: R1,R2,R3,R4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50094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4.5 </a:t>
            </a:r>
            <a:r>
              <a:rPr lang="en-US" dirty="0" err="1" smtClean="0"/>
              <a:t>Notação</a:t>
            </a:r>
            <a:r>
              <a:rPr lang="en-US" dirty="0" smtClean="0"/>
              <a:t> </a:t>
            </a:r>
            <a:r>
              <a:rPr lang="en-US" dirty="0" err="1" smtClean="0"/>
              <a:t>Compacta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008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err="1" smtClean="0"/>
              <a:t>Matriz</a:t>
            </a:r>
            <a:r>
              <a:rPr lang="en-US" dirty="0" smtClean="0"/>
              <a:t> dos </a:t>
            </a:r>
            <a:r>
              <a:rPr lang="en-US" dirty="0" err="1" smtClean="0"/>
              <a:t>coeficientes</a:t>
            </a:r>
            <a:r>
              <a:rPr lang="en-US" dirty="0" smtClean="0"/>
              <a:t> “</a:t>
            </a:r>
            <a:r>
              <a:rPr lang="en-US" dirty="0" err="1" smtClean="0"/>
              <a:t>reagentes</a:t>
            </a:r>
            <a:r>
              <a:rPr lang="en-US" dirty="0" smtClean="0"/>
              <a:t>”</a:t>
            </a:r>
            <a:r>
              <a:rPr lang="en-US" dirty="0"/>
              <a:t> </a:t>
            </a:r>
            <a:r>
              <a:rPr lang="en-US" dirty="0" smtClean="0"/>
              <a:t>e “</a:t>
            </a:r>
            <a:r>
              <a:rPr lang="en-US" dirty="0" err="1" smtClean="0"/>
              <a:t>produtos</a:t>
            </a:r>
            <a:r>
              <a:rPr lang="en-US" dirty="0" smtClean="0"/>
              <a:t>” </a:t>
            </a:r>
            <a:endParaRPr lang="en-US" baseline="-25000" dirty="0"/>
          </a:p>
        </p:txBody>
      </p:sp>
      <p:pic>
        <p:nvPicPr>
          <p:cNvPr id="5" name="Picture 4" descr="Captura de Tela 2015-10-05 às 14.16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00" y="2286000"/>
            <a:ext cx="4610100" cy="2286000"/>
          </a:xfrm>
          <a:prstGeom prst="rect">
            <a:avLst/>
          </a:prstGeom>
        </p:spPr>
      </p:pic>
      <p:pic>
        <p:nvPicPr>
          <p:cNvPr id="7" name="Picture 6" descr="Captura de Tela 2015-10-05 às 14.17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4559300"/>
            <a:ext cx="66802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33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4.6 </a:t>
            </a:r>
            <a:r>
              <a:rPr lang="en-US" dirty="0" err="1" smtClean="0"/>
              <a:t>Coeficientes</a:t>
            </a:r>
            <a:r>
              <a:rPr lang="en-US" dirty="0" smtClean="0"/>
              <a:t> de Taxa de </a:t>
            </a:r>
            <a:r>
              <a:rPr lang="en-US" dirty="0" err="1" smtClean="0"/>
              <a:t>Reação</a:t>
            </a:r>
            <a:r>
              <a:rPr lang="en-US" dirty="0" smtClean="0"/>
              <a:t> e </a:t>
            </a:r>
            <a:r>
              <a:rPr lang="en-US" dirty="0" err="1" smtClean="0"/>
              <a:t>Constante</a:t>
            </a:r>
            <a:r>
              <a:rPr lang="en-US" dirty="0" smtClean="0"/>
              <a:t> de </a:t>
            </a:r>
            <a:r>
              <a:rPr lang="en-US" dirty="0" err="1" smtClean="0"/>
              <a:t>Equilíbrio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4783"/>
            <a:ext cx="8229600" cy="2806388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Taxas</a:t>
            </a:r>
            <a:r>
              <a:rPr lang="en-US" dirty="0" smtClean="0"/>
              <a:t> de </a:t>
            </a:r>
            <a:r>
              <a:rPr lang="en-US" dirty="0" err="1" smtClean="0"/>
              <a:t>cinética</a:t>
            </a:r>
            <a:r>
              <a:rPr lang="en-US" dirty="0" smtClean="0"/>
              <a:t> </a:t>
            </a:r>
            <a:r>
              <a:rPr lang="en-US" dirty="0" err="1" smtClean="0"/>
              <a:t>química</a:t>
            </a:r>
            <a:r>
              <a:rPr lang="en-US" dirty="0" smtClean="0"/>
              <a:t>: </a:t>
            </a:r>
            <a:r>
              <a:rPr lang="en-US" dirty="0" err="1" smtClean="0"/>
              <a:t>imprecisão</a:t>
            </a:r>
            <a:r>
              <a:rPr lang="en-US" dirty="0" smtClean="0"/>
              <a:t> </a:t>
            </a:r>
            <a:r>
              <a:rPr lang="en-US" dirty="0" err="1" smtClean="0"/>
              <a:t>nas</a:t>
            </a:r>
            <a:r>
              <a:rPr lang="en-US" dirty="0" smtClean="0"/>
              <a:t> </a:t>
            </a:r>
            <a:r>
              <a:rPr lang="en-US" dirty="0" err="1" smtClean="0"/>
              <a:t>medições</a:t>
            </a:r>
            <a:r>
              <a:rPr lang="en-US" dirty="0" smtClean="0"/>
              <a:t> </a:t>
            </a:r>
            <a:r>
              <a:rPr lang="en-US" dirty="0" err="1" smtClean="0"/>
              <a:t>experimentais</a:t>
            </a:r>
            <a:endParaRPr lang="en-US" dirty="0" smtClean="0"/>
          </a:p>
          <a:p>
            <a:r>
              <a:rPr lang="en-US" dirty="0" err="1" smtClean="0"/>
              <a:t>Equilíbrio</a:t>
            </a:r>
            <a:r>
              <a:rPr lang="en-US" dirty="0" smtClean="0"/>
              <a:t> </a:t>
            </a:r>
            <a:r>
              <a:rPr lang="en-US" dirty="0" err="1" smtClean="0"/>
              <a:t>Químico</a:t>
            </a:r>
            <a:r>
              <a:rPr lang="en-US" dirty="0" smtClean="0"/>
              <a:t>: </a:t>
            </a:r>
            <a:r>
              <a:rPr lang="en-US" dirty="0" err="1" smtClean="0"/>
              <a:t>confiável</a:t>
            </a:r>
            <a:r>
              <a:rPr lang="en-US" dirty="0" smtClean="0"/>
              <a:t>, </a:t>
            </a:r>
            <a:r>
              <a:rPr lang="en-US" dirty="0" err="1" smtClean="0"/>
              <a:t>só</a:t>
            </a:r>
            <a:r>
              <a:rPr lang="en-US" dirty="0" smtClean="0"/>
              <a:t> </a:t>
            </a:r>
            <a:r>
              <a:rPr lang="en-US" dirty="0" err="1" smtClean="0"/>
              <a:t>depende</a:t>
            </a:r>
            <a:r>
              <a:rPr lang="en-US" dirty="0" smtClean="0"/>
              <a:t> de </a:t>
            </a:r>
            <a:r>
              <a:rPr lang="en-US" dirty="0" err="1" smtClean="0"/>
              <a:t>propriedades</a:t>
            </a:r>
            <a:r>
              <a:rPr lang="en-US" dirty="0" smtClean="0"/>
              <a:t> </a:t>
            </a:r>
            <a:r>
              <a:rPr lang="en-US" dirty="0" err="1" smtClean="0"/>
              <a:t>termodinâmicas</a:t>
            </a:r>
            <a:endParaRPr lang="en-US" dirty="0"/>
          </a:p>
          <a:p>
            <a:r>
              <a:rPr lang="en-US" dirty="0" smtClean="0"/>
              <a:t>No </a:t>
            </a:r>
            <a:r>
              <a:rPr lang="en-US" dirty="0" err="1" smtClean="0"/>
              <a:t>equilíbrio</a:t>
            </a:r>
            <a:r>
              <a:rPr lang="en-US" dirty="0" smtClean="0"/>
              <a:t> </a:t>
            </a:r>
            <a:r>
              <a:rPr lang="en-US" dirty="0" err="1" smtClean="0"/>
              <a:t>químico</a:t>
            </a:r>
            <a:r>
              <a:rPr lang="en-US" dirty="0" smtClean="0"/>
              <a:t>, as </a:t>
            </a:r>
            <a:r>
              <a:rPr lang="en-US" dirty="0" err="1" smtClean="0"/>
              <a:t>taxas</a:t>
            </a:r>
            <a:r>
              <a:rPr lang="en-US" dirty="0" smtClean="0"/>
              <a:t> </a:t>
            </a:r>
            <a:r>
              <a:rPr lang="en-US" dirty="0" err="1" smtClean="0"/>
              <a:t>diretas</a:t>
            </a:r>
            <a:r>
              <a:rPr lang="en-US" dirty="0" smtClean="0"/>
              <a:t> e </a:t>
            </a:r>
            <a:r>
              <a:rPr lang="en-US" dirty="0" err="1" smtClean="0"/>
              <a:t>reversas</a:t>
            </a:r>
            <a:r>
              <a:rPr lang="en-US" dirty="0" smtClean="0"/>
              <a:t> </a:t>
            </a:r>
            <a:r>
              <a:rPr lang="en-US" dirty="0" err="1" smtClean="0"/>
              <a:t>devem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iguais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90379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4.6 </a:t>
            </a:r>
            <a:r>
              <a:rPr lang="en-US" dirty="0" err="1" smtClean="0"/>
              <a:t>Coeficientes</a:t>
            </a:r>
            <a:r>
              <a:rPr lang="en-US" dirty="0" smtClean="0"/>
              <a:t> de Taxa de </a:t>
            </a:r>
            <a:r>
              <a:rPr lang="en-US" dirty="0" err="1" smtClean="0"/>
              <a:t>Reação</a:t>
            </a:r>
            <a:r>
              <a:rPr lang="en-US" dirty="0" smtClean="0"/>
              <a:t> e </a:t>
            </a:r>
            <a:r>
              <a:rPr lang="en-US" dirty="0" err="1" smtClean="0"/>
              <a:t>Constante</a:t>
            </a:r>
            <a:r>
              <a:rPr lang="en-US" dirty="0" smtClean="0"/>
              <a:t> de </a:t>
            </a:r>
            <a:r>
              <a:rPr lang="en-US" dirty="0" err="1" smtClean="0"/>
              <a:t>Equilíbrio</a:t>
            </a:r>
            <a:endParaRPr lang="en-US" dirty="0"/>
          </a:p>
        </p:txBody>
      </p:sp>
      <p:pic>
        <p:nvPicPr>
          <p:cNvPr id="6" name="Picture 5" descr="Captura de Tela 2015-10-05 às 14.23.2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500" y="1766531"/>
            <a:ext cx="6985000" cy="863600"/>
          </a:xfrm>
          <a:prstGeom prst="rect">
            <a:avLst/>
          </a:prstGeom>
        </p:spPr>
      </p:pic>
      <p:pic>
        <p:nvPicPr>
          <p:cNvPr id="7" name="Picture 6" descr="Captura de Tela 2015-10-05 às 14.23.3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800" y="2349500"/>
            <a:ext cx="72517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00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4.6 </a:t>
            </a:r>
            <a:r>
              <a:rPr lang="en-US" dirty="0" err="1" smtClean="0"/>
              <a:t>Coeficientes</a:t>
            </a:r>
            <a:r>
              <a:rPr lang="en-US" dirty="0" smtClean="0"/>
              <a:t> de Taxa de </a:t>
            </a:r>
            <a:r>
              <a:rPr lang="en-US" dirty="0" err="1" smtClean="0"/>
              <a:t>Reação</a:t>
            </a:r>
            <a:r>
              <a:rPr lang="en-US" dirty="0" smtClean="0"/>
              <a:t> e </a:t>
            </a:r>
            <a:r>
              <a:rPr lang="en-US" dirty="0" err="1" smtClean="0"/>
              <a:t>Constante</a:t>
            </a:r>
            <a:r>
              <a:rPr lang="en-US" dirty="0" smtClean="0"/>
              <a:t> de </a:t>
            </a:r>
            <a:r>
              <a:rPr lang="en-US" dirty="0" err="1" smtClean="0"/>
              <a:t>Equilíbrio</a:t>
            </a:r>
            <a:endParaRPr lang="en-US" dirty="0"/>
          </a:p>
        </p:txBody>
      </p:sp>
      <p:pic>
        <p:nvPicPr>
          <p:cNvPr id="3" name="Picture 2" descr="Captura de Tela 2015-10-05 às 14.26.2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100" y="1417638"/>
            <a:ext cx="7023100" cy="551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83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4.6 </a:t>
            </a:r>
            <a:r>
              <a:rPr lang="en-US" dirty="0" err="1" smtClean="0"/>
              <a:t>Coeficientes</a:t>
            </a:r>
            <a:r>
              <a:rPr lang="en-US" dirty="0" smtClean="0"/>
              <a:t> de Taxa de </a:t>
            </a:r>
            <a:r>
              <a:rPr lang="en-US" dirty="0" err="1" smtClean="0"/>
              <a:t>Reação</a:t>
            </a:r>
            <a:r>
              <a:rPr lang="en-US" dirty="0" smtClean="0"/>
              <a:t> e </a:t>
            </a:r>
            <a:r>
              <a:rPr lang="en-US" dirty="0" err="1" smtClean="0"/>
              <a:t>Constante</a:t>
            </a:r>
            <a:r>
              <a:rPr lang="en-US" dirty="0" smtClean="0"/>
              <a:t> de </a:t>
            </a:r>
            <a:r>
              <a:rPr lang="en-US" dirty="0" err="1" smtClean="0"/>
              <a:t>Equilíbrio</a:t>
            </a:r>
            <a:endParaRPr lang="en-US" dirty="0"/>
          </a:p>
        </p:txBody>
      </p:sp>
      <p:pic>
        <p:nvPicPr>
          <p:cNvPr id="4" name="Picture 3" descr="Captura de Tela 2015-10-05 às 14.28.5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2755900"/>
            <a:ext cx="68580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5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4.6 </a:t>
            </a:r>
            <a:r>
              <a:rPr lang="en-US" dirty="0" err="1" smtClean="0"/>
              <a:t>Coeficientes</a:t>
            </a:r>
            <a:r>
              <a:rPr lang="en-US" dirty="0" smtClean="0"/>
              <a:t> de Taxa de </a:t>
            </a:r>
            <a:r>
              <a:rPr lang="en-US" dirty="0" err="1" smtClean="0"/>
              <a:t>Reação</a:t>
            </a:r>
            <a:r>
              <a:rPr lang="en-US" dirty="0" smtClean="0"/>
              <a:t> e </a:t>
            </a:r>
            <a:r>
              <a:rPr lang="en-US" dirty="0" err="1" smtClean="0"/>
              <a:t>Constante</a:t>
            </a:r>
            <a:r>
              <a:rPr lang="en-US" dirty="0" smtClean="0"/>
              <a:t> de </a:t>
            </a:r>
            <a:r>
              <a:rPr lang="en-US" dirty="0" err="1" smtClean="0"/>
              <a:t>Equilíbrio</a:t>
            </a:r>
            <a:endParaRPr lang="en-US" dirty="0"/>
          </a:p>
        </p:txBody>
      </p:sp>
      <p:pic>
        <p:nvPicPr>
          <p:cNvPr id="5" name="Picture 4" descr="Captura de Tela 2015-10-05 às 14.37.0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26964"/>
            <a:ext cx="9144000" cy="51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4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4.7 </a:t>
            </a:r>
            <a:r>
              <a:rPr lang="en-US" dirty="0" err="1" smtClean="0"/>
              <a:t>Aproximação</a:t>
            </a:r>
            <a:r>
              <a:rPr lang="en-US" dirty="0" smtClean="0"/>
              <a:t> de Regime </a:t>
            </a:r>
            <a:r>
              <a:rPr lang="en-US" dirty="0" err="1" smtClean="0"/>
              <a:t>Estacionário</a:t>
            </a:r>
            <a:endParaRPr lang="en-US" dirty="0"/>
          </a:p>
        </p:txBody>
      </p:sp>
      <p:pic>
        <p:nvPicPr>
          <p:cNvPr id="4" name="Content Placeholder 3" descr="Captura de Tela 2015-10-05 às 14.40.5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85" b="-5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5251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4.2 </a:t>
            </a:r>
            <a:r>
              <a:rPr lang="en-US" dirty="0" err="1" smtClean="0"/>
              <a:t>Reação</a:t>
            </a:r>
            <a:r>
              <a:rPr lang="en-US" dirty="0" smtClean="0"/>
              <a:t> Global X </a:t>
            </a:r>
            <a:r>
              <a:rPr lang="en-US" dirty="0" err="1" smtClean="0"/>
              <a:t>Elementar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Reação</a:t>
            </a:r>
            <a:r>
              <a:rPr lang="en-US" dirty="0" smtClean="0"/>
              <a:t> Global (</a:t>
            </a:r>
            <a:r>
              <a:rPr lang="en-US" dirty="0" err="1" smtClean="0"/>
              <a:t>modelo</a:t>
            </a:r>
            <a:r>
              <a:rPr lang="en-US" dirty="0" smtClean="0"/>
              <a:t> “</a:t>
            </a:r>
            <a:r>
              <a:rPr lang="en-US" dirty="0" err="1" smtClean="0"/>
              <a:t>caixa</a:t>
            </a:r>
            <a:r>
              <a:rPr lang="en-US" dirty="0" smtClean="0"/>
              <a:t> </a:t>
            </a:r>
            <a:r>
              <a:rPr lang="en-US" dirty="0" err="1" smtClean="0"/>
              <a:t>preta</a:t>
            </a:r>
            <a:r>
              <a:rPr lang="en-US" dirty="0" smtClean="0"/>
              <a:t>”)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Captura de Tela 2015-10-05 às 11.04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6" y="2467429"/>
            <a:ext cx="8686800" cy="1215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aptura de Tela 2015-10-05 às 11.04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6" y="3708100"/>
            <a:ext cx="9049444" cy="1585985"/>
          </a:xfrm>
          <a:prstGeom prst="rect">
            <a:avLst/>
          </a:prstGeom>
        </p:spPr>
      </p:pic>
      <p:pic>
        <p:nvPicPr>
          <p:cNvPr id="6" name="Picture 5" descr="Captura de Tela 2015-10-05 às 11.04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58" y="5007429"/>
            <a:ext cx="7751448" cy="185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13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4.7 </a:t>
            </a:r>
            <a:r>
              <a:rPr lang="en-US" dirty="0" err="1" smtClean="0"/>
              <a:t>Aproximação</a:t>
            </a:r>
            <a:r>
              <a:rPr lang="en-US" dirty="0" smtClean="0"/>
              <a:t> de Regime </a:t>
            </a:r>
            <a:r>
              <a:rPr lang="en-US" dirty="0" err="1" smtClean="0"/>
              <a:t>Estacionário</a:t>
            </a:r>
            <a:endParaRPr lang="en-US" dirty="0"/>
          </a:p>
        </p:txBody>
      </p:sp>
      <p:pic>
        <p:nvPicPr>
          <p:cNvPr id="5" name="Content Placeholder 4" descr="Captura de Tela 2015-10-05 às 14.41.0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814" b="-228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9098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4.8 </a:t>
            </a:r>
            <a:r>
              <a:rPr lang="en-US" dirty="0" err="1" smtClean="0"/>
              <a:t>Reações</a:t>
            </a:r>
            <a:r>
              <a:rPr lang="en-US" dirty="0" smtClean="0"/>
              <a:t> </a:t>
            </a:r>
            <a:r>
              <a:rPr lang="en-US" dirty="0" err="1" smtClean="0"/>
              <a:t>unimoleculares</a:t>
            </a:r>
            <a:r>
              <a:rPr lang="en-US" dirty="0" smtClean="0"/>
              <a:t> – </a:t>
            </a:r>
            <a:r>
              <a:rPr lang="en-US" dirty="0" err="1" smtClean="0"/>
              <a:t>dependência</a:t>
            </a:r>
            <a:r>
              <a:rPr lang="en-US" dirty="0" smtClean="0"/>
              <a:t> da </a:t>
            </a:r>
            <a:r>
              <a:rPr lang="en-US" dirty="0" err="1" smtClean="0"/>
              <a:t>pressão</a:t>
            </a:r>
            <a:endParaRPr lang="en-US" dirty="0"/>
          </a:p>
        </p:txBody>
      </p:sp>
      <p:pic>
        <p:nvPicPr>
          <p:cNvPr id="4" name="Content Placeholder 3" descr="Captura de Tela 2015-10-05 às 14.47.3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8" b="-10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4178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4.8 </a:t>
            </a:r>
            <a:r>
              <a:rPr lang="en-US" dirty="0" err="1" smtClean="0"/>
              <a:t>Reações</a:t>
            </a:r>
            <a:r>
              <a:rPr lang="en-US" dirty="0" smtClean="0"/>
              <a:t> </a:t>
            </a:r>
            <a:r>
              <a:rPr lang="en-US" dirty="0" err="1" smtClean="0"/>
              <a:t>unimoleculares</a:t>
            </a:r>
            <a:r>
              <a:rPr lang="en-US" dirty="0" smtClean="0"/>
              <a:t> – </a:t>
            </a:r>
            <a:r>
              <a:rPr lang="en-US" dirty="0" err="1" smtClean="0"/>
              <a:t>dependência</a:t>
            </a:r>
            <a:r>
              <a:rPr lang="en-US" dirty="0" smtClean="0"/>
              <a:t> da </a:t>
            </a:r>
            <a:r>
              <a:rPr lang="en-US" dirty="0" err="1" smtClean="0"/>
              <a:t>pressão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42040"/>
          </a:xfrm>
        </p:spPr>
        <p:txBody>
          <a:bodyPr/>
          <a:lstStyle/>
          <a:p>
            <a:r>
              <a:rPr lang="en-US" dirty="0" err="1" smtClean="0"/>
              <a:t>Substituindo</a:t>
            </a:r>
            <a:r>
              <a:rPr lang="en-US" dirty="0" smtClean="0"/>
              <a:t> Eq. 117 </a:t>
            </a:r>
            <a:r>
              <a:rPr lang="en-US" dirty="0" err="1" smtClean="0"/>
              <a:t>na</a:t>
            </a:r>
            <a:r>
              <a:rPr lang="en-US" dirty="0" smtClean="0"/>
              <a:t> Eq. 115, tem-se</a:t>
            </a:r>
            <a:endParaRPr lang="en-US" dirty="0"/>
          </a:p>
        </p:txBody>
      </p:sp>
      <p:pic>
        <p:nvPicPr>
          <p:cNvPr id="5" name="Picture 4" descr="Captura de Tela 2015-10-05 às 14.49.4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6900" y="2342241"/>
            <a:ext cx="5410200" cy="8128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3155041"/>
            <a:ext cx="8229600" cy="7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Para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reação</a:t>
            </a:r>
            <a:r>
              <a:rPr lang="en-US" dirty="0" smtClean="0"/>
              <a:t> GLOBAL:</a:t>
            </a:r>
            <a:endParaRPr lang="en-US" dirty="0"/>
          </a:p>
        </p:txBody>
      </p:sp>
      <p:pic>
        <p:nvPicPr>
          <p:cNvPr id="7" name="Picture 6" descr="Captura de Tela 2015-10-05 às 14.51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3893332"/>
            <a:ext cx="4902200" cy="13208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5214132"/>
            <a:ext cx="8229600" cy="7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k </a:t>
            </a:r>
            <a:r>
              <a:rPr lang="en-US" dirty="0" err="1" smtClean="0"/>
              <a:t>aparente</a:t>
            </a:r>
            <a:r>
              <a:rPr lang="en-US" dirty="0" smtClean="0"/>
              <a:t> da </a:t>
            </a:r>
            <a:r>
              <a:rPr lang="en-US" dirty="0" err="1" smtClean="0"/>
              <a:t>reação</a:t>
            </a:r>
            <a:r>
              <a:rPr lang="en-US" dirty="0" smtClean="0"/>
              <a:t> GLOBAL:</a:t>
            </a:r>
            <a:endParaRPr lang="en-US" dirty="0"/>
          </a:p>
        </p:txBody>
      </p:sp>
      <p:pic>
        <p:nvPicPr>
          <p:cNvPr id="9" name="Picture 8" descr="Captura de Tela 2015-10-05 às 14.53.3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738" y="5956172"/>
            <a:ext cx="43561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85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4.8 </a:t>
            </a:r>
            <a:r>
              <a:rPr lang="en-US" dirty="0" err="1" smtClean="0"/>
              <a:t>Reações</a:t>
            </a:r>
            <a:r>
              <a:rPr lang="en-US" dirty="0" smtClean="0"/>
              <a:t> </a:t>
            </a:r>
            <a:r>
              <a:rPr lang="en-US" dirty="0" err="1" smtClean="0"/>
              <a:t>unimoleculares</a:t>
            </a:r>
            <a:r>
              <a:rPr lang="en-US" dirty="0" smtClean="0"/>
              <a:t> – </a:t>
            </a:r>
            <a:r>
              <a:rPr lang="en-US" dirty="0" err="1" smtClean="0"/>
              <a:t>dependência</a:t>
            </a:r>
            <a:r>
              <a:rPr lang="en-US" dirty="0" smtClean="0"/>
              <a:t> da </a:t>
            </a:r>
            <a:r>
              <a:rPr lang="en-US" dirty="0" err="1" smtClean="0"/>
              <a:t>pressão</a:t>
            </a:r>
            <a:endParaRPr lang="en-US" dirty="0"/>
          </a:p>
        </p:txBody>
      </p:sp>
      <p:pic>
        <p:nvPicPr>
          <p:cNvPr id="10" name="Picture 9" descr="Captura de Tela 2015-10-05 às 14.55.3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900" y="1835288"/>
            <a:ext cx="74295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00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4.9 </a:t>
            </a:r>
            <a:r>
              <a:rPr lang="en-US" dirty="0" err="1" smtClean="0"/>
              <a:t>Reações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cadeia</a:t>
            </a:r>
            <a:r>
              <a:rPr lang="en-US" dirty="0" smtClean="0"/>
              <a:t> e de </a:t>
            </a:r>
            <a:r>
              <a:rPr lang="en-US" dirty="0" err="1" smtClean="0"/>
              <a:t>ramificação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568193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Reação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cadeia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U</a:t>
            </a:r>
            <a:r>
              <a:rPr lang="en-US" dirty="0" smtClean="0"/>
              <a:t>ma </a:t>
            </a:r>
            <a:r>
              <a:rPr lang="en-US" dirty="0" err="1" smtClean="0"/>
              <a:t>reação</a:t>
            </a:r>
            <a:r>
              <a:rPr lang="en-US" dirty="0" smtClean="0"/>
              <a:t> </a:t>
            </a:r>
            <a:r>
              <a:rPr lang="en-US" dirty="0" err="1" smtClean="0"/>
              <a:t>elementar</a:t>
            </a:r>
            <a:r>
              <a:rPr lang="en-US" dirty="0" smtClean="0"/>
              <a:t> </a:t>
            </a:r>
            <a:r>
              <a:rPr lang="en-US" dirty="0" err="1" smtClean="0"/>
              <a:t>produz</a:t>
            </a:r>
            <a:r>
              <a:rPr lang="en-US" dirty="0" smtClean="0"/>
              <a:t> um radical, </a:t>
            </a:r>
            <a:r>
              <a:rPr lang="en-US" dirty="0" err="1" smtClean="0"/>
              <a:t>que</a:t>
            </a:r>
            <a:r>
              <a:rPr lang="en-US" dirty="0" smtClean="0"/>
              <a:t>,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outra</a:t>
            </a:r>
            <a:r>
              <a:rPr lang="en-US" dirty="0" smtClean="0"/>
              <a:t> </a:t>
            </a:r>
            <a:r>
              <a:rPr lang="en-US" dirty="0" err="1" smtClean="0"/>
              <a:t>reação</a:t>
            </a:r>
            <a:r>
              <a:rPr lang="en-US" dirty="0" smtClean="0"/>
              <a:t> </a:t>
            </a:r>
            <a:r>
              <a:rPr lang="en-US" dirty="0" err="1" smtClean="0"/>
              <a:t>subsequente</a:t>
            </a:r>
            <a:r>
              <a:rPr lang="en-US" dirty="0" smtClean="0"/>
              <a:t>, </a:t>
            </a:r>
            <a:r>
              <a:rPr lang="en-US" dirty="0" err="1" smtClean="0"/>
              <a:t>produz</a:t>
            </a:r>
            <a:r>
              <a:rPr lang="en-US" dirty="0" smtClean="0"/>
              <a:t> um novo radical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reação</a:t>
            </a:r>
            <a:r>
              <a:rPr lang="en-US" dirty="0" smtClean="0"/>
              <a:t> </a:t>
            </a:r>
            <a:r>
              <a:rPr lang="en-US" dirty="0" err="1" smtClean="0"/>
              <a:t>recombina</a:t>
            </a:r>
            <a:r>
              <a:rPr lang="en-US" dirty="0" smtClean="0"/>
              <a:t> o radical </a:t>
            </a:r>
            <a:r>
              <a:rPr lang="en-US" dirty="0" err="1" smtClean="0"/>
              <a:t>tornando</a:t>
            </a:r>
            <a:r>
              <a:rPr lang="en-US" dirty="0" smtClean="0"/>
              <a:t>-o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espécie</a:t>
            </a:r>
            <a:r>
              <a:rPr lang="en-US" dirty="0" smtClean="0"/>
              <a:t> </a:t>
            </a:r>
            <a:r>
              <a:rPr lang="en-US" dirty="0" err="1" smtClean="0"/>
              <a:t>estável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215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4.9 </a:t>
            </a:r>
            <a:r>
              <a:rPr lang="en-US" dirty="0" err="1" smtClean="0"/>
              <a:t>Reações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cadeia</a:t>
            </a:r>
            <a:r>
              <a:rPr lang="en-US" dirty="0" smtClean="0"/>
              <a:t> e de </a:t>
            </a:r>
            <a:r>
              <a:rPr lang="en-US" dirty="0" err="1" smtClean="0"/>
              <a:t>ramificação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42040"/>
          </a:xfrm>
        </p:spPr>
        <p:txBody>
          <a:bodyPr/>
          <a:lstStyle/>
          <a:p>
            <a:r>
              <a:rPr lang="en-US" dirty="0" err="1" smtClean="0"/>
              <a:t>Mecanismo</a:t>
            </a:r>
            <a:r>
              <a:rPr lang="en-US" dirty="0" smtClean="0"/>
              <a:t> </a:t>
            </a:r>
            <a:r>
              <a:rPr lang="en-US" dirty="0" err="1" smtClean="0"/>
              <a:t>hipotético</a:t>
            </a:r>
            <a:r>
              <a:rPr lang="en-US" dirty="0" smtClean="0"/>
              <a:t> GLOBAL</a:t>
            </a:r>
            <a:endParaRPr lang="en-US" dirty="0"/>
          </a:p>
        </p:txBody>
      </p:sp>
      <p:pic>
        <p:nvPicPr>
          <p:cNvPr id="5" name="Picture 4" descr="Captura de Tela 2015-10-05 às 15.03.4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6900" y="1733690"/>
            <a:ext cx="1739900" cy="342900"/>
          </a:xfrm>
          <a:prstGeom prst="rect">
            <a:avLst/>
          </a:prstGeom>
        </p:spPr>
      </p:pic>
      <p:pic>
        <p:nvPicPr>
          <p:cNvPr id="7" name="Picture 6" descr="Captura de Tela 2015-10-05 às 15.06.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8300" y="2342241"/>
            <a:ext cx="58547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94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4.9 </a:t>
            </a:r>
            <a:r>
              <a:rPr lang="en-US" dirty="0" err="1" smtClean="0"/>
              <a:t>Reações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cadeia</a:t>
            </a:r>
            <a:r>
              <a:rPr lang="en-US" dirty="0" smtClean="0"/>
              <a:t> e de </a:t>
            </a:r>
            <a:r>
              <a:rPr lang="en-US" dirty="0" err="1" smtClean="0"/>
              <a:t>ramificação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42040"/>
          </a:xfrm>
        </p:spPr>
        <p:txBody>
          <a:bodyPr/>
          <a:lstStyle/>
          <a:p>
            <a:r>
              <a:rPr lang="en-US" dirty="0" err="1" smtClean="0"/>
              <a:t>Taxas</a:t>
            </a:r>
            <a:r>
              <a:rPr lang="en-US" dirty="0" smtClean="0"/>
              <a:t> </a:t>
            </a:r>
            <a:r>
              <a:rPr lang="en-US" dirty="0" err="1" smtClean="0"/>
              <a:t>líquidas</a:t>
            </a:r>
            <a:endParaRPr lang="en-US" dirty="0"/>
          </a:p>
        </p:txBody>
      </p:sp>
      <p:pic>
        <p:nvPicPr>
          <p:cNvPr id="4" name="Picture 3" descr="Captura de Tela 2015-10-05 às 15.07.3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3900" y="2933700"/>
            <a:ext cx="51562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66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4.9 </a:t>
            </a:r>
            <a:r>
              <a:rPr lang="en-US" dirty="0" err="1" smtClean="0"/>
              <a:t>Reações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cadeia</a:t>
            </a:r>
            <a:r>
              <a:rPr lang="en-US" dirty="0" smtClean="0"/>
              <a:t> e de </a:t>
            </a:r>
            <a:r>
              <a:rPr lang="en-US" dirty="0" err="1" smtClean="0"/>
              <a:t>ramificação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42040"/>
          </a:xfrm>
        </p:spPr>
        <p:txBody>
          <a:bodyPr/>
          <a:lstStyle/>
          <a:p>
            <a:r>
              <a:rPr lang="en-US" dirty="0" err="1" smtClean="0"/>
              <a:t>Taxas</a:t>
            </a:r>
            <a:r>
              <a:rPr lang="en-US" dirty="0" smtClean="0"/>
              <a:t> </a:t>
            </a:r>
            <a:r>
              <a:rPr lang="en-US" dirty="0" err="1" smtClean="0"/>
              <a:t>líquidas</a:t>
            </a:r>
            <a:endParaRPr lang="en-US" dirty="0"/>
          </a:p>
        </p:txBody>
      </p:sp>
      <p:pic>
        <p:nvPicPr>
          <p:cNvPr id="4" name="Picture 3" descr="20151005_1522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07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4.9 </a:t>
            </a:r>
            <a:r>
              <a:rPr lang="en-US" dirty="0" err="1" smtClean="0"/>
              <a:t>Reações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cadeia</a:t>
            </a:r>
            <a:r>
              <a:rPr lang="en-US" dirty="0" smtClean="0"/>
              <a:t> e de </a:t>
            </a:r>
            <a:r>
              <a:rPr lang="en-US" dirty="0" err="1" smtClean="0"/>
              <a:t>ramificação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42040"/>
          </a:xfrm>
        </p:spPr>
        <p:txBody>
          <a:bodyPr/>
          <a:lstStyle/>
          <a:p>
            <a:r>
              <a:rPr lang="en-US" dirty="0" err="1" smtClean="0"/>
              <a:t>Taxas</a:t>
            </a:r>
            <a:r>
              <a:rPr lang="en-US" dirty="0" smtClean="0"/>
              <a:t> </a:t>
            </a:r>
            <a:r>
              <a:rPr lang="en-US" dirty="0" err="1" smtClean="0"/>
              <a:t>líquidas</a:t>
            </a:r>
            <a:endParaRPr lang="en-US" dirty="0"/>
          </a:p>
        </p:txBody>
      </p:sp>
      <p:pic>
        <p:nvPicPr>
          <p:cNvPr id="5" name="Picture 4" descr="20151005_152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24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4.9 </a:t>
            </a:r>
            <a:r>
              <a:rPr lang="en-US" dirty="0" err="1" smtClean="0"/>
              <a:t>Reações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cadeia</a:t>
            </a:r>
            <a:r>
              <a:rPr lang="en-US" dirty="0" smtClean="0"/>
              <a:t> e de </a:t>
            </a:r>
            <a:r>
              <a:rPr lang="en-US" dirty="0" err="1" smtClean="0"/>
              <a:t>ramificação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42040"/>
          </a:xfrm>
        </p:spPr>
        <p:txBody>
          <a:bodyPr/>
          <a:lstStyle/>
          <a:p>
            <a:r>
              <a:rPr lang="en-US" dirty="0" err="1" smtClean="0"/>
              <a:t>Taxas</a:t>
            </a:r>
            <a:r>
              <a:rPr lang="en-US" dirty="0" smtClean="0"/>
              <a:t> </a:t>
            </a:r>
            <a:r>
              <a:rPr lang="en-US" dirty="0" err="1" smtClean="0"/>
              <a:t>líquidas</a:t>
            </a:r>
            <a:endParaRPr lang="en-US" dirty="0"/>
          </a:p>
        </p:txBody>
      </p:sp>
      <p:pic>
        <p:nvPicPr>
          <p:cNvPr id="4" name="Picture 3" descr="20151005_1520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1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aptura de Tela 2015-10-05 às 11.09.34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923" b="-96923"/>
          <a:stretch/>
        </p:blipFill>
        <p:spPr>
          <a:xfrm>
            <a:off x="457200" y="652463"/>
            <a:ext cx="8229600" cy="5473700"/>
          </a:xfrm>
        </p:spPr>
      </p:pic>
    </p:spTree>
    <p:extLst>
      <p:ext uri="{BB962C8B-B14F-4D97-AF65-F5344CB8AC3E}">
        <p14:creationId xmlns:p14="http://schemas.microsoft.com/office/powerpoint/2010/main" val="838859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4.9 </a:t>
            </a:r>
            <a:r>
              <a:rPr lang="en-US" dirty="0" err="1" smtClean="0"/>
              <a:t>Reações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cadeia</a:t>
            </a:r>
            <a:r>
              <a:rPr lang="en-US" dirty="0" smtClean="0"/>
              <a:t> e de </a:t>
            </a:r>
            <a:r>
              <a:rPr lang="en-US" dirty="0" err="1" smtClean="0"/>
              <a:t>ramificação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42040"/>
          </a:xfrm>
        </p:spPr>
        <p:txBody>
          <a:bodyPr/>
          <a:lstStyle/>
          <a:p>
            <a:r>
              <a:rPr lang="en-US" dirty="0" err="1" smtClean="0"/>
              <a:t>Taxas</a:t>
            </a:r>
            <a:r>
              <a:rPr lang="en-US" dirty="0" smtClean="0"/>
              <a:t> </a:t>
            </a:r>
            <a:r>
              <a:rPr lang="en-US" dirty="0" err="1" smtClean="0"/>
              <a:t>líquidas</a:t>
            </a:r>
            <a:endParaRPr lang="en-US" dirty="0"/>
          </a:p>
        </p:txBody>
      </p:sp>
      <p:pic>
        <p:nvPicPr>
          <p:cNvPr id="5" name="Picture 4" descr="20151005_1521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6373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4.9 </a:t>
            </a:r>
            <a:r>
              <a:rPr lang="en-US" dirty="0" err="1" smtClean="0"/>
              <a:t>Reações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cadeia</a:t>
            </a:r>
            <a:r>
              <a:rPr lang="en-US" dirty="0" smtClean="0"/>
              <a:t> e de </a:t>
            </a:r>
            <a:r>
              <a:rPr lang="en-US" dirty="0" err="1" smtClean="0"/>
              <a:t>ramificação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42040"/>
          </a:xfrm>
        </p:spPr>
        <p:txBody>
          <a:bodyPr/>
          <a:lstStyle/>
          <a:p>
            <a:r>
              <a:rPr lang="en-US" dirty="0" err="1" smtClean="0"/>
              <a:t>Taxas</a:t>
            </a:r>
            <a:r>
              <a:rPr lang="en-US" dirty="0" smtClean="0"/>
              <a:t> </a:t>
            </a:r>
            <a:r>
              <a:rPr lang="en-US" dirty="0" err="1" smtClean="0"/>
              <a:t>líquidas</a:t>
            </a:r>
            <a:endParaRPr lang="en-US" dirty="0"/>
          </a:p>
        </p:txBody>
      </p:sp>
      <p:pic>
        <p:nvPicPr>
          <p:cNvPr id="4" name="Picture 3" descr="20151005_1520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21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51005_15382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scene3d>
            <a:camera prst="orthographicFront">
              <a:rot lat="0" lon="0" rev="108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26987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51005_15383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scene3d>
            <a:camera prst="orthographicFront">
              <a:rot lat="0" lon="0" rev="108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25931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51005_15384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scene3d>
            <a:camera prst="orthographicFront">
              <a:rot lat="0" lon="0" rev="108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43121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51005_1537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scene3d>
            <a:camera prst="orthographicFront">
              <a:rot lat="0" lon="0" rev="108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03826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51005_15362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 rot="10800000">
            <a:off x="656518" y="2429386"/>
            <a:ext cx="7579453" cy="4168407"/>
          </a:xfrm>
        </p:spPr>
      </p:pic>
    </p:spTree>
    <p:extLst>
      <p:ext uri="{BB962C8B-B14F-4D97-AF65-F5344CB8AC3E}">
        <p14:creationId xmlns:p14="http://schemas.microsoft.com/office/powerpoint/2010/main" val="3366618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Reações</a:t>
            </a:r>
            <a:r>
              <a:rPr lang="en-US" dirty="0" smtClean="0"/>
              <a:t> </a:t>
            </a:r>
            <a:r>
              <a:rPr lang="en-US" dirty="0" err="1" smtClean="0"/>
              <a:t>Elementares</a:t>
            </a:r>
            <a:endParaRPr lang="en-US" dirty="0"/>
          </a:p>
        </p:txBody>
      </p:sp>
      <p:pic>
        <p:nvPicPr>
          <p:cNvPr id="4" name="Content Placeholder 3" descr="Captura de Tela 2015-10-05 às 11.14.3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759" b="-307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7031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Competição</a:t>
            </a:r>
            <a:r>
              <a:rPr lang="en-US" dirty="0" smtClean="0"/>
              <a:t> entre </a:t>
            </a:r>
            <a:r>
              <a:rPr lang="en-US" dirty="0" err="1" smtClean="0"/>
              <a:t>Reações</a:t>
            </a:r>
            <a:r>
              <a:rPr lang="en-US" dirty="0" smtClean="0"/>
              <a:t> </a:t>
            </a:r>
            <a:r>
              <a:rPr lang="en-US" dirty="0" err="1" smtClean="0"/>
              <a:t>Elementares</a:t>
            </a:r>
            <a:endParaRPr lang="en-US" dirty="0"/>
          </a:p>
        </p:txBody>
      </p:sp>
      <p:pic>
        <p:nvPicPr>
          <p:cNvPr id="4" name="Content Placeholder 3" descr="Captura de Tela 2015-10-05 às 11.23.0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3" r="-28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0236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Reações</a:t>
            </a:r>
            <a:r>
              <a:rPr lang="en-US" dirty="0" smtClean="0"/>
              <a:t> </a:t>
            </a:r>
            <a:r>
              <a:rPr lang="en-US" dirty="0" err="1" smtClean="0"/>
              <a:t>Elementares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33397"/>
            <a:ext cx="8229600" cy="7157483"/>
          </a:xfrm>
        </p:spPr>
        <p:txBody>
          <a:bodyPr/>
          <a:lstStyle/>
          <a:p>
            <a:r>
              <a:rPr lang="en-US" dirty="0" err="1" smtClean="0"/>
              <a:t>Descrição</a:t>
            </a:r>
            <a:r>
              <a:rPr lang="en-US" dirty="0" smtClean="0"/>
              <a:t> </a:t>
            </a:r>
            <a:r>
              <a:rPr lang="en-US" dirty="0" err="1" smtClean="0"/>
              <a:t>completa</a:t>
            </a:r>
            <a:r>
              <a:rPr lang="en-US" dirty="0" smtClean="0"/>
              <a:t> do </a:t>
            </a:r>
            <a:r>
              <a:rPr lang="en-US" dirty="0" err="1" smtClean="0"/>
              <a:t>Sistema</a:t>
            </a:r>
            <a:r>
              <a:rPr lang="en-US" dirty="0" smtClean="0"/>
              <a:t> H2-O2 </a:t>
            </a:r>
            <a:r>
              <a:rPr lang="en-US" dirty="0" err="1" smtClean="0"/>
              <a:t>contém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de 20 </a:t>
            </a:r>
            <a:r>
              <a:rPr lang="en-US" dirty="0" err="1" smtClean="0"/>
              <a:t>reações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37035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4.3 Taxa de </a:t>
            </a:r>
            <a:r>
              <a:rPr lang="en-US" dirty="0" err="1" smtClean="0"/>
              <a:t>Reação</a:t>
            </a:r>
            <a:r>
              <a:rPr lang="en-US" dirty="0" smtClean="0"/>
              <a:t> </a:t>
            </a:r>
            <a:r>
              <a:rPr lang="en-US" dirty="0" err="1" smtClean="0"/>
              <a:t>Elementar</a:t>
            </a:r>
            <a:endParaRPr lang="en-US" dirty="0"/>
          </a:p>
        </p:txBody>
      </p:sp>
      <p:pic>
        <p:nvPicPr>
          <p:cNvPr id="4" name="Content Placeholder 3" descr="Captura de Tela 2015-10-05 às 11.28.1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2" r="-78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1688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Taxa de </a:t>
            </a:r>
            <a:r>
              <a:rPr lang="en-US" dirty="0" err="1"/>
              <a:t>r</a:t>
            </a:r>
            <a:r>
              <a:rPr lang="en-US" dirty="0" err="1" smtClean="0"/>
              <a:t>eação</a:t>
            </a:r>
            <a:r>
              <a:rPr lang="en-US" dirty="0" smtClean="0"/>
              <a:t> e </a:t>
            </a:r>
            <a:r>
              <a:rPr lang="en-US" dirty="0" err="1" smtClean="0"/>
              <a:t>colisões</a:t>
            </a:r>
            <a:r>
              <a:rPr lang="en-US" dirty="0" smtClean="0"/>
              <a:t> </a:t>
            </a:r>
            <a:r>
              <a:rPr lang="en-US" dirty="0" err="1" smtClean="0"/>
              <a:t>moleculares</a:t>
            </a:r>
            <a:endParaRPr lang="en-US" dirty="0"/>
          </a:p>
        </p:txBody>
      </p:sp>
      <p:pic>
        <p:nvPicPr>
          <p:cNvPr id="4" name="Content Placeholder 3" descr="Captura de Tela 2015-10-05 às 11.30.2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41" r="-103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8618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583</Words>
  <Application>Microsoft Macintosh PowerPoint</Application>
  <PresentationFormat>On-screen Show (4:3)</PresentationFormat>
  <Paragraphs>82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Cinética Química</vt:lpstr>
      <vt:lpstr>4.1 Introdução</vt:lpstr>
      <vt:lpstr>4.2 Reação Global X Elementar</vt:lpstr>
      <vt:lpstr>PowerPoint Presentation</vt:lpstr>
      <vt:lpstr>Reações Elementares</vt:lpstr>
      <vt:lpstr>Competição entre Reações Elementares</vt:lpstr>
      <vt:lpstr>Reações Elementares</vt:lpstr>
      <vt:lpstr>4.3 Taxa de Reação Elementar</vt:lpstr>
      <vt:lpstr>Taxa de reação e colisões moleculares</vt:lpstr>
      <vt:lpstr>Colisões Moleculares</vt:lpstr>
      <vt:lpstr>Colisões Moleculares</vt:lpstr>
      <vt:lpstr>Colisões Moleculares</vt:lpstr>
      <vt:lpstr>Colisões Moleculares</vt:lpstr>
      <vt:lpstr>Colisões Moleculares</vt:lpstr>
      <vt:lpstr>Colisões Moleculares X Arrhenius</vt:lpstr>
      <vt:lpstr>Outras Reações Elementares</vt:lpstr>
      <vt:lpstr>Outras Reações Elementares</vt:lpstr>
      <vt:lpstr>4.4 Taxas de Reações Elementares Múltiplas etapas</vt:lpstr>
      <vt:lpstr>4.4 Taxas de Reações Elementares Múltiplas etapas</vt:lpstr>
      <vt:lpstr>4.4 Taxas de Reações Elementares Múltiplas etapas</vt:lpstr>
      <vt:lpstr>4.4 Taxas de Reações Elementares Múltiplas etapas</vt:lpstr>
      <vt:lpstr>4.5 Notação Compacta</vt:lpstr>
      <vt:lpstr>4.5 Notação Compacta</vt:lpstr>
      <vt:lpstr>4.6 Coeficientes de Taxa de Reação e Constante de Equilíbrio</vt:lpstr>
      <vt:lpstr>4.6 Coeficientes de Taxa de Reação e Constante de Equilíbrio</vt:lpstr>
      <vt:lpstr>4.6 Coeficientes de Taxa de Reação e Constante de Equilíbrio</vt:lpstr>
      <vt:lpstr>4.6 Coeficientes de Taxa de Reação e Constante de Equilíbrio</vt:lpstr>
      <vt:lpstr>4.6 Coeficientes de Taxa de Reação e Constante de Equilíbrio</vt:lpstr>
      <vt:lpstr>4.7 Aproximação de Regime Estacionário</vt:lpstr>
      <vt:lpstr>4.7 Aproximação de Regime Estacionário</vt:lpstr>
      <vt:lpstr>4.8 Reações unimoleculares – dependência da pressão</vt:lpstr>
      <vt:lpstr>4.8 Reações unimoleculares – dependência da pressão</vt:lpstr>
      <vt:lpstr>4.8 Reações unimoleculares – dependência da pressão</vt:lpstr>
      <vt:lpstr>4.9 Reações em cadeia e de ramificação</vt:lpstr>
      <vt:lpstr>4.9 Reações em cadeia e de ramificação</vt:lpstr>
      <vt:lpstr>4.9 Reações em cadeia e de ramificação</vt:lpstr>
      <vt:lpstr>4.9 Reações em cadeia e de ramificação</vt:lpstr>
      <vt:lpstr>4.9 Reações em cadeia e de ramificação</vt:lpstr>
      <vt:lpstr>4.9 Reações em cadeia e de ramificação</vt:lpstr>
      <vt:lpstr>4.9 Reações em cadeia e de ramificação</vt:lpstr>
      <vt:lpstr>4.9 Reações em cadeia e de ramificação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Cinética Química</dc:title>
  <dc:creator>Guenther Krieger</dc:creator>
  <cp:lastModifiedBy>Guenther Krieger</cp:lastModifiedBy>
  <cp:revision>35</cp:revision>
  <dcterms:created xsi:type="dcterms:W3CDTF">2015-10-05T12:57:08Z</dcterms:created>
  <dcterms:modified xsi:type="dcterms:W3CDTF">2016-03-23T00:45:58Z</dcterms:modified>
</cp:coreProperties>
</file>