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64157"/>
  </p:normalViewPr>
  <p:slideViewPr>
    <p:cSldViewPr snapToGrid="0" snapToObjects="1">
      <p:cViewPr varScale="1">
        <p:scale>
          <a:sx n="71" d="100"/>
          <a:sy n="71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4DDCC-67D9-A145-93E2-C02ED219E8C1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4A5FF-7548-4243-8E25-B1FCBB87BC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72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4A5FF-7548-4243-8E25-B1FCBB87BC2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90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4A5FF-7548-4243-8E25-B1FCBB87BC2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15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6AA-493B-BC45-BD79-CEA78F7F547C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D00A-104F-6347-AF6B-6F220F974C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70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6AA-493B-BC45-BD79-CEA78F7F547C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D00A-104F-6347-AF6B-6F220F974C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35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6AA-493B-BC45-BD79-CEA78F7F547C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D00A-104F-6347-AF6B-6F220F974C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71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6AA-493B-BC45-BD79-CEA78F7F547C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D00A-104F-6347-AF6B-6F220F974C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11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6AA-493B-BC45-BD79-CEA78F7F547C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D00A-104F-6347-AF6B-6F220F974C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34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6AA-493B-BC45-BD79-CEA78F7F547C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D00A-104F-6347-AF6B-6F220F974C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46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6AA-493B-BC45-BD79-CEA78F7F547C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D00A-104F-6347-AF6B-6F220F974C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6AA-493B-BC45-BD79-CEA78F7F547C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D00A-104F-6347-AF6B-6F220F974C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48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6AA-493B-BC45-BD79-CEA78F7F547C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D00A-104F-6347-AF6B-6F220F974C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39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6AA-493B-BC45-BD79-CEA78F7F547C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D00A-104F-6347-AF6B-6F220F974C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02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6AA-493B-BC45-BD79-CEA78F7F547C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D00A-104F-6347-AF6B-6F220F974C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56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196AA-493B-BC45-BD79-CEA78F7F547C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9D00A-104F-6347-AF6B-6F220F974C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79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0F8986-E681-D948-8AB9-070B291E9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1741337"/>
            <a:ext cx="5448730" cy="2387918"/>
          </a:xfrm>
        </p:spPr>
        <p:txBody>
          <a:bodyPr anchor="b">
            <a:normAutofit/>
          </a:bodyPr>
          <a:lstStyle/>
          <a:p>
            <a:r>
              <a:rPr lang="pt-BR" sz="5200" b="1" dirty="0">
                <a:solidFill>
                  <a:schemeClr val="tx2"/>
                </a:solidFill>
              </a:rPr>
              <a:t>O estudo da cidade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0916BD-35D9-C14B-A92D-731C310AA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/>
          </a:bodyPr>
          <a:lstStyle/>
          <a:p>
            <a:endParaRPr lang="pt-BR">
              <a:solidFill>
                <a:schemeClr val="tx2"/>
              </a:solidFill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7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0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07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E8507-1D7D-B74E-BE21-E1CA4824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F715958-9EF2-884D-8DA8-D81C019575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584820"/>
              </p:ext>
            </p:extLst>
          </p:nvPr>
        </p:nvGraphicFramePr>
        <p:xfrm>
          <a:off x="0" y="0"/>
          <a:ext cx="11797553" cy="6492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3469">
                  <a:extLst>
                    <a:ext uri="{9D8B030D-6E8A-4147-A177-3AD203B41FA5}">
                      <a16:colId xmlns:a16="http://schemas.microsoft.com/office/drawing/2014/main" val="3961157416"/>
                    </a:ext>
                  </a:extLst>
                </a:gridCol>
                <a:gridCol w="4056252">
                  <a:extLst>
                    <a:ext uri="{9D8B030D-6E8A-4147-A177-3AD203B41FA5}">
                      <a16:colId xmlns:a16="http://schemas.microsoft.com/office/drawing/2014/main" val="3246662982"/>
                    </a:ext>
                  </a:extLst>
                </a:gridCol>
                <a:gridCol w="4407832">
                  <a:extLst>
                    <a:ext uri="{9D8B030D-6E8A-4147-A177-3AD203B41FA5}">
                      <a16:colId xmlns:a16="http://schemas.microsoft.com/office/drawing/2014/main" val="1323042856"/>
                    </a:ext>
                  </a:extLst>
                </a:gridCol>
              </a:tblGrid>
              <a:tr h="649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600" dirty="0">
                        <a:effectLst/>
                      </a:endParaRPr>
                    </a:p>
                    <a:p>
                      <a:r>
                        <a:rPr lang="pt-BR" sz="1600" dirty="0">
                          <a:effectLst/>
                        </a:rPr>
                        <a:t>Morfológico e social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9" marR="45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Compreender o espaço urbano como uma totalidade complexa, espaço de mobilidade, consumo e contato entre as pessoas, entendendo que é um espaço de produção, concentração e difusão no qual se manifestam os conflitos de interesses.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9" marR="45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Reconhecimento das diferentes zonas da cidade (comercial, industrial, financeira);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Comparação entre os serviços oferecidos (públicos, privados e de acesso à cultura) nas diferentes cidades e internamente, identificando as características dessa oferta e sua distribuição;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Oferta e demanda de serviços públicos conforme as características da população nos diferentes lugares da cidade;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Entrevistas com pessoas que se locomovem diariamente na cidade em busca de serviços ou para trabalhar;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Organização da informação em quadros e gráficos;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Uso funcional da escala;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Localização da escola e das diferentes zonas em croquis e mapas;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Estabelecimento das relações causais entre a concentração de atividades econômicas e a mobilidade de diferentes grupos sociais;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Identificação de produtores e destinatários das políticas públicas urbanas, estaduais e  nacionais que interferem na lógica da cidade;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Leitura de fotos aéreas ou imagens de satélite que permitam a observação e análise dos diferentes tipos de assentamento concentrado e disperso, urbano e rural, os diferentes usos do solo, os eixos de circulação, os elementos naturais e os lugares emblemáticos.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9" marR="45709" marT="0" marB="0"/>
                </a:tc>
                <a:extLst>
                  <a:ext uri="{0D108BD9-81ED-4DB2-BD59-A6C34878D82A}">
                    <a16:rowId xmlns:a16="http://schemas.microsoft.com/office/drawing/2014/main" val="1789376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645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3F03E-65DA-6C49-9ADF-EDFAC244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6055D24-94F7-014C-9ECC-CA5E263FCD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928543"/>
              </p:ext>
            </p:extLst>
          </p:nvPr>
        </p:nvGraphicFramePr>
        <p:xfrm>
          <a:off x="161608" y="233083"/>
          <a:ext cx="11886957" cy="6259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9317">
                  <a:extLst>
                    <a:ext uri="{9D8B030D-6E8A-4147-A177-3AD203B41FA5}">
                      <a16:colId xmlns:a16="http://schemas.microsoft.com/office/drawing/2014/main" val="423721754"/>
                    </a:ext>
                  </a:extLst>
                </a:gridCol>
                <a:gridCol w="4043579">
                  <a:extLst>
                    <a:ext uri="{9D8B030D-6E8A-4147-A177-3AD203B41FA5}">
                      <a16:colId xmlns:a16="http://schemas.microsoft.com/office/drawing/2014/main" val="2980185131"/>
                    </a:ext>
                  </a:extLst>
                </a:gridCol>
                <a:gridCol w="4394061">
                  <a:extLst>
                    <a:ext uri="{9D8B030D-6E8A-4147-A177-3AD203B41FA5}">
                      <a16:colId xmlns:a16="http://schemas.microsoft.com/office/drawing/2014/main" val="2884810674"/>
                    </a:ext>
                  </a:extLst>
                </a:gridCol>
              </a:tblGrid>
              <a:tr h="6259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Cidadão protagonista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Compreender a necessidade de planejamento e gestão da cidade e o lugar de participação dos cidadãos.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Compreensão das normas e reconhecimento da responsabilidade de cada um e das autoridades;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Conhecimento das normas que regulam o uso dos espaços (públicos e privados);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Identificação das diferentes maneiras de participação dos habitantes na vida pública para expressar seus interesses e reivindicar de forma individual e coletiva (partidos políticos, movimento social, organizações não governamentais, audiências públicas, projetos de lei);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Comparação de notícias sobre as questões urbanas;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Análises dos argumentos apresentados pelas autoridades e pelos diferentes atores sociais envolvidos;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Reflexão sobre a responsabilidade das autoridades, empresas e habitantes em geral frente a problemas da cidade, tais como inundações, poluição atmosférica, descarte dos resíduos e violência.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6367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97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9FD53-FC47-E443-B3E5-94E039C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321211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367C455-1B23-1149-8A73-4A9755CCC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9" r="9379" b="-2"/>
          <a:stretch/>
        </p:blipFill>
        <p:spPr>
          <a:xfrm>
            <a:off x="609600" y="2423680"/>
            <a:ext cx="5212080" cy="385694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35477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26C8BFF-21CC-0549-B2A1-E791BD393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076" r="1" b="1"/>
          <a:stretch/>
        </p:blipFill>
        <p:spPr>
          <a:xfrm>
            <a:off x="6370320" y="2423040"/>
            <a:ext cx="5212080" cy="38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60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BDBB720-B9DF-E143-A29A-49AADD834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5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C09D84-83EA-E34E-A88A-9977F06E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Função</a:t>
            </a:r>
          </a:p>
        </p:txBody>
      </p:sp>
      <p:cxnSp>
        <p:nvCxnSpPr>
          <p:cNvPr id="66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585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74629A90-0C9E-AC47-8F48-71BF0512C6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33" b="9686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33" name="Freeform: Shape 13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15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FA811E-0D4D-E84C-ADFE-8DBC036D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pt-BR"/>
              <a:t>Estrutura</a:t>
            </a:r>
            <a:endParaRPr lang="pt-BR" dirty="0"/>
          </a:p>
        </p:txBody>
      </p:sp>
      <p:sp>
        <p:nvSpPr>
          <p:cNvPr id="35" name="Content Placeholder 10">
            <a:extLst>
              <a:ext uri="{FF2B5EF4-FFF2-40B4-BE49-F238E27FC236}">
                <a16:creationId xmlns:a16="http://schemas.microsoft.com/office/drawing/2014/main" id="{55892FCB-2331-467E-BC5D-7AD3107F2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24952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F63B90-F8E2-0B47-A4F9-B896294FC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224" y="909813"/>
            <a:ext cx="9502588" cy="5468471"/>
          </a:xfrm>
        </p:spPr>
        <p:txBody>
          <a:bodyPr anchor="t">
            <a:normAutofit/>
          </a:bodyPr>
          <a:lstStyle/>
          <a:p>
            <a:pPr lvl="0"/>
            <a:r>
              <a:rPr lang="pt-BR" dirty="0">
                <a:solidFill>
                  <a:schemeClr val="tx2"/>
                </a:solidFill>
              </a:rPr>
              <a:t>O entendimento de que a aprendizagem significativa pressupõe considerar a vivência e os conhecimentos prévios dos alunos; </a:t>
            </a:r>
          </a:p>
          <a:p>
            <a:pPr marL="0" lvl="0" indent="0">
              <a:buNone/>
            </a:pPr>
            <a:endParaRPr lang="pt-BR" dirty="0">
              <a:solidFill>
                <a:schemeClr val="tx2"/>
              </a:solidFill>
            </a:endParaRPr>
          </a:p>
          <a:p>
            <a:pPr lvl="0"/>
            <a:r>
              <a:rPr lang="pt-BR" dirty="0">
                <a:solidFill>
                  <a:schemeClr val="tx2"/>
                </a:solidFill>
              </a:rPr>
              <a:t>O fato de que as relações antrópicas com a natureza ocorrem, predominantemente, a partir de uma lógica urbana;</a:t>
            </a:r>
          </a:p>
          <a:p>
            <a:pPr lvl="0"/>
            <a:endParaRPr lang="pt-BR" dirty="0">
              <a:solidFill>
                <a:schemeClr val="tx2"/>
              </a:solidFill>
            </a:endParaRPr>
          </a:p>
          <a:p>
            <a:pPr lvl="0"/>
            <a:r>
              <a:rPr lang="pt-BR" dirty="0">
                <a:solidFill>
                  <a:schemeClr val="tx2"/>
                </a:solidFill>
              </a:rPr>
              <a:t>A constatação de que a cidade como cenário contribui para a aplicação de categorias geográficas que permitam entendê-la;</a:t>
            </a:r>
          </a:p>
          <a:p>
            <a:pPr lvl="0"/>
            <a:endParaRPr lang="pt-BR" dirty="0">
              <a:solidFill>
                <a:schemeClr val="tx2"/>
              </a:solidFill>
            </a:endParaRPr>
          </a:p>
          <a:p>
            <a:pPr lvl="0"/>
            <a:r>
              <a:rPr lang="pt-BR" dirty="0">
                <a:solidFill>
                  <a:schemeClr val="tx2"/>
                </a:solidFill>
              </a:rPr>
              <a:t>A importância do reconhecimento das cidades como lócus da cidadania.</a:t>
            </a:r>
          </a:p>
          <a:p>
            <a:endParaRPr lang="pt-BR" sz="11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6655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BC950F-E49B-FA42-9F78-D8E0AA60A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271" y="842775"/>
            <a:ext cx="8229599" cy="557604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t-BR" sz="2000" dirty="0">
                <a:solidFill>
                  <a:schemeClr val="tx2"/>
                </a:solidFill>
              </a:rPr>
              <a:t>Para a compreensão do espaço urbano, </a:t>
            </a:r>
            <a:r>
              <a:rPr lang="pt-BR" sz="2000" dirty="0" err="1">
                <a:solidFill>
                  <a:schemeClr val="tx2"/>
                </a:solidFill>
              </a:rPr>
              <a:t>Alderoqui</a:t>
            </a:r>
            <a:r>
              <a:rPr lang="pt-BR" sz="2000" dirty="0">
                <a:solidFill>
                  <a:schemeClr val="tx2"/>
                </a:solidFill>
              </a:rPr>
              <a:t> (2006, p. 33-44) propõe que o ensino do conteúdo de cidade considere três eixos:</a:t>
            </a:r>
          </a:p>
          <a:p>
            <a:endParaRPr lang="pt-BR" sz="2000" dirty="0">
              <a:solidFill>
                <a:schemeClr val="tx2"/>
              </a:solidFill>
            </a:endParaRPr>
          </a:p>
          <a:p>
            <a:pPr lvl="0"/>
            <a:r>
              <a:rPr lang="pt-BR" sz="2000" i="1" dirty="0" err="1">
                <a:solidFill>
                  <a:schemeClr val="tx2"/>
                </a:solidFill>
              </a:rPr>
              <a:t>Cercanía</a:t>
            </a:r>
            <a:r>
              <a:rPr lang="pt-BR" sz="2000" i="1" dirty="0">
                <a:solidFill>
                  <a:schemeClr val="tx2"/>
                </a:solidFill>
              </a:rPr>
              <a:t> </a:t>
            </a:r>
            <a:r>
              <a:rPr lang="pt-BR" sz="2000" i="1" dirty="0" err="1">
                <a:solidFill>
                  <a:schemeClr val="tx2"/>
                </a:solidFill>
              </a:rPr>
              <a:t>y</a:t>
            </a:r>
            <a:r>
              <a:rPr lang="pt-BR" sz="2000" i="1" dirty="0">
                <a:solidFill>
                  <a:schemeClr val="tx2"/>
                </a:solidFill>
              </a:rPr>
              <a:t> </a:t>
            </a:r>
            <a:r>
              <a:rPr lang="pt-BR" sz="2000" i="1" dirty="0" err="1">
                <a:solidFill>
                  <a:schemeClr val="tx2"/>
                </a:solidFill>
              </a:rPr>
              <a:t>lejanía</a:t>
            </a:r>
            <a:r>
              <a:rPr lang="pt-BR" sz="2000" dirty="0">
                <a:solidFill>
                  <a:schemeClr val="tx2"/>
                </a:solidFill>
              </a:rPr>
              <a:t> (proximidade e distância), ou seja, os aspectos relativos as distâncias entre o espaço próximo ao aluno e outros espaços conhecidos por meio de trajetos que realizam, pois, o fator da percepção e representação espaciais devem ser considerados, o que significa que não se reduzem a uma área exatamente circunscrita, como o bairro por exemplo.</a:t>
            </a:r>
          </a:p>
          <a:p>
            <a:pPr lvl="0"/>
            <a:endParaRPr lang="pt-BR" sz="2000" dirty="0">
              <a:solidFill>
                <a:schemeClr val="tx2"/>
              </a:solidFill>
            </a:endParaRPr>
          </a:p>
          <a:p>
            <a:pPr lvl="0"/>
            <a:r>
              <a:rPr lang="pt-BR" sz="2000" i="1" dirty="0">
                <a:solidFill>
                  <a:schemeClr val="tx2"/>
                </a:solidFill>
              </a:rPr>
              <a:t>Escalas de </a:t>
            </a:r>
            <a:r>
              <a:rPr lang="pt-BR" sz="2000" i="1" dirty="0" err="1">
                <a:solidFill>
                  <a:schemeClr val="tx2"/>
                </a:solidFill>
              </a:rPr>
              <a:t>análisis</a:t>
            </a:r>
            <a:r>
              <a:rPr lang="pt-BR" sz="2000" i="1" dirty="0">
                <a:solidFill>
                  <a:schemeClr val="tx2"/>
                </a:solidFill>
              </a:rPr>
              <a:t> </a:t>
            </a:r>
            <a:r>
              <a:rPr lang="pt-BR" sz="2000" i="1" dirty="0" err="1">
                <a:solidFill>
                  <a:schemeClr val="tx2"/>
                </a:solidFill>
              </a:rPr>
              <a:t>espaciales</a:t>
            </a:r>
            <a:r>
              <a:rPr lang="pt-BR" sz="2000" dirty="0">
                <a:solidFill>
                  <a:schemeClr val="tx2"/>
                </a:solidFill>
              </a:rPr>
              <a:t>, que permitam reconhecer magnitudes, funções, interações entre o espaço estudado internamente e as demais interferências, que apresentam obrigatoriamente escalas de análises distintas;</a:t>
            </a:r>
          </a:p>
          <a:p>
            <a:pPr lvl="0"/>
            <a:endParaRPr lang="pt-BR" sz="2000" dirty="0">
              <a:solidFill>
                <a:schemeClr val="tx2"/>
              </a:solidFill>
            </a:endParaRPr>
          </a:p>
          <a:p>
            <a:r>
              <a:rPr lang="pt-BR" sz="2000" i="1" dirty="0" err="1">
                <a:solidFill>
                  <a:schemeClr val="tx2"/>
                </a:solidFill>
              </a:rPr>
              <a:t>Discontinuidad</a:t>
            </a:r>
            <a:r>
              <a:rPr lang="pt-BR" sz="2000" i="1" dirty="0">
                <a:solidFill>
                  <a:schemeClr val="tx2"/>
                </a:solidFill>
              </a:rPr>
              <a:t> entre </a:t>
            </a:r>
            <a:r>
              <a:rPr lang="pt-BR" sz="2000" i="1" dirty="0" err="1">
                <a:solidFill>
                  <a:schemeClr val="tx2"/>
                </a:solidFill>
              </a:rPr>
              <a:t>la</a:t>
            </a:r>
            <a:r>
              <a:rPr lang="pt-BR" sz="2000" i="1" dirty="0">
                <a:solidFill>
                  <a:schemeClr val="tx2"/>
                </a:solidFill>
              </a:rPr>
              <a:t> vivencia </a:t>
            </a:r>
            <a:r>
              <a:rPr lang="pt-BR" sz="2000" i="1" dirty="0" err="1">
                <a:solidFill>
                  <a:schemeClr val="tx2"/>
                </a:solidFill>
              </a:rPr>
              <a:t>del</a:t>
            </a:r>
            <a:r>
              <a:rPr lang="pt-BR" sz="2000" i="1" dirty="0">
                <a:solidFill>
                  <a:schemeClr val="tx2"/>
                </a:solidFill>
              </a:rPr>
              <a:t> </a:t>
            </a:r>
            <a:r>
              <a:rPr lang="pt-BR" sz="2000" i="1" dirty="0" err="1">
                <a:solidFill>
                  <a:schemeClr val="tx2"/>
                </a:solidFill>
              </a:rPr>
              <a:t>espacio</a:t>
            </a:r>
            <a:r>
              <a:rPr lang="pt-BR" sz="2000" i="1" dirty="0">
                <a:solidFill>
                  <a:schemeClr val="tx2"/>
                </a:solidFill>
              </a:rPr>
              <a:t> </a:t>
            </a:r>
            <a:r>
              <a:rPr lang="pt-BR" sz="2000" i="1" dirty="0" err="1">
                <a:solidFill>
                  <a:schemeClr val="tx2"/>
                </a:solidFill>
              </a:rPr>
              <a:t>y</a:t>
            </a:r>
            <a:r>
              <a:rPr lang="pt-BR" sz="2000" i="1" dirty="0">
                <a:solidFill>
                  <a:schemeClr val="tx2"/>
                </a:solidFill>
              </a:rPr>
              <a:t> </a:t>
            </a:r>
            <a:r>
              <a:rPr lang="pt-BR" sz="2000" i="1" dirty="0" err="1">
                <a:solidFill>
                  <a:schemeClr val="tx2"/>
                </a:solidFill>
              </a:rPr>
              <a:t>el</a:t>
            </a:r>
            <a:r>
              <a:rPr lang="pt-BR" sz="2000" i="1" dirty="0">
                <a:solidFill>
                  <a:schemeClr val="tx2"/>
                </a:solidFill>
              </a:rPr>
              <a:t> </a:t>
            </a:r>
            <a:r>
              <a:rPr lang="pt-BR" sz="2000" i="1" dirty="0" err="1">
                <a:solidFill>
                  <a:schemeClr val="tx2"/>
                </a:solidFill>
              </a:rPr>
              <a:t>espacio</a:t>
            </a:r>
            <a:r>
              <a:rPr lang="pt-BR" sz="2000" i="1" dirty="0">
                <a:solidFill>
                  <a:schemeClr val="tx2"/>
                </a:solidFill>
              </a:rPr>
              <a:t> pensado,</a:t>
            </a:r>
            <a:r>
              <a:rPr lang="pt-BR" sz="2000" dirty="0">
                <a:solidFill>
                  <a:schemeClr val="tx2"/>
                </a:solidFill>
              </a:rPr>
              <a:t> esse aspecto permite aprofundar as concepções de cidade pelas experiências espaciais e pelas percepções, relacionando os espaços e entendendo sua articulação pelas continuidades e descontinuidades.</a:t>
            </a:r>
          </a:p>
          <a:p>
            <a:endParaRPr lang="pt-BR" sz="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6885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C51B6E-443B-0B43-99C9-6CDE7C7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endParaRPr lang="pt-BR" sz="3600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C9C273-C3A8-444E-8C6B-91525473F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2000">
                <a:solidFill>
                  <a:schemeClr val="tx2"/>
                </a:solidFill>
              </a:rPr>
              <a:t>O ensino da cidade e a educação estão fortemente relacionados e podem ser compreendidos a partir de três abordagens simultâneas, pois a cidade é entorno, o meio e o conteúdo da educação. Nesses enfoques, compreende-se a maneira como se aprende na cidade, da cidade e a cidade.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862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21E3B5-113A-2A4C-8A29-60651283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endParaRPr lang="pt-BR" sz="3600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7C4A3A-20BD-8840-853E-C077C92A6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rmAutofit/>
          </a:bodyPr>
          <a:lstStyle/>
          <a:p>
            <a:pPr lvl="0"/>
            <a:r>
              <a:rPr lang="pt-BR" sz="1900">
                <a:solidFill>
                  <a:schemeClr val="tx2"/>
                </a:solidFill>
              </a:rPr>
              <a:t>Aprender </a:t>
            </a:r>
            <a:r>
              <a:rPr lang="pt-BR" sz="1900" b="1">
                <a:solidFill>
                  <a:schemeClr val="tx2"/>
                </a:solidFill>
              </a:rPr>
              <a:t>na </a:t>
            </a:r>
            <a:r>
              <a:rPr lang="pt-BR" sz="1900">
                <a:solidFill>
                  <a:schemeClr val="tx2"/>
                </a:solidFill>
              </a:rPr>
              <a:t>cidade significa considerar o meio urbano como contexto de aprendizagens, pois se apresenta como espaço formal, não formal e informal de educação, congrega instituições de ensino, cursos de formação e espaços que se propõe a realizar a divulgação científica. Além disso, é na cidade que ocorrem situações e relações interpessoais que desenvolvem aprendizagens;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776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627FA4-A7BA-6C41-AF10-B5D71A8C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endParaRPr lang="pt-BR" sz="3600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F885B4-5D75-9F46-8B67-FC643BBEF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rmAutofit/>
          </a:bodyPr>
          <a:lstStyle/>
          <a:p>
            <a:pPr lvl="0"/>
            <a:r>
              <a:rPr lang="pt-BR" sz="2000">
                <a:solidFill>
                  <a:schemeClr val="tx2"/>
                </a:solidFill>
              </a:rPr>
              <a:t>Aprender </a:t>
            </a:r>
            <a:r>
              <a:rPr lang="pt-BR" sz="2000" b="1">
                <a:solidFill>
                  <a:schemeClr val="tx2"/>
                </a:solidFill>
              </a:rPr>
              <a:t>da</a:t>
            </a:r>
            <a:r>
              <a:rPr lang="pt-BR" sz="2000">
                <a:solidFill>
                  <a:schemeClr val="tx2"/>
                </a:solidFill>
              </a:rPr>
              <a:t> cidade significa reconhecer seu potencial didático em processos de ensino a partir de suas características, conflitos e contradições. Vivemos da cidade e isso gera a necessidade de compreendê-la e percebê-la como lócus da formação e da socialização;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617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2AE84ED-E1CB-6F42-AD3F-F7BAB140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837349"/>
          </a:xfrm>
        </p:spPr>
        <p:txBody>
          <a:bodyPr anchor="ctr">
            <a:normAutofit/>
          </a:bodyPr>
          <a:lstStyle/>
          <a:p>
            <a:pPr algn="ctr"/>
            <a:endParaRPr lang="pt-BR" sz="360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3002D3-B0BC-8C42-BDB3-EC8F0BDE8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954" y="2979336"/>
            <a:ext cx="5709721" cy="2430864"/>
          </a:xfrm>
        </p:spPr>
        <p:txBody>
          <a:bodyPr anchor="t">
            <a:normAutofit/>
          </a:bodyPr>
          <a:lstStyle/>
          <a:p>
            <a:r>
              <a:rPr lang="pt-BR" sz="1700">
                <a:solidFill>
                  <a:schemeClr val="tx2"/>
                </a:solidFill>
              </a:rPr>
              <a:t>Aprender </a:t>
            </a:r>
            <a:r>
              <a:rPr lang="pt-BR" sz="1700" b="1">
                <a:solidFill>
                  <a:schemeClr val="tx2"/>
                </a:solidFill>
              </a:rPr>
              <a:t>a</a:t>
            </a:r>
            <a:r>
              <a:rPr lang="pt-BR" sz="1700">
                <a:solidFill>
                  <a:schemeClr val="tx2"/>
                </a:solidFill>
              </a:rPr>
              <a:t> cidade corresponde a viver na cidade, o que demanda aprendizagens sobre como usar suas estruturas, interferir no espaço de maneira a gerar menos problemas, ser capaz de se locomover e criar novos trajetos, identificar e reconhecer os diferentes lugares. Muitas das ideias que elaboramos sobre a cidade estão relacionadas à vivência que temos nela. Essas representações são construídas com base em uma série de aprendizagens não formais, adquiridas no cotidiano da cidade. </a:t>
            </a:r>
          </a:p>
        </p:txBody>
      </p:sp>
    </p:spTree>
    <p:extLst>
      <p:ext uri="{BB962C8B-B14F-4D97-AF65-F5344CB8AC3E}">
        <p14:creationId xmlns:p14="http://schemas.microsoft.com/office/powerpoint/2010/main" val="264894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3A063-8E87-BF45-A825-F2F409213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34335B0-9E19-C849-99F8-9F033695D4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220622"/>
              </p:ext>
            </p:extLst>
          </p:nvPr>
        </p:nvGraphicFramePr>
        <p:xfrm>
          <a:off x="179294" y="197224"/>
          <a:ext cx="11636469" cy="6295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7954">
                  <a:extLst>
                    <a:ext uri="{9D8B030D-6E8A-4147-A177-3AD203B41FA5}">
                      <a16:colId xmlns:a16="http://schemas.microsoft.com/office/drawing/2014/main" val="3307959187"/>
                    </a:ext>
                  </a:extLst>
                </a:gridCol>
                <a:gridCol w="4000868">
                  <a:extLst>
                    <a:ext uri="{9D8B030D-6E8A-4147-A177-3AD203B41FA5}">
                      <a16:colId xmlns:a16="http://schemas.microsoft.com/office/drawing/2014/main" val="2778622393"/>
                    </a:ext>
                  </a:extLst>
                </a:gridCol>
                <a:gridCol w="4347647">
                  <a:extLst>
                    <a:ext uri="{9D8B030D-6E8A-4147-A177-3AD203B41FA5}">
                      <a16:colId xmlns:a16="http://schemas.microsoft.com/office/drawing/2014/main" val="3264323027"/>
                    </a:ext>
                  </a:extLst>
                </a:gridCol>
              </a:tblGrid>
              <a:tr h="318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Enfoque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Objetivo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Conteúdos e métodos relacionados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135921"/>
                  </a:ext>
                </a:extLst>
              </a:tr>
              <a:tr h="5977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</a:rPr>
                        <a:t>Histórico-patrimonial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</a:rPr>
                        <a:t>Compreender a cidade como realização cultural histórica, seu significado, valor referencial e dinâmica de transformações e permanências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</a:rPr>
                        <a:t>Reconhecimento das razões pelas quais alguns lugares são mais emblemáticos que outros;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</a:rPr>
                        <a:t>Comparação de mudanças e permanências nas paisagens;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</a:rPr>
                        <a:t>Análise de monumentos, construções e lugares, contextualizando os momentos em que foram construídos;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</a:rPr>
                        <a:t>Análises de plantas e da evolução da malha urbana;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</a:rPr>
                        <a:t>Compreensão do crescimento urbano a partir de seu centro histórico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</a:rPr>
                        <a:t>Análises de depoimentos de moradores dos diferentes lugares;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Análises de músicas, poemas, fotos que tem como tema a cidade.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4735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22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9479D-BD14-004C-BCF1-4DC5C031A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DBDE4E7-141C-0D45-AA30-F251EC4DDE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93190"/>
              </p:ext>
            </p:extLst>
          </p:nvPr>
        </p:nvGraphicFramePr>
        <p:xfrm>
          <a:off x="485775" y="365125"/>
          <a:ext cx="11258549" cy="6269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1170">
                  <a:extLst>
                    <a:ext uri="{9D8B030D-6E8A-4147-A177-3AD203B41FA5}">
                      <a16:colId xmlns:a16="http://schemas.microsoft.com/office/drawing/2014/main" val="3691472080"/>
                    </a:ext>
                  </a:extLst>
                </a:gridCol>
                <a:gridCol w="3870931">
                  <a:extLst>
                    <a:ext uri="{9D8B030D-6E8A-4147-A177-3AD203B41FA5}">
                      <a16:colId xmlns:a16="http://schemas.microsoft.com/office/drawing/2014/main" val="3093125345"/>
                    </a:ext>
                  </a:extLst>
                </a:gridCol>
                <a:gridCol w="4206448">
                  <a:extLst>
                    <a:ext uri="{9D8B030D-6E8A-4147-A177-3AD203B41FA5}">
                      <a16:colId xmlns:a16="http://schemas.microsoft.com/office/drawing/2014/main" val="1224341210"/>
                    </a:ext>
                  </a:extLst>
                </a:gridCol>
              </a:tblGrid>
              <a:tr h="6127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</a:rPr>
                        <a:t>Ambiental 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</a:rPr>
                        <a:t>Compreender a cidade a partir da transformação da natureza na qual estão inseridos os fluxos de energia, a necessidade de preservação do meio ambiente e a melhora das condições de vida da população.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</a:rPr>
                        <a:t>Caracterização dos problemas ambientais urbanos;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</a:rPr>
                        <a:t>Estabelecimento de relação entre a ocupação e seus impactos no meio ambiente;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</a:rPr>
                        <a:t>Diferentes tipos de resíduos e sua disposição final;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</a:rPr>
                        <a:t>Identificação das responsabilidades ambientais individuais e do poder público, bem como as ações de mitigação dos impactos;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Análise de artigos, vídeos e reportagens para reconhecer as características e magnitudes dos problemas ambientais, diferenciar atores implicados e conhecer tecnologias que possam ser empregadas a fim de prevenir e minimizar os problemas ambientais. 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4271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5260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1072</Words>
  <Application>Microsoft Macintosh PowerPoint</Application>
  <PresentationFormat>Widescreen</PresentationFormat>
  <Paragraphs>69</Paragraphs>
  <Slides>14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O estudo da cidade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Forma</vt:lpstr>
      <vt:lpstr>Função</vt:lpstr>
      <vt:lpstr>Estrutura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estudo da cidade</dc:title>
  <dc:creator>Claudio Gabriel Seferian</dc:creator>
  <cp:lastModifiedBy>Claudio Gabriel Seferian</cp:lastModifiedBy>
  <cp:revision>4</cp:revision>
  <dcterms:created xsi:type="dcterms:W3CDTF">2020-07-22T15:19:43Z</dcterms:created>
  <dcterms:modified xsi:type="dcterms:W3CDTF">2020-07-22T18:33:59Z</dcterms:modified>
</cp:coreProperties>
</file>