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7" r:id="rId2"/>
    <p:sldId id="516" r:id="rId3"/>
    <p:sldId id="517" r:id="rId4"/>
    <p:sldId id="289" r:id="rId5"/>
    <p:sldId id="391" r:id="rId6"/>
    <p:sldId id="520" r:id="rId7"/>
    <p:sldId id="292" r:id="rId8"/>
    <p:sldId id="291" r:id="rId9"/>
    <p:sldId id="514" r:id="rId10"/>
    <p:sldId id="523" r:id="rId11"/>
    <p:sldId id="521" r:id="rId12"/>
    <p:sldId id="522" r:id="rId13"/>
    <p:sldId id="513" r:id="rId14"/>
    <p:sldId id="508" r:id="rId15"/>
    <p:sldId id="515" r:id="rId16"/>
    <p:sldId id="519" r:id="rId17"/>
    <p:sldId id="518" r:id="rId18"/>
    <p:sldId id="510" r:id="rId19"/>
  </p:sldIdLst>
  <p:sldSz cx="12192000" cy="6858000"/>
  <p:notesSz cx="10020300" cy="68881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5753"/>
    <a:srgbClr val="FFFFFF"/>
    <a:srgbClr val="873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E6C76-2EE6-4AA3-B4F4-9D8E5D3E9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5BF42FC-1E80-4221-B168-7F0086CEB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30E400-2D9C-490E-A532-86F22D110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663A-9DF9-44B3-B03B-B5841293A99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F7073A5-FBFA-4E7E-8DE0-E6485CFC2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3C1362-5D27-423A-AFE9-56D7B510A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C16C-2792-45AE-80C9-308E195CC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24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DA751-3BB3-48E0-8F2A-09634C3B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63EB68E-6B10-4C17-AC7C-5BECB74BD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7F3D50-94DC-4B80-9A9A-0B599F811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663A-9DF9-44B3-B03B-B5841293A99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AE090A-0AEA-4438-8CAC-B6712CC68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043A36-B710-4DCB-BB2A-0E77A21DF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C16C-2792-45AE-80C9-308E195CC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54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899AAE6-4CA1-445B-B5F8-16E74B3AEB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43A8792-32FC-4100-BEF0-31D708B6A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B379AE-A50F-4949-B625-D8657F5A3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663A-9DF9-44B3-B03B-B5841293A99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A0D68D-F7A7-4579-85DF-1DC5FB027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5C41F6-462D-4FEE-B0CB-B1AF1A2FC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C16C-2792-45AE-80C9-308E195CC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4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7696D8-8A6E-4800-944D-BC504D95B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3C96A9-1D1B-4650-8376-D416052B7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EDEC19-73B9-4BE7-9345-9F6A48D2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663A-9DF9-44B3-B03B-B5841293A99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E76BE7-5EAF-4595-B82F-A47D26CFC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8E86F9-0B87-4082-8DC0-1ABA22CCD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C16C-2792-45AE-80C9-308E195CC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36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FFE152-20C1-4B65-88D8-6947391F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40DCE5E-29E8-4D2E-8E26-6131ADE8F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D152FD-FAED-4618-B354-5F18EBC40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663A-9DF9-44B3-B03B-B5841293A99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7FE4ED-C1DD-4A55-8E2D-784A71EF7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0C3592-9ED1-467D-9ADC-976C55E3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C16C-2792-45AE-80C9-308E195CC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32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D7C85-C414-4F5E-B511-D7F618CB8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E02D8A-E348-45D0-9E0C-F38F07F0C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7CF4F4-9690-465A-B108-3F4E157E3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34BFBBC-D5E5-4A96-87B5-9F1CA4F19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663A-9DF9-44B3-B03B-B5841293A99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1DA6FDC-6CA6-40DB-9AFC-07A8745FD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2A82AD-7ADB-4BE6-A4D0-C72EC9167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C16C-2792-45AE-80C9-308E195CC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8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69758B-F2C9-44F3-AE07-D5D303A14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F0169FB-E8A3-49BD-9A23-52D817FBF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E5F4AE2-763D-47E1-BE33-6B37ECAA6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8DF0069-41B1-48A1-A2B7-E5330EFFE9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112B21C-AF9F-498A-A073-FD35A5A9B4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5B24D72-71C6-4D3B-9664-85347D062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663A-9DF9-44B3-B03B-B5841293A99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66B5003-EE45-4CF3-9D70-19166A550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A70D5FC-3C3B-4C52-8833-30D640813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C16C-2792-45AE-80C9-308E195CC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64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590E4F-D24F-415E-AD52-A864D3FB5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2AE6EF1-C962-4AB4-AAF3-CA255EAD8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663A-9DF9-44B3-B03B-B5841293A99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B12777E-6FEF-45FB-92E1-5DD71D8BA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4ABFE08-D4FA-4874-B197-4BD19719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C16C-2792-45AE-80C9-308E195CC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96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ECB004E-152D-43DB-BEE9-4E3A805C3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663A-9DF9-44B3-B03B-B5841293A99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BC10031-685F-4D65-87B5-E367C754F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F94803C-0608-4387-AFF8-D517DF708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C16C-2792-45AE-80C9-308E195CC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66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32E68E-B32C-4FAE-81BD-3AECC7571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032EEA-A9F8-4CD4-9658-33544BEB7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0E4A5E5-2EC6-4DCB-A2EE-29FD91C18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1F6A07E-C1DF-4F11-96D9-23505599D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663A-9DF9-44B3-B03B-B5841293A99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F71CEDB-2D44-4E26-A368-817251A3A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AB2BFEA-FD80-473A-949A-8FD345AF4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C16C-2792-45AE-80C9-308E195CC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25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44289B-8F2A-4598-B974-1C7299865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F9D2FEC-BB8F-4D70-A9D1-EAC5E43F04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8F50CF0-D800-41E8-93FC-8E2A99615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6687F1-6250-4909-B208-EADA8A486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663A-9DF9-44B3-B03B-B5841293A99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D473D28-BC54-413D-96B9-7F880E222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7C062A1-2BAB-44C4-B1C7-C9C436376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C16C-2792-45AE-80C9-308E195CC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00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B547854-7318-4F1F-8C45-9DACD878C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11894DA-B79D-457C-AFC6-B87D12BCE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93EC62B-CDC0-4A6F-8709-CA5292AE4C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F663A-9DF9-44B3-B03B-B5841293A99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C1B0D6-BE2B-4D62-BDC8-3961BB8DB0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E25C49A-7BF1-4514-915C-CBE923011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6C16C-2792-45AE-80C9-308E195CC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35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ow Magnets Work">
            <a:extLst>
              <a:ext uri="{FF2B5EF4-FFF2-40B4-BE49-F238E27FC236}">
                <a16:creationId xmlns:a16="http://schemas.microsoft.com/office/drawing/2014/main" id="{67A32AEA-F8F0-547C-C9A2-BFEBA70D4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01" y="3195796"/>
            <a:ext cx="1620892" cy="109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6A997D9-7737-4E16-C55F-3F395A1D9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159" y="2075215"/>
            <a:ext cx="2485977" cy="117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Eppendorf Opened Clip Art At Clker Com - Eppendorf Tube PNG Image |  Transparent PNG Free Download on SeekPNG">
            <a:extLst>
              <a:ext uri="{FF2B5EF4-FFF2-40B4-BE49-F238E27FC236}">
                <a16:creationId xmlns:a16="http://schemas.microsoft.com/office/drawing/2014/main" id="{B8E2575F-690B-85BF-46B2-30868B5D8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171" y="2238317"/>
            <a:ext cx="1591827" cy="130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DE5269-FE20-0AFF-57DF-B42A9B5946EB}"/>
              </a:ext>
            </a:extLst>
          </p:cNvPr>
          <p:cNvSpPr txBox="1"/>
          <p:nvPr/>
        </p:nvSpPr>
        <p:spPr>
          <a:xfrm>
            <a:off x="414785" y="3518302"/>
            <a:ext cx="117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(</a:t>
            </a:r>
            <a:r>
              <a:rPr lang="en-US" baseline="-25000" dirty="0" err="1"/>
              <a:t>liq</a:t>
            </a:r>
            <a:r>
              <a:rPr lang="en-US" baseline="-25000" dirty="0"/>
              <a:t>)</a:t>
            </a:r>
            <a:r>
              <a:rPr lang="en-US" dirty="0"/>
              <a:t>→X</a:t>
            </a:r>
            <a:r>
              <a:rPr lang="en-US" baseline="-25000" dirty="0"/>
              <a:t>(gas)</a:t>
            </a:r>
          </a:p>
        </p:txBody>
      </p:sp>
      <p:pic>
        <p:nvPicPr>
          <p:cNvPr id="8" name="Picture 2" descr="mass spectrum">
            <a:extLst>
              <a:ext uri="{FF2B5EF4-FFF2-40B4-BE49-F238E27FC236}">
                <a16:creationId xmlns:a16="http://schemas.microsoft.com/office/drawing/2014/main" id="{1D68CC10-81FC-38B8-B4E1-14EE217C1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794" y="1713465"/>
            <a:ext cx="3254939" cy="319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F6FE4C-D2D6-4F15-2288-CF046E2B5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5246" y="1567368"/>
            <a:ext cx="2329298" cy="13081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B9DD4B-300A-4444-81E7-F5D2EF9EB8E9}"/>
              </a:ext>
            </a:extLst>
          </p:cNvPr>
          <p:cNvSpPr txBox="1"/>
          <p:nvPr/>
        </p:nvSpPr>
        <p:spPr>
          <a:xfrm>
            <a:off x="0" y="0"/>
            <a:ext cx="121919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 err="1"/>
              <a:t>Espectrometria</a:t>
            </a:r>
            <a:r>
              <a:rPr lang="en-US" sz="3200" dirty="0"/>
              <a:t> de </a:t>
            </a:r>
            <a:r>
              <a:rPr lang="en-US" sz="3200" dirty="0" err="1"/>
              <a:t>massas</a:t>
            </a:r>
            <a:endParaRPr lang="en-US" sz="3200" dirty="0"/>
          </a:p>
          <a:p>
            <a:pPr algn="ctr"/>
            <a:r>
              <a:rPr lang="en-US" dirty="0"/>
              <a:t>- </a:t>
            </a:r>
            <a:r>
              <a:rPr lang="en-US" dirty="0" err="1"/>
              <a:t>Forças</a:t>
            </a:r>
            <a:r>
              <a:rPr lang="en-US" dirty="0"/>
              <a:t> </a:t>
            </a:r>
            <a:r>
              <a:rPr lang="en-US" dirty="0" err="1"/>
              <a:t>eletétricas</a:t>
            </a:r>
            <a:r>
              <a:rPr lang="en-US" dirty="0"/>
              <a:t> e </a:t>
            </a:r>
            <a:r>
              <a:rPr lang="en-US" dirty="0" err="1"/>
              <a:t>magnéticas</a:t>
            </a:r>
            <a:r>
              <a:rPr lang="en-US" dirty="0"/>
              <a:t> </a:t>
            </a:r>
            <a:r>
              <a:rPr lang="en-US" dirty="0" err="1"/>
              <a:t>agindo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partículas</a:t>
            </a:r>
            <a:r>
              <a:rPr lang="en-US" dirty="0"/>
              <a:t> </a:t>
            </a:r>
            <a:r>
              <a:rPr lang="en-US" dirty="0" err="1"/>
              <a:t>ionizadas</a:t>
            </a:r>
            <a:r>
              <a:rPr lang="en-US" dirty="0"/>
              <a:t>;</a:t>
            </a:r>
          </a:p>
          <a:p>
            <a:pPr algn="ctr"/>
            <a:r>
              <a:rPr lang="pt-BR" dirty="0"/>
              <a:t>- Detectar e identificar moléculas intactas, ou fragmentos, por meio da medida de massa.</a:t>
            </a:r>
            <a:endParaRPr lang="en-US" sz="3200" dirty="0"/>
          </a:p>
        </p:txBody>
      </p:sp>
      <p:pic>
        <p:nvPicPr>
          <p:cNvPr id="15" name="Picture 14" descr="Shape, rectangle&#10;&#10;Description automatically generated">
            <a:extLst>
              <a:ext uri="{FF2B5EF4-FFF2-40B4-BE49-F238E27FC236}">
                <a16:creationId xmlns:a16="http://schemas.microsoft.com/office/drawing/2014/main" id="{0EF2351A-85AF-4B52-9835-9BB3B56979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9" y="5478502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012124-E2C7-4F6B-B288-3E40BB1D304B}"/>
              </a:ext>
            </a:extLst>
          </p:cNvPr>
          <p:cNvSpPr txBox="1"/>
          <p:nvPr/>
        </p:nvSpPr>
        <p:spPr>
          <a:xfrm>
            <a:off x="54757" y="4593326"/>
            <a:ext cx="142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Arranjo</a:t>
            </a:r>
            <a:endParaRPr lang="en-US" dirty="0"/>
          </a:p>
          <a:p>
            <a:pPr algn="ctr"/>
            <a:r>
              <a:rPr lang="en-US" dirty="0"/>
              <a:t>Experimental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A0E855-BBB8-4DAA-ADEC-2E5E3277CF03}"/>
              </a:ext>
            </a:extLst>
          </p:cNvPr>
          <p:cNvSpPr txBox="1"/>
          <p:nvPr/>
        </p:nvSpPr>
        <p:spPr>
          <a:xfrm>
            <a:off x="278349" y="5135160"/>
            <a:ext cx="939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Acessível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8C879B-FDD5-4369-B776-01551EB10D97}"/>
              </a:ext>
            </a:extLst>
          </p:cNvPr>
          <p:cNvSpPr txBox="1"/>
          <p:nvPr/>
        </p:nvSpPr>
        <p:spPr>
          <a:xfrm>
            <a:off x="100223" y="6481402"/>
            <a:ext cx="1295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Especializado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24" name="Picture 23" descr="Shape, rectangle&#10;&#10;Description automatically generated">
            <a:extLst>
              <a:ext uri="{FF2B5EF4-FFF2-40B4-BE49-F238E27FC236}">
                <a16:creationId xmlns:a16="http://schemas.microsoft.com/office/drawing/2014/main" id="{11D534AB-D78A-436F-9B19-B8C9A57AA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27" y="5478502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CB471A-2244-4D98-93E6-46116849F734}"/>
              </a:ext>
            </a:extLst>
          </p:cNvPr>
          <p:cNvSpPr txBox="1"/>
          <p:nvPr/>
        </p:nvSpPr>
        <p:spPr>
          <a:xfrm>
            <a:off x="1698675" y="4584182"/>
            <a:ext cx="1216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Preparo</a:t>
            </a:r>
            <a:r>
              <a:rPr lang="en-US" dirty="0"/>
              <a:t> de</a:t>
            </a:r>
          </a:p>
          <a:p>
            <a:pPr algn="ctr"/>
            <a:r>
              <a:rPr lang="en-US" dirty="0" err="1"/>
              <a:t>amostra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57C86E-B66F-4AE4-A838-46F4D4825307}"/>
              </a:ext>
            </a:extLst>
          </p:cNvPr>
          <p:cNvSpPr txBox="1"/>
          <p:nvPr/>
        </p:nvSpPr>
        <p:spPr>
          <a:xfrm>
            <a:off x="2031492" y="5141405"/>
            <a:ext cx="551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Fácil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3EA121-7490-47D1-A0B0-5730A65E3FF0}"/>
              </a:ext>
            </a:extLst>
          </p:cNvPr>
          <p:cNvSpPr txBox="1"/>
          <p:nvPr/>
        </p:nvSpPr>
        <p:spPr>
          <a:xfrm>
            <a:off x="1717944" y="6484020"/>
            <a:ext cx="1178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Muito</a:t>
            </a:r>
            <a:r>
              <a:rPr lang="en-US" sz="1600" dirty="0">
                <a:solidFill>
                  <a:srgbClr val="A11A20"/>
                </a:solidFill>
              </a:rPr>
              <a:t> </a:t>
            </a:r>
            <a:r>
              <a:rPr lang="en-US" sz="1600" dirty="0" err="1">
                <a:solidFill>
                  <a:srgbClr val="A11A20"/>
                </a:solidFill>
              </a:rPr>
              <a:t>difícil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28" name="Picture 27" descr="Shape, rectangle&#10;&#10;Description automatically generated">
            <a:extLst>
              <a:ext uri="{FF2B5EF4-FFF2-40B4-BE49-F238E27FC236}">
                <a16:creationId xmlns:a16="http://schemas.microsoft.com/office/drawing/2014/main" id="{C5A8E30C-978E-4D5C-B4E4-DFFE823AB8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70" y="5475884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9D1C37D-F777-47E9-8491-0CC1D3FF0C86}"/>
              </a:ext>
            </a:extLst>
          </p:cNvPr>
          <p:cNvSpPr txBox="1"/>
          <p:nvPr/>
        </p:nvSpPr>
        <p:spPr>
          <a:xfrm>
            <a:off x="3024712" y="4598106"/>
            <a:ext cx="1620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Processamento</a:t>
            </a:r>
            <a:endParaRPr lang="en-US" dirty="0"/>
          </a:p>
          <a:p>
            <a:pPr algn="ctr"/>
            <a:r>
              <a:rPr lang="en-US" dirty="0"/>
              <a:t>de dados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62E889-3E73-4348-938E-066608C0C7DF}"/>
              </a:ext>
            </a:extLst>
          </p:cNvPr>
          <p:cNvSpPr txBox="1"/>
          <p:nvPr/>
        </p:nvSpPr>
        <p:spPr>
          <a:xfrm>
            <a:off x="3559635" y="5138787"/>
            <a:ext cx="551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Fácil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2071C8-E3E5-479A-83ED-8DCBF6C5229C}"/>
              </a:ext>
            </a:extLst>
          </p:cNvPr>
          <p:cNvSpPr txBox="1"/>
          <p:nvPr/>
        </p:nvSpPr>
        <p:spPr>
          <a:xfrm>
            <a:off x="3246087" y="6481402"/>
            <a:ext cx="1178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Muito</a:t>
            </a:r>
            <a:r>
              <a:rPr lang="en-US" sz="1600" dirty="0">
                <a:solidFill>
                  <a:srgbClr val="A11A20"/>
                </a:solidFill>
              </a:rPr>
              <a:t> </a:t>
            </a:r>
            <a:r>
              <a:rPr lang="en-US" sz="1600" dirty="0" err="1">
                <a:solidFill>
                  <a:srgbClr val="A11A20"/>
                </a:solidFill>
              </a:rPr>
              <a:t>difícil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32" name="Picture 31" descr="Shape, rectangle&#10;&#10;Description automatically generated">
            <a:extLst>
              <a:ext uri="{FF2B5EF4-FFF2-40B4-BE49-F238E27FC236}">
                <a16:creationId xmlns:a16="http://schemas.microsoft.com/office/drawing/2014/main" id="{6B5E33A5-10A1-453D-8D64-CCCCFA863D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52" y="5475884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5E3408F-294D-459C-B315-C73FF6E6C34E}"/>
              </a:ext>
            </a:extLst>
          </p:cNvPr>
          <p:cNvSpPr txBox="1"/>
          <p:nvPr/>
        </p:nvSpPr>
        <p:spPr>
          <a:xfrm>
            <a:off x="4700914" y="4590708"/>
            <a:ext cx="1366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Qualidade</a:t>
            </a:r>
            <a:endParaRPr lang="en-US" dirty="0"/>
          </a:p>
          <a:p>
            <a:pPr algn="ctr"/>
            <a:r>
              <a:rPr lang="en-US" dirty="0"/>
              <a:t>do </a:t>
            </a:r>
            <a:r>
              <a:rPr lang="en-US" dirty="0" err="1"/>
              <a:t>resultado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658141-AC20-4519-84EB-C6160D08119E}"/>
              </a:ext>
            </a:extLst>
          </p:cNvPr>
          <p:cNvSpPr txBox="1"/>
          <p:nvPr/>
        </p:nvSpPr>
        <p:spPr>
          <a:xfrm>
            <a:off x="5145293" y="5138787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Útil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CB8A20-0E41-4AC4-90A3-D82D187A6776}"/>
              </a:ext>
            </a:extLst>
          </p:cNvPr>
          <p:cNvSpPr txBox="1"/>
          <p:nvPr/>
        </p:nvSpPr>
        <p:spPr>
          <a:xfrm>
            <a:off x="4630577" y="6481402"/>
            <a:ext cx="1500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Melhor</a:t>
            </a:r>
            <a:r>
              <a:rPr lang="en-US" sz="1600" dirty="0">
                <a:solidFill>
                  <a:srgbClr val="A11A20"/>
                </a:solidFill>
              </a:rPr>
              <a:t> </a:t>
            </a:r>
            <a:r>
              <a:rPr lang="en-US" sz="1600" dirty="0" err="1">
                <a:solidFill>
                  <a:srgbClr val="A11A20"/>
                </a:solidFill>
              </a:rPr>
              <a:t>possível</a:t>
            </a:r>
            <a:endParaRPr lang="en-US" sz="1600" dirty="0">
              <a:solidFill>
                <a:srgbClr val="A11A20"/>
              </a:solidFill>
            </a:endParaRPr>
          </a:p>
        </p:txBody>
      </p:sp>
      <p:cxnSp>
        <p:nvCxnSpPr>
          <p:cNvPr id="43" name="Conector de seta reta 24">
            <a:extLst>
              <a:ext uri="{FF2B5EF4-FFF2-40B4-BE49-F238E27FC236}">
                <a16:creationId xmlns:a16="http://schemas.microsoft.com/office/drawing/2014/main" id="{8274D337-F4ED-44C4-8AC2-6160FD8B3F08}"/>
              </a:ext>
            </a:extLst>
          </p:cNvPr>
          <p:cNvCxnSpPr>
            <a:cxnSpLocks/>
          </p:cNvCxnSpPr>
          <p:nvPr/>
        </p:nvCxnSpPr>
        <p:spPr>
          <a:xfrm>
            <a:off x="7704384" y="2888168"/>
            <a:ext cx="5882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Conector de seta reta 24">
            <a:extLst>
              <a:ext uri="{FF2B5EF4-FFF2-40B4-BE49-F238E27FC236}">
                <a16:creationId xmlns:a16="http://schemas.microsoft.com/office/drawing/2014/main" id="{1968765E-0F61-4CE3-BEEC-A7DDF1490A21}"/>
              </a:ext>
            </a:extLst>
          </p:cNvPr>
          <p:cNvCxnSpPr>
            <a:cxnSpLocks/>
          </p:cNvCxnSpPr>
          <p:nvPr/>
        </p:nvCxnSpPr>
        <p:spPr>
          <a:xfrm>
            <a:off x="4600509" y="2902679"/>
            <a:ext cx="5822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13">
            <a:extLst>
              <a:ext uri="{FF2B5EF4-FFF2-40B4-BE49-F238E27FC236}">
                <a16:creationId xmlns:a16="http://schemas.microsoft.com/office/drawing/2014/main" id="{8A54A12D-A650-44E4-9F81-3D0F9B35BF24}"/>
              </a:ext>
            </a:extLst>
          </p:cNvPr>
          <p:cNvSpPr txBox="1"/>
          <p:nvPr/>
        </p:nvSpPr>
        <p:spPr>
          <a:xfrm>
            <a:off x="465959" y="4003357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Amostra</a:t>
            </a:r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09EF0656-FF02-4E85-A15A-BED3034B8528}"/>
              </a:ext>
            </a:extLst>
          </p:cNvPr>
          <p:cNvSpPr txBox="1"/>
          <p:nvPr/>
        </p:nvSpPr>
        <p:spPr>
          <a:xfrm>
            <a:off x="7213625" y="1798303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PMT</a:t>
            </a: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D17E3A19-DBBB-427D-9B0C-ABB7BBECD8A7}"/>
              </a:ext>
            </a:extLst>
          </p:cNvPr>
          <p:cNvSpPr/>
          <p:nvPr/>
        </p:nvSpPr>
        <p:spPr>
          <a:xfrm rot="5400000">
            <a:off x="339238" y="6164897"/>
            <a:ext cx="281979" cy="281980"/>
          </a:xfrm>
          <a:prstGeom prst="triangle">
            <a:avLst/>
          </a:prstGeom>
          <a:solidFill>
            <a:srgbClr val="E55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4649B676-1774-4708-9407-339791EF998B}"/>
              </a:ext>
            </a:extLst>
          </p:cNvPr>
          <p:cNvSpPr/>
          <p:nvPr/>
        </p:nvSpPr>
        <p:spPr>
          <a:xfrm rot="5400000">
            <a:off x="1871277" y="5566305"/>
            <a:ext cx="281979" cy="281980"/>
          </a:xfrm>
          <a:prstGeom prst="triangle">
            <a:avLst/>
          </a:prstGeom>
          <a:solidFill>
            <a:srgbClr val="8AE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5FCA8A4F-8274-46A5-8A7E-2AB2DCFB979E}"/>
              </a:ext>
            </a:extLst>
          </p:cNvPr>
          <p:cNvSpPr/>
          <p:nvPr/>
        </p:nvSpPr>
        <p:spPr>
          <a:xfrm rot="5400000">
            <a:off x="3399995" y="6180992"/>
            <a:ext cx="281979" cy="281980"/>
          </a:xfrm>
          <a:prstGeom prst="triangle">
            <a:avLst/>
          </a:prstGeom>
          <a:solidFill>
            <a:srgbClr val="E55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EDE82AB9-6E58-47BB-AA69-C4DE9356F7FE}"/>
              </a:ext>
            </a:extLst>
          </p:cNvPr>
          <p:cNvSpPr/>
          <p:nvPr/>
        </p:nvSpPr>
        <p:spPr>
          <a:xfrm rot="5400000">
            <a:off x="4952064" y="6160300"/>
            <a:ext cx="281979" cy="281980"/>
          </a:xfrm>
          <a:prstGeom prst="triangle">
            <a:avLst/>
          </a:prstGeom>
          <a:solidFill>
            <a:srgbClr val="E55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F2325DE-3539-4FB7-8F00-7AC9E7779664}"/>
              </a:ext>
            </a:extLst>
          </p:cNvPr>
          <p:cNvSpPr txBox="1"/>
          <p:nvPr/>
        </p:nvSpPr>
        <p:spPr>
          <a:xfrm>
            <a:off x="1897487" y="1712874"/>
            <a:ext cx="2761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Campos </a:t>
            </a:r>
            <a:r>
              <a:rPr lang="en-US" sz="1600" dirty="0" err="1"/>
              <a:t>elétricos</a:t>
            </a:r>
            <a:r>
              <a:rPr lang="en-US" sz="1600" dirty="0"/>
              <a:t> e </a:t>
            </a:r>
            <a:r>
              <a:rPr lang="en-US" sz="1600" dirty="0" err="1"/>
              <a:t>magnéticos</a:t>
            </a:r>
            <a:endParaRPr lang="en-US" sz="16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49E310E-BAE0-4B5B-9177-44F29B6B06B4}"/>
              </a:ext>
            </a:extLst>
          </p:cNvPr>
          <p:cNvSpPr txBox="1"/>
          <p:nvPr/>
        </p:nvSpPr>
        <p:spPr>
          <a:xfrm>
            <a:off x="416338" y="1788758"/>
            <a:ext cx="833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Solução</a:t>
            </a:r>
            <a:endParaRPr lang="en-US" sz="16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F611A29-C946-4E26-8634-09BEC6416E1C}"/>
              </a:ext>
            </a:extLst>
          </p:cNvPr>
          <p:cNvSpPr txBox="1"/>
          <p:nvPr/>
        </p:nvSpPr>
        <p:spPr>
          <a:xfrm>
            <a:off x="6363738" y="4190926"/>
            <a:ext cx="916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Detector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4378C8B-4D2D-4898-92A6-7EDA15C4AF4B}"/>
              </a:ext>
            </a:extLst>
          </p:cNvPr>
          <p:cNvSpPr txBox="1"/>
          <p:nvPr/>
        </p:nvSpPr>
        <p:spPr>
          <a:xfrm>
            <a:off x="9826609" y="1952191"/>
            <a:ext cx="1509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Processamento</a:t>
            </a:r>
            <a:endParaRPr lang="en-US" sz="16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70E8E20-C26A-4F31-AA64-A8ED41F484EF}"/>
              </a:ext>
            </a:extLst>
          </p:cNvPr>
          <p:cNvSpPr txBox="1"/>
          <p:nvPr/>
        </p:nvSpPr>
        <p:spPr>
          <a:xfrm>
            <a:off x="4667938" y="3905223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Hoje</a:t>
            </a:r>
            <a:r>
              <a:rPr lang="en-US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4A57D0-4C62-C2C1-2A48-7CD6A155DC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0363" y="3210359"/>
            <a:ext cx="3004133" cy="993253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330C8367-ED8F-404E-ACDA-53F70F682CC1}"/>
              </a:ext>
            </a:extLst>
          </p:cNvPr>
          <p:cNvSpPr/>
          <p:nvPr/>
        </p:nvSpPr>
        <p:spPr>
          <a:xfrm>
            <a:off x="3495026" y="1472023"/>
            <a:ext cx="2991499" cy="30390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1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3" grpId="0"/>
      <p:bldP spid="25" grpId="0"/>
      <p:bldP spid="26" grpId="0"/>
      <p:bldP spid="27" grpId="0"/>
      <p:bldP spid="29" grpId="0"/>
      <p:bldP spid="30" grpId="0"/>
      <p:bldP spid="31" grpId="0"/>
      <p:bldP spid="33" grpId="0"/>
      <p:bldP spid="34" grpId="0"/>
      <p:bldP spid="35" grpId="0"/>
      <p:bldP spid="48" grpId="0"/>
      <p:bldP spid="49" grpId="0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2" grpId="0"/>
      <p:bldP spid="63" grpId="0"/>
      <p:bldP spid="65" grpId="0"/>
      <p:bldP spid="6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D8578E8A-B566-44D6-A286-A58CC437E2BD}"/>
              </a:ext>
            </a:extLst>
          </p:cNvPr>
          <p:cNvSpPr/>
          <p:nvPr/>
        </p:nvSpPr>
        <p:spPr>
          <a:xfrm>
            <a:off x="145091" y="178958"/>
            <a:ext cx="3819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FF0000"/>
                </a:solidFill>
              </a:rPr>
              <a:t>Aceleração e seleção (cálculo na lousa)</a:t>
            </a:r>
            <a:endParaRPr lang="pt-BR" alt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27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4">
            <a:extLst>
              <a:ext uri="{FF2B5EF4-FFF2-40B4-BE49-F238E27FC236}">
                <a16:creationId xmlns:a16="http://schemas.microsoft.com/office/drawing/2014/main" id="{4EF2D25B-1E9F-43B2-BA6D-2F351BD6E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866775"/>
            <a:ext cx="8001000" cy="512445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A19A372-BA71-4752-9535-3CBC63E6825C}"/>
              </a:ext>
            </a:extLst>
          </p:cNvPr>
          <p:cNvSpPr/>
          <p:nvPr/>
        </p:nvSpPr>
        <p:spPr>
          <a:xfrm>
            <a:off x="5191124" y="1933575"/>
            <a:ext cx="4257676" cy="3095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34C367E-A93E-4B1F-8BA8-641280354F6F}"/>
              </a:ext>
            </a:extLst>
          </p:cNvPr>
          <p:cNvSpPr txBox="1"/>
          <p:nvPr/>
        </p:nvSpPr>
        <p:spPr>
          <a:xfrm>
            <a:off x="5191124" y="1564243"/>
            <a:ext cx="425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rgbClr val="FF0000"/>
                </a:solidFill>
              </a:rPr>
              <a:t>Análise de massa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763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261E398-1BD2-46A4-B5D4-6C35B36DCAA3}"/>
              </a:ext>
            </a:extLst>
          </p:cNvPr>
          <p:cNvSpPr txBox="1"/>
          <p:nvPr/>
        </p:nvSpPr>
        <p:spPr>
          <a:xfrm>
            <a:off x="104775" y="1391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>
                <a:solidFill>
                  <a:srgbClr val="FF0000"/>
                </a:solidFill>
              </a:rPr>
              <a:t>Análise de massa: </a:t>
            </a:r>
            <a:r>
              <a:rPr lang="pt-BR" b="1" dirty="0">
                <a:solidFill>
                  <a:srgbClr val="FF0000"/>
                </a:solidFill>
              </a:rPr>
              <a:t>Campo magnético estático </a:t>
            </a:r>
            <a:r>
              <a:rPr lang="pt-BR" dirty="0">
                <a:solidFill>
                  <a:srgbClr val="FF0000"/>
                </a:solidFill>
              </a:rPr>
              <a:t>(cálculo na lousa)</a:t>
            </a:r>
          </a:p>
        </p:txBody>
      </p:sp>
    </p:spTree>
    <p:extLst>
      <p:ext uri="{BB962C8B-B14F-4D97-AF65-F5344CB8AC3E}">
        <p14:creationId xmlns:p14="http://schemas.microsoft.com/office/powerpoint/2010/main" val="767444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>
            <a:extLst>
              <a:ext uri="{FF2B5EF4-FFF2-40B4-BE49-F238E27FC236}">
                <a16:creationId xmlns:a16="http://schemas.microsoft.com/office/drawing/2014/main" id="{2B6D0B38-82E2-43FF-AD7A-FCF264C346D7}"/>
              </a:ext>
            </a:extLst>
          </p:cNvPr>
          <p:cNvSpPr txBox="1"/>
          <p:nvPr/>
        </p:nvSpPr>
        <p:spPr>
          <a:xfrm>
            <a:off x="101773" y="136461"/>
            <a:ext cx="302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rgbClr val="FF0000"/>
                </a:solidFill>
              </a:rPr>
              <a:t>Análise de massa: </a:t>
            </a:r>
            <a:r>
              <a:rPr lang="pt-BR" b="1" dirty="0">
                <a:solidFill>
                  <a:srgbClr val="FF0000"/>
                </a:solidFill>
              </a:rPr>
              <a:t>Quadrupolo</a:t>
            </a:r>
          </a:p>
        </p:txBody>
      </p:sp>
      <p:pic>
        <p:nvPicPr>
          <p:cNvPr id="5" name="Imagem 2">
            <a:extLst>
              <a:ext uri="{FF2B5EF4-FFF2-40B4-BE49-F238E27FC236}">
                <a16:creationId xmlns:a16="http://schemas.microsoft.com/office/drawing/2014/main" id="{34F23943-8D37-4D5E-89E6-8DB43F86A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638175"/>
            <a:ext cx="3943350" cy="2790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BDAFDC-567E-4503-AC26-30BFACF595BA}"/>
              </a:ext>
            </a:extLst>
          </p:cNvPr>
          <p:cNvSpPr/>
          <p:nvPr/>
        </p:nvSpPr>
        <p:spPr>
          <a:xfrm>
            <a:off x="425382" y="844548"/>
            <a:ext cx="41877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dirty="0"/>
              <a:t>“Filtro de massa“: Potenciais combinados de DF e RF nas hastes de quadrupolo podem ser ajustados para passar apenas uma relação de massa para carga selecionada.</a:t>
            </a:r>
            <a:br>
              <a:rPr lang="pt-PT" dirty="0"/>
            </a:br>
            <a:r>
              <a:rPr lang="pt-PT" dirty="0"/>
              <a:t>Todos os outros íons não têm uma trajetória estável através do analisador de massa quadrupolo e colidirão com as hastes do quadrupolo, nunca atingindo o detector.</a:t>
            </a:r>
            <a:endParaRPr lang="en-US" dirty="0"/>
          </a:p>
        </p:txBody>
      </p:sp>
      <p:pic>
        <p:nvPicPr>
          <p:cNvPr id="7" name="Picture 6" descr="A picture containing envelope, stationary&#10;&#10;Description automatically generated">
            <a:extLst>
              <a:ext uri="{FF2B5EF4-FFF2-40B4-BE49-F238E27FC236}">
                <a16:creationId xmlns:a16="http://schemas.microsoft.com/office/drawing/2014/main" id="{E28F8815-D3C3-4ED8-AC75-1D3D1FD3E4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0" t="7743" r="15131" b="7743"/>
          <a:stretch/>
        </p:blipFill>
        <p:spPr>
          <a:xfrm>
            <a:off x="9125545" y="844548"/>
            <a:ext cx="2804229" cy="1911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AA6DA7-0C81-41D8-8E1F-DAB94842FFCA}"/>
              </a:ext>
            </a:extLst>
          </p:cNvPr>
          <p:cNvSpPr txBox="1"/>
          <p:nvPr/>
        </p:nvSpPr>
        <p:spPr>
          <a:xfrm>
            <a:off x="9125544" y="2826425"/>
            <a:ext cx="2804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Campo magnético flutuante</a:t>
            </a:r>
            <a:endParaRPr lang="en-US" dirty="0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0EEEE83D-99A1-48C4-A957-C727F7946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98" y="4446991"/>
            <a:ext cx="3710623" cy="2087225"/>
          </a:xfrm>
          <a:prstGeom prst="rect">
            <a:avLst/>
          </a:prstGeom>
        </p:spPr>
      </p:pic>
      <p:pic>
        <p:nvPicPr>
          <p:cNvPr id="11" name="Imagem 10" descr="Diagrama&#10;&#10;Descrição gerada automaticamente">
            <a:extLst>
              <a:ext uri="{FF2B5EF4-FFF2-40B4-BE49-F238E27FC236}">
                <a16:creationId xmlns:a16="http://schemas.microsoft.com/office/drawing/2014/main" id="{82225518-D574-4007-9BA2-34ABCDF61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542" y="4509925"/>
            <a:ext cx="3398956" cy="1911913"/>
          </a:xfrm>
          <a:prstGeom prst="rect">
            <a:avLst/>
          </a:prstGeom>
        </p:spPr>
      </p:pic>
      <p:pic>
        <p:nvPicPr>
          <p:cNvPr id="13" name="Imagem 12" descr="Gráfico, Diagrama, Gráfico de bolhas&#10;&#10;Descrição gerada automaticamente">
            <a:extLst>
              <a:ext uri="{FF2B5EF4-FFF2-40B4-BE49-F238E27FC236}">
                <a16:creationId xmlns:a16="http://schemas.microsoft.com/office/drawing/2014/main" id="{7A0E6CAC-D5C2-44CB-9666-97C5936C7B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719" y="4453415"/>
            <a:ext cx="3239889" cy="2024931"/>
          </a:xfrm>
          <a:prstGeom prst="rect">
            <a:avLst/>
          </a:prstGeom>
        </p:spPr>
      </p:pic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337E32E1-3CDF-4ADF-BFDC-9884DA3FAFDE}"/>
              </a:ext>
            </a:extLst>
          </p:cNvPr>
          <p:cNvSpPr/>
          <p:nvPr/>
        </p:nvSpPr>
        <p:spPr>
          <a:xfrm>
            <a:off x="4514850" y="5162550"/>
            <a:ext cx="314325" cy="39052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12C20114-76E6-446C-AFE5-AB286EA8D0DD}"/>
              </a:ext>
            </a:extLst>
          </p:cNvPr>
          <p:cNvSpPr/>
          <p:nvPr/>
        </p:nvSpPr>
        <p:spPr>
          <a:xfrm>
            <a:off x="8230790" y="5162550"/>
            <a:ext cx="314325" cy="39052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91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BFB0CED-6B9C-4033-BC74-F71F720CF0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42616" y="1694292"/>
            <a:ext cx="4684713" cy="11430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BR" altLang="pt-BR" sz="1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1C5D19-1B98-4BCA-8B01-72059F1B8B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42616" y="1694292"/>
            <a:ext cx="114300" cy="11430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B2A0DB-6E7E-46FD-B833-96FFC8F114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42716" y="1694292"/>
            <a:ext cx="114300" cy="342900"/>
          </a:xfrm>
          <a:prstGeom prst="rect">
            <a:avLst/>
          </a:prstGeom>
          <a:solidFill>
            <a:srgbClr val="6666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B503F7-F37C-46CB-9CC5-00CC981E7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42716" y="2494392"/>
            <a:ext cx="114300" cy="342900"/>
          </a:xfrm>
          <a:prstGeom prst="rect">
            <a:avLst/>
          </a:prstGeom>
          <a:solidFill>
            <a:srgbClr val="6666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0CF69B-6A21-4E90-AB08-CD0B74BAFA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13029" y="1694292"/>
            <a:ext cx="114300" cy="1143000"/>
          </a:xfrm>
          <a:prstGeom prst="rect">
            <a:avLst/>
          </a:prstGeom>
          <a:solidFill>
            <a:srgbClr val="CC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859DD2-9A13-4957-9E83-919A17FBD9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93654" y="2113392"/>
            <a:ext cx="288925" cy="287338"/>
          </a:xfrm>
          <a:prstGeom prst="ellipse">
            <a:avLst/>
          </a:prstGeom>
          <a:gradFill rotWithShape="0">
            <a:gsLst>
              <a:gs pos="0">
                <a:schemeClr val="accent1">
                  <a:gamma/>
                  <a:shade val="36471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40EB4B-4FF4-462B-815A-751EB5C82F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08154" y="2203880"/>
            <a:ext cx="109537" cy="109537"/>
          </a:xfrm>
          <a:prstGeom prst="ellipse">
            <a:avLst/>
          </a:prstGeom>
          <a:gradFill rotWithShape="0">
            <a:gsLst>
              <a:gs pos="0">
                <a:schemeClr val="accent1">
                  <a:gamma/>
                  <a:shade val="36471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6FBFDB3-F657-4333-A666-2A97349C48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93754" y="2146730"/>
            <a:ext cx="219075" cy="219075"/>
          </a:xfrm>
          <a:prstGeom prst="ellipse">
            <a:avLst/>
          </a:prstGeom>
          <a:gradFill rotWithShape="0">
            <a:gsLst>
              <a:gs pos="0">
                <a:schemeClr val="accent1">
                  <a:gamma/>
                  <a:shade val="36471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08D2CA2-BEE9-4CFC-B30F-9B79679BE6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48979" y="2056242"/>
            <a:ext cx="112712" cy="447675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19051F22-A3BA-4D9F-9071-738C60D4BB6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081154" y="1410130"/>
            <a:ext cx="4064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pt-BR" sz="1400" b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v</a:t>
            </a:r>
            <a:r>
              <a:rPr lang="en-US" altLang="pt-BR" sz="1400" b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1</a:t>
            </a:r>
            <a:endParaRPr lang="en-US" altLang="pt-BR" sz="1400" b="1" baseline="-25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pt-BR" sz="14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US" altLang="pt-BR" sz="1400" b="1" baseline="-2500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endParaRPr lang="en-US" altLang="pt-BR" sz="1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6142F2B0-9EE6-4B53-A047-B708AAD331F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242954" y="1410130"/>
            <a:ext cx="4064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pt-BR" sz="1400" b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v</a:t>
            </a:r>
            <a:r>
              <a:rPr lang="en-US" altLang="pt-BR" sz="1400" b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2</a:t>
            </a:r>
            <a:endParaRPr lang="en-US" altLang="pt-BR" sz="1400" b="1" baseline="-25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pt-BR" sz="14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US" altLang="pt-BR" sz="1400" b="1" baseline="-2500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endParaRPr lang="en-US" altLang="pt-BR" sz="1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D03657F1-D99D-4C34-9B62-EC8653D724D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490479" y="1410130"/>
            <a:ext cx="4064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pt-BR" sz="1400" b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v</a:t>
            </a:r>
            <a:r>
              <a:rPr lang="en-US" altLang="pt-BR" sz="1400" b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3</a:t>
            </a:r>
          </a:p>
          <a:p>
            <a:pPr algn="ctr"/>
            <a:r>
              <a:rPr lang="en-US" altLang="pt-BR" sz="14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US" altLang="pt-BR" sz="1400" b="1" baseline="-2500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endParaRPr lang="en-US" altLang="pt-BR" sz="1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35BF80-BC19-42B9-B368-D695F6D1673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85566" y="2843642"/>
            <a:ext cx="228600" cy="261938"/>
            <a:chOff x="2256" y="2784"/>
            <a:chExt cx="96" cy="110"/>
          </a:xfrm>
        </p:grpSpPr>
        <p:sp>
          <p:nvSpPr>
            <p:cNvPr id="18" name="Line 17">
              <a:extLst>
                <a:ext uri="{FF2B5EF4-FFF2-40B4-BE49-F238E27FC236}">
                  <a16:creationId xmlns:a16="http://schemas.microsoft.com/office/drawing/2014/main" id="{32474393-8715-4285-BF9F-0D82E54BDCC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304" y="2784"/>
              <a:ext cx="0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" name="Line 18">
              <a:extLst>
                <a:ext uri="{FF2B5EF4-FFF2-40B4-BE49-F238E27FC236}">
                  <a16:creationId xmlns:a16="http://schemas.microsoft.com/office/drawing/2014/main" id="{A6EC7632-7344-404A-8E1B-0414BCFCB55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256" y="2832"/>
              <a:ext cx="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" name="Line 19">
              <a:extLst>
                <a:ext uri="{FF2B5EF4-FFF2-40B4-BE49-F238E27FC236}">
                  <a16:creationId xmlns:a16="http://schemas.microsoft.com/office/drawing/2014/main" id="{FAB2BF94-587B-4E70-B049-3E6FDB2738D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270" y="2850"/>
              <a:ext cx="6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" name="Line 20">
              <a:extLst>
                <a:ext uri="{FF2B5EF4-FFF2-40B4-BE49-F238E27FC236}">
                  <a16:creationId xmlns:a16="http://schemas.microsoft.com/office/drawing/2014/main" id="{B67BFB1B-C065-4D2A-B81F-724E06AF26E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283" y="2874"/>
              <a:ext cx="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" name="Line 21">
              <a:extLst>
                <a:ext uri="{FF2B5EF4-FFF2-40B4-BE49-F238E27FC236}">
                  <a16:creationId xmlns:a16="http://schemas.microsoft.com/office/drawing/2014/main" id="{EF386C59-4544-49E4-84A2-6E7E3D95893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299" y="2894"/>
              <a:ext cx="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3" name="Line 22">
            <a:extLst>
              <a:ext uri="{FF2B5EF4-FFF2-40B4-BE49-F238E27FC236}">
                <a16:creationId xmlns:a16="http://schemas.microsoft.com/office/drawing/2014/main" id="{729B7757-58E6-427B-972C-85F42EA99DC8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3428316" y="2722992"/>
            <a:ext cx="1143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" name="Line 23">
            <a:extLst>
              <a:ext uri="{FF2B5EF4-FFF2-40B4-BE49-F238E27FC236}">
                <a16:creationId xmlns:a16="http://schemas.microsoft.com/office/drawing/2014/main" id="{08CE991F-A85E-402D-8FFD-DA98AAAE2F89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3428316" y="2722992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5" name="Text Box 24">
            <a:extLst>
              <a:ext uri="{FF2B5EF4-FFF2-40B4-BE49-F238E27FC236}">
                <a16:creationId xmlns:a16="http://schemas.microsoft.com/office/drawing/2014/main" id="{4A4331DE-AFEE-4121-BF98-EAD0E729981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704416" y="2932542"/>
            <a:ext cx="1225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pt-BR" sz="1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high voltage</a:t>
            </a: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6561AACA-6120-4DB9-95D0-0580A6F7CD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41529" y="2151492"/>
            <a:ext cx="228600" cy="2286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7" name="Text Box 26">
            <a:extLst>
              <a:ext uri="{FF2B5EF4-FFF2-40B4-BE49-F238E27FC236}">
                <a16:creationId xmlns:a16="http://schemas.microsoft.com/office/drawing/2014/main" id="{9FD4D297-5DE9-46A7-966E-8AA18B29F47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205104" y="2173717"/>
            <a:ext cx="823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pt-BR" sz="14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detector</a:t>
            </a:r>
          </a:p>
        </p:txBody>
      </p:sp>
      <p:sp>
        <p:nvSpPr>
          <p:cNvPr id="28" name="Text Box 27">
            <a:extLst>
              <a:ext uri="{FF2B5EF4-FFF2-40B4-BE49-F238E27FC236}">
                <a16:creationId xmlns:a16="http://schemas.microsoft.com/office/drawing/2014/main" id="{7754432E-12BF-42E6-BA4E-3B9022AFBDE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712729" y="2384855"/>
            <a:ext cx="11191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pt-BR" sz="1400" b="1">
                <a:solidFill>
                  <a:srgbClr val="000000"/>
                </a:solidFill>
                <a:latin typeface="Arial" panose="020B0604020202020204" pitchFamily="34" charset="0"/>
              </a:rPr>
              <a:t>drift region</a:t>
            </a:r>
          </a:p>
          <a:p>
            <a:pPr algn="ctr"/>
            <a:r>
              <a:rPr lang="en-US" altLang="pt-BR" sz="1400" b="1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US" altLang="pt-BR" sz="1400" b="1" i="1">
                <a:solidFill>
                  <a:srgbClr val="000000"/>
                </a:solidFill>
                <a:latin typeface="Arial" panose="020B0604020202020204" pitchFamily="34" charset="0"/>
              </a:rPr>
              <a:t>L</a:t>
            </a:r>
            <a:r>
              <a:rPr lang="en-US" altLang="pt-BR" sz="1400" b="1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9" name="Line 28">
            <a:extLst>
              <a:ext uri="{FF2B5EF4-FFF2-40B4-BE49-F238E27FC236}">
                <a16:creationId xmlns:a16="http://schemas.microsoft.com/office/drawing/2014/main" id="{CE11D0B2-0069-457B-9020-D9D06A140F52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6741429" y="2722992"/>
            <a:ext cx="12573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" name="Line 29">
            <a:extLst>
              <a:ext uri="{FF2B5EF4-FFF2-40B4-BE49-F238E27FC236}">
                <a16:creationId xmlns:a16="http://schemas.microsoft.com/office/drawing/2014/main" id="{7F3F0CB1-3E09-4161-A007-95944F9A4208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4571316" y="2722992"/>
            <a:ext cx="11414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AAC8A0-411E-49DC-852B-17F7BF3C9625}"/>
              </a:ext>
            </a:extLst>
          </p:cNvPr>
          <p:cNvSpPr txBox="1"/>
          <p:nvPr/>
        </p:nvSpPr>
        <p:spPr>
          <a:xfrm>
            <a:off x="10058400" y="5992238"/>
            <a:ext cx="93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54 km/s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716D2D-38E3-4D4B-89B5-BBB0D000C6BD}"/>
              </a:ext>
            </a:extLst>
          </p:cNvPr>
          <p:cNvSpPr txBox="1"/>
          <p:nvPr/>
        </p:nvSpPr>
        <p:spPr>
          <a:xfrm>
            <a:off x="8145641" y="6076545"/>
            <a:ext cx="93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38 km/s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ABCD87-7DF3-49DF-B97A-FCF5A5505B0A}"/>
              </a:ext>
            </a:extLst>
          </p:cNvPr>
          <p:cNvSpPr txBox="1"/>
          <p:nvPr/>
        </p:nvSpPr>
        <p:spPr>
          <a:xfrm>
            <a:off x="7189262" y="6048369"/>
            <a:ext cx="93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27 km/s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CaixaDeTexto 1">
            <a:extLst>
              <a:ext uri="{FF2B5EF4-FFF2-40B4-BE49-F238E27FC236}">
                <a16:creationId xmlns:a16="http://schemas.microsoft.com/office/drawing/2014/main" id="{0664FCB7-F73C-46A2-B9C2-31D5DDCF9F91}"/>
              </a:ext>
            </a:extLst>
          </p:cNvPr>
          <p:cNvSpPr txBox="1"/>
          <p:nvPr/>
        </p:nvSpPr>
        <p:spPr>
          <a:xfrm>
            <a:off x="101773" y="136461"/>
            <a:ext cx="3777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rgbClr val="FF0000"/>
                </a:solidFill>
              </a:rPr>
              <a:t>Análise de massa: </a:t>
            </a:r>
            <a:r>
              <a:rPr lang="pt-BR" b="1" dirty="0">
                <a:solidFill>
                  <a:srgbClr val="FF0000"/>
                </a:solidFill>
              </a:rPr>
              <a:t>Time-</a:t>
            </a:r>
            <a:r>
              <a:rPr lang="pt-BR" b="1" dirty="0" err="1">
                <a:solidFill>
                  <a:srgbClr val="FF0000"/>
                </a:solidFill>
              </a:rPr>
              <a:t>of</a:t>
            </a:r>
            <a:r>
              <a:rPr lang="pt-BR" b="1" dirty="0">
                <a:solidFill>
                  <a:srgbClr val="FF0000"/>
                </a:solidFill>
              </a:rPr>
              <a:t>-</a:t>
            </a:r>
            <a:r>
              <a:rPr lang="pt-BR" b="1" dirty="0" err="1">
                <a:solidFill>
                  <a:srgbClr val="FF0000"/>
                </a:solidFill>
              </a:rPr>
              <a:t>Flight</a:t>
            </a:r>
            <a:r>
              <a:rPr lang="pt-BR" b="1" dirty="0">
                <a:solidFill>
                  <a:srgbClr val="FF0000"/>
                </a:solidFill>
              </a:rPr>
              <a:t> (TOF)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EC2555-926B-475A-A5CE-AF76254F8FA6}"/>
              </a:ext>
            </a:extLst>
          </p:cNvPr>
          <p:cNvSpPr/>
          <p:nvPr/>
        </p:nvSpPr>
        <p:spPr>
          <a:xfrm>
            <a:off x="2393932" y="702679"/>
            <a:ext cx="7404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Mede-se o tempo dependente de massa, leva íons de diferentes massas para se mover da fonte de íons para o detector.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68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04C5A3-812F-4B6E-8439-8F8C08409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9" y="479392"/>
            <a:ext cx="3810000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332E65-8D64-485F-9F96-A638DFC48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820" y="382045"/>
            <a:ext cx="3208018" cy="2863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EBE0D6-1060-4125-80E5-256144354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20" y="3606884"/>
            <a:ext cx="5082540" cy="28631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0E951E-27AA-4DD2-857B-46535901B873}"/>
              </a:ext>
            </a:extLst>
          </p:cNvPr>
          <p:cNvSpPr/>
          <p:nvPr/>
        </p:nvSpPr>
        <p:spPr>
          <a:xfrm>
            <a:off x="114707" y="479392"/>
            <a:ext cx="444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Electrostatic axially harmonic orbital trapping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E928E1-8AFA-4091-87B7-CD1A9BB796B4}"/>
              </a:ext>
            </a:extLst>
          </p:cNvPr>
          <p:cNvSpPr/>
          <p:nvPr/>
        </p:nvSpPr>
        <p:spPr>
          <a:xfrm>
            <a:off x="5458910" y="3244334"/>
            <a:ext cx="1380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i="1" dirty="0"/>
              <a:t>ω</a:t>
            </a:r>
            <a:r>
              <a:rPr lang="el-GR" dirty="0"/>
              <a:t> = √</a:t>
            </a:r>
            <a:r>
              <a:rPr lang="en-US" i="1" dirty="0"/>
              <a:t>k</a:t>
            </a:r>
            <a:r>
              <a:rPr lang="en-US" dirty="0"/>
              <a:t>/(</a:t>
            </a:r>
            <a:r>
              <a:rPr lang="en-US" i="1" dirty="0"/>
              <a:t>m</a:t>
            </a:r>
            <a:r>
              <a:rPr lang="en-US" dirty="0"/>
              <a:t>/</a:t>
            </a:r>
            <a:r>
              <a:rPr lang="en-US" i="1" dirty="0"/>
              <a:t>z</a:t>
            </a:r>
            <a:r>
              <a:rPr lang="en-US" dirty="0"/>
              <a:t>)</a:t>
            </a:r>
          </a:p>
        </p:txBody>
      </p:sp>
      <p:sp>
        <p:nvSpPr>
          <p:cNvPr id="11" name="CaixaDeTexto 1">
            <a:extLst>
              <a:ext uri="{FF2B5EF4-FFF2-40B4-BE49-F238E27FC236}">
                <a16:creationId xmlns:a16="http://schemas.microsoft.com/office/drawing/2014/main" id="{CA0F51FC-ED4E-4670-853A-42309882068E}"/>
              </a:ext>
            </a:extLst>
          </p:cNvPr>
          <p:cNvSpPr txBox="1"/>
          <p:nvPr/>
        </p:nvSpPr>
        <p:spPr>
          <a:xfrm>
            <a:off x="114707" y="86532"/>
            <a:ext cx="269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rgbClr val="FF0000"/>
                </a:solidFill>
              </a:rPr>
              <a:t>Análise de massa: </a:t>
            </a:r>
            <a:r>
              <a:rPr lang="pt-BR" b="1" dirty="0">
                <a:solidFill>
                  <a:srgbClr val="FF0000"/>
                </a:solidFill>
              </a:rPr>
              <a:t>Orbitrap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A51EBA-9042-4FBF-A25D-6AB6B68D9872}"/>
              </a:ext>
            </a:extLst>
          </p:cNvPr>
          <p:cNvSpPr/>
          <p:nvPr/>
        </p:nvSpPr>
        <p:spPr>
          <a:xfrm>
            <a:off x="4179158" y="1003074"/>
            <a:ext cx="28124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outer barrel-like electrode and a coaxial inner spindle-like electrode that traps ions in an orbital motion around the spindle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2449F4-3BC7-407B-B7E0-14822682ABF4}"/>
              </a:ext>
            </a:extLst>
          </p:cNvPr>
          <p:cNvSpPr txBox="1"/>
          <p:nvPr/>
        </p:nvSpPr>
        <p:spPr>
          <a:xfrm>
            <a:off x="740947" y="5002012"/>
            <a:ext cx="260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Maior Poder de resolução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17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704123-3FBE-45B1-A71C-3C4962B9D433}"/>
              </a:ext>
            </a:extLst>
          </p:cNvPr>
          <p:cNvSpPr txBox="1"/>
          <p:nvPr/>
        </p:nvSpPr>
        <p:spPr>
          <a:xfrm>
            <a:off x="9912892" y="60647"/>
            <a:ext cx="1988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Poder de resolução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Imagem 4" descr="Gráfico&#10;&#10;Descrição gerada automaticamente">
            <a:extLst>
              <a:ext uri="{FF2B5EF4-FFF2-40B4-BE49-F238E27FC236}">
                <a16:creationId xmlns:a16="http://schemas.microsoft.com/office/drawing/2014/main" id="{29FF9BB0-E5A7-4977-B957-84B009A8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71" y="353315"/>
            <a:ext cx="5357127" cy="301853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D08F682-0A49-4DB7-8CBC-617C11180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939" y="143765"/>
            <a:ext cx="3198818" cy="179933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3D72B30-A92E-4BE5-9DEE-6A4FEF3178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9" t="9086" r="9160" b="5939"/>
          <a:stretch/>
        </p:blipFill>
        <p:spPr>
          <a:xfrm>
            <a:off x="144871" y="3581400"/>
            <a:ext cx="5357127" cy="3018535"/>
          </a:xfrm>
          <a:prstGeom prst="rect">
            <a:avLst/>
          </a:prstGeom>
        </p:spPr>
      </p:pic>
      <p:pic>
        <p:nvPicPr>
          <p:cNvPr id="11" name="Imagem 10" descr="Gráfico, Gráfico de linhas&#10;&#10;Descrição gerada automaticamente">
            <a:extLst>
              <a:ext uri="{FF2B5EF4-FFF2-40B4-BE49-F238E27FC236}">
                <a16:creationId xmlns:a16="http://schemas.microsoft.com/office/drawing/2014/main" id="{C798E5CC-A3B6-4CF3-8E52-E5FC35D10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129" y="2550365"/>
            <a:ext cx="6314951" cy="406232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58C7C8F-5D55-4FD3-9F46-794AA1F53D2C}"/>
              </a:ext>
            </a:extLst>
          </p:cNvPr>
          <p:cNvSpPr txBox="1"/>
          <p:nvPr/>
        </p:nvSpPr>
        <p:spPr>
          <a:xfrm>
            <a:off x="10390970" y="3596343"/>
            <a:ext cx="165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Campo estático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BF93ADA-2C16-41DF-8221-A4FC52D300B3}"/>
              </a:ext>
            </a:extLst>
          </p:cNvPr>
          <p:cNvSpPr txBox="1"/>
          <p:nvPr/>
        </p:nvSpPr>
        <p:spPr>
          <a:xfrm>
            <a:off x="10168464" y="4396860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Quadrupolo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E8EB4E3-B13C-4224-A5B8-EB1653E6B04C}"/>
              </a:ext>
            </a:extLst>
          </p:cNvPr>
          <p:cNvSpPr txBox="1"/>
          <p:nvPr/>
        </p:nvSpPr>
        <p:spPr>
          <a:xfrm>
            <a:off x="9119929" y="5075796"/>
            <a:ext cx="548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TOF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3A74B5D-821F-4D17-B4FB-40B895FAE9AE}"/>
              </a:ext>
            </a:extLst>
          </p:cNvPr>
          <p:cNvSpPr txBox="1"/>
          <p:nvPr/>
        </p:nvSpPr>
        <p:spPr>
          <a:xfrm>
            <a:off x="8124400" y="5659575"/>
            <a:ext cx="99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rgbClr val="873AC0"/>
                </a:solidFill>
              </a:rPr>
              <a:t>Orbitrap</a:t>
            </a:r>
            <a:endParaRPr lang="en-GB" b="1" dirty="0">
              <a:solidFill>
                <a:srgbClr val="873A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7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1/1f/Mass_spectrometry_protocol.png">
            <a:extLst>
              <a:ext uri="{FF2B5EF4-FFF2-40B4-BE49-F238E27FC236}">
                <a16:creationId xmlns:a16="http://schemas.microsoft.com/office/drawing/2014/main" id="{05B866C3-384A-4C62-A84C-8854DAC06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246" y="461912"/>
            <a:ext cx="6361745" cy="609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C8E1A2-ED4D-4D01-A446-3CA175842F2A}"/>
              </a:ext>
            </a:extLst>
          </p:cNvPr>
          <p:cNvSpPr txBox="1"/>
          <p:nvPr/>
        </p:nvSpPr>
        <p:spPr>
          <a:xfrm>
            <a:off x="5312664" y="112279"/>
            <a:ext cx="5775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Alguns Protocolos: </a:t>
            </a:r>
            <a:r>
              <a:rPr lang="pt-PT" dirty="0"/>
              <a:t>Fracionamento de proteínas e peptídeos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3EA8A0-1DA5-44D7-BF1B-00FC83424466}"/>
              </a:ext>
            </a:extLst>
          </p:cNvPr>
          <p:cNvSpPr/>
          <p:nvPr/>
        </p:nvSpPr>
        <p:spPr>
          <a:xfrm>
            <a:off x="707136" y="2495820"/>
            <a:ext cx="41391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/>
              <a:t>Aplicações:</a:t>
            </a:r>
            <a:br>
              <a:rPr lang="pt-PT" dirty="0"/>
            </a:br>
            <a:r>
              <a:rPr lang="pt-PT" dirty="0"/>
              <a:t>Identificação de proteínas</a:t>
            </a:r>
            <a:br>
              <a:rPr lang="pt-PT" dirty="0"/>
            </a:br>
            <a:r>
              <a:rPr lang="pt-PT" dirty="0"/>
              <a:t>Sequenciamento de novo (peptídeo)</a:t>
            </a:r>
            <a:br>
              <a:rPr lang="pt-PT" dirty="0"/>
            </a:br>
            <a:r>
              <a:rPr lang="pt-PT" dirty="0"/>
              <a:t>Quantificação de proteínas</a:t>
            </a:r>
            <a:br>
              <a:rPr lang="pt-PT" dirty="0"/>
            </a:br>
            <a:r>
              <a:rPr lang="pt-PT" dirty="0"/>
              <a:t>Determinação da estrutura proteica</a:t>
            </a:r>
            <a:br>
              <a:rPr lang="pt-PT" dirty="0"/>
            </a:br>
            <a:r>
              <a:rPr lang="pt-PT" dirty="0"/>
              <a:t>Biomarcadores</a:t>
            </a:r>
            <a:br>
              <a:rPr lang="pt-PT" dirty="0"/>
            </a:br>
            <a:r>
              <a:rPr lang="pt-PT" dirty="0"/>
              <a:t>Proteômica / Metabólica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57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5F763A5-C944-40A7-A2AF-E3799387D8C7}"/>
              </a:ext>
            </a:extLst>
          </p:cNvPr>
          <p:cNvSpPr txBox="1">
            <a:spLocks noChangeArrowheads="1"/>
          </p:cNvSpPr>
          <p:nvPr/>
        </p:nvSpPr>
        <p:spPr>
          <a:xfrm>
            <a:off x="2130425" y="277813"/>
            <a:ext cx="77724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pt-BR" sz="3200">
                <a:latin typeface="Arial" panose="020B0604020202020204" pitchFamily="34" charset="0"/>
              </a:rPr>
              <a:t>Protein cleavage - proteolysis and chemical methods</a:t>
            </a:r>
          </a:p>
        </p:txBody>
      </p:sp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78781EA6-9923-4D39-B7E5-911F6DD29D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2759250"/>
              </p:ext>
            </p:extLst>
          </p:nvPr>
        </p:nvGraphicFramePr>
        <p:xfrm>
          <a:off x="1908175" y="1443037"/>
          <a:ext cx="8375650" cy="513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376120" imgH="5365080" progId="Word.Document.8">
                  <p:embed/>
                </p:oleObj>
              </mc:Choice>
              <mc:Fallback>
                <p:oleObj name="Document" r:id="rId2" imgW="8376120" imgH="5365080" progId="Word.Document.8">
                  <p:embed/>
                  <p:pic>
                    <p:nvPicPr>
                      <p:cNvPr id="3" name="Object 3">
                        <a:extLst>
                          <a:ext uri="{FF2B5EF4-FFF2-40B4-BE49-F238E27FC236}">
                            <a16:creationId xmlns:a16="http://schemas.microsoft.com/office/drawing/2014/main" id="{78781EA6-9923-4D39-B7E5-911F6DD29D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1443037"/>
                        <a:ext cx="8375650" cy="513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7071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8AB1CA8-4130-4424-8D71-BA0E31EAA269}"/>
              </a:ext>
            </a:extLst>
          </p:cNvPr>
          <p:cNvSpPr txBox="1"/>
          <p:nvPr/>
        </p:nvSpPr>
        <p:spPr>
          <a:xfrm>
            <a:off x="10546672" y="79900"/>
            <a:ext cx="155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Esquema geral</a:t>
            </a:r>
          </a:p>
        </p:txBody>
      </p:sp>
      <p:pic>
        <p:nvPicPr>
          <p:cNvPr id="8" name="Imagem 4">
            <a:extLst>
              <a:ext uri="{FF2B5EF4-FFF2-40B4-BE49-F238E27FC236}">
                <a16:creationId xmlns:a16="http://schemas.microsoft.com/office/drawing/2014/main" id="{9FC43164-A162-4AA8-8571-6DA547640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866775"/>
            <a:ext cx="8001000" cy="51244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C8A7C0-65C9-4261-9B3D-0CFBECA1343C}"/>
              </a:ext>
            </a:extLst>
          </p:cNvPr>
          <p:cNvSpPr/>
          <p:nvPr/>
        </p:nvSpPr>
        <p:spPr>
          <a:xfrm>
            <a:off x="1196502" y="12606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PT" dirty="0">
                <a:solidFill>
                  <a:srgbClr val="FF0000"/>
                </a:solidFill>
              </a:rPr>
              <a:t>Todos os espectrômetros de massa combinam formação de íons, análise de massa e detecção de íons.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6780F1B-E29E-46FD-94F6-53FFD29CE298}"/>
              </a:ext>
            </a:extLst>
          </p:cNvPr>
          <p:cNvCxnSpPr>
            <a:cxnSpLocks/>
          </p:cNvCxnSpPr>
          <p:nvPr/>
        </p:nvCxnSpPr>
        <p:spPr>
          <a:xfrm flipH="1">
            <a:off x="2234120" y="772397"/>
            <a:ext cx="116731" cy="24960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B7C83BD-7595-4D09-BFD3-D8F794B354A7}"/>
              </a:ext>
            </a:extLst>
          </p:cNvPr>
          <p:cNvCxnSpPr>
            <a:cxnSpLocks/>
          </p:cNvCxnSpPr>
          <p:nvPr/>
        </p:nvCxnSpPr>
        <p:spPr>
          <a:xfrm>
            <a:off x="3621933" y="772396"/>
            <a:ext cx="1705177" cy="21361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1B77D2-AE03-45CB-91DB-4B7899B98889}"/>
              </a:ext>
            </a:extLst>
          </p:cNvPr>
          <p:cNvCxnSpPr>
            <a:cxnSpLocks/>
          </p:cNvCxnSpPr>
          <p:nvPr/>
        </p:nvCxnSpPr>
        <p:spPr>
          <a:xfrm>
            <a:off x="5263407" y="772396"/>
            <a:ext cx="2029095" cy="5116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E93912E-E6F4-4BB0-9A02-5D67BAE37D99}"/>
              </a:ext>
            </a:extLst>
          </p:cNvPr>
          <p:cNvSpPr txBox="1"/>
          <p:nvPr/>
        </p:nvSpPr>
        <p:spPr>
          <a:xfrm>
            <a:off x="5045413" y="5243209"/>
            <a:ext cx="18999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Campo Magnético</a:t>
            </a:r>
          </a:p>
          <a:p>
            <a:r>
              <a:rPr lang="pt-BR" dirty="0">
                <a:solidFill>
                  <a:srgbClr val="FF0000"/>
                </a:solidFill>
              </a:rPr>
              <a:t>Time-</a:t>
            </a:r>
            <a:r>
              <a:rPr lang="pt-BR" dirty="0" err="1">
                <a:solidFill>
                  <a:srgbClr val="FF0000"/>
                </a:solidFill>
              </a:rPr>
              <a:t>of</a:t>
            </a:r>
            <a:r>
              <a:rPr lang="pt-BR" dirty="0">
                <a:solidFill>
                  <a:srgbClr val="FF0000"/>
                </a:solidFill>
              </a:rPr>
              <a:t>-</a:t>
            </a:r>
            <a:r>
              <a:rPr lang="pt-BR" dirty="0" err="1">
                <a:solidFill>
                  <a:srgbClr val="FF0000"/>
                </a:solidFill>
              </a:rPr>
              <a:t>Flight</a:t>
            </a:r>
            <a:endParaRPr lang="pt-BR" dirty="0">
              <a:solidFill>
                <a:srgbClr val="FF0000"/>
              </a:solidFill>
            </a:endParaRPr>
          </a:p>
          <a:p>
            <a:r>
              <a:rPr lang="pt-BR" dirty="0">
                <a:solidFill>
                  <a:srgbClr val="FF0000"/>
                </a:solidFill>
              </a:rPr>
              <a:t>Quadrupolo</a:t>
            </a:r>
          </a:p>
          <a:p>
            <a:r>
              <a:rPr lang="pt-BR" dirty="0">
                <a:solidFill>
                  <a:srgbClr val="FF0000"/>
                </a:solidFill>
              </a:rPr>
              <a:t>Orbitrap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DA9FA5-972D-4B14-883B-4828EE6CAA25}"/>
              </a:ext>
            </a:extLst>
          </p:cNvPr>
          <p:cNvSpPr txBox="1"/>
          <p:nvPr/>
        </p:nvSpPr>
        <p:spPr>
          <a:xfrm>
            <a:off x="2070562" y="5991225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ESI</a:t>
            </a:r>
          </a:p>
          <a:p>
            <a:r>
              <a:rPr lang="pt-BR" dirty="0">
                <a:solidFill>
                  <a:srgbClr val="FF0000"/>
                </a:solidFill>
              </a:rPr>
              <a:t>MALDI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675119-372E-4F63-A84C-589C64DF3502}"/>
              </a:ext>
            </a:extLst>
          </p:cNvPr>
          <p:cNvSpPr txBox="1"/>
          <p:nvPr/>
        </p:nvSpPr>
        <p:spPr>
          <a:xfrm>
            <a:off x="2665051" y="1655817"/>
            <a:ext cx="180947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Potencial elétrico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2D7E72-5704-4CB1-A34B-7BB600A71180}"/>
              </a:ext>
            </a:extLst>
          </p:cNvPr>
          <p:cNvSpPr txBox="1"/>
          <p:nvPr/>
        </p:nvSpPr>
        <p:spPr>
          <a:xfrm>
            <a:off x="5556899" y="4292971"/>
            <a:ext cx="173560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Força de Lorentz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1B33722-6333-43EE-A3AD-CEB3C40E825A}"/>
              </a:ext>
            </a:extLst>
          </p:cNvPr>
          <p:cNvGrpSpPr/>
          <p:nvPr/>
        </p:nvGrpSpPr>
        <p:grpSpPr>
          <a:xfrm>
            <a:off x="8035249" y="1284051"/>
            <a:ext cx="3419475" cy="1920605"/>
            <a:chOff x="8743680" y="3840298"/>
            <a:chExt cx="3419475" cy="1920605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D879E8C6-5A52-48B5-8126-F1DFA19F4A6A}"/>
                </a:ext>
              </a:extLst>
            </p:cNvPr>
            <p:cNvSpPr/>
            <p:nvPr/>
          </p:nvSpPr>
          <p:spPr>
            <a:xfrm>
              <a:off x="8743680" y="3840298"/>
              <a:ext cx="3419475" cy="192060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Imagem 3" descr="Uma imagem contendo Esquemático&#10;&#10;Descrição gerada automaticamente">
              <a:extLst>
                <a:ext uri="{FF2B5EF4-FFF2-40B4-BE49-F238E27FC236}">
                  <a16:creationId xmlns:a16="http://schemas.microsoft.com/office/drawing/2014/main" id="{91AB29EB-961F-4C55-A0B9-6239954A6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4835" y="3935133"/>
              <a:ext cx="3257164" cy="17781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06462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65A20-922D-4DF7-9A6E-BCB756AEE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8" y="197502"/>
            <a:ext cx="3778766" cy="29734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3E1D95-5C81-4417-AA40-752D0D29D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410" y="694932"/>
            <a:ext cx="3810000" cy="1885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7F0128-0C5A-4DB2-947D-CFBB6BB0318A}"/>
              </a:ext>
            </a:extLst>
          </p:cNvPr>
          <p:cNvSpPr txBox="1"/>
          <p:nvPr/>
        </p:nvSpPr>
        <p:spPr>
          <a:xfrm>
            <a:off x="6834433" y="694932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Dióxido de carbono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36605E-A4DE-43C8-82EA-72DA5968A21E}"/>
              </a:ext>
            </a:extLst>
          </p:cNvPr>
          <p:cNvSpPr/>
          <p:nvPr/>
        </p:nvSpPr>
        <p:spPr>
          <a:xfrm>
            <a:off x="1527141" y="3741922"/>
            <a:ext cx="9134573" cy="2602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0EF9FF-DEEB-480B-BBB3-4301B4252B0E}"/>
              </a:ext>
            </a:extLst>
          </p:cNvPr>
          <p:cNvSpPr/>
          <p:nvPr/>
        </p:nvSpPr>
        <p:spPr>
          <a:xfrm>
            <a:off x="9771172" y="4751398"/>
            <a:ext cx="45720" cy="158400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B67192-2735-4F02-9CC4-A3982AF75860}"/>
              </a:ext>
            </a:extLst>
          </p:cNvPr>
          <p:cNvSpPr/>
          <p:nvPr/>
        </p:nvSpPr>
        <p:spPr>
          <a:xfrm>
            <a:off x="5451083" y="4026494"/>
            <a:ext cx="45720" cy="230400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CBB75D-733F-469A-AB1D-D1A98BC04BFC}"/>
              </a:ext>
            </a:extLst>
          </p:cNvPr>
          <p:cNvSpPr/>
          <p:nvPr/>
        </p:nvSpPr>
        <p:spPr>
          <a:xfrm>
            <a:off x="9929668" y="6192388"/>
            <a:ext cx="45720" cy="14400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71494-CBD6-4784-800E-11894426847F}"/>
              </a:ext>
            </a:extLst>
          </p:cNvPr>
          <p:cNvSpPr/>
          <p:nvPr/>
        </p:nvSpPr>
        <p:spPr>
          <a:xfrm>
            <a:off x="10091475" y="6302116"/>
            <a:ext cx="45720" cy="3600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A593C4-5E73-40C8-8FAB-4A3306B0AD65}"/>
              </a:ext>
            </a:extLst>
          </p:cNvPr>
          <p:cNvSpPr/>
          <p:nvPr/>
        </p:nvSpPr>
        <p:spPr>
          <a:xfrm>
            <a:off x="5601508" y="6257404"/>
            <a:ext cx="45720" cy="7200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E0CC4E-D32A-476B-BF2C-0B21B209ADD0}"/>
              </a:ext>
            </a:extLst>
          </p:cNvPr>
          <p:cNvSpPr/>
          <p:nvPr/>
        </p:nvSpPr>
        <p:spPr>
          <a:xfrm>
            <a:off x="1663492" y="5905540"/>
            <a:ext cx="45720" cy="43200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CF350F-8A93-443A-9C87-09221EFF7261}"/>
              </a:ext>
            </a:extLst>
          </p:cNvPr>
          <p:cNvSpPr/>
          <p:nvPr/>
        </p:nvSpPr>
        <p:spPr>
          <a:xfrm>
            <a:off x="1798318" y="6291820"/>
            <a:ext cx="45720" cy="3600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FCC083-7F5C-4E5B-98BD-32E4AE3D7287}"/>
              </a:ext>
            </a:extLst>
          </p:cNvPr>
          <p:cNvSpPr txBox="1"/>
          <p:nvPr/>
        </p:nvSpPr>
        <p:spPr>
          <a:xfrm>
            <a:off x="1477564" y="6343945"/>
            <a:ext cx="8917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12 13     16                                                                                          28 29                                                                                                                 44 45 46</a:t>
            </a:r>
          </a:p>
          <a:p>
            <a:pPr algn="ctr"/>
            <a:r>
              <a:rPr lang="pt-BR" sz="1600" b="1" dirty="0"/>
              <a:t>m/z  </a:t>
            </a:r>
            <a:endParaRPr lang="en-US" sz="1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8A2E24-0F34-4027-84BC-A0892582AE8A}"/>
              </a:ext>
            </a:extLst>
          </p:cNvPr>
          <p:cNvSpPr/>
          <p:nvPr/>
        </p:nvSpPr>
        <p:spPr>
          <a:xfrm>
            <a:off x="2141481" y="5715820"/>
            <a:ext cx="45720" cy="61200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A4EA306-2079-48EE-BC52-89D1EAEFDCF0}"/>
              </a:ext>
            </a:extLst>
          </p:cNvPr>
          <p:cNvCxnSpPr/>
          <p:nvPr/>
        </p:nvCxnSpPr>
        <p:spPr>
          <a:xfrm>
            <a:off x="1516867" y="4581144"/>
            <a:ext cx="91551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DBE355-B7F7-4B91-B33A-F046B46A74C1}"/>
              </a:ext>
            </a:extLst>
          </p:cNvPr>
          <p:cNvCxnSpPr/>
          <p:nvPr/>
        </p:nvCxnSpPr>
        <p:spPr>
          <a:xfrm>
            <a:off x="1527141" y="5165594"/>
            <a:ext cx="91551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CF6FE4-1B17-4998-99D0-4959D27B590E}"/>
              </a:ext>
            </a:extLst>
          </p:cNvPr>
          <p:cNvCxnSpPr/>
          <p:nvPr/>
        </p:nvCxnSpPr>
        <p:spPr>
          <a:xfrm>
            <a:off x="1527141" y="5715820"/>
            <a:ext cx="91551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AD4B1C-18F8-4DAA-8214-36FA9CD21B26}"/>
              </a:ext>
            </a:extLst>
          </p:cNvPr>
          <p:cNvSpPr txBox="1"/>
          <p:nvPr/>
        </p:nvSpPr>
        <p:spPr>
          <a:xfrm>
            <a:off x="1069949" y="383213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100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868E3A-C947-495A-BE1B-B973A781B656}"/>
              </a:ext>
            </a:extLst>
          </p:cNvPr>
          <p:cNvSpPr/>
          <p:nvPr/>
        </p:nvSpPr>
        <p:spPr>
          <a:xfrm>
            <a:off x="1149459" y="4427255"/>
            <a:ext cx="367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/>
              <a:t>75</a:t>
            </a:r>
            <a:endParaRPr lang="en-US" sz="1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6A34DF-DABD-4317-95AD-9CFD6DB56658}"/>
              </a:ext>
            </a:extLst>
          </p:cNvPr>
          <p:cNvSpPr/>
          <p:nvPr/>
        </p:nvSpPr>
        <p:spPr>
          <a:xfrm>
            <a:off x="1159733" y="5020348"/>
            <a:ext cx="367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/>
              <a:t>50</a:t>
            </a:r>
            <a:endParaRPr lang="en-US" sz="1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E6F0CA-ECBE-4E62-899E-F6726D93F75F}"/>
              </a:ext>
            </a:extLst>
          </p:cNvPr>
          <p:cNvSpPr/>
          <p:nvPr/>
        </p:nvSpPr>
        <p:spPr>
          <a:xfrm>
            <a:off x="1149459" y="5558346"/>
            <a:ext cx="367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/>
              <a:t>25</a:t>
            </a:r>
            <a:endParaRPr lang="en-US" sz="1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170E5A-CF50-4BD9-BC75-C238FF53D945}"/>
              </a:ext>
            </a:extLst>
          </p:cNvPr>
          <p:cNvSpPr/>
          <p:nvPr/>
        </p:nvSpPr>
        <p:spPr>
          <a:xfrm>
            <a:off x="1246970" y="6186470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/>
              <a:t>0</a:t>
            </a:r>
            <a:endParaRPr lang="en-US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34FFF7-2775-4E48-A2A2-D3493380C349}"/>
              </a:ext>
            </a:extLst>
          </p:cNvPr>
          <p:cNvSpPr txBox="1"/>
          <p:nvPr/>
        </p:nvSpPr>
        <p:spPr>
          <a:xfrm rot="16200000">
            <a:off x="-76888" y="4894454"/>
            <a:ext cx="2134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Abundância relativa, %</a:t>
            </a:r>
            <a:endParaRPr lang="en-US" sz="16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54A5F9-E98B-4B1B-9097-F16695520621}"/>
              </a:ext>
            </a:extLst>
          </p:cNvPr>
          <p:cNvSpPr txBox="1"/>
          <p:nvPr/>
        </p:nvSpPr>
        <p:spPr>
          <a:xfrm>
            <a:off x="8170672" y="3494336"/>
            <a:ext cx="329244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rgbClr val="FF0000"/>
                </a:solidFill>
              </a:rPr>
              <a:t>Parent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peak</a:t>
            </a:r>
            <a:r>
              <a:rPr lang="pt-BR" dirty="0">
                <a:solidFill>
                  <a:srgbClr val="FF0000"/>
                </a:solidFill>
              </a:rPr>
              <a:t> [M</a:t>
            </a:r>
            <a:r>
              <a:rPr lang="pt-BR" baseline="30000" dirty="0">
                <a:solidFill>
                  <a:srgbClr val="FF0000"/>
                </a:solidFill>
              </a:rPr>
              <a:t>+</a:t>
            </a:r>
            <a:r>
              <a:rPr lang="pt-BR" dirty="0">
                <a:solidFill>
                  <a:srgbClr val="FF0000"/>
                </a:solidFill>
              </a:rPr>
              <a:t>] ≡ Molecular </a:t>
            </a:r>
            <a:r>
              <a:rPr lang="pt-BR" dirty="0" err="1">
                <a:solidFill>
                  <a:srgbClr val="FF0000"/>
                </a:solidFill>
              </a:rPr>
              <a:t>ion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ED232B-30E6-41BF-A90B-1C15ABBAC28B}"/>
              </a:ext>
            </a:extLst>
          </p:cNvPr>
          <p:cNvSpPr txBox="1"/>
          <p:nvPr/>
        </p:nvSpPr>
        <p:spPr>
          <a:xfrm>
            <a:off x="4069266" y="3429215"/>
            <a:ext cx="117166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chemeClr val="accent6"/>
                </a:solidFill>
              </a:rPr>
              <a:t>Fragments</a:t>
            </a:r>
            <a:endParaRPr lang="en-US" baseline="30000" dirty="0">
              <a:solidFill>
                <a:schemeClr val="accent6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8439359-F8F7-4FB6-8F0E-495694E22FCB}"/>
              </a:ext>
            </a:extLst>
          </p:cNvPr>
          <p:cNvCxnSpPr>
            <a:stCxn id="29" idx="2"/>
          </p:cNvCxnSpPr>
          <p:nvPr/>
        </p:nvCxnSpPr>
        <p:spPr>
          <a:xfrm flipH="1">
            <a:off x="1777500" y="3798547"/>
            <a:ext cx="2877600" cy="1785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6C55EAF-D531-402B-8CFB-42E7A62151E6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2177186" y="3798547"/>
            <a:ext cx="2477914" cy="1813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5BB78D8-8B8A-4583-8B28-30BD274A6FE1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4655100" y="3798547"/>
            <a:ext cx="793865" cy="1646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4E3367B6-4D6D-4BCE-9191-982313B79091}"/>
              </a:ext>
            </a:extLst>
          </p:cNvPr>
          <p:cNvSpPr txBox="1"/>
          <p:nvPr/>
        </p:nvSpPr>
        <p:spPr>
          <a:xfrm>
            <a:off x="5732664" y="2980665"/>
            <a:ext cx="566610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err="1"/>
              <a:t>There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also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Base </a:t>
            </a:r>
            <a:r>
              <a:rPr lang="pt-BR" dirty="0" err="1"/>
              <a:t>peak</a:t>
            </a:r>
            <a:r>
              <a:rPr lang="pt-BR" dirty="0"/>
              <a:t>, </a:t>
            </a:r>
            <a:r>
              <a:rPr lang="pt-BR" dirty="0" err="1"/>
              <a:t>highest</a:t>
            </a:r>
            <a:r>
              <a:rPr lang="pt-BR" dirty="0"/>
              <a:t> </a:t>
            </a:r>
            <a:r>
              <a:rPr lang="pt-BR" dirty="0" err="1"/>
              <a:t>intensity</a:t>
            </a:r>
            <a:r>
              <a:rPr lang="pt-BR" dirty="0"/>
              <a:t> (set </a:t>
            </a:r>
            <a:r>
              <a:rPr lang="pt-BR" dirty="0" err="1"/>
              <a:t>to</a:t>
            </a:r>
            <a:r>
              <a:rPr lang="pt-BR" dirty="0"/>
              <a:t> 100 %)</a:t>
            </a:r>
            <a:endParaRPr lang="en-GB" dirty="0"/>
          </a:p>
        </p:txBody>
      </p:sp>
      <p:cxnSp>
        <p:nvCxnSpPr>
          <p:cNvPr id="30" name="Straight Connector 18">
            <a:extLst>
              <a:ext uri="{FF2B5EF4-FFF2-40B4-BE49-F238E27FC236}">
                <a16:creationId xmlns:a16="http://schemas.microsoft.com/office/drawing/2014/main" id="{7A8F8404-552A-432F-8D2C-53594B6557D0}"/>
              </a:ext>
            </a:extLst>
          </p:cNvPr>
          <p:cNvCxnSpPr/>
          <p:nvPr/>
        </p:nvCxnSpPr>
        <p:spPr>
          <a:xfrm>
            <a:off x="1527141" y="4015888"/>
            <a:ext cx="91551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28">
            <a:extLst>
              <a:ext uri="{FF2B5EF4-FFF2-40B4-BE49-F238E27FC236}">
                <a16:creationId xmlns:a16="http://schemas.microsoft.com/office/drawing/2014/main" id="{87B865DD-D9E5-471E-BA52-EB2459A15AF0}"/>
              </a:ext>
            </a:extLst>
          </p:cNvPr>
          <p:cNvSpPr txBox="1"/>
          <p:nvPr/>
        </p:nvSpPr>
        <p:spPr>
          <a:xfrm>
            <a:off x="6645540" y="4193417"/>
            <a:ext cx="97494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chemeClr val="accent1"/>
                </a:solidFill>
              </a:rPr>
              <a:t>Iostopes</a:t>
            </a:r>
            <a:endParaRPr lang="en-US" baseline="30000" dirty="0">
              <a:solidFill>
                <a:schemeClr val="accent1"/>
              </a:solidFill>
            </a:endParaRPr>
          </a:p>
        </p:txBody>
      </p:sp>
      <p:cxnSp>
        <p:nvCxnSpPr>
          <p:cNvPr id="35" name="Straight Arrow Connector 30">
            <a:extLst>
              <a:ext uri="{FF2B5EF4-FFF2-40B4-BE49-F238E27FC236}">
                <a16:creationId xmlns:a16="http://schemas.microsoft.com/office/drawing/2014/main" id="{C02654DC-61B9-411B-A13F-DD37312F44B9}"/>
              </a:ext>
            </a:extLst>
          </p:cNvPr>
          <p:cNvCxnSpPr>
            <a:cxnSpLocks/>
          </p:cNvCxnSpPr>
          <p:nvPr/>
        </p:nvCxnSpPr>
        <p:spPr>
          <a:xfrm flipH="1">
            <a:off x="1882036" y="4562749"/>
            <a:ext cx="5240622" cy="1623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Straight Arrow Connector 31">
            <a:extLst>
              <a:ext uri="{FF2B5EF4-FFF2-40B4-BE49-F238E27FC236}">
                <a16:creationId xmlns:a16="http://schemas.microsoft.com/office/drawing/2014/main" id="{FE652D7D-A982-4AAE-A933-DC2DAF1E95FD}"/>
              </a:ext>
            </a:extLst>
          </p:cNvPr>
          <p:cNvCxnSpPr>
            <a:cxnSpLocks/>
          </p:cNvCxnSpPr>
          <p:nvPr/>
        </p:nvCxnSpPr>
        <p:spPr>
          <a:xfrm flipH="1">
            <a:off x="5678586" y="4562749"/>
            <a:ext cx="1444072" cy="1623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7" name="Straight Arrow Connector 33">
            <a:extLst>
              <a:ext uri="{FF2B5EF4-FFF2-40B4-BE49-F238E27FC236}">
                <a16:creationId xmlns:a16="http://schemas.microsoft.com/office/drawing/2014/main" id="{CE07E004-A526-49FE-A171-D3151ED8DA6E}"/>
              </a:ext>
            </a:extLst>
          </p:cNvPr>
          <p:cNvCxnSpPr>
            <a:cxnSpLocks/>
          </p:cNvCxnSpPr>
          <p:nvPr/>
        </p:nvCxnSpPr>
        <p:spPr>
          <a:xfrm>
            <a:off x="7122658" y="4562749"/>
            <a:ext cx="2892156" cy="1562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14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28" grpId="0" animBg="1"/>
      <p:bldP spid="29" grpId="0" animBg="1"/>
      <p:bldP spid="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DEC7E34-36F1-4EF3-A258-B5A68A27B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881"/>
            <a:ext cx="12192000" cy="6508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5631BB-F274-030F-5FBC-7ACC5E422785}"/>
              </a:ext>
            </a:extLst>
          </p:cNvPr>
          <p:cNvSpPr txBox="1"/>
          <p:nvPr/>
        </p:nvSpPr>
        <p:spPr>
          <a:xfrm>
            <a:off x="2323750" y="645952"/>
            <a:ext cx="1786856" cy="6375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200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C8CC7B6-6C08-4D65-BCEE-CDECB31C5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18A97-B09A-4956-9836-D90B901BC824}" type="slidenum">
              <a:rPr lang="en-US" altLang="pt-BR"/>
              <a:pPr/>
              <a:t>5</a:t>
            </a:fld>
            <a:endParaRPr lang="en-US" altLang="pt-BR"/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459359F5-59EA-4FE5-9FAE-83F5E3E8D6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dirty="0"/>
              <a:t>Isotope calculations</a:t>
            </a:r>
          </a:p>
        </p:txBody>
      </p:sp>
      <p:sp>
        <p:nvSpPr>
          <p:cNvPr id="165891" name="Text Box 3">
            <a:extLst>
              <a:ext uri="{FF2B5EF4-FFF2-40B4-BE49-F238E27FC236}">
                <a16:creationId xmlns:a16="http://schemas.microsoft.com/office/drawing/2014/main" id="{36E27689-D168-4B5D-8CA8-FD1231AF8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912" y="3429000"/>
            <a:ext cx="8512175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pt-BR" dirty="0">
                <a:latin typeface="Courier New" panose="02070309020205020404" pitchFamily="49" charset="0"/>
              </a:rPr>
              <a:t>Stable isotopes</a:t>
            </a:r>
          </a:p>
          <a:p>
            <a:endParaRPr lang="en-US" altLang="pt-BR" dirty="0">
              <a:latin typeface="Courier New" panose="02070309020205020404" pitchFamily="49" charset="0"/>
            </a:endParaRPr>
          </a:p>
          <a:p>
            <a:r>
              <a:rPr lang="en-US" altLang="pt-BR" dirty="0">
                <a:latin typeface="Courier New" panose="02070309020205020404" pitchFamily="49" charset="0"/>
              </a:rPr>
              <a:t>Symbol       Mass     </a:t>
            </a:r>
            <a:r>
              <a:rPr lang="en-US" altLang="pt-BR" dirty="0" err="1">
                <a:latin typeface="Courier New" panose="02070309020205020404" pitchFamily="49" charset="0"/>
              </a:rPr>
              <a:t>Abund</a:t>
            </a:r>
            <a:r>
              <a:rPr lang="en-US" altLang="pt-BR" dirty="0">
                <a:latin typeface="Courier New" panose="02070309020205020404" pitchFamily="49" charset="0"/>
              </a:rPr>
              <a:t>.  Symbol       Mass     </a:t>
            </a:r>
            <a:r>
              <a:rPr lang="en-US" altLang="pt-BR" dirty="0" err="1">
                <a:latin typeface="Courier New" panose="02070309020205020404" pitchFamily="49" charset="0"/>
              </a:rPr>
              <a:t>Abund</a:t>
            </a:r>
            <a:r>
              <a:rPr lang="en-US" altLang="pt-BR" dirty="0">
                <a:latin typeface="Courier New" panose="02070309020205020404" pitchFamily="49" charset="0"/>
              </a:rPr>
              <a:t>.   </a:t>
            </a:r>
          </a:p>
          <a:p>
            <a:r>
              <a:rPr lang="en-US" altLang="pt-BR" dirty="0">
                <a:latin typeface="Courier New" panose="02070309020205020404" pitchFamily="49" charset="0"/>
              </a:rPr>
              <a:t>------   ----------  ------   ------  -----------  -------</a:t>
            </a:r>
          </a:p>
          <a:p>
            <a:r>
              <a:rPr lang="en-US" altLang="pt-BR" dirty="0">
                <a:latin typeface="Courier New" panose="02070309020205020404" pitchFamily="49" charset="0"/>
              </a:rPr>
              <a:t>H(1)       1.007825   99.99    H(2)      2.014102    0.015 </a:t>
            </a:r>
          </a:p>
          <a:p>
            <a:r>
              <a:rPr lang="en-US" altLang="pt-BR" dirty="0">
                <a:latin typeface="Courier New" panose="02070309020205020404" pitchFamily="49" charset="0"/>
              </a:rPr>
              <a:t>C(12)     12.000000   98.90    C(13)    13.003355    1.10</a:t>
            </a:r>
          </a:p>
          <a:p>
            <a:r>
              <a:rPr lang="en-US" altLang="pt-BR" dirty="0">
                <a:latin typeface="Courier New" panose="02070309020205020404" pitchFamily="49" charset="0"/>
              </a:rPr>
              <a:t>N(14)     14.003074   99.63    N(15)    15.000109    0.37</a:t>
            </a:r>
          </a:p>
          <a:p>
            <a:r>
              <a:rPr lang="en-US" altLang="pt-BR" dirty="0">
                <a:latin typeface="Courier New" panose="02070309020205020404" pitchFamily="49" charset="0"/>
              </a:rPr>
              <a:t>O(16)     15.994915   99.76    O(17)    16.999131    0.038</a:t>
            </a:r>
          </a:p>
          <a:p>
            <a:r>
              <a:rPr lang="en-US" altLang="pt-BR" dirty="0">
                <a:latin typeface="Courier New" panose="02070309020205020404" pitchFamily="49" charset="0"/>
              </a:rPr>
              <a:t>S(32)     31.972072   95.02    S(33)    32.971459    0.75</a:t>
            </a:r>
            <a:endParaRPr lang="en-US" altLang="pt-BR" dirty="0"/>
          </a:p>
        </p:txBody>
      </p:sp>
      <p:pic>
        <p:nvPicPr>
          <p:cNvPr id="6" name="Imagem 4">
            <a:extLst>
              <a:ext uri="{FF2B5EF4-FFF2-40B4-BE49-F238E27FC236}">
                <a16:creationId xmlns:a16="http://schemas.microsoft.com/office/drawing/2014/main" id="{792D55EB-8668-4C0F-8B11-C3AB31E30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540" y="210888"/>
            <a:ext cx="4097918" cy="245875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4">
            <a:extLst>
              <a:ext uri="{FF2B5EF4-FFF2-40B4-BE49-F238E27FC236}">
                <a16:creationId xmlns:a16="http://schemas.microsoft.com/office/drawing/2014/main" id="{4EF2D25B-1E9F-43B2-BA6D-2F351BD6E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866775"/>
            <a:ext cx="8001000" cy="512445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175D0E3-0F38-479C-AC3C-51EEEEF2025F}"/>
              </a:ext>
            </a:extLst>
          </p:cNvPr>
          <p:cNvSpPr/>
          <p:nvPr/>
        </p:nvSpPr>
        <p:spPr>
          <a:xfrm>
            <a:off x="2686049" y="3105150"/>
            <a:ext cx="1771651" cy="1924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34C367E-A93E-4B1F-8BA8-641280354F6F}"/>
              </a:ext>
            </a:extLst>
          </p:cNvPr>
          <p:cNvSpPr txBox="1"/>
          <p:nvPr/>
        </p:nvSpPr>
        <p:spPr>
          <a:xfrm>
            <a:off x="2963719" y="2735818"/>
            <a:ext cx="1065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Ionização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9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D9584A6-6776-4020-93F0-A484A450B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987" y="922923"/>
            <a:ext cx="8012255" cy="54646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BC957B-943E-4154-B936-56BA6E249BE5}"/>
              </a:ext>
            </a:extLst>
          </p:cNvPr>
          <p:cNvSpPr/>
          <p:nvPr/>
        </p:nvSpPr>
        <p:spPr>
          <a:xfrm>
            <a:off x="145091" y="178958"/>
            <a:ext cx="4939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dirty="0">
                <a:solidFill>
                  <a:srgbClr val="FF0000"/>
                </a:solidFill>
              </a:rPr>
              <a:t>Formação de íons: </a:t>
            </a:r>
            <a:r>
              <a:rPr lang="pt-BR" altLang="pt-BR" b="1" dirty="0">
                <a:solidFill>
                  <a:srgbClr val="FF0000"/>
                </a:solidFill>
              </a:rPr>
              <a:t>Ionização por </a:t>
            </a:r>
            <a:r>
              <a:rPr lang="pt-BR" altLang="pt-BR" b="1" dirty="0" err="1">
                <a:solidFill>
                  <a:srgbClr val="FF0000"/>
                </a:solidFill>
              </a:rPr>
              <a:t>Electrospray</a:t>
            </a:r>
            <a:r>
              <a:rPr lang="pt-BR" altLang="pt-BR" b="1" dirty="0">
                <a:solidFill>
                  <a:srgbClr val="FF0000"/>
                </a:solidFill>
              </a:rPr>
              <a:t> (ESI)</a:t>
            </a:r>
            <a:endParaRPr lang="pt-BR" altLang="pt-BR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F85A38-5D81-4285-9815-B31CC37D442A}"/>
              </a:ext>
            </a:extLst>
          </p:cNvPr>
          <p:cNvSpPr/>
          <p:nvPr/>
        </p:nvSpPr>
        <p:spPr>
          <a:xfrm>
            <a:off x="5039300" y="2365174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dirty="0">
                <a:solidFill>
                  <a:srgbClr val="FF0000"/>
                </a:solidFill>
                <a:latin typeface="Arial" panose="020B0604020202020204" pitchFamily="34" charset="0"/>
              </a:rPr>
              <a:t>Cone de</a:t>
            </a:r>
          </a:p>
          <a:p>
            <a:pPr algn="ctr"/>
            <a:r>
              <a:rPr lang="pt-BR" altLang="pt-BR" dirty="0">
                <a:solidFill>
                  <a:srgbClr val="FF0000"/>
                </a:solidFill>
                <a:latin typeface="Arial" panose="020B0604020202020204" pitchFamily="34" charset="0"/>
              </a:rPr>
              <a:t>Taylor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EA0AE6-3E83-4DC0-8869-117824BA9D76}"/>
              </a:ext>
            </a:extLst>
          </p:cNvPr>
          <p:cNvSpPr/>
          <p:nvPr/>
        </p:nvSpPr>
        <p:spPr>
          <a:xfrm>
            <a:off x="4351505" y="59350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altLang="pt-BR" dirty="0">
                <a:latin typeface="Arial" panose="020B0604020202020204" pitchFamily="34" charset="0"/>
              </a:rPr>
              <a:t>gradiente elétrico sobre o fluido que separa as cargas na superfície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AB1672-5EB9-4F85-83A9-746E5B44D836}"/>
              </a:ext>
            </a:extLst>
          </p:cNvPr>
          <p:cNvSpPr/>
          <p:nvPr/>
        </p:nvSpPr>
        <p:spPr>
          <a:xfrm>
            <a:off x="1465892" y="6018199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dirty="0">
                <a:latin typeface="Arial" panose="020B0604020202020204" pitchFamily="34" charset="0"/>
              </a:rPr>
              <a:t>(3-6 KeV )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5C311A-8BFF-4BD8-9BE1-9A4DAA467F2A}"/>
              </a:ext>
            </a:extLst>
          </p:cNvPr>
          <p:cNvSpPr/>
          <p:nvPr/>
        </p:nvSpPr>
        <p:spPr>
          <a:xfrm>
            <a:off x="5362696" y="3896358"/>
            <a:ext cx="11208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dirty="0">
                <a:solidFill>
                  <a:srgbClr val="FF0000"/>
                </a:solidFill>
                <a:latin typeface="Arial" panose="020B0604020202020204" pitchFamily="34" charset="0"/>
              </a:rPr>
              <a:t>Limite de</a:t>
            </a:r>
          </a:p>
          <a:p>
            <a:pPr algn="ctr"/>
            <a:r>
              <a:rPr lang="pt-BR" altLang="pt-BR" dirty="0">
                <a:solidFill>
                  <a:srgbClr val="FF0000"/>
                </a:solidFill>
                <a:latin typeface="Arial" panose="020B0604020202020204" pitchFamily="34" charset="0"/>
              </a:rPr>
              <a:t>Rayleigh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E6D30B-0490-485E-9DA5-AE6234A67A48}"/>
              </a:ext>
            </a:extLst>
          </p:cNvPr>
          <p:cNvCxnSpPr/>
          <p:nvPr/>
        </p:nvCxnSpPr>
        <p:spPr>
          <a:xfrm flipV="1">
            <a:off x="5903651" y="3205382"/>
            <a:ext cx="0" cy="6833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4381B67-6617-45DD-9319-6B65C1E8ED9A}"/>
              </a:ext>
            </a:extLst>
          </p:cNvPr>
          <p:cNvSpPr/>
          <p:nvPr/>
        </p:nvSpPr>
        <p:spPr>
          <a:xfrm>
            <a:off x="6483516" y="1248477"/>
            <a:ext cx="3190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dirty="0" err="1">
                <a:solidFill>
                  <a:srgbClr val="FF0000"/>
                </a:solidFill>
              </a:rPr>
              <a:t>Ions</a:t>
            </a:r>
            <a:r>
              <a:rPr lang="pt-BR" dirty="0">
                <a:solidFill>
                  <a:srgbClr val="FF0000"/>
                </a:solidFill>
              </a:rPr>
              <a:t> multiplamente carregados</a:t>
            </a:r>
            <a:endParaRPr lang="pt-BR" altLang="pt-BR" dirty="0">
              <a:solidFill>
                <a:srgbClr val="FF0000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F8D2CA1-CC66-45C1-85AB-4FBCD436EAE1}"/>
              </a:ext>
            </a:extLst>
          </p:cNvPr>
          <p:cNvSpPr txBox="1"/>
          <p:nvPr/>
        </p:nvSpPr>
        <p:spPr>
          <a:xfrm>
            <a:off x="2288987" y="1208361"/>
            <a:ext cx="2948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 water + volatile organic compounds + proton donors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697E3E-9DAA-ABA7-7692-24852985E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91" y="4991409"/>
            <a:ext cx="3245627" cy="172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5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AE311E8-B5EA-47A4-BDBB-A5EE07E36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52" y="1466813"/>
            <a:ext cx="5305671" cy="398234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B0CAACB3-35B1-4530-A156-246936197939}"/>
              </a:ext>
            </a:extLst>
          </p:cNvPr>
          <p:cNvSpPr/>
          <p:nvPr/>
        </p:nvSpPr>
        <p:spPr>
          <a:xfrm>
            <a:off x="268571" y="164737"/>
            <a:ext cx="8509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solidFill>
                  <a:srgbClr val="FF0000"/>
                </a:solidFill>
              </a:rPr>
              <a:t>Formação de íons: </a:t>
            </a:r>
            <a:r>
              <a:rPr lang="pt-BR" b="1" dirty="0">
                <a:solidFill>
                  <a:srgbClr val="FF0000"/>
                </a:solidFill>
              </a:rPr>
              <a:t>Matrix-</a:t>
            </a:r>
            <a:r>
              <a:rPr lang="pt-BR" b="1" dirty="0" err="1">
                <a:solidFill>
                  <a:srgbClr val="FF0000"/>
                </a:solidFill>
              </a:rPr>
              <a:t>assisted</a:t>
            </a:r>
            <a:r>
              <a:rPr lang="pt-BR" b="1" dirty="0">
                <a:solidFill>
                  <a:srgbClr val="FF0000"/>
                </a:solidFill>
              </a:rPr>
              <a:t> Laser </a:t>
            </a:r>
            <a:r>
              <a:rPr lang="pt-BR" b="1" dirty="0" err="1">
                <a:solidFill>
                  <a:srgbClr val="FF0000"/>
                </a:solidFill>
              </a:rPr>
              <a:t>Desorption</a:t>
            </a:r>
            <a:r>
              <a:rPr lang="pt-BR" b="1" dirty="0">
                <a:solidFill>
                  <a:srgbClr val="FF0000"/>
                </a:solidFill>
              </a:rPr>
              <a:t>/</a:t>
            </a:r>
            <a:r>
              <a:rPr lang="pt-BR" b="1" dirty="0" err="1">
                <a:solidFill>
                  <a:srgbClr val="FF0000"/>
                </a:solidFill>
              </a:rPr>
              <a:t>Ionisation</a:t>
            </a:r>
            <a:r>
              <a:rPr lang="pt-BR" b="1" dirty="0">
                <a:solidFill>
                  <a:srgbClr val="FF0000"/>
                </a:solidFill>
              </a:rPr>
              <a:t> (MALDI) </a:t>
            </a:r>
            <a:r>
              <a:rPr lang="pt-BR" dirty="0">
                <a:solidFill>
                  <a:srgbClr val="FF0000"/>
                </a:solidFill>
              </a:rPr>
              <a:t>(soft </a:t>
            </a:r>
            <a:r>
              <a:rPr lang="pt-BR" dirty="0" err="1">
                <a:solidFill>
                  <a:srgbClr val="FF0000"/>
                </a:solidFill>
              </a:rPr>
              <a:t>ionization</a:t>
            </a:r>
            <a:r>
              <a:rPr lang="pt-BR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548198-B635-4372-A20C-1D3D4B02B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297" y="642391"/>
            <a:ext cx="4683051" cy="27866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25DF7A-2FB3-470E-8579-EF36E996C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615" y="3557729"/>
            <a:ext cx="4678469" cy="26578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3E52BA-7B4E-4DE2-8015-48FA942BA7BF}"/>
              </a:ext>
            </a:extLst>
          </p:cNvPr>
          <p:cNvSpPr/>
          <p:nvPr/>
        </p:nvSpPr>
        <p:spPr>
          <a:xfrm>
            <a:off x="6725615" y="2505669"/>
            <a:ext cx="32421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solidFill>
                  <a:schemeClr val="bg1"/>
                </a:solidFill>
              </a:rPr>
              <a:t>Caráter ácido (doa H</a:t>
            </a:r>
            <a:r>
              <a:rPr lang="pt-BR" altLang="pt-BR" baseline="30000" dirty="0">
                <a:solidFill>
                  <a:schemeClr val="bg1"/>
                </a:solidFill>
              </a:rPr>
              <a:t>+</a:t>
            </a:r>
            <a:r>
              <a:rPr lang="pt-BR" altLang="pt-BR" dirty="0">
                <a:solidFill>
                  <a:schemeClr val="bg1"/>
                </a:solidFill>
              </a:rPr>
              <a:t>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solidFill>
                  <a:schemeClr val="bg1"/>
                </a:solidFill>
              </a:rPr>
              <a:t>Duplas conjugadas absorvem UV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solidFill>
                  <a:schemeClr val="bg1"/>
                </a:solidFill>
              </a:rPr>
              <a:t>eficientemente</a:t>
            </a:r>
          </a:p>
        </p:txBody>
      </p:sp>
      <p:pic>
        <p:nvPicPr>
          <p:cNvPr id="8" name="Imagem 7" descr="Uma imagem contendo luz, tráfego, escuro, vara&#10;&#10;Descrição gerada automaticamente">
            <a:extLst>
              <a:ext uri="{FF2B5EF4-FFF2-40B4-BE49-F238E27FC236}">
                <a16:creationId xmlns:a16="http://schemas.microsoft.com/office/drawing/2014/main" id="{18785C2E-8E5D-473F-ACC9-D364B3B86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773" y="3774703"/>
            <a:ext cx="3731208" cy="210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6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4">
            <a:extLst>
              <a:ext uri="{FF2B5EF4-FFF2-40B4-BE49-F238E27FC236}">
                <a16:creationId xmlns:a16="http://schemas.microsoft.com/office/drawing/2014/main" id="{4EF2D25B-1E9F-43B2-BA6D-2F351BD6E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866775"/>
            <a:ext cx="8001000" cy="512445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A19A372-BA71-4752-9535-3CBC63E6825C}"/>
              </a:ext>
            </a:extLst>
          </p:cNvPr>
          <p:cNvSpPr/>
          <p:nvPr/>
        </p:nvSpPr>
        <p:spPr>
          <a:xfrm>
            <a:off x="4000500" y="3105150"/>
            <a:ext cx="1640418" cy="1924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34C367E-A93E-4B1F-8BA8-641280354F6F}"/>
              </a:ext>
            </a:extLst>
          </p:cNvPr>
          <p:cNvSpPr txBox="1"/>
          <p:nvPr/>
        </p:nvSpPr>
        <p:spPr>
          <a:xfrm>
            <a:off x="3752435" y="2651061"/>
            <a:ext cx="2136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rgbClr val="FF0000"/>
                </a:solidFill>
              </a:rPr>
              <a:t>Aceleração e seleção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4073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6579</TotalTime>
  <Words>543</Words>
  <Application>Microsoft Office PowerPoint</Application>
  <PresentationFormat>Widescreen</PresentationFormat>
  <Paragraphs>110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Tema do Office</vt:lpstr>
      <vt:lpstr>Document</vt:lpstr>
      <vt:lpstr>PowerPoint Presentation</vt:lpstr>
      <vt:lpstr>PowerPoint Presentation</vt:lpstr>
      <vt:lpstr>PowerPoint Presentation</vt:lpstr>
      <vt:lpstr>PowerPoint Presentation</vt:lpstr>
      <vt:lpstr>Isotope calculations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Andre Ambrosio</dc:creator>
  <cp:lastModifiedBy>Andre Ambrosio</cp:lastModifiedBy>
  <cp:revision>41</cp:revision>
  <cp:lastPrinted>2021-12-13T23:37:16Z</cp:lastPrinted>
  <dcterms:created xsi:type="dcterms:W3CDTF">2020-12-13T16:48:14Z</dcterms:created>
  <dcterms:modified xsi:type="dcterms:W3CDTF">2022-07-05T15:09:01Z</dcterms:modified>
</cp:coreProperties>
</file>