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34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07/06/2016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07/06/2016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07/06/2016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07/06/2016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07/06/2016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07/06/2016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07/06/2016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07/06/2016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07/06/2016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07/06/2016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09E2-5ED6-470F-B3F5-16FB5E68D056}" type="datetimeFigureOut">
              <a:rPr lang="pt-BR" smtClean="0"/>
              <a:pPr/>
              <a:t>07/06/2016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809E2-5ED6-470F-B3F5-16FB5E68D056}" type="datetimeFigureOut">
              <a:rPr lang="pt-BR" smtClean="0"/>
              <a:pPr/>
              <a:t>07/06/2016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2197-C1B7-49B4-92E8-583DCF03A0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87463" y="2927350"/>
            <a:ext cx="8413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000375" y="2810976"/>
            <a:ext cx="5991225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Universidade de São Paulo</a:t>
            </a:r>
            <a:endParaRPr lang="pt-BR" sz="17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Escola Superior de Agricultura "Luiz de Queiroz"</a:t>
            </a:r>
            <a:endParaRPr lang="pt-BR" sz="17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Departamento de Genética</a:t>
            </a:r>
            <a:endParaRPr lang="pt-BR" sz="17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Ecologia Evolutiva Humana</a:t>
            </a:r>
            <a:endParaRPr lang="pt-BR" sz="17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Docente Responsável: Dra. Silvia Maria Guerra </a:t>
            </a:r>
            <a:r>
              <a:rPr lang="pt-BR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Molina</a:t>
            </a:r>
            <a:endParaRPr lang="pt-BR" sz="1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lang="pt-BR" sz="17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2032000"/>
            <a:ext cx="20955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539750" y="476250"/>
            <a:ext cx="7991475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sz="2400" b="0" dirty="0">
                <a:solidFill>
                  <a:srgbClr val="FFC000"/>
                </a:solidFill>
              </a:rPr>
              <a:t>Uma das dificuldades para a proteção dos ambientes naturais está na existência de </a:t>
            </a:r>
            <a:r>
              <a:rPr lang="pt-BR" sz="2400" b="0" u="sng" dirty="0">
                <a:solidFill>
                  <a:srgbClr val="FFC000"/>
                </a:solidFill>
              </a:rPr>
              <a:t>diferenças nas percepções dos valores</a:t>
            </a:r>
            <a:r>
              <a:rPr lang="pt-BR" sz="2400" b="0" dirty="0">
                <a:solidFill>
                  <a:srgbClr val="FFC000"/>
                </a:solidFill>
              </a:rPr>
              <a:t> e da importância dos mesmos entre os indivíduos de culturas diferentes ou de grupos </a:t>
            </a:r>
            <a:r>
              <a:rPr lang="pt-BR" sz="2400" b="0" dirty="0" smtClean="0">
                <a:solidFill>
                  <a:srgbClr val="FFC000"/>
                </a:solidFill>
              </a:rPr>
              <a:t>socioeconômicos </a:t>
            </a:r>
            <a:r>
              <a:rPr lang="pt-BR" sz="2400" b="0" dirty="0">
                <a:solidFill>
                  <a:srgbClr val="FFC000"/>
                </a:solidFill>
              </a:rPr>
              <a:t>que desempenham funções distintas, no plano social, nesses ambientes.</a:t>
            </a:r>
          </a:p>
        </p:txBody>
      </p:sp>
      <p:pic>
        <p:nvPicPr>
          <p:cNvPr id="334853" name="Picture 5" descr="%7B0B96FB27-DFF0-43B7-A2F5-0AC12A52457B%7D_amazonia%20a%20venda%2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825"/>
            <a:ext cx="4167188" cy="2759075"/>
          </a:xfrm>
          <a:prstGeom prst="rect">
            <a:avLst/>
          </a:prstGeom>
          <a:noFill/>
        </p:spPr>
      </p:pic>
      <p:pic>
        <p:nvPicPr>
          <p:cNvPr id="334854" name="Picture 6" descr="charge_aquecimento_rg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933825"/>
            <a:ext cx="3810000" cy="270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E como a utilizamos?</a:t>
            </a: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395288" y="1700213"/>
            <a:ext cx="80645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sz="2400" b="0" dirty="0">
                <a:solidFill>
                  <a:srgbClr val="FFFF00"/>
                </a:solidFill>
              </a:rPr>
              <a:t>Pode ser utilizada para avaliar a degradação ambiental de uma determinada região. </a:t>
            </a:r>
            <a:endParaRPr lang="pt-BR" sz="2400" b="0" dirty="0" smtClean="0">
              <a:solidFill>
                <a:srgbClr val="FFFF00"/>
              </a:solidFill>
            </a:endParaRPr>
          </a:p>
          <a:p>
            <a:pPr algn="just"/>
            <a:r>
              <a:rPr lang="pt-BR" sz="2400" b="0" dirty="0" smtClean="0">
                <a:solidFill>
                  <a:srgbClr val="FFFF00"/>
                </a:solidFill>
              </a:rPr>
              <a:t>Poderemos </a:t>
            </a:r>
            <a:r>
              <a:rPr lang="pt-BR" sz="2400" b="0" dirty="0">
                <a:solidFill>
                  <a:srgbClr val="FFFF00"/>
                </a:solidFill>
              </a:rPr>
              <a:t>nesse sentido </a:t>
            </a:r>
            <a:r>
              <a:rPr lang="pt-BR" sz="2400" b="0" u="sng" dirty="0">
                <a:solidFill>
                  <a:srgbClr val="FFFF00"/>
                </a:solidFill>
              </a:rPr>
              <a:t>avaliar a degradação ambiental</a:t>
            </a:r>
            <a:r>
              <a:rPr lang="pt-BR" sz="2400" b="0" dirty="0">
                <a:solidFill>
                  <a:srgbClr val="FFFF00"/>
                </a:solidFill>
              </a:rPr>
              <a:t> de uma área sujeita à especulação ambiental e imobiliária. </a:t>
            </a:r>
          </a:p>
        </p:txBody>
      </p:sp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395288" y="4292600"/>
            <a:ext cx="8424862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sz="2400" b="0" dirty="0">
                <a:solidFill>
                  <a:schemeClr val="bg1"/>
                </a:solidFill>
              </a:rPr>
              <a:t>A análise dos dados perceptivos pode </a:t>
            </a:r>
            <a:r>
              <a:rPr lang="pt-BR" sz="2400" b="0" u="sng" dirty="0">
                <a:solidFill>
                  <a:schemeClr val="bg1"/>
                </a:solidFill>
              </a:rPr>
              <a:t>realçar e interpretar o processo de degradação</a:t>
            </a:r>
            <a:r>
              <a:rPr lang="pt-BR" sz="2400" b="0" dirty="0">
                <a:solidFill>
                  <a:schemeClr val="bg1"/>
                </a:solidFill>
              </a:rPr>
              <a:t>, evidenciando por exemplo a omissão dos órgãos públicos encarregados do licenciamento e monitoramento da urbanização.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1773238"/>
            <a:ext cx="4486275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400" dirty="0" smtClean="0">
                <a:solidFill>
                  <a:srgbClr val="FFC000"/>
                </a:solidFill>
              </a:rPr>
              <a:t>Estudos de </a:t>
            </a:r>
            <a:r>
              <a:rPr lang="pt-BR" sz="2400" b="1" dirty="0" smtClean="0">
                <a:solidFill>
                  <a:srgbClr val="FFC000"/>
                </a:solidFill>
              </a:rPr>
              <a:t>Percepção Ambiental</a:t>
            </a:r>
            <a:r>
              <a:rPr lang="pt-BR" sz="2400" dirty="0" smtClean="0">
                <a:solidFill>
                  <a:srgbClr val="FFC000"/>
                </a:solidFill>
              </a:rPr>
              <a:t> podem trazer subsídios à </a:t>
            </a:r>
            <a:r>
              <a:rPr lang="pt-BR" sz="2400" b="1" dirty="0" smtClean="0">
                <a:solidFill>
                  <a:srgbClr val="FFC000"/>
                </a:solidFill>
              </a:rPr>
              <a:t>Educação Ambiental</a:t>
            </a:r>
            <a:r>
              <a:rPr lang="pt-BR" sz="2400" dirty="0" smtClean="0">
                <a:solidFill>
                  <a:srgbClr val="FFC000"/>
                </a:solidFill>
              </a:rPr>
              <a:t> e despontam </a:t>
            </a:r>
            <a:r>
              <a:rPr lang="pt-BR" sz="2400" dirty="0">
                <a:solidFill>
                  <a:srgbClr val="FFC000"/>
                </a:solidFill>
              </a:rPr>
              <a:t>como armas na defesa do meio </a:t>
            </a:r>
            <a:r>
              <a:rPr lang="pt-BR" sz="2400" dirty="0" smtClean="0">
                <a:solidFill>
                  <a:srgbClr val="FFC000"/>
                </a:solidFill>
              </a:rPr>
              <a:t>natural </a:t>
            </a:r>
            <a:r>
              <a:rPr lang="pt-BR" sz="2400" dirty="0">
                <a:solidFill>
                  <a:srgbClr val="FFC000"/>
                </a:solidFill>
              </a:rPr>
              <a:t>e </a:t>
            </a:r>
            <a:r>
              <a:rPr lang="pt-BR" sz="2400" dirty="0" smtClean="0">
                <a:solidFill>
                  <a:srgbClr val="FFC000"/>
                </a:solidFill>
              </a:rPr>
              <a:t>ajudam </a:t>
            </a:r>
            <a:r>
              <a:rPr lang="pt-BR" sz="2400" dirty="0">
                <a:solidFill>
                  <a:srgbClr val="FFC000"/>
                </a:solidFill>
              </a:rPr>
              <a:t>a reaproximar o </a:t>
            </a:r>
            <a:r>
              <a:rPr lang="pt-BR" sz="2400" dirty="0" smtClean="0">
                <a:solidFill>
                  <a:srgbClr val="FFC000"/>
                </a:solidFill>
              </a:rPr>
              <a:t>ser humano </a:t>
            </a:r>
            <a:r>
              <a:rPr lang="pt-BR" sz="2400" dirty="0">
                <a:solidFill>
                  <a:srgbClr val="FFC000"/>
                </a:solidFill>
              </a:rPr>
              <a:t>da natureza, </a:t>
            </a:r>
            <a:r>
              <a:rPr lang="pt-BR" sz="2400" dirty="0" smtClean="0">
                <a:solidFill>
                  <a:srgbClr val="FFC000"/>
                </a:solidFill>
              </a:rPr>
              <a:t>propiciando </a:t>
            </a:r>
            <a:r>
              <a:rPr lang="pt-BR" sz="2400" dirty="0">
                <a:solidFill>
                  <a:srgbClr val="FFC000"/>
                </a:solidFill>
              </a:rPr>
              <a:t>um futuro com mais qualidade de vida para todos, já que </a:t>
            </a:r>
            <a:r>
              <a:rPr lang="pt-BR" sz="2400" dirty="0" smtClean="0">
                <a:solidFill>
                  <a:srgbClr val="FFC000"/>
                </a:solidFill>
              </a:rPr>
              <a:t>a </a:t>
            </a:r>
            <a:r>
              <a:rPr lang="pt-BR" sz="2400" smtClean="0">
                <a:solidFill>
                  <a:srgbClr val="FFC000"/>
                </a:solidFill>
              </a:rPr>
              <a:t>Educação Ambiental desperta </a:t>
            </a:r>
            <a:r>
              <a:rPr lang="pt-BR" sz="2400" dirty="0">
                <a:solidFill>
                  <a:srgbClr val="FFC000"/>
                </a:solidFill>
              </a:rPr>
              <a:t>uma maior responsabilidade e respeito dos indivíduos em relação ao ambiente.</a:t>
            </a:r>
          </a:p>
        </p:txBody>
      </p:sp>
      <p:pic>
        <p:nvPicPr>
          <p:cNvPr id="336900" name="Picture 4" descr="1399175814_a71d07cf69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4652963"/>
            <a:ext cx="3060700" cy="2205037"/>
          </a:xfrm>
          <a:prstGeom prst="rect">
            <a:avLst/>
          </a:prstGeom>
          <a:noFill/>
        </p:spPr>
      </p:pic>
      <p:pic>
        <p:nvPicPr>
          <p:cNvPr id="336902" name="Picture 6" descr="reforestati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43388" cy="4343400"/>
          </a:xfrm>
          <a:prstGeom prst="rect">
            <a:avLst/>
          </a:prstGeom>
          <a:noFill/>
        </p:spPr>
      </p:pic>
      <p:pic>
        <p:nvPicPr>
          <p:cNvPr id="336903" name="Picture 7" descr="034_22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2963"/>
            <a:ext cx="2876550" cy="2205037"/>
          </a:xfrm>
          <a:prstGeom prst="rect">
            <a:avLst/>
          </a:prstGeom>
          <a:noFill/>
        </p:spPr>
      </p:pic>
      <p:pic>
        <p:nvPicPr>
          <p:cNvPr id="336905" name="Picture 9" descr="%7B36E9D78E-4029-47AA-9FAE-19DF4FF1575E%7D_diagnosti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611688"/>
            <a:ext cx="3313113" cy="2246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323850" y="1182122"/>
            <a:ext cx="8424863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0" dirty="0">
                <a:solidFill>
                  <a:srgbClr val="FFC000"/>
                </a:solidFill>
              </a:rPr>
              <a:t>Segundo </a:t>
            </a:r>
            <a:r>
              <a:rPr lang="pt-BR" sz="2400" b="0" dirty="0" err="1" smtClean="0">
                <a:solidFill>
                  <a:srgbClr val="FFC000"/>
                </a:solidFill>
              </a:rPr>
              <a:t>Faggionato</a:t>
            </a:r>
            <a:r>
              <a:rPr lang="pt-BR" sz="2400" b="0" dirty="0" smtClean="0">
                <a:solidFill>
                  <a:srgbClr val="FFC000"/>
                </a:solidFill>
              </a:rPr>
              <a:t> </a:t>
            </a:r>
            <a:r>
              <a:rPr lang="pt-BR" sz="2400" b="0" dirty="0">
                <a:solidFill>
                  <a:srgbClr val="FFC000"/>
                </a:solidFill>
              </a:rPr>
              <a:t>(2002</a:t>
            </a:r>
            <a:r>
              <a:rPr lang="pt-BR" sz="2400" b="0" dirty="0" smtClean="0">
                <a:solidFill>
                  <a:srgbClr val="FFC000"/>
                </a:solidFill>
              </a:rPr>
              <a:t>): </a:t>
            </a:r>
          </a:p>
          <a:p>
            <a:pPr algn="just">
              <a:lnSpc>
                <a:spcPct val="100000"/>
              </a:lnSpc>
            </a:pPr>
            <a:r>
              <a:rPr lang="pt-BR" sz="2400" b="0" dirty="0" smtClean="0">
                <a:solidFill>
                  <a:srgbClr val="FFFF00"/>
                </a:solidFill>
              </a:rPr>
              <a:t>“</a:t>
            </a:r>
            <a:r>
              <a:rPr lang="pt-BR" sz="2400" b="0" i="1" dirty="0">
                <a:solidFill>
                  <a:srgbClr val="FFFF00"/>
                </a:solidFill>
              </a:rPr>
              <a:t>Diversas são as formas de se estudar a percepção ambiental: questionários, mapas mentais, representação fotográfica, etc. </a:t>
            </a:r>
            <a:r>
              <a:rPr lang="pt-BR" sz="2400" b="0" i="1" dirty="0">
                <a:solidFill>
                  <a:schemeClr val="bg1"/>
                </a:solidFill>
              </a:rPr>
              <a:t>Existem ainda trabalhos em </a:t>
            </a:r>
            <a:r>
              <a:rPr lang="pt-BR" sz="2400" i="1" dirty="0">
                <a:solidFill>
                  <a:schemeClr val="bg1"/>
                </a:solidFill>
              </a:rPr>
              <a:t>percepção ambiental</a:t>
            </a:r>
            <a:r>
              <a:rPr lang="pt-BR" sz="2400" b="0" i="1" dirty="0">
                <a:solidFill>
                  <a:schemeClr val="bg1"/>
                </a:solidFill>
              </a:rPr>
              <a:t> que buscam não apenas o entendimento do que o indivíduo percebe, mas promover a sensibilização, bem como o desenvolvimento do sistema de percepção e compreensão do ambiente.</a:t>
            </a:r>
            <a:r>
              <a:rPr lang="pt-BR" sz="2400" b="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343045" name="Text Box 5"/>
          <p:cNvSpPr txBox="1">
            <a:spLocks noChangeArrowheads="1"/>
          </p:cNvSpPr>
          <p:nvPr/>
        </p:nvSpPr>
        <p:spPr bwMode="auto">
          <a:xfrm>
            <a:off x="395288" y="421957"/>
            <a:ext cx="8353425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Quais as formas de usar a percepção </a:t>
            </a:r>
            <a:r>
              <a:rPr lang="pt-BR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ambiental?</a:t>
            </a:r>
            <a:endParaRPr lang="pt-BR" sz="2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3046" name="Picture 6" descr="Bali132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725"/>
            <a:ext cx="3419475" cy="2708275"/>
          </a:xfrm>
          <a:prstGeom prst="rect">
            <a:avLst/>
          </a:prstGeom>
          <a:noFill/>
        </p:spPr>
      </p:pic>
      <p:pic>
        <p:nvPicPr>
          <p:cNvPr id="3430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4149725"/>
            <a:ext cx="2808288" cy="2708275"/>
          </a:xfrm>
          <a:prstGeom prst="rect">
            <a:avLst/>
          </a:prstGeom>
          <a:noFill/>
        </p:spPr>
      </p:pic>
      <p:pic>
        <p:nvPicPr>
          <p:cNvPr id="343049" name="Picture 9" descr="ze ped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076700"/>
            <a:ext cx="2987675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Estudos de casos</a:t>
            </a:r>
          </a:p>
        </p:txBody>
      </p:sp>
      <p:pic>
        <p:nvPicPr>
          <p:cNvPr id="3379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25538"/>
            <a:ext cx="3409950" cy="800100"/>
          </a:xfrm>
          <a:prstGeom prst="rect">
            <a:avLst/>
          </a:prstGeom>
          <a:noFill/>
        </p:spPr>
      </p:pic>
      <p:pic>
        <p:nvPicPr>
          <p:cNvPr id="3379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1450" y="1125538"/>
            <a:ext cx="5162550" cy="819150"/>
          </a:xfrm>
          <a:prstGeom prst="rect">
            <a:avLst/>
          </a:prstGeom>
          <a:noFill/>
        </p:spPr>
      </p:pic>
      <p:pic>
        <p:nvPicPr>
          <p:cNvPr id="3379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205038"/>
            <a:ext cx="7288212" cy="228600"/>
          </a:xfrm>
          <a:prstGeom prst="rect">
            <a:avLst/>
          </a:prstGeom>
          <a:noFill/>
        </p:spPr>
      </p:pic>
      <p:sp>
        <p:nvSpPr>
          <p:cNvPr id="337927" name="Rectangle 7"/>
          <p:cNvSpPr>
            <a:spLocks noChangeArrowheads="1"/>
          </p:cNvSpPr>
          <p:nvPr/>
        </p:nvSpPr>
        <p:spPr bwMode="auto">
          <a:xfrm>
            <a:off x="250825" y="2464308"/>
            <a:ext cx="8564563" cy="19182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63480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1600" b="0" dirty="0">
                <a:solidFill>
                  <a:srgbClr val="FFFF00"/>
                </a:solidFill>
              </a:rPr>
              <a:t>A Área de Proteção Ambiental Cantareira (APA Cantareira) tem passado por diversas transformações, associadas à expansão urbana e turística. Observa-se, nesta pesquisa, que os </a:t>
            </a:r>
            <a:r>
              <a:rPr lang="pt-BR" sz="1600" dirty="0">
                <a:solidFill>
                  <a:srgbClr val="FFFF00"/>
                </a:solidFill>
              </a:rPr>
              <a:t>grupos sociais</a:t>
            </a:r>
            <a:r>
              <a:rPr lang="pt-BR" sz="1600" b="0" dirty="0">
                <a:solidFill>
                  <a:srgbClr val="FFFF00"/>
                </a:solidFill>
              </a:rPr>
              <a:t> atuantes nessa região apresentam </a:t>
            </a:r>
            <a:r>
              <a:rPr lang="pt-BR" sz="1600" dirty="0">
                <a:solidFill>
                  <a:srgbClr val="FFFF00"/>
                </a:solidFill>
              </a:rPr>
              <a:t>diferentes perspectivas</a:t>
            </a:r>
            <a:r>
              <a:rPr lang="pt-BR" sz="1600" b="0" dirty="0">
                <a:solidFill>
                  <a:srgbClr val="FFFF00"/>
                </a:solidFill>
              </a:rPr>
              <a:t> sobre meio ambiente e desenvolvimento, o que tem </a:t>
            </a:r>
            <a:r>
              <a:rPr lang="pt-BR" sz="1600" dirty="0">
                <a:solidFill>
                  <a:srgbClr val="FFFF00"/>
                </a:solidFill>
              </a:rPr>
              <a:t>gerado conflitos</a:t>
            </a:r>
            <a:r>
              <a:rPr lang="pt-BR" sz="1600" b="0" dirty="0">
                <a:solidFill>
                  <a:srgbClr val="FFFF00"/>
                </a:solidFill>
              </a:rPr>
              <a:t> de uso pelos recursos naturais, e que não existem planos regionais que apontem soluções efetivas para os </a:t>
            </a:r>
            <a:r>
              <a:rPr lang="pt-BR" sz="1600" dirty="0">
                <a:solidFill>
                  <a:srgbClr val="FFFF00"/>
                </a:solidFill>
              </a:rPr>
              <a:t>problemas socioambientais</a:t>
            </a:r>
            <a:r>
              <a:rPr lang="pt-BR" sz="1600" b="0" dirty="0">
                <a:solidFill>
                  <a:srgbClr val="FFFF00"/>
                </a:solidFill>
              </a:rPr>
              <a:t> em curso.</a:t>
            </a:r>
          </a:p>
        </p:txBody>
      </p:sp>
      <p:pic>
        <p:nvPicPr>
          <p:cNvPr id="337928" name="Picture 8" descr="Folha171200Cantareir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84713"/>
            <a:ext cx="3384550" cy="2173287"/>
          </a:xfrm>
          <a:prstGeom prst="rect">
            <a:avLst/>
          </a:prstGeom>
          <a:noFill/>
        </p:spPr>
      </p:pic>
      <p:pic>
        <p:nvPicPr>
          <p:cNvPr id="337929" name="Picture 9" descr="sussuarana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724400"/>
            <a:ext cx="3233738" cy="2133600"/>
          </a:xfrm>
          <a:prstGeom prst="rect">
            <a:avLst/>
          </a:prstGeom>
          <a:noFill/>
        </p:spPr>
      </p:pic>
      <p:pic>
        <p:nvPicPr>
          <p:cNvPr id="337930" name="Picture 10" descr="FIG_cri_lixeira_lavos_07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4732338"/>
            <a:ext cx="2843212" cy="2125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692150"/>
            <a:ext cx="2952750" cy="420688"/>
          </a:xfrm>
          <a:prstGeom prst="rect">
            <a:avLst/>
          </a:prstGeom>
          <a:noFill/>
        </p:spPr>
      </p:pic>
      <p:pic>
        <p:nvPicPr>
          <p:cNvPr id="3409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4781550" cy="1162050"/>
          </a:xfrm>
          <a:prstGeom prst="rect">
            <a:avLst/>
          </a:prstGeom>
          <a:noFill/>
        </p:spPr>
      </p:pic>
      <p:pic>
        <p:nvPicPr>
          <p:cNvPr id="3409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205038"/>
            <a:ext cx="7777163" cy="1590675"/>
          </a:xfrm>
          <a:prstGeom prst="rect">
            <a:avLst/>
          </a:prstGeom>
          <a:noFill/>
        </p:spPr>
      </p:pic>
      <p:pic>
        <p:nvPicPr>
          <p:cNvPr id="340999" name="Picture 7" descr="Baker-Ri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5263"/>
            <a:ext cx="4643438" cy="2852737"/>
          </a:xfrm>
          <a:prstGeom prst="rect">
            <a:avLst/>
          </a:prstGeom>
          <a:noFill/>
        </p:spPr>
      </p:pic>
      <p:pic>
        <p:nvPicPr>
          <p:cNvPr id="341000" name="Picture 8" descr="santia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897313"/>
            <a:ext cx="4500562" cy="2960687"/>
          </a:xfrm>
          <a:prstGeom prst="rect">
            <a:avLst/>
          </a:prstGeom>
          <a:noFill/>
        </p:spPr>
      </p:pic>
      <p:sp>
        <p:nvSpPr>
          <p:cNvPr id="341002" name="Line 10"/>
          <p:cNvSpPr>
            <a:spLocks noChangeShapeType="1"/>
          </p:cNvSpPr>
          <p:nvPr/>
        </p:nvSpPr>
        <p:spPr bwMode="auto">
          <a:xfrm>
            <a:off x="2700338" y="2852738"/>
            <a:ext cx="4824412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549275"/>
            <a:ext cx="6491287" cy="533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dirty="0">
                <a:solidFill>
                  <a:srgbClr val="FFC000"/>
                </a:solidFill>
              </a:rPr>
              <a:t>Em suma...</a:t>
            </a:r>
          </a:p>
        </p:txBody>
      </p:sp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323850" y="2197090"/>
            <a:ext cx="4752975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 b="0" dirty="0">
                <a:solidFill>
                  <a:srgbClr val="FFFF00"/>
                </a:solidFill>
              </a:rPr>
              <a:t>Estudos da percepção que os indivíduos </a:t>
            </a:r>
            <a:r>
              <a:rPr lang="pt-BR" sz="2400" dirty="0" smtClean="0">
                <a:solidFill>
                  <a:srgbClr val="FFFF00"/>
                </a:solidFill>
              </a:rPr>
              <a:t>desenvolvem</a:t>
            </a:r>
            <a:r>
              <a:rPr lang="pt-BR" sz="2400" b="0" dirty="0" smtClean="0">
                <a:solidFill>
                  <a:srgbClr val="FFFF00"/>
                </a:solidFill>
              </a:rPr>
              <a:t> </a:t>
            </a:r>
            <a:r>
              <a:rPr lang="pt-BR" sz="2400" b="0" dirty="0">
                <a:solidFill>
                  <a:srgbClr val="FFFF00"/>
                </a:solidFill>
              </a:rPr>
              <a:t>acerca de seu meio, são de fundamental importância para que possamos </a:t>
            </a:r>
            <a:r>
              <a:rPr lang="pt-BR" sz="2400" dirty="0">
                <a:solidFill>
                  <a:srgbClr val="FFFF00"/>
                </a:solidFill>
              </a:rPr>
              <a:t>compreender melhor as inter-relações entre o </a:t>
            </a:r>
            <a:r>
              <a:rPr lang="pt-BR" sz="2400" dirty="0" smtClean="0">
                <a:solidFill>
                  <a:srgbClr val="FFFF00"/>
                </a:solidFill>
              </a:rPr>
              <a:t>ser humano e </a:t>
            </a:r>
            <a:r>
              <a:rPr lang="pt-BR" sz="2400" dirty="0">
                <a:solidFill>
                  <a:srgbClr val="FFFF00"/>
                </a:solidFill>
              </a:rPr>
              <a:t>o ambiente</a:t>
            </a:r>
            <a:r>
              <a:rPr lang="pt-BR" sz="2400" b="0" dirty="0">
                <a:solidFill>
                  <a:srgbClr val="FFFF00"/>
                </a:solidFill>
              </a:rPr>
              <a:t>, suas expectativas, </a:t>
            </a:r>
            <a:r>
              <a:rPr lang="pt-BR" sz="2400" b="0" dirty="0" smtClean="0">
                <a:solidFill>
                  <a:srgbClr val="FFFF00"/>
                </a:solidFill>
              </a:rPr>
              <a:t>satisfações e insatisfações</a:t>
            </a:r>
            <a:r>
              <a:rPr lang="pt-BR" sz="2400" b="0" dirty="0">
                <a:solidFill>
                  <a:srgbClr val="FFFF00"/>
                </a:solidFill>
              </a:rPr>
              <a:t>, julgamentos e condutas.</a:t>
            </a:r>
          </a:p>
        </p:txBody>
      </p:sp>
      <p:pic>
        <p:nvPicPr>
          <p:cNvPr id="342021" name="Picture 5" descr="futu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878013"/>
            <a:ext cx="3660775" cy="3684587"/>
          </a:xfrm>
          <a:prstGeom prst="rect">
            <a:avLst/>
          </a:prstGeom>
          <a:noFill/>
        </p:spPr>
      </p:pic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8388350" y="6381750"/>
            <a:ext cx="360363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800"/>
              <a:t>fim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4636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Psicologia Ambiental</a:t>
            </a:r>
            <a:r>
              <a:rPr lang="pt-BR" sz="4000" b="1" dirty="0" smtClean="0">
                <a:solidFill>
                  <a:srgbClr val="FFC000"/>
                </a:solidFill>
              </a:rPr>
              <a:t/>
            </a:r>
            <a:br>
              <a:rPr lang="pt-BR" sz="4000" b="1" dirty="0" smtClean="0">
                <a:solidFill>
                  <a:srgbClr val="FFC000"/>
                </a:solidFill>
              </a:rPr>
            </a:br>
            <a:r>
              <a:rPr lang="pt-BR" sz="4000" b="1" dirty="0" smtClean="0">
                <a:solidFill>
                  <a:srgbClr val="FFC000"/>
                </a:solidFill>
              </a:rPr>
              <a:t/>
            </a:r>
            <a:br>
              <a:rPr lang="pt-BR" sz="4000" b="1" dirty="0" smtClean="0">
                <a:solidFill>
                  <a:srgbClr val="FFC000"/>
                </a:solidFill>
              </a:rPr>
            </a:br>
            <a:r>
              <a:rPr lang="pt-BR" sz="2800" b="1" dirty="0" smtClean="0">
                <a:solidFill>
                  <a:srgbClr val="FFC000"/>
                </a:solidFill>
              </a:rPr>
              <a:t>Silvia </a:t>
            </a:r>
            <a:r>
              <a:rPr lang="pt-BR" sz="2800" b="1" dirty="0" err="1" smtClean="0">
                <a:solidFill>
                  <a:srgbClr val="FFC000"/>
                </a:solidFill>
              </a:rPr>
              <a:t>M.G.</a:t>
            </a:r>
            <a:r>
              <a:rPr lang="pt-BR" sz="2800" b="1" dirty="0" smtClean="0">
                <a:solidFill>
                  <a:srgbClr val="FFC000"/>
                </a:solidFill>
              </a:rPr>
              <a:t> Molina</a:t>
            </a:r>
            <a:br>
              <a:rPr lang="pt-BR" sz="2800" b="1" dirty="0" smtClean="0">
                <a:solidFill>
                  <a:srgbClr val="FFC000"/>
                </a:solidFill>
              </a:rPr>
            </a:br>
            <a:r>
              <a:rPr lang="pt-BR" sz="2800" b="1" dirty="0" smtClean="0">
                <a:solidFill>
                  <a:srgbClr val="FFC000"/>
                </a:solidFill>
              </a:rPr>
              <a:t/>
            </a:r>
            <a:br>
              <a:rPr lang="pt-BR" sz="2800" b="1" dirty="0" smtClean="0">
                <a:solidFill>
                  <a:srgbClr val="FFC000"/>
                </a:solidFill>
              </a:rPr>
            </a:br>
            <a:endParaRPr lang="pt-BR" sz="4000" b="1" dirty="0" smtClean="0">
              <a:solidFill>
                <a:srgbClr val="FFC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905000" y="4667071"/>
            <a:ext cx="632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FFFF00"/>
                </a:solidFill>
              </a:rPr>
              <a:t>Bibliografia:  </a:t>
            </a:r>
          </a:p>
          <a:p>
            <a:r>
              <a:rPr lang="pt-BR" sz="2000" dirty="0" smtClean="0">
                <a:solidFill>
                  <a:srgbClr val="FFFF00"/>
                </a:solidFill>
              </a:rPr>
              <a:t>Cavalcante, S.; </a:t>
            </a:r>
            <a:r>
              <a:rPr lang="pt-BR" sz="2000" dirty="0" err="1" smtClean="0">
                <a:solidFill>
                  <a:srgbClr val="FFFF00"/>
                </a:solidFill>
              </a:rPr>
              <a:t>Elali</a:t>
            </a:r>
            <a:r>
              <a:rPr lang="pt-BR" sz="2000" dirty="0" smtClean="0">
                <a:solidFill>
                  <a:srgbClr val="FFFF00"/>
                </a:solidFill>
              </a:rPr>
              <a:t>, </a:t>
            </a:r>
            <a:r>
              <a:rPr lang="pt-BR" sz="2000" dirty="0" err="1" smtClean="0">
                <a:solidFill>
                  <a:srgbClr val="FFFF00"/>
                </a:solidFill>
              </a:rPr>
              <a:t>G.A.</a:t>
            </a:r>
            <a:r>
              <a:rPr lang="pt-BR" sz="2000" dirty="0" smtClean="0">
                <a:solidFill>
                  <a:srgbClr val="FFFF00"/>
                </a:solidFill>
              </a:rPr>
              <a:t> (</a:t>
            </a:r>
            <a:r>
              <a:rPr lang="pt-BR" sz="2000" dirty="0" err="1" smtClean="0">
                <a:solidFill>
                  <a:srgbClr val="FFFF00"/>
                </a:solidFill>
              </a:rPr>
              <a:t>orgs</a:t>
            </a:r>
            <a:r>
              <a:rPr lang="pt-BR" sz="2000" dirty="0" smtClean="0">
                <a:solidFill>
                  <a:srgbClr val="FFFF00"/>
                </a:solidFill>
              </a:rPr>
              <a:t>.) </a:t>
            </a:r>
            <a:r>
              <a:rPr lang="pt-BR" sz="2000" i="1" dirty="0" smtClean="0">
                <a:solidFill>
                  <a:srgbClr val="FFFF00"/>
                </a:solidFill>
              </a:rPr>
              <a:t>Temas básicos em psicologia ambiental</a:t>
            </a:r>
            <a:r>
              <a:rPr lang="pt-BR" sz="2000" dirty="0" smtClean="0">
                <a:solidFill>
                  <a:srgbClr val="FFFF00"/>
                </a:solidFill>
              </a:rPr>
              <a:t>. Petrópolis,: Vozes,. 2011,  318 p.</a:t>
            </a:r>
            <a:r>
              <a:rPr lang="pt-BR" sz="2000" b="1" dirty="0" smtClean="0">
                <a:solidFill>
                  <a:srgbClr val="FFFF00"/>
                </a:solidFill>
              </a:rPr>
              <a:t/>
            </a:r>
            <a:br>
              <a:rPr lang="pt-BR" sz="2000" b="1" dirty="0" smtClean="0">
                <a:solidFill>
                  <a:srgbClr val="FFFF00"/>
                </a:solidFill>
              </a:rPr>
            </a:br>
            <a:endParaRPr lang="pt-BR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85800"/>
            <a:ext cx="8229600" cy="495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pt-BR" sz="2800" dirty="0" smtClean="0">
                <a:solidFill>
                  <a:srgbClr val="FFC000"/>
                </a:solidFill>
              </a:rPr>
              <a:t>Campo de estudo: </a:t>
            </a:r>
            <a: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relações pessoa-ambiente</a:t>
            </a:r>
            <a:r>
              <a:rPr lang="pt-BR" sz="2800" dirty="0" smtClean="0">
                <a:solidFill>
                  <a:srgbClr val="FFC000"/>
                </a:solidFill>
              </a:rPr>
              <a:t/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663300"/>
                </a:solidFill>
              </a:rPr>
              <a:t/>
            </a:r>
            <a:br>
              <a:rPr lang="pt-BR" sz="2800" dirty="0" smtClean="0">
                <a:solidFill>
                  <a:srgbClr val="6633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Temas: ligados ao meio ambiente e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aspectos psicológicos envolvidos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Problemática ambiental: preocupação de muitos profissionais e setores da sociedade, e dos cidadãos em geral</a:t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mas, ainda são necessários estudos principalmente sobre 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implementação e manutenção de comportamentos pró-ambientais</a:t>
            </a:r>
            <a:b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85800"/>
            <a:ext cx="8229600" cy="495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sz="2800" dirty="0" smtClean="0">
                <a:solidFill>
                  <a:srgbClr val="FFC000"/>
                </a:solidFill>
              </a:rPr>
              <a:t>Na ótica da psicologia ambiental vêm emergindo novas compreensões: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1200" dirty="0" smtClean="0">
                <a:solidFill>
                  <a:srgbClr val="663300"/>
                </a:solidFill>
              </a:rPr>
              <a:t/>
            </a:r>
            <a:br>
              <a:rPr lang="pt-BR" sz="1200" dirty="0" smtClean="0">
                <a:solidFill>
                  <a:srgbClr val="6633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1. díade pessoa-ambiente – intercâmbio dinâmico de mútuas influências – o entorno em que vive ou onde está não apenas influencia a pessoa, como também é fruto de sua ação – ciclo de ação-reação acarreta e incorpora mudanças que estão na origem de novas inter-relações e realidades.</a:t>
            </a:r>
            <a:endParaRPr lang="pt-B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908050"/>
            <a:ext cx="6911975" cy="4883150"/>
          </a:xfrm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Interfaces da Ecologia Humana</a:t>
            </a:r>
            <a:b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 outras Disciplinas e Áreas do Conhecimento – II</a:t>
            </a:r>
            <a:b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Percepção Ambiental</a:t>
            </a:r>
            <a:r>
              <a:rPr lang="pt-BR" sz="16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Psicologia Ambiental</a:t>
            </a:r>
            <a:r>
              <a:rPr lang="pt-BR" sz="16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Psicologia Evolutiva</a:t>
            </a:r>
            <a:r>
              <a:rPr lang="pt-BR" sz="16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700" baseline="30000" dirty="0" smtClean="0">
                <a:solidFill>
                  <a:schemeClr val="bg1"/>
                </a:solidFill>
              </a:rPr>
              <a:t>(1)</a:t>
            </a:r>
            <a:r>
              <a:rPr lang="pt-BR" sz="2700" dirty="0" smtClean="0">
                <a:solidFill>
                  <a:schemeClr val="bg1"/>
                </a:solidFill>
              </a:rPr>
              <a:t>Marcos Siqueira</a:t>
            </a:r>
            <a:br>
              <a:rPr lang="pt-BR" sz="2700" dirty="0" smtClean="0">
                <a:solidFill>
                  <a:schemeClr val="bg1"/>
                </a:solidFill>
              </a:rPr>
            </a:br>
            <a:r>
              <a:rPr lang="pt-BR" sz="2700" baseline="30000" dirty="0" smtClean="0">
                <a:solidFill>
                  <a:schemeClr val="bg1"/>
                </a:solidFill>
              </a:rPr>
              <a:t>(2)</a:t>
            </a:r>
            <a:r>
              <a:rPr lang="pt-BR" sz="2700" dirty="0" smtClean="0">
                <a:solidFill>
                  <a:schemeClr val="bg1"/>
                </a:solidFill>
              </a:rPr>
              <a:t>Silvia M. G. Molina</a:t>
            </a:r>
            <a:endParaRPr lang="pt-BR" sz="2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827088" y="747713"/>
            <a:ext cx="7416800" cy="3671887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07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28800"/>
            <a:ext cx="1027113" cy="13684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pic>
        <p:nvPicPr>
          <p:cNvPr id="3077" name="Picture 2" descr="http://www.esalq.usp.br/images2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1909762"/>
            <a:ext cx="92233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85800"/>
            <a:ext cx="8229600" cy="495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pt-BR" sz="2200" dirty="0" smtClean="0">
                <a:solidFill>
                  <a:srgbClr val="FFC000"/>
                </a:solidFill>
              </a:rPr>
              <a:t>Na ótica da psicologia ambiental vêm emergindo novas compreensões:</a:t>
            </a:r>
            <a:br>
              <a:rPr lang="pt-BR" sz="2200" dirty="0" smtClean="0">
                <a:solidFill>
                  <a:srgbClr val="FFC000"/>
                </a:solidFill>
              </a:rPr>
            </a:br>
            <a:r>
              <a:rPr lang="pt-BR" sz="2200" dirty="0" smtClean="0">
                <a:solidFill>
                  <a:srgbClr val="FFC000"/>
                </a:solidFill>
              </a:rPr>
              <a:t>---------------------------------------------------------------------------------------------</a:t>
            </a:r>
            <a:r>
              <a:rPr lang="pt-BR" sz="1200" dirty="0" smtClean="0">
                <a:solidFill>
                  <a:srgbClr val="FFC000"/>
                </a:solidFill>
              </a:rPr>
              <a:t/>
            </a:r>
            <a:br>
              <a:rPr lang="pt-BR" sz="1200" dirty="0" smtClean="0">
                <a:solidFill>
                  <a:srgbClr val="FFC000"/>
                </a:solidFill>
              </a:rPr>
            </a:br>
            <a:r>
              <a:rPr lang="pt-BR" sz="1200" dirty="0" smtClean="0">
                <a:solidFill>
                  <a:srgbClr val="663300"/>
                </a:solidFill>
              </a:rPr>
              <a:t/>
            </a:r>
            <a:br>
              <a:rPr lang="pt-BR" sz="1200" dirty="0" smtClean="0">
                <a:solidFill>
                  <a:srgbClr val="6633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2. responsabilidade humana em face das alterações ambientais – ainda que muitas vezes as consequências das ações humanas não sejam perceptíveis temporal ou espacialmente de imediato.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663300"/>
                </a:solidFill>
              </a:rPr>
              <a:t/>
            </a:r>
            <a:br>
              <a:rPr lang="pt-BR" sz="2800" dirty="0" smtClean="0">
                <a:solidFill>
                  <a:srgbClr val="663300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3. investigação dos valores e crenças subjacentes às ações humanas, em especial o antropocentrismo, destrutivo ao ambiente.</a:t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rgbClr val="663300"/>
                </a:solidFill>
              </a:rPr>
              <a:t/>
            </a:r>
            <a:br>
              <a:rPr lang="pt-BR" sz="2800" dirty="0" smtClean="0">
                <a:solidFill>
                  <a:srgbClr val="6633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Qualquer ação em favor da pessoa ou do ambiente, sem considerar o outro lado dessa díade, corre o risco de resultar em fracasso.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85800"/>
            <a:ext cx="8229600" cy="495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Psicologia ambiental:</a:t>
            </a:r>
            <a:r>
              <a:rPr lang="pt-BR" sz="2400" i="1" dirty="0" smtClean="0">
                <a:solidFill>
                  <a:srgbClr val="FFC000"/>
                </a:solidFill>
              </a:rPr>
              <a:t> área ou campo do conhecimento voltada para o estudo das relações recíprocas entre a pessoa e o ambiente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dirty="0" smtClean="0">
                <a:solidFill>
                  <a:srgbClr val="663300"/>
                </a:solidFill>
              </a:rPr>
              <a:t/>
            </a:r>
            <a:br>
              <a:rPr lang="pt-BR" sz="2400" dirty="0" smtClean="0">
                <a:solidFill>
                  <a:srgbClr val="663300"/>
                </a:solidFill>
              </a:rPr>
            </a:b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meta:</a:t>
            </a:r>
            <a:r>
              <a:rPr lang="pt-BR" sz="2400" dirty="0" smtClean="0">
                <a:solidFill>
                  <a:srgbClr val="FFFF00"/>
                </a:solidFill>
              </a:rPr>
              <a:t> compreender a construção de significados e os comportamentos relativos aos diversos espaços da vida, bem como as modificações e influências suscitadas pela subjetividade humana no ambiente</a:t>
            </a:r>
            <a:br>
              <a:rPr lang="pt-BR" sz="2400" dirty="0" smtClean="0">
                <a:solidFill>
                  <a:srgbClr val="FFFF00"/>
                </a:solidFill>
              </a:rPr>
            </a:br>
            <a:r>
              <a:rPr lang="pt-BR" sz="2400" dirty="0" smtClean="0">
                <a:solidFill>
                  <a:srgbClr val="663300"/>
                </a:solidFill>
              </a:rPr>
              <a:t/>
            </a:r>
            <a:br>
              <a:rPr lang="pt-BR" sz="2400" dirty="0" smtClean="0">
                <a:solidFill>
                  <a:srgbClr val="663300"/>
                </a:solidFill>
              </a:rPr>
            </a:b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enfoca:</a:t>
            </a:r>
            <a:r>
              <a:rPr lang="pt-BR" sz="2400" dirty="0" smtClean="0">
                <a:solidFill>
                  <a:schemeClr val="bg1"/>
                </a:solidFill>
              </a:rPr>
              <a:t> relações entre os comportamentos socioespaciais humanos (territorialidade, privacidade, apropriação, aglomeração etc.) e os diversos processos psicossociais (percepção, cognição, representações e simbolizações) nos quais se baseiam nosso comportamento.</a:t>
            </a:r>
            <a:endParaRPr lang="pt-B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85800"/>
            <a:ext cx="8229600" cy="495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pt-BR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Projetou-se na Europa e EUA: a partir de meados do século XX</a:t>
            </a:r>
            <a:br>
              <a:rPr lang="pt-BR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novidade: </a:t>
            </a:r>
            <a:r>
              <a:rPr lang="pt-BR" sz="2400" dirty="0" smtClean="0">
                <a:solidFill>
                  <a:srgbClr val="FFFF00"/>
                </a:solidFill>
              </a:rPr>
              <a:t>trazer a ênfase no espaço físico para o interior do campo psicológico sem deixar de considerar as dimensões sociais, econômicas e culturais dos diversos contextos.</a:t>
            </a:r>
            <a:br>
              <a:rPr lang="pt-BR" sz="2400" dirty="0" smtClean="0">
                <a:solidFill>
                  <a:srgbClr val="FFFF00"/>
                </a:solidFill>
              </a:rPr>
            </a:b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investigações: </a:t>
            </a:r>
            <a:r>
              <a:rPr lang="pt-BR" sz="2400" dirty="0" smtClean="0">
                <a:solidFill>
                  <a:schemeClr val="bg1"/>
                </a:solidFill>
              </a:rPr>
              <a:t>prioritariamente voltadas para os locais da vida diária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embate com dificuldades concretas: </a:t>
            </a:r>
            <a:r>
              <a:rPr lang="pt-BR" sz="2400" dirty="0" smtClean="0">
                <a:solidFill>
                  <a:srgbClr val="FFC000"/>
                </a:solidFill>
              </a:rPr>
              <a:t>estimula a busca de soluções – vocação interventiva da psicologia na gestão do espaço, no planejamento urbano e nas mudanças climáticas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8200"/>
            <a:ext cx="8229600" cy="495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pt-BR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Brasil: a partir da década de 70 do século XX</a:t>
            </a:r>
            <a:br>
              <a:rPr lang="pt-BR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600" dirty="0" smtClean="0">
                <a:solidFill>
                  <a:srgbClr val="FFC000"/>
                </a:solidFill>
              </a:rPr>
              <a:t>(tradução e publicação de livros básicos no assunto)</a:t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partir do anos 90 os estudos tomaram corpo nas universidades do país (grupos de estudo e laboratórios).</a:t>
            </a:r>
            <a:br>
              <a:rPr lang="pt-BR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 Encontro Brasileiro de Psicologia Ambiental: 1999, São Paulo</a:t>
            </a:r>
            <a:b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500" dirty="0" smtClean="0">
                <a:solidFill>
                  <a:srgbClr val="FFFF00"/>
                </a:solidFill>
              </a:rPr>
              <a:t>Grupo de Trabalho de Psicologia Ambiental na Associação Nacional de Pesquisa e Pós-graduação em Psicologia </a:t>
            </a:r>
            <a:br>
              <a:rPr lang="pt-BR" sz="2500" dirty="0" smtClean="0">
                <a:solidFill>
                  <a:srgbClr val="FFFF00"/>
                </a:solidFill>
              </a:rPr>
            </a:br>
            <a:r>
              <a:rPr lang="pt-BR" sz="2500" dirty="0" err="1" smtClean="0">
                <a:solidFill>
                  <a:srgbClr val="FFFF00"/>
                </a:solidFill>
              </a:rPr>
              <a:t>GT-Psi-Ambiental</a:t>
            </a:r>
            <a:r>
              <a:rPr lang="pt-BR" sz="2500" dirty="0" smtClean="0">
                <a:solidFill>
                  <a:srgbClr val="FFFF00"/>
                </a:solidFill>
              </a:rPr>
              <a:t>/ANPEPP – 2000</a:t>
            </a:r>
            <a:br>
              <a:rPr lang="pt-BR" sz="25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/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Grade curricular de: psicologia, arquitetura e urbanismo, geografia, engenharia ambiental etc.</a:t>
            </a:r>
            <a:r>
              <a:rPr lang="pt-B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8200"/>
            <a:ext cx="8229600" cy="495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pt-BR" sz="2600" dirty="0" smtClean="0">
                <a:solidFill>
                  <a:srgbClr val="FFC000"/>
                </a:solidFill>
              </a:rPr>
              <a:t>Principais grupos e núcleos de pesquisa e intervenção em Psicologia Ambiental:</a:t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400" dirty="0" smtClean="0">
                <a:solidFill>
                  <a:srgbClr val="663300"/>
                </a:solidFill>
              </a:rPr>
              <a:t/>
            </a:r>
            <a:br>
              <a:rPr lang="pt-BR" sz="400" dirty="0" smtClean="0">
                <a:solidFill>
                  <a:srgbClr val="6633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Universidade de Brasília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Universidade de Fortaleza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Universidade de São Paulo  (USP-SP e USP-Ribeirão Preto)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Universidade Federal do Ceará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Universidade Federal do Rio Grande do Norte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Universidade Federal de Santa Catarina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600" dirty="0" smtClean="0">
                <a:solidFill>
                  <a:schemeClr val="bg1"/>
                </a:solidFill>
              </a:rPr>
              <a:t>Revista: Estudos de psicologia – Natal - 2003</a:t>
            </a:r>
            <a:r>
              <a:rPr lang="pt-B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600" dirty="0" smtClean="0">
                <a:solidFill>
                  <a:schemeClr val="bg1"/>
                </a:solidFill>
              </a:rPr>
              <a:t>Livros com destaque no Brasil: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400" dirty="0" smtClean="0">
                <a:solidFill>
                  <a:schemeClr val="bg1"/>
                </a:solidFill>
              </a:rPr>
              <a:t/>
            </a:r>
            <a:br>
              <a:rPr lang="pt-BR" sz="400" dirty="0" smtClean="0">
                <a:solidFill>
                  <a:schemeClr val="bg1"/>
                </a:solidFill>
              </a:rPr>
            </a:br>
            <a:r>
              <a:rPr lang="pt-BR" sz="2400" dirty="0" err="1" smtClean="0">
                <a:solidFill>
                  <a:schemeClr val="bg1"/>
                </a:solidFill>
              </a:rPr>
              <a:t>Günther</a:t>
            </a:r>
            <a:r>
              <a:rPr lang="pt-BR" sz="2400" dirty="0" smtClean="0">
                <a:solidFill>
                  <a:schemeClr val="bg1"/>
                </a:solidFill>
              </a:rPr>
              <a:t>, Pinheiro e </a:t>
            </a:r>
            <a:r>
              <a:rPr lang="pt-BR" sz="2400" dirty="0" err="1" smtClean="0">
                <a:solidFill>
                  <a:schemeClr val="bg1"/>
                </a:solidFill>
              </a:rPr>
              <a:t>Guzzo</a:t>
            </a:r>
            <a:r>
              <a:rPr lang="pt-BR" sz="2400" dirty="0" smtClean="0">
                <a:solidFill>
                  <a:schemeClr val="bg1"/>
                </a:solidFill>
              </a:rPr>
              <a:t> (</a:t>
            </a:r>
            <a:r>
              <a:rPr lang="pt-BR" sz="2400" dirty="0" err="1" smtClean="0">
                <a:solidFill>
                  <a:schemeClr val="bg1"/>
                </a:solidFill>
              </a:rPr>
              <a:t>orgs</a:t>
            </a:r>
            <a:r>
              <a:rPr lang="pt-BR" sz="2400" dirty="0" smtClean="0">
                <a:solidFill>
                  <a:schemeClr val="bg1"/>
                </a:solidFill>
              </a:rPr>
              <a:t>.) </a:t>
            </a:r>
            <a:r>
              <a:rPr lang="pt-BR" sz="2400" i="1" dirty="0" smtClean="0">
                <a:solidFill>
                  <a:schemeClr val="bg1"/>
                </a:solidFill>
              </a:rPr>
              <a:t>Psicologia Ambiental: entendendo as relações do homem com seu ambiente. 2004.</a:t>
            </a:r>
            <a:r>
              <a:rPr lang="pt-BR" sz="2400" dirty="0" smtClean="0">
                <a:solidFill>
                  <a:schemeClr val="bg1"/>
                </a:solidFill>
              </a:rPr>
              <a:t/>
            </a:r>
            <a:br>
              <a:rPr lang="pt-BR" sz="2400" dirty="0" smtClean="0">
                <a:solidFill>
                  <a:schemeClr val="bg1"/>
                </a:solidFill>
              </a:rPr>
            </a:br>
            <a:r>
              <a:rPr lang="pt-BR" sz="400" dirty="0" smtClean="0">
                <a:solidFill>
                  <a:schemeClr val="bg1"/>
                </a:solidFill>
              </a:rPr>
              <a:t/>
            </a:r>
            <a:br>
              <a:rPr lang="pt-BR" sz="400" dirty="0" smtClean="0">
                <a:solidFill>
                  <a:schemeClr val="bg1"/>
                </a:solidFill>
              </a:rPr>
            </a:br>
            <a:r>
              <a:rPr lang="pt-BR" sz="2400" dirty="0" smtClean="0">
                <a:solidFill>
                  <a:schemeClr val="bg1"/>
                </a:solidFill>
              </a:rPr>
              <a:t>Pinheiro e </a:t>
            </a:r>
            <a:r>
              <a:rPr lang="pt-BR" sz="2400" dirty="0" err="1" smtClean="0">
                <a:solidFill>
                  <a:schemeClr val="bg1"/>
                </a:solidFill>
              </a:rPr>
              <a:t>Günther</a:t>
            </a:r>
            <a:r>
              <a:rPr lang="pt-BR" sz="2400" dirty="0" smtClean="0">
                <a:solidFill>
                  <a:schemeClr val="bg1"/>
                </a:solidFill>
              </a:rPr>
              <a:t> (</a:t>
            </a:r>
            <a:r>
              <a:rPr lang="pt-BR" sz="2400" dirty="0" err="1" smtClean="0">
                <a:solidFill>
                  <a:schemeClr val="bg1"/>
                </a:solidFill>
              </a:rPr>
              <a:t>orgs</a:t>
            </a:r>
            <a:r>
              <a:rPr lang="pt-BR" sz="2400" dirty="0" smtClean="0">
                <a:solidFill>
                  <a:schemeClr val="bg1"/>
                </a:solidFill>
              </a:rPr>
              <a:t>.) </a:t>
            </a:r>
            <a:r>
              <a:rPr lang="pt-BR" sz="2400" i="1" dirty="0" smtClean="0">
                <a:solidFill>
                  <a:schemeClr val="bg1"/>
                </a:solidFill>
              </a:rPr>
              <a:t>Métodos de pesquisa nos estudos pessoa-ambiente</a:t>
            </a:r>
            <a:r>
              <a:rPr lang="pt-BR" sz="2400" dirty="0" smtClean="0">
                <a:solidFill>
                  <a:schemeClr val="bg1"/>
                </a:solidFill>
              </a:rPr>
              <a:t>. 2008.</a:t>
            </a:r>
            <a:endParaRPr lang="pt-BR" sz="24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8200"/>
            <a:ext cx="8229600" cy="495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pt-BR" sz="2600" dirty="0" smtClean="0">
                <a:solidFill>
                  <a:srgbClr val="FFC000"/>
                </a:solidFill>
              </a:rPr>
              <a:t>Temas que aborda:</a:t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663300"/>
                </a:solidFill>
              </a:rPr>
              <a:t/>
            </a:r>
            <a:br>
              <a:rPr lang="pt-BR" sz="2600" dirty="0" smtClean="0">
                <a:solidFill>
                  <a:srgbClr val="663300"/>
                </a:solidFill>
              </a:rPr>
            </a:br>
            <a:r>
              <a:rPr lang="pt-BR" sz="2600" i="1" dirty="0" smtClean="0">
                <a:solidFill>
                  <a:srgbClr val="FFFF00"/>
                </a:solidFill>
              </a:rPr>
              <a:t>1. amplos e não exclusivos da Psicologia Ambiental, mas a elucidação a partir dessa área é relevante:</a:t>
            </a:r>
            <a:br>
              <a:rPr lang="pt-BR" sz="2600" i="1" dirty="0" smtClean="0">
                <a:solidFill>
                  <a:srgbClr val="FFFF00"/>
                </a:solidFill>
              </a:rPr>
            </a:br>
            <a:r>
              <a:rPr lang="pt-BR" sz="2600" i="1" dirty="0" smtClean="0">
                <a:solidFill>
                  <a:srgbClr val="FFFF00"/>
                </a:solidFill>
              </a:rPr>
              <a:t/>
            </a:r>
            <a:br>
              <a:rPr lang="pt-BR" sz="2600" i="1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Ambiente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Biofilia e  biofobia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Desenvolvimento Sustentável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Gestão Ambiental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Interdisciplinaridade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Multimétodos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Pesquisa-ação </a:t>
            </a: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8200"/>
            <a:ext cx="8229600" cy="495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pt-BR" sz="2200" dirty="0" smtClean="0">
                <a:solidFill>
                  <a:srgbClr val="FFC000"/>
                </a:solidFill>
              </a:rPr>
              <a:t>Temas que aborda:</a:t>
            </a:r>
            <a:br>
              <a:rPr lang="pt-BR" sz="2200" dirty="0" smtClean="0">
                <a:solidFill>
                  <a:srgbClr val="FFC000"/>
                </a:solidFill>
              </a:rPr>
            </a:br>
            <a:r>
              <a:rPr lang="pt-BR" sz="2200" dirty="0" smtClean="0">
                <a:solidFill>
                  <a:srgbClr val="FFC000"/>
                </a:solidFill>
              </a:rPr>
              <a:t>---------------------------------------------------------------------------------------------</a:t>
            </a:r>
            <a:r>
              <a:rPr lang="pt-BR" sz="2600" dirty="0" smtClean="0">
                <a:solidFill>
                  <a:srgbClr val="FFC000"/>
                </a:solidFill>
              </a:rPr>
              <a:t/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1200" dirty="0" smtClean="0">
                <a:solidFill>
                  <a:srgbClr val="663300"/>
                </a:solidFill>
              </a:rPr>
              <a:t/>
            </a:r>
            <a:br>
              <a:rPr lang="pt-BR" sz="1200" dirty="0" smtClean="0">
                <a:solidFill>
                  <a:srgbClr val="663300"/>
                </a:solidFill>
              </a:rPr>
            </a:br>
            <a:r>
              <a:rPr lang="pt-BR" sz="2600" i="1" dirty="0" smtClean="0">
                <a:solidFill>
                  <a:srgbClr val="FFFF00"/>
                </a:solidFill>
              </a:rPr>
              <a:t>2. menos conhecidos, trabalhados nas ciências humanas e sociais como geografia, arquitetura e urbanismo e na educação ambiental, nos quais os estudos em Psicologia Ambiental vêm contribuindo significativamente :</a:t>
            </a:r>
            <a:br>
              <a:rPr lang="pt-BR" sz="2600" i="1" dirty="0" smtClean="0">
                <a:solidFill>
                  <a:srgbClr val="FFFF00"/>
                </a:solidFill>
              </a:rPr>
            </a:br>
            <a:r>
              <a:rPr lang="pt-BR" sz="2600" i="1" dirty="0" smtClean="0">
                <a:solidFill>
                  <a:srgbClr val="663300"/>
                </a:solidFill>
              </a:rPr>
              <a:t/>
            </a:r>
            <a:br>
              <a:rPr lang="pt-BR" sz="2600" i="1" dirty="0" smtClean="0">
                <a:solidFill>
                  <a:srgbClr val="663300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Apropriação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Cognição ambiental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Espaço e lugar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Identidade de lugar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Identidade social e urbana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Percepção ambiental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Valores ecológicos</a:t>
            </a: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915399" cy="495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</a:rPr>
              <a:t>Temas que aborda:</a:t>
            </a:r>
            <a:br>
              <a:rPr lang="pt-BR" sz="2000" dirty="0" smtClean="0">
                <a:solidFill>
                  <a:srgbClr val="FFC000"/>
                </a:solidFill>
              </a:rPr>
            </a:br>
            <a:r>
              <a:rPr lang="pt-BR" sz="2000" dirty="0" smtClean="0">
                <a:solidFill>
                  <a:srgbClr val="FFC000"/>
                </a:solidFill>
              </a:rPr>
              <a:t>---------------------------------------------------------------------------------------------</a:t>
            </a:r>
            <a:br>
              <a:rPr lang="pt-BR" sz="2000" dirty="0" smtClean="0">
                <a:solidFill>
                  <a:srgbClr val="FFC000"/>
                </a:solidFill>
              </a:rPr>
            </a:br>
            <a:r>
              <a:rPr lang="pt-BR" sz="21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temas com origem na Psicologia ambiental, desenvolvendo-se a partir dela:</a:t>
            </a:r>
            <a:br>
              <a:rPr lang="pt-BR" sz="21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00" i="1" dirty="0" smtClean="0">
                <a:solidFill>
                  <a:srgbClr val="663300"/>
                </a:solidFill>
              </a:rPr>
              <a:t/>
            </a:r>
            <a:br>
              <a:rPr lang="pt-BR" sz="300" i="1" dirty="0" smtClean="0">
                <a:solidFill>
                  <a:srgbClr val="663300"/>
                </a:solidFill>
              </a:rPr>
            </a:br>
            <a:r>
              <a:rPr lang="pt-BR" sz="300" i="1" dirty="0" smtClean="0">
                <a:solidFill>
                  <a:srgbClr val="663300"/>
                </a:solidFill>
              </a:rPr>
              <a:t/>
            </a:r>
            <a:br>
              <a:rPr lang="pt-BR" sz="300" i="1" dirty="0" smtClean="0">
                <a:solidFill>
                  <a:srgbClr val="663300"/>
                </a:solidFill>
              </a:rPr>
            </a:br>
            <a:r>
              <a:rPr lang="pt-BR" sz="2500" i="1" dirty="0" err="1" smtClean="0">
                <a:solidFill>
                  <a:schemeClr val="bg1"/>
                </a:solidFill>
              </a:rPr>
              <a:t>Affordance</a:t>
            </a:r>
            <a:r>
              <a:rPr lang="pt-BR" sz="2600" i="1" dirty="0" smtClean="0">
                <a:solidFill>
                  <a:schemeClr val="bg1"/>
                </a:solidFill>
              </a:rPr>
              <a:t> </a:t>
            </a:r>
            <a:r>
              <a:rPr lang="pt-BR" sz="1800" dirty="0" smtClean="0">
                <a:solidFill>
                  <a:schemeClr val="bg1"/>
                </a:solidFill>
              </a:rPr>
              <a:t>(estímulos do ambiente sobre a pessoa que com ele interage, James Gibson)</a:t>
            </a:r>
            <a:r>
              <a:rPr lang="pt-BR" sz="2600" dirty="0" smtClean="0">
                <a:solidFill>
                  <a:schemeClr val="bg1"/>
                </a:solidFill>
              </a:rPr>
              <a:t/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500" dirty="0" smtClean="0">
                <a:solidFill>
                  <a:schemeClr val="bg1"/>
                </a:solidFill>
              </a:rPr>
              <a:t>Ambientes restauradores</a:t>
            </a:r>
            <a:br>
              <a:rPr lang="pt-BR" sz="2500" dirty="0" smtClean="0">
                <a:solidFill>
                  <a:schemeClr val="bg1"/>
                </a:solidFill>
              </a:rPr>
            </a:br>
            <a:r>
              <a:rPr lang="pt-BR" sz="2500" dirty="0" smtClean="0">
                <a:solidFill>
                  <a:schemeClr val="bg1"/>
                </a:solidFill>
              </a:rPr>
              <a:t>Apego ao lugar </a:t>
            </a:r>
            <a:r>
              <a:rPr lang="pt-BR" sz="2200" dirty="0" smtClean="0">
                <a:solidFill>
                  <a:schemeClr val="bg1"/>
                </a:solidFill>
              </a:rPr>
              <a:t>(</a:t>
            </a:r>
            <a:r>
              <a:rPr lang="pt-BR" sz="2200" i="1" dirty="0" err="1" smtClean="0">
                <a:solidFill>
                  <a:schemeClr val="bg1"/>
                </a:solidFill>
              </a:rPr>
              <a:t>place</a:t>
            </a:r>
            <a:r>
              <a:rPr lang="pt-BR" sz="2200" i="1" dirty="0" smtClean="0">
                <a:solidFill>
                  <a:schemeClr val="bg1"/>
                </a:solidFill>
              </a:rPr>
              <a:t> </a:t>
            </a:r>
            <a:r>
              <a:rPr lang="pt-BR" sz="2200" i="1" dirty="0" err="1" smtClean="0">
                <a:solidFill>
                  <a:schemeClr val="bg1"/>
                </a:solidFill>
              </a:rPr>
              <a:t>attachment</a:t>
            </a:r>
            <a:r>
              <a:rPr lang="pt-BR" sz="2200" dirty="0" smtClean="0">
                <a:solidFill>
                  <a:schemeClr val="bg1"/>
                </a:solidFill>
              </a:rPr>
              <a:t>)</a:t>
            </a:r>
            <a:r>
              <a:rPr lang="pt-BR" sz="2500" dirty="0" smtClean="0">
                <a:solidFill>
                  <a:schemeClr val="bg1"/>
                </a:solidFill>
              </a:rPr>
              <a:t/>
            </a:r>
            <a:br>
              <a:rPr lang="pt-BR" sz="2500" dirty="0" smtClean="0">
                <a:solidFill>
                  <a:schemeClr val="bg1"/>
                </a:solidFill>
              </a:rPr>
            </a:br>
            <a:r>
              <a:rPr lang="pt-BR" sz="2500" dirty="0" smtClean="0">
                <a:solidFill>
                  <a:schemeClr val="bg1"/>
                </a:solidFill>
              </a:rPr>
              <a:t>Arranjo espacial</a:t>
            </a:r>
            <a:br>
              <a:rPr lang="pt-BR" sz="2500" dirty="0" smtClean="0">
                <a:solidFill>
                  <a:schemeClr val="bg1"/>
                </a:solidFill>
              </a:rPr>
            </a:br>
            <a:r>
              <a:rPr lang="pt-BR" sz="2500" i="1" dirty="0" err="1" smtClean="0">
                <a:solidFill>
                  <a:schemeClr val="bg1"/>
                </a:solidFill>
              </a:rPr>
              <a:t>Behaviour</a:t>
            </a:r>
            <a:r>
              <a:rPr lang="pt-BR" sz="2500" i="1" dirty="0" smtClean="0">
                <a:solidFill>
                  <a:schemeClr val="bg1"/>
                </a:solidFill>
              </a:rPr>
              <a:t> </a:t>
            </a:r>
            <a:r>
              <a:rPr lang="pt-BR" sz="2500" i="1" dirty="0" err="1" smtClean="0">
                <a:solidFill>
                  <a:schemeClr val="bg1"/>
                </a:solidFill>
              </a:rPr>
              <a:t>setting</a:t>
            </a:r>
            <a:r>
              <a:rPr lang="pt-BR" sz="2600" i="1" dirty="0" smtClean="0">
                <a:solidFill>
                  <a:schemeClr val="bg1"/>
                </a:solidFill>
              </a:rPr>
              <a:t> </a:t>
            </a:r>
            <a:r>
              <a:rPr lang="pt-BR" sz="2000" dirty="0" smtClean="0">
                <a:solidFill>
                  <a:schemeClr val="bg1"/>
                </a:solidFill>
              </a:rPr>
              <a:t>(unidades </a:t>
            </a:r>
            <a:r>
              <a:rPr lang="pt-BR" sz="2000" dirty="0" err="1" smtClean="0">
                <a:solidFill>
                  <a:schemeClr val="bg1"/>
                </a:solidFill>
              </a:rPr>
              <a:t>ecocomportamentais</a:t>
            </a:r>
            <a:r>
              <a:rPr lang="pt-BR" sz="2000" dirty="0" smtClean="0">
                <a:solidFill>
                  <a:schemeClr val="bg1"/>
                </a:solidFill>
              </a:rPr>
              <a:t>; </a:t>
            </a:r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padrões estáveis de comportamento que ocorrem em tempo e espaço determinados</a:t>
            </a:r>
            <a:r>
              <a:rPr lang="pt-BR" sz="2000" dirty="0" smtClean="0">
                <a:solidFill>
                  <a:schemeClr val="bg1"/>
                </a:solidFill>
              </a:rPr>
              <a:t>; expressa relação de interdependência entre comportamento e ambiente; </a:t>
            </a:r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bidirecional</a:t>
            </a:r>
            <a:r>
              <a:rPr lang="pt-BR" sz="2000" dirty="0" smtClean="0">
                <a:solidFill>
                  <a:schemeClr val="bg1"/>
                </a:solidFill>
              </a:rPr>
              <a:t> – Roger Baker)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600" i="1" dirty="0" smtClean="0">
                <a:solidFill>
                  <a:schemeClr val="bg1"/>
                </a:solidFill>
              </a:rPr>
              <a:t/>
            </a:r>
            <a:br>
              <a:rPr lang="pt-BR" sz="2600" i="1" dirty="0" smtClean="0">
                <a:solidFill>
                  <a:schemeClr val="bg1"/>
                </a:solidFill>
              </a:rPr>
            </a:br>
            <a:r>
              <a:rPr lang="pt-BR" sz="2500" dirty="0" smtClean="0">
                <a:solidFill>
                  <a:schemeClr val="bg1"/>
                </a:solidFill>
              </a:rPr>
              <a:t>Compromisso pró-ecológico</a:t>
            </a:r>
            <a:br>
              <a:rPr lang="pt-BR" sz="2500" dirty="0" smtClean="0">
                <a:solidFill>
                  <a:schemeClr val="bg1"/>
                </a:solidFill>
              </a:rPr>
            </a:br>
            <a:r>
              <a:rPr lang="pt-BR" sz="2500" dirty="0" smtClean="0">
                <a:solidFill>
                  <a:schemeClr val="bg1"/>
                </a:solidFill>
              </a:rPr>
              <a:t>Comportamento ecológico</a:t>
            </a:r>
            <a:br>
              <a:rPr lang="pt-BR" sz="2500" dirty="0" smtClean="0">
                <a:solidFill>
                  <a:schemeClr val="bg1"/>
                </a:solidFill>
              </a:rPr>
            </a:br>
            <a:r>
              <a:rPr lang="pt-BR" sz="2500" dirty="0" smtClean="0">
                <a:solidFill>
                  <a:schemeClr val="bg1"/>
                </a:solidFill>
              </a:rPr>
              <a:t>Comportamento socioespacial humano</a:t>
            </a:r>
            <a:br>
              <a:rPr lang="pt-BR" sz="2500" dirty="0" smtClean="0">
                <a:solidFill>
                  <a:schemeClr val="bg1"/>
                </a:solidFill>
              </a:rPr>
            </a:br>
            <a:r>
              <a:rPr lang="pt-BR" sz="2500" dirty="0" smtClean="0">
                <a:solidFill>
                  <a:schemeClr val="bg1"/>
                </a:solidFill>
              </a:rPr>
              <a:t>Estresse ambiental</a:t>
            </a:r>
            <a:br>
              <a:rPr lang="pt-BR" sz="2500" dirty="0" smtClean="0">
                <a:solidFill>
                  <a:schemeClr val="bg1"/>
                </a:solidFill>
              </a:rPr>
            </a:br>
            <a:r>
              <a:rPr lang="pt-BR" sz="2500" dirty="0" smtClean="0">
                <a:solidFill>
                  <a:schemeClr val="bg1"/>
                </a:solidFill>
              </a:rPr>
              <a:t>Perspectiva temporal</a:t>
            </a:r>
            <a:br>
              <a:rPr lang="pt-BR" sz="2500" dirty="0" smtClean="0">
                <a:solidFill>
                  <a:schemeClr val="bg1"/>
                </a:solidFill>
              </a:rPr>
            </a:br>
            <a:r>
              <a:rPr lang="pt-BR" sz="2500" dirty="0" smtClean="0">
                <a:solidFill>
                  <a:schemeClr val="bg1"/>
                </a:solidFill>
              </a:rPr>
              <a:t>Pressão Ambiental </a:t>
            </a:r>
            <a:r>
              <a:rPr lang="pt-BR" sz="2200" dirty="0" smtClean="0">
                <a:solidFill>
                  <a:schemeClr val="bg1"/>
                </a:solidFill>
              </a:rPr>
              <a:t>(</a:t>
            </a:r>
            <a:r>
              <a:rPr lang="pt-BR" sz="2200" i="1" dirty="0" err="1" smtClean="0">
                <a:solidFill>
                  <a:schemeClr val="bg1"/>
                </a:solidFill>
              </a:rPr>
              <a:t>environmental</a:t>
            </a:r>
            <a:r>
              <a:rPr lang="pt-BR" sz="2200" i="1" dirty="0" smtClean="0">
                <a:solidFill>
                  <a:schemeClr val="bg1"/>
                </a:solidFill>
              </a:rPr>
              <a:t> </a:t>
            </a:r>
            <a:r>
              <a:rPr lang="pt-BR" sz="2200" i="1" dirty="0" err="1" smtClean="0">
                <a:solidFill>
                  <a:schemeClr val="bg1"/>
                </a:solidFill>
              </a:rPr>
              <a:t>press</a:t>
            </a:r>
            <a:r>
              <a:rPr lang="pt-BR" sz="2200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4636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Psicologia Evolutiva</a:t>
            </a:r>
            <a:br>
              <a:rPr lang="pt-BR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 smtClean="0">
                <a:solidFill>
                  <a:srgbClr val="663300"/>
                </a:solidFill>
              </a:rPr>
              <a:t/>
            </a:r>
            <a:br>
              <a:rPr lang="pt-BR" sz="4000" b="1" dirty="0" smtClean="0">
                <a:solidFill>
                  <a:srgbClr val="663300"/>
                </a:solidFill>
              </a:rPr>
            </a:br>
            <a:r>
              <a:rPr lang="pt-BR" sz="2800" b="1" dirty="0" smtClean="0">
                <a:solidFill>
                  <a:srgbClr val="FFFF00"/>
                </a:solidFill>
              </a:rPr>
              <a:t>Marcos </a:t>
            </a:r>
            <a:r>
              <a:rPr lang="pt-BR" sz="2800" b="1" dirty="0" err="1" smtClean="0">
                <a:solidFill>
                  <a:srgbClr val="FFFF00"/>
                </a:solidFill>
              </a:rPr>
              <a:t>V.B.</a:t>
            </a:r>
            <a:r>
              <a:rPr lang="pt-BR" sz="2800" b="1" dirty="0" smtClean="0">
                <a:solidFill>
                  <a:srgbClr val="FFFF00"/>
                </a:solidFill>
              </a:rPr>
              <a:t> M. Siqueira</a:t>
            </a:r>
            <a:r>
              <a:rPr lang="pt-BR" sz="4000" b="1" dirty="0" smtClean="0">
                <a:solidFill>
                  <a:srgbClr val="FFFF00"/>
                </a:solidFill>
              </a:rPr>
              <a:t/>
            </a:r>
            <a:br>
              <a:rPr lang="pt-BR" sz="4000" b="1" dirty="0" smtClean="0">
                <a:solidFill>
                  <a:srgbClr val="FFFF00"/>
                </a:solidFill>
              </a:rPr>
            </a:br>
            <a:endParaRPr lang="pt-BR" sz="40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764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4000" b="1" dirty="0" smtClean="0">
                <a:solidFill>
                  <a:srgbClr val="FFC000"/>
                </a:solidFill>
              </a:rPr>
              <a:t>Algumas questões para reflexão...</a:t>
            </a:r>
            <a:br>
              <a:rPr lang="pt-BR" sz="4000" b="1" dirty="0" smtClean="0">
                <a:solidFill>
                  <a:srgbClr val="FFC000"/>
                </a:solidFill>
              </a:rPr>
            </a:br>
            <a:endParaRPr lang="pt-BR" sz="40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1374159420_e3f232a4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673475" y="1844675"/>
            <a:ext cx="5470525" cy="1470025"/>
          </a:xfrm>
        </p:spPr>
        <p:txBody>
          <a:bodyPr/>
          <a:lstStyle/>
          <a:p>
            <a:r>
              <a:rPr lang="pt-BR" b="1">
                <a:solidFill>
                  <a:srgbClr val="FFFF00"/>
                </a:solidFill>
              </a:rPr>
              <a:t>PERCEPÇÃO </a:t>
            </a:r>
            <a:br>
              <a:rPr lang="pt-BR" b="1">
                <a:solidFill>
                  <a:srgbClr val="FFFF00"/>
                </a:solidFill>
              </a:rPr>
            </a:br>
            <a:r>
              <a:rPr lang="pt-BR" b="1">
                <a:solidFill>
                  <a:srgbClr val="FFFF00"/>
                </a:solidFill>
              </a:rPr>
              <a:t>AMBIENTAL</a:t>
            </a:r>
            <a:r>
              <a:rPr lang="pt-BR" i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331913" y="2205038"/>
            <a:ext cx="662463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BR" sz="4000" dirty="0">
                <a:solidFill>
                  <a:srgbClr val="FFFF00"/>
                </a:solidFill>
              </a:rPr>
              <a:t>Qual a importância do sexo no passado, presente e futuro?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576388" y="1788855"/>
            <a:ext cx="6119812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FFFF00"/>
                </a:solidFill>
              </a:rPr>
              <a:t>Por que </a:t>
            </a:r>
            <a:r>
              <a:rPr lang="pt-BR" sz="4000" dirty="0">
                <a:solidFill>
                  <a:srgbClr val="FFFF00"/>
                </a:solidFill>
              </a:rPr>
              <a:t>e como os seres humanos realizam a sua busca por </a:t>
            </a:r>
            <a:r>
              <a:rPr lang="pt-BR" sz="4000" dirty="0" smtClean="0">
                <a:solidFill>
                  <a:srgbClr val="FFFF00"/>
                </a:solidFill>
              </a:rPr>
              <a:t>mais poder?</a:t>
            </a:r>
            <a:r>
              <a:rPr lang="pt-BR" sz="4000" dirty="0">
                <a:solidFill>
                  <a:srgbClr val="FFFF00"/>
                </a:solidFill>
              </a:rPr>
              <a:t/>
            </a:r>
            <a:br>
              <a:rPr lang="pt-BR" sz="4000" dirty="0">
                <a:solidFill>
                  <a:srgbClr val="FFFF00"/>
                </a:solidFill>
              </a:rPr>
            </a:br>
            <a:endParaRPr lang="pt-BR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609600" y="11969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endParaRPr lang="pt-BR" sz="400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endParaRPr lang="pt-BR" sz="400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pt-BR" sz="4000" dirty="0">
                <a:solidFill>
                  <a:srgbClr val="FFFF00"/>
                </a:solidFill>
                <a:latin typeface="Arial" charset="0"/>
              </a:rPr>
              <a:t>Será que somos mais inteligentes que os nossos antepassados?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pt-BR" sz="40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endParaRPr lang="pt-BR" sz="40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323850" y="4575086"/>
            <a:ext cx="835183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400" b="0" dirty="0">
                <a:solidFill>
                  <a:srgbClr val="FFC000"/>
                </a:solidFill>
              </a:rPr>
              <a:t>“Se os homens pré-históricos precisavam caçar animais para atrair suas parceiras, os modernos </a:t>
            </a:r>
            <a:r>
              <a:rPr lang="pt-BR" sz="2400" b="0" i="1" dirty="0">
                <a:solidFill>
                  <a:srgbClr val="FFC000"/>
                </a:solidFill>
              </a:rPr>
              <a:t>Homo sapiens</a:t>
            </a:r>
            <a:r>
              <a:rPr lang="pt-BR" sz="2400" b="0" dirty="0">
                <a:solidFill>
                  <a:srgbClr val="FFC000"/>
                </a:solidFill>
              </a:rPr>
              <a:t> compram iates ou escrevem sinfonias para conquistar suas mulheres”.</a:t>
            </a:r>
            <a:r>
              <a:rPr lang="pt-BR" sz="2400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8195" name="Picture 4" descr="cave-man-di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7839075" cy="35750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69912" y="5047089"/>
            <a:ext cx="84978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400" b="0" dirty="0">
                <a:solidFill>
                  <a:srgbClr val="FFC000"/>
                </a:solidFill>
              </a:rPr>
              <a:t>“A evolução passou e explicar, p. ex., por que os homens seriam mais promíscuos que as mulheres quanto ao sexo”.</a:t>
            </a:r>
            <a:r>
              <a:rPr lang="pt-BR" sz="2400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9219" name="Picture 4" descr="POLIGAMIA_5_7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60350"/>
            <a:ext cx="6299200" cy="4014788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20700" y="5181600"/>
            <a:ext cx="84709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 b="0" dirty="0">
                <a:solidFill>
                  <a:srgbClr val="FFC000"/>
                </a:solidFill>
              </a:rPr>
              <a:t>“Enquanto as mulheres normalmente estão mais interessadas na qualidade de seus parceiros os homens geralmente são menos exigentes na escolha de quem levar para a cama.”</a:t>
            </a:r>
            <a:r>
              <a:rPr lang="pt-BR" sz="2400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10243" name="Picture 3" descr="homem-feio-mulher-bon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60350"/>
            <a:ext cx="6096000" cy="4572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hat-is-e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3816350" cy="4525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400" dirty="0" smtClean="0"/>
              <a:t>	</a:t>
            </a:r>
            <a:r>
              <a:rPr lang="pt-BR" sz="2400" dirty="0" smtClean="0">
                <a:solidFill>
                  <a:srgbClr val="FFC000"/>
                </a:solidFill>
              </a:rPr>
              <a:t>Ela tenta entender a natureza humana perguntando como nossos ancestrais sobreviveram e se reproduziram.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400" dirty="0" smtClean="0">
              <a:solidFill>
                <a:srgbClr val="6633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400" dirty="0" smtClean="0">
                <a:solidFill>
                  <a:srgbClr val="FFFF00"/>
                </a:solidFill>
              </a:rPr>
              <a:t>Quanto melhor entendermos nossa evolução, melhor entenderemos nossos cérebros, nossas mentes e o comportamento moderno.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4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400" dirty="0" smtClean="0"/>
              <a:t>	</a:t>
            </a:r>
          </a:p>
        </p:txBody>
      </p:sp>
      <p:pic>
        <p:nvPicPr>
          <p:cNvPr id="12291" name="Picture 3" descr="Mulher-das-cavern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33375"/>
            <a:ext cx="42386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bad-mirr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852738"/>
            <a:ext cx="4248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800" dirty="0" smtClean="0"/>
              <a:t>	</a:t>
            </a:r>
            <a:r>
              <a:rPr lang="pt-BR" sz="2800" dirty="0" smtClean="0">
                <a:solidFill>
                  <a:srgbClr val="FFC000"/>
                </a:solidFill>
              </a:rPr>
              <a:t>A </a:t>
            </a:r>
            <a:r>
              <a:rPr lang="pt-BR" sz="2800" b="1" dirty="0" err="1" smtClean="0">
                <a:solidFill>
                  <a:srgbClr val="FFC000"/>
                </a:solidFill>
              </a:rPr>
              <a:t>P.E.</a:t>
            </a:r>
            <a:r>
              <a:rPr lang="pt-BR" sz="2800" dirty="0" smtClean="0">
                <a:solidFill>
                  <a:srgbClr val="FFC000"/>
                </a:solidFill>
              </a:rPr>
              <a:t> procura compreender, p. ex, por que buscamos </a:t>
            </a:r>
            <a:r>
              <a:rPr lang="pt-BR" sz="2800" i="1" dirty="0" smtClean="0">
                <a:solidFill>
                  <a:srgbClr val="FFC000"/>
                </a:solidFill>
              </a:rPr>
              <a:t>status</a:t>
            </a:r>
            <a:r>
              <a:rPr lang="pt-BR" sz="2800" dirty="0" smtClean="0">
                <a:solidFill>
                  <a:srgbClr val="FFC000"/>
                </a:solidFill>
              </a:rPr>
              <a:t>, achamos alguém sexualmente atraente, fazemos amigos, fofocamos e outras respostas para perguntas que tradicionalmente foram negligenciadas pela psicologia.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2800" dirty="0" smtClean="0"/>
          </a:p>
        </p:txBody>
      </p:sp>
      <p:pic>
        <p:nvPicPr>
          <p:cNvPr id="13315" name="Picture 3" descr="11029923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463"/>
            <a:ext cx="3228975" cy="26590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16" name="Picture 4" descr="amigo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997200"/>
            <a:ext cx="2541588" cy="34099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17" name="Picture 5" descr="11714528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2571750"/>
            <a:ext cx="2324100" cy="42862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281988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800" b="1" dirty="0" smtClean="0"/>
              <a:t>	</a:t>
            </a:r>
            <a: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acordo com a definição proposta por </a:t>
            </a:r>
            <a:r>
              <a:rPr lang="pt-BR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Tooby</a:t>
            </a:r>
            <a: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Cosmides</a:t>
            </a:r>
            <a: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2800" i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8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"A psicologia evolutiva constitui-se simplesmente na psicologia que leva em consideração os conhecimentos adicionais que a biologia da evolução tem a oferecer, na expectativa de que a compreensão do processo que moldou a mente humana impulsionará a descoberta de sua arquitetura."</a:t>
            </a:r>
            <a: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4" descr="cosmides-too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581525"/>
            <a:ext cx="28575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011863" y="5949950"/>
            <a:ext cx="33131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800" b="0" dirty="0">
                <a:solidFill>
                  <a:schemeClr val="bg1"/>
                </a:solidFill>
              </a:rPr>
              <a:t>antropólogo John </a:t>
            </a:r>
            <a:r>
              <a:rPr lang="pt-BR" sz="1800" b="0" dirty="0" err="1">
                <a:solidFill>
                  <a:schemeClr val="bg1"/>
                </a:solidFill>
              </a:rPr>
              <a:t>Tooby</a:t>
            </a:r>
            <a:r>
              <a:rPr lang="pt-BR" sz="1800" b="0" dirty="0">
                <a:solidFill>
                  <a:schemeClr val="bg1"/>
                </a:solidFill>
              </a:rPr>
              <a:t> e a psicóloga Leda </a:t>
            </a:r>
            <a:r>
              <a:rPr lang="pt-BR" sz="1800" b="0" dirty="0" err="1">
                <a:solidFill>
                  <a:schemeClr val="bg1"/>
                </a:solidFill>
              </a:rPr>
              <a:t>Cosmides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038" y="549275"/>
            <a:ext cx="2089150" cy="749300"/>
          </a:xfrm>
        </p:spPr>
        <p:txBody>
          <a:bodyPr/>
          <a:lstStyle/>
          <a:p>
            <a:pPr>
              <a:buFontTx/>
              <a:buNone/>
            </a:pPr>
            <a:r>
              <a:rPr lang="pt-BR" b="1" dirty="0">
                <a:solidFill>
                  <a:srgbClr val="FFC000"/>
                </a:solidFill>
              </a:rPr>
              <a:t>O que é?</a:t>
            </a: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323850" y="1412875"/>
            <a:ext cx="467995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dirty="0">
                <a:solidFill>
                  <a:srgbClr val="FFFF00"/>
                </a:solidFill>
              </a:rPr>
              <a:t>Ato</a:t>
            </a:r>
            <a:r>
              <a:rPr lang="pt-BR" b="0" dirty="0">
                <a:solidFill>
                  <a:srgbClr val="FFFF00"/>
                </a:solidFill>
              </a:rPr>
              <a:t> de perceber o ambiente</a:t>
            </a:r>
          </a:p>
          <a:p>
            <a:pPr algn="just"/>
            <a:r>
              <a:rPr lang="pt-BR" dirty="0" smtClean="0">
                <a:solidFill>
                  <a:srgbClr val="FFFF00"/>
                </a:solidFill>
              </a:rPr>
              <a:t>e</a:t>
            </a:r>
            <a:r>
              <a:rPr lang="pt-BR" b="0" dirty="0" smtClean="0">
                <a:solidFill>
                  <a:srgbClr val="FFFF00"/>
                </a:solidFill>
              </a:rPr>
              <a:t>m que </a:t>
            </a:r>
            <a:r>
              <a:rPr lang="pt-BR" b="0" dirty="0">
                <a:solidFill>
                  <a:srgbClr val="FFFF00"/>
                </a:solidFill>
              </a:rPr>
              <a:t>se está </a:t>
            </a:r>
            <a:r>
              <a:rPr lang="pt-BR" b="0" dirty="0" smtClean="0">
                <a:solidFill>
                  <a:srgbClr val="FFFF00"/>
                </a:solidFill>
              </a:rPr>
              <a:t>inserido </a:t>
            </a:r>
          </a:p>
          <a:p>
            <a:pPr algn="just"/>
            <a:r>
              <a:rPr lang="pt-BR" dirty="0" smtClean="0">
                <a:solidFill>
                  <a:srgbClr val="FFFF00"/>
                </a:solidFill>
              </a:rPr>
              <a:t>(</a:t>
            </a:r>
            <a:r>
              <a:rPr lang="pt-BR" b="0" dirty="0" smtClean="0">
                <a:solidFill>
                  <a:srgbClr val="FFFF00"/>
                </a:solidFill>
              </a:rPr>
              <a:t>aprendendo </a:t>
            </a:r>
            <a:r>
              <a:rPr lang="pt-BR" b="0" dirty="0">
                <a:solidFill>
                  <a:srgbClr val="FFFF00"/>
                </a:solidFill>
              </a:rPr>
              <a:t>a proteger e a cuidar do </a:t>
            </a:r>
            <a:r>
              <a:rPr lang="pt-BR" b="0" dirty="0" smtClean="0">
                <a:solidFill>
                  <a:srgbClr val="FFFF00"/>
                </a:solidFill>
              </a:rPr>
              <a:t>mesmo)</a:t>
            </a:r>
            <a:endParaRPr lang="pt-BR" b="0" dirty="0">
              <a:solidFill>
                <a:srgbClr val="FFFF00"/>
              </a:solidFill>
            </a:endParaRPr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6300788" y="1438870"/>
            <a:ext cx="257333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b="0" u="sng" dirty="0">
                <a:solidFill>
                  <a:schemeClr val="bg1"/>
                </a:solidFill>
              </a:rPr>
              <a:t>Tomada </a:t>
            </a:r>
            <a:r>
              <a:rPr lang="pt-BR" b="0" u="sng" dirty="0" smtClean="0">
                <a:solidFill>
                  <a:schemeClr val="bg1"/>
                </a:solidFill>
              </a:rPr>
              <a:t>de consciência </a:t>
            </a:r>
            <a:r>
              <a:rPr lang="pt-BR" b="0" u="sng" dirty="0">
                <a:solidFill>
                  <a:schemeClr val="bg1"/>
                </a:solidFill>
              </a:rPr>
              <a:t>do ambiente </a:t>
            </a:r>
            <a:endParaRPr lang="pt-BR" b="0" u="sng" dirty="0" smtClean="0">
              <a:solidFill>
                <a:schemeClr val="bg1"/>
              </a:solidFill>
            </a:endParaRPr>
          </a:p>
          <a:p>
            <a:r>
              <a:rPr lang="pt-BR" b="0" u="sng" dirty="0" smtClean="0">
                <a:solidFill>
                  <a:schemeClr val="bg1"/>
                </a:solidFill>
              </a:rPr>
              <a:t>pelo ser humano</a:t>
            </a:r>
            <a:endParaRPr lang="pt-BR" b="0" u="sng" dirty="0">
              <a:solidFill>
                <a:schemeClr val="bg1"/>
              </a:solidFill>
            </a:endParaRPr>
          </a:p>
        </p:txBody>
      </p:sp>
      <p:sp>
        <p:nvSpPr>
          <p:cNvPr id="330758" name="AutoShape 6"/>
          <p:cNvSpPr>
            <a:spLocks noChangeArrowheads="1"/>
          </p:cNvSpPr>
          <p:nvPr/>
        </p:nvSpPr>
        <p:spPr bwMode="auto">
          <a:xfrm>
            <a:off x="5219700" y="1752600"/>
            <a:ext cx="865188" cy="504825"/>
          </a:xfrm>
          <a:prstGeom prst="rightArrow">
            <a:avLst>
              <a:gd name="adj1" fmla="val 50000"/>
              <a:gd name="adj2" fmla="val 42846"/>
            </a:avLst>
          </a:prstGeom>
          <a:solidFill>
            <a:srgbClr val="FFFF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330761" name="Picture 9" descr="sem títu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429000"/>
            <a:ext cx="4679950" cy="3509963"/>
          </a:xfrm>
          <a:prstGeom prst="rect">
            <a:avLst/>
          </a:prstGeom>
          <a:noFill/>
        </p:spPr>
      </p:pic>
      <p:pic>
        <p:nvPicPr>
          <p:cNvPr id="330763" name="Picture 11" descr="70974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49638"/>
            <a:ext cx="4716463" cy="3408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424863" cy="15113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800" dirty="0" smtClean="0">
                <a:solidFill>
                  <a:srgbClr val="FFC000"/>
                </a:solidFill>
              </a:rPr>
              <a:t>Boa parte do nosso comportamento é produzido por circuitos do cérebro que evoluíram, originalmente, para que os nossos ancestrais se tornassem sexualmente atrativos.</a:t>
            </a:r>
          </a:p>
        </p:txBody>
      </p:sp>
      <p:pic>
        <p:nvPicPr>
          <p:cNvPr id="15363" name="Picture 4" descr="sex_and_the_b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276475"/>
            <a:ext cx="65532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90537" y="5562600"/>
            <a:ext cx="8424863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400" b="0" dirty="0">
                <a:solidFill>
                  <a:srgbClr val="FFFF00"/>
                </a:solidFill>
              </a:rPr>
              <a:t>Embora aplicável a qualquer organismo com um sistema nervoso, a maior parte da pesquisa em </a:t>
            </a:r>
            <a:r>
              <a:rPr lang="pt-BR" sz="2400" b="0" dirty="0" err="1">
                <a:solidFill>
                  <a:srgbClr val="FFFF00"/>
                </a:solidFill>
              </a:rPr>
              <a:t>P.E.</a:t>
            </a:r>
            <a:r>
              <a:rPr lang="pt-BR" sz="2400" b="0" dirty="0">
                <a:solidFill>
                  <a:srgbClr val="FFFF00"/>
                </a:solidFill>
              </a:rPr>
              <a:t> é focada em </a:t>
            </a:r>
            <a:r>
              <a:rPr lang="pt-BR" sz="2400" b="0" i="1" dirty="0">
                <a:solidFill>
                  <a:srgbClr val="FFFF00"/>
                </a:solidFill>
              </a:rPr>
              <a:t>humanos</a:t>
            </a:r>
            <a:r>
              <a:rPr lang="pt-BR" sz="2400" b="0" dirty="0">
                <a:solidFill>
                  <a:srgbClr val="FFFF00"/>
                </a:solidFill>
              </a:rPr>
              <a:t>.</a:t>
            </a:r>
          </a:p>
          <a:p>
            <a:endParaRPr lang="pt-BR" b="0" dirty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</p:txBody>
      </p:sp>
      <p:pic>
        <p:nvPicPr>
          <p:cNvPr id="16387" name="Picture 3" descr="Neur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341438"/>
            <a:ext cx="4956175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68313" y="188913"/>
            <a:ext cx="813593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0" dirty="0">
                <a:solidFill>
                  <a:srgbClr val="FFC000"/>
                </a:solidFill>
              </a:rPr>
              <a:t>A </a:t>
            </a:r>
            <a:r>
              <a:rPr lang="pt-BR" sz="2400" dirty="0" err="1">
                <a:solidFill>
                  <a:srgbClr val="FFC000"/>
                </a:solidFill>
              </a:rPr>
              <a:t>P.E.</a:t>
            </a:r>
            <a:r>
              <a:rPr lang="pt-BR" sz="2400" b="0" dirty="0">
                <a:solidFill>
                  <a:srgbClr val="FFC000"/>
                </a:solidFill>
              </a:rPr>
              <a:t> propõe que a psicologia pode ser melhor compreendida à luz da evolução.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98462" y="574014"/>
            <a:ext cx="8135938" cy="5445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pt-BR" sz="2400" u="sng" dirty="0">
                <a:solidFill>
                  <a:srgbClr val="FFC000"/>
                </a:solidFill>
                <a:latin typeface="Arial" charset="0"/>
              </a:rPr>
              <a:t>Princípios da psicologia evolutiva</a:t>
            </a:r>
          </a:p>
          <a:p>
            <a:pPr>
              <a:lnSpc>
                <a:spcPct val="114000"/>
              </a:lnSpc>
            </a:pPr>
            <a:endParaRPr lang="pt-BR" dirty="0">
              <a:solidFill>
                <a:srgbClr val="663300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pt-BR" sz="2000" b="0" dirty="0">
                <a:solidFill>
                  <a:srgbClr val="FFFF00"/>
                </a:solidFill>
                <a:latin typeface="Arial" charset="0"/>
              </a:rPr>
              <a:t>- A mente humana foi desenhada para a vida nas savanas africanas;</a:t>
            </a:r>
          </a:p>
          <a:p>
            <a:pPr>
              <a:lnSpc>
                <a:spcPct val="150000"/>
              </a:lnSpc>
            </a:pPr>
            <a:r>
              <a:rPr lang="pt-BR" sz="2000" b="0" dirty="0">
                <a:solidFill>
                  <a:schemeClr val="bg1"/>
                </a:solidFill>
                <a:latin typeface="Arial" charset="0"/>
              </a:rPr>
              <a:t>- A maioria dos efeitos dos genes no comportamento é probabilística;</a:t>
            </a:r>
          </a:p>
          <a:p>
            <a:pPr>
              <a:lnSpc>
                <a:spcPct val="150000"/>
              </a:lnSpc>
            </a:pPr>
            <a:r>
              <a:rPr lang="pt-BR" sz="2000" b="0" dirty="0">
                <a:solidFill>
                  <a:srgbClr val="FFFF00"/>
                </a:solidFill>
                <a:latin typeface="Arial" charset="0"/>
              </a:rPr>
              <a:t>- As características selecionadas são aquelas que geram o maior número possível de descendentes;</a:t>
            </a:r>
          </a:p>
          <a:p>
            <a:pPr>
              <a:lnSpc>
                <a:spcPct val="150000"/>
              </a:lnSpc>
            </a:pPr>
            <a:r>
              <a:rPr lang="pt-BR" sz="2000" b="0" dirty="0">
                <a:solidFill>
                  <a:schemeClr val="bg1"/>
                </a:solidFill>
                <a:latin typeface="Arial" charset="0"/>
              </a:rPr>
              <a:t>- A mente é composta por circuitos neurais criados pela seleção natural para resolver problemas que surgiram durante a história evolucionária;</a:t>
            </a:r>
          </a:p>
          <a:p>
            <a:pPr>
              <a:lnSpc>
                <a:spcPct val="150000"/>
              </a:lnSpc>
            </a:pPr>
            <a:r>
              <a:rPr lang="pt-BR" sz="2000" b="0" dirty="0">
                <a:solidFill>
                  <a:srgbClr val="FFFF00"/>
                </a:solidFill>
                <a:latin typeface="Arial" charset="0"/>
              </a:rPr>
              <a:t>- A solução dos diferentes problemas é feita por diferentes módulos especializados no cérebro;</a:t>
            </a:r>
          </a:p>
          <a:p>
            <a:pPr>
              <a:lnSpc>
                <a:spcPct val="150000"/>
              </a:lnSpc>
            </a:pPr>
            <a:r>
              <a:rPr lang="pt-BR" sz="2000" b="0" dirty="0">
                <a:solidFill>
                  <a:schemeClr val="bg1"/>
                </a:solidFill>
                <a:latin typeface="Arial" charset="0"/>
              </a:rPr>
              <a:t>- A maior parte do que se passa na mente é inconsciente.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5338762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400" dirty="0" smtClean="0">
                <a:solidFill>
                  <a:srgbClr val="663300"/>
                </a:solidFill>
              </a:rPr>
              <a:t>	</a:t>
            </a:r>
            <a:r>
              <a:rPr lang="pt-BR" sz="2400" dirty="0" smtClean="0">
                <a:solidFill>
                  <a:srgbClr val="FFC000"/>
                </a:solidFill>
              </a:rPr>
              <a:t>A psicologia evolutiva tem suas raízes na psicologia cognitiva e na biologia evolutiva. Ela também deve muito à: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b="1" i="1" dirty="0" smtClean="0">
                <a:solidFill>
                  <a:srgbClr val="FFFF00"/>
                </a:solidFill>
              </a:rPr>
              <a:t>ecologia comportamental</a:t>
            </a:r>
            <a:endParaRPr lang="pt-BR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inteligência artificial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dirty="0" smtClean="0">
                <a:solidFill>
                  <a:srgbClr val="FFFF00"/>
                </a:solidFill>
              </a:rPr>
              <a:t>genética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etologia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dirty="0" smtClean="0">
                <a:solidFill>
                  <a:srgbClr val="FFFF00"/>
                </a:solidFill>
              </a:rPr>
              <a:t>antropologia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arqueologia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dirty="0" smtClean="0">
                <a:solidFill>
                  <a:srgbClr val="FFFF00"/>
                </a:solidFill>
              </a:rPr>
              <a:t>biologia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zoologia.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2400" dirty="0" smtClean="0"/>
          </a:p>
        </p:txBody>
      </p:sp>
      <p:pic>
        <p:nvPicPr>
          <p:cNvPr id="18435" name="Picture 3" descr="chipanz%C3%A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98107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areta1[1]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644900"/>
            <a:ext cx="308927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63938" y="765175"/>
            <a:ext cx="5111750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dirty="0" smtClean="0"/>
              <a:t>	</a:t>
            </a:r>
            <a:r>
              <a:rPr lang="pt-BR" dirty="0" smtClean="0">
                <a:solidFill>
                  <a:srgbClr val="FFC000"/>
                </a:solidFill>
              </a:rPr>
              <a:t>A PE é fortemente ligada à sociobiologia mas há diferenças fundamentais entre elas incluindo a ênfase em mecanismos </a:t>
            </a:r>
            <a:r>
              <a:rPr lang="pt-BR" i="1" dirty="0" smtClean="0">
                <a:solidFill>
                  <a:srgbClr val="FFC000"/>
                </a:solidFill>
              </a:rPr>
              <a:t>específicos de domínio</a:t>
            </a:r>
            <a:r>
              <a:rPr lang="pt-BR" dirty="0" smtClean="0">
                <a:solidFill>
                  <a:srgbClr val="FFC000"/>
                </a:solidFill>
              </a:rPr>
              <a:t> em vez de </a:t>
            </a:r>
            <a:r>
              <a:rPr lang="pt-BR" i="1" dirty="0" smtClean="0">
                <a:solidFill>
                  <a:srgbClr val="FFC000"/>
                </a:solidFill>
              </a:rPr>
              <a:t>gerais</a:t>
            </a:r>
            <a:r>
              <a:rPr lang="pt-BR" dirty="0" smtClean="0">
                <a:solidFill>
                  <a:srgbClr val="FFC000"/>
                </a:solidFill>
              </a:rPr>
              <a:t>, a relevância de medidas de </a:t>
            </a:r>
            <a:r>
              <a:rPr lang="pt-BR" b="1" i="1" dirty="0" smtClean="0">
                <a:solidFill>
                  <a:srgbClr val="FFC000"/>
                </a:solidFill>
              </a:rPr>
              <a:t>adaptabilidade</a:t>
            </a:r>
            <a:r>
              <a:rPr lang="pt-BR" dirty="0" smtClean="0">
                <a:solidFill>
                  <a:srgbClr val="FFC000"/>
                </a:solidFill>
              </a:rPr>
              <a:t> (</a:t>
            </a:r>
            <a:r>
              <a:rPr lang="pt-BR" i="1" dirty="0" err="1" smtClean="0">
                <a:solidFill>
                  <a:srgbClr val="FFC000"/>
                </a:solidFill>
              </a:rPr>
              <a:t>fitness</a:t>
            </a:r>
            <a:r>
              <a:rPr lang="pt-BR" dirty="0" smtClean="0">
                <a:solidFill>
                  <a:srgbClr val="FFC000"/>
                </a:solidFill>
              </a:rPr>
              <a:t>) e a preferência pela psicologia sobre o comportamento.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dirty="0" smtClean="0"/>
          </a:p>
          <a:p>
            <a:pPr algn="ctr" eaLnBrk="1" hangingPunct="1">
              <a:lnSpc>
                <a:spcPct val="80000"/>
              </a:lnSpc>
            </a:pPr>
            <a:endParaRPr lang="pt-BR" dirty="0" smtClean="0"/>
          </a:p>
        </p:txBody>
      </p:sp>
      <p:pic>
        <p:nvPicPr>
          <p:cNvPr id="19459" name="Picture 3" descr="macacos-+cego,+surdo+e+mu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3889375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Blind_Deaf_Mute_by_Adm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363"/>
            <a:ext cx="39243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79838" y="1641475"/>
            <a:ext cx="4906962" cy="39973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pt-BR" sz="2800" dirty="0" smtClean="0"/>
              <a:t>	</a:t>
            </a:r>
            <a:r>
              <a:rPr lang="pt-BR" sz="2800" dirty="0" smtClean="0">
                <a:solidFill>
                  <a:srgbClr val="FFC000"/>
                </a:solidFill>
              </a:rPr>
              <a:t>Muitos psicólogos evolutivos, contudo, argumentam que a mente consiste tanto de mecanismos específicos quanto gerais.</a:t>
            </a:r>
            <a:r>
              <a:rPr lang="pt-BR" sz="2800" dirty="0" smtClean="0">
                <a:solidFill>
                  <a:srgbClr val="6633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pt-BR" sz="2800" dirty="0" smtClean="0">
                <a:solidFill>
                  <a:srgbClr val="663300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pt-BR" sz="2800" dirty="0" smtClean="0">
                <a:solidFill>
                  <a:srgbClr val="663300"/>
                </a:solidFill>
              </a:rPr>
              <a:t>	</a:t>
            </a:r>
            <a:r>
              <a:rPr lang="pt-BR" sz="2800" dirty="0" smtClean="0">
                <a:solidFill>
                  <a:srgbClr val="FFFF00"/>
                </a:solidFill>
              </a:rPr>
              <a:t>Muito da pesquisa em sociobiologia é agora conduzida também no campo da </a:t>
            </a:r>
            <a:r>
              <a:rPr lang="pt-BR" sz="2800" b="1" i="1" dirty="0" smtClean="0">
                <a:solidFill>
                  <a:srgbClr val="FFFF00"/>
                </a:solidFill>
              </a:rPr>
              <a:t>ecologia comportamental</a:t>
            </a:r>
            <a:r>
              <a:rPr lang="pt-BR" sz="2800" dirty="0" smtClean="0">
                <a:solidFill>
                  <a:srgbClr val="FFFF00"/>
                </a:solidFill>
              </a:rPr>
              <a:t>. </a:t>
            </a:r>
          </a:p>
          <a:p>
            <a:pPr eaLnBrk="1" hangingPunct="1"/>
            <a:endParaRPr lang="pt-BR" sz="2800" dirty="0" smtClean="0"/>
          </a:p>
        </p:txBody>
      </p:sp>
      <p:pic>
        <p:nvPicPr>
          <p:cNvPr id="20483" name="Picture 3" descr="g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6975"/>
            <a:ext cx="30861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suicidi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644900"/>
            <a:ext cx="3095625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610600" cy="4525962"/>
          </a:xfrm>
        </p:spPr>
        <p:txBody>
          <a:bodyPr>
            <a:noAutofit/>
          </a:bodyPr>
          <a:lstStyle/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pt-BR" sz="2400" dirty="0" smtClean="0">
                <a:solidFill>
                  <a:srgbClr val="FFC000"/>
                </a:solidFill>
              </a:rPr>
              <a:t>	Especificamente, a PE propõe que o cérebro consiste de vários mecanismos funcionais, chamados </a:t>
            </a:r>
            <a:r>
              <a:rPr lang="pt-BR" sz="2400" i="1" dirty="0" smtClean="0">
                <a:solidFill>
                  <a:srgbClr val="FFC000"/>
                </a:solidFill>
              </a:rPr>
              <a:t>adaptações psicológicas</a:t>
            </a:r>
            <a:r>
              <a:rPr lang="pt-BR" sz="2400" dirty="0" smtClean="0">
                <a:solidFill>
                  <a:srgbClr val="FFC000"/>
                </a:solidFill>
              </a:rPr>
              <a:t> ou </a:t>
            </a:r>
            <a:r>
              <a:rPr lang="pt-BR" sz="2400" i="1" u="sng" dirty="0" smtClean="0">
                <a:solidFill>
                  <a:srgbClr val="FFC000"/>
                </a:solidFill>
              </a:rPr>
              <a:t>mecanismos psicológicos evoluídos</a:t>
            </a:r>
            <a:r>
              <a:rPr lang="pt-BR" sz="2400" dirty="0" smtClean="0">
                <a:solidFill>
                  <a:srgbClr val="FFC000"/>
                </a:solidFill>
              </a:rPr>
              <a:t> (</a:t>
            </a:r>
            <a:r>
              <a:rPr lang="pt-BR" sz="2400" dirty="0" err="1" smtClean="0">
                <a:solidFill>
                  <a:srgbClr val="FFC000"/>
                </a:solidFill>
              </a:rPr>
              <a:t>MPEs</a:t>
            </a:r>
            <a:r>
              <a:rPr lang="pt-BR" sz="2400" dirty="0" smtClean="0">
                <a:solidFill>
                  <a:srgbClr val="FFC000"/>
                </a:solidFill>
              </a:rPr>
              <a:t>), que evoluíram por seleção natural. 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endParaRPr lang="pt-BR" sz="2400" dirty="0" smtClean="0"/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pt-BR" sz="2400" dirty="0" smtClean="0">
                <a:solidFill>
                  <a:srgbClr val="663300"/>
                </a:solidFill>
              </a:rPr>
              <a:t>	</a:t>
            </a:r>
            <a:r>
              <a:rPr lang="pt-BR" sz="2400" dirty="0" smtClean="0">
                <a:solidFill>
                  <a:schemeClr val="bg1"/>
                </a:solidFill>
              </a:rPr>
              <a:t>Exemplos </a:t>
            </a:r>
            <a:r>
              <a:rPr lang="pt-BR" sz="2400" u="sng" dirty="0" smtClean="0">
                <a:solidFill>
                  <a:schemeClr val="bg1"/>
                </a:solidFill>
              </a:rPr>
              <a:t>não controvertidos</a:t>
            </a:r>
            <a:r>
              <a:rPr lang="pt-BR" sz="2400" dirty="0" smtClean="0">
                <a:solidFill>
                  <a:schemeClr val="bg1"/>
                </a:solidFill>
              </a:rPr>
              <a:t> de </a:t>
            </a:r>
            <a:r>
              <a:rPr lang="pt-BR" sz="2400" dirty="0" err="1" smtClean="0">
                <a:solidFill>
                  <a:schemeClr val="bg1"/>
                </a:solidFill>
              </a:rPr>
              <a:t>MPEs</a:t>
            </a:r>
            <a:r>
              <a:rPr lang="pt-BR" sz="2400" dirty="0" smtClean="0">
                <a:solidFill>
                  <a:schemeClr val="bg1"/>
                </a:solidFill>
              </a:rPr>
              <a:t> são a visão, a audição, a memória e o </a:t>
            </a:r>
            <a:r>
              <a:rPr lang="pt-BR" sz="2400" i="1" dirty="0" smtClean="0">
                <a:solidFill>
                  <a:schemeClr val="bg1"/>
                </a:solidFill>
              </a:rPr>
              <a:t>controle motor</a:t>
            </a:r>
            <a:r>
              <a:rPr lang="pt-BR" sz="2400" dirty="0" smtClean="0">
                <a:solidFill>
                  <a:schemeClr val="bg1"/>
                </a:solidFill>
              </a:rPr>
              <a:t>. 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endParaRPr lang="pt-BR" sz="2400" dirty="0" smtClean="0"/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pt-BR" sz="2400" dirty="0" smtClean="0">
                <a:solidFill>
                  <a:srgbClr val="663300"/>
                </a:solidFill>
              </a:rPr>
              <a:t>	</a:t>
            </a:r>
            <a:r>
              <a:rPr lang="pt-BR" sz="2400" dirty="0" smtClean="0">
                <a:solidFill>
                  <a:srgbClr val="FFC000"/>
                </a:solidFill>
              </a:rPr>
              <a:t>Exemplos </a:t>
            </a:r>
            <a:r>
              <a:rPr lang="pt-BR" sz="2400" u="sng" dirty="0" smtClean="0">
                <a:solidFill>
                  <a:srgbClr val="FFC000"/>
                </a:solidFill>
              </a:rPr>
              <a:t>controvertidos </a:t>
            </a:r>
            <a:r>
              <a:rPr lang="pt-BR" sz="2400" dirty="0" smtClean="0">
                <a:solidFill>
                  <a:srgbClr val="FFC000"/>
                </a:solidFill>
              </a:rPr>
              <a:t>são os </a:t>
            </a:r>
            <a:r>
              <a:rPr lang="pt-BR" sz="2400" i="1" dirty="0" smtClean="0">
                <a:solidFill>
                  <a:srgbClr val="FFC000"/>
                </a:solidFill>
              </a:rPr>
              <a:t>mecanismos para evitar incesto</a:t>
            </a:r>
            <a:r>
              <a:rPr lang="pt-BR" sz="2400" dirty="0" smtClean="0">
                <a:solidFill>
                  <a:srgbClr val="FFC000"/>
                </a:solidFill>
              </a:rPr>
              <a:t>, </a:t>
            </a:r>
            <a:r>
              <a:rPr lang="pt-BR" sz="2400" i="1" dirty="0" smtClean="0">
                <a:solidFill>
                  <a:srgbClr val="FFC000"/>
                </a:solidFill>
              </a:rPr>
              <a:t>mecanismos para detectar mentira</a:t>
            </a:r>
            <a:r>
              <a:rPr lang="pt-BR" sz="2400" dirty="0" smtClean="0">
                <a:solidFill>
                  <a:srgbClr val="FFC000"/>
                </a:solidFill>
              </a:rPr>
              <a:t>, preferências sexuais, estratégias para escolha de parceiros e cognição espacial. 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endParaRPr lang="pt-BR" sz="2400" dirty="0" smtClean="0"/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pt-BR" sz="2400" dirty="0" smtClean="0">
                <a:solidFill>
                  <a:srgbClr val="663300"/>
                </a:solidFill>
              </a:rPr>
              <a:t>	</a:t>
            </a:r>
            <a:r>
              <a:rPr lang="pt-BR" sz="2400" dirty="0" smtClean="0">
                <a:solidFill>
                  <a:schemeClr val="bg1"/>
                </a:solidFill>
              </a:rPr>
              <a:t>A maioria dos psicólogos evolutivos argumenta que </a:t>
            </a:r>
            <a:r>
              <a:rPr lang="pt-BR" sz="2400" dirty="0" err="1" smtClean="0">
                <a:solidFill>
                  <a:schemeClr val="bg1"/>
                </a:solidFill>
              </a:rPr>
              <a:t>MPEs</a:t>
            </a:r>
            <a:r>
              <a:rPr lang="pt-BR" sz="2400" dirty="0" smtClean="0">
                <a:solidFill>
                  <a:schemeClr val="bg1"/>
                </a:solidFill>
              </a:rPr>
              <a:t> são universais em uma espécie.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846388" y="620713"/>
            <a:ext cx="3097212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0" dirty="0">
                <a:solidFill>
                  <a:srgbClr val="FFC000"/>
                </a:solidFill>
              </a:rPr>
              <a:t>A psicologia evolutiva tem sido aplicada a muitos campos de estudo, tais como:</a:t>
            </a:r>
          </a:p>
          <a:p>
            <a:r>
              <a:rPr lang="pt-BR" sz="2400" b="0" dirty="0">
                <a:solidFill>
                  <a:srgbClr val="FFFF00"/>
                </a:solidFill>
              </a:rPr>
              <a:t> - Economia </a:t>
            </a:r>
            <a:endParaRPr lang="pt-BR" sz="2400" b="0" dirty="0">
              <a:solidFill>
                <a:schemeClr val="bg1"/>
              </a:solidFill>
            </a:endParaRPr>
          </a:p>
          <a:p>
            <a:r>
              <a:rPr lang="pt-BR" sz="2400" b="0" dirty="0">
                <a:solidFill>
                  <a:schemeClr val="bg1"/>
                </a:solidFill>
              </a:rPr>
              <a:t>- Direito </a:t>
            </a:r>
          </a:p>
          <a:p>
            <a:pPr>
              <a:buFontTx/>
              <a:buChar char="-"/>
            </a:pPr>
            <a:r>
              <a:rPr lang="pt-BR" sz="2400" b="0" dirty="0">
                <a:solidFill>
                  <a:srgbClr val="FFFF00"/>
                </a:solidFill>
              </a:rPr>
              <a:t>Psiquiatria</a:t>
            </a:r>
          </a:p>
          <a:p>
            <a:pPr>
              <a:buFontTx/>
              <a:buChar char="-"/>
            </a:pPr>
            <a:r>
              <a:rPr lang="pt-BR" sz="2400" b="0" dirty="0">
                <a:solidFill>
                  <a:schemeClr val="bg1"/>
                </a:solidFill>
              </a:rPr>
              <a:t>Política</a:t>
            </a:r>
          </a:p>
          <a:p>
            <a:pPr>
              <a:buFontTx/>
              <a:buChar char="-"/>
            </a:pPr>
            <a:r>
              <a:rPr lang="pt-BR" sz="2400" b="0" dirty="0">
                <a:solidFill>
                  <a:srgbClr val="FFFF00"/>
                </a:solidFill>
              </a:rPr>
              <a:t> Literatura </a:t>
            </a:r>
            <a:endParaRPr lang="pt-BR" sz="2400" b="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pt-BR" sz="2400" b="0" dirty="0">
                <a:solidFill>
                  <a:schemeClr val="bg1"/>
                </a:solidFill>
              </a:rPr>
              <a:t> </a:t>
            </a:r>
            <a:r>
              <a:rPr lang="pt-BR" sz="2400" b="0" dirty="0" smtClean="0">
                <a:solidFill>
                  <a:schemeClr val="bg1"/>
                </a:solidFill>
              </a:rPr>
              <a:t>Sexo</a:t>
            </a:r>
            <a:endParaRPr lang="pt-BR" sz="2400" b="0" dirty="0">
              <a:solidFill>
                <a:schemeClr val="bg1"/>
              </a:solidFill>
            </a:endParaRPr>
          </a:p>
        </p:txBody>
      </p:sp>
      <p:pic>
        <p:nvPicPr>
          <p:cNvPr id="22531" name="Picture 3" descr="direito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33375"/>
            <a:ext cx="25527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781300"/>
            <a:ext cx="2592388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literatu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652963"/>
            <a:ext cx="248761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economia_gast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60350"/>
            <a:ext cx="21605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ayahuasca0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492375"/>
            <a:ext cx="2160588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sexo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799013"/>
            <a:ext cx="2232025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93712" y="5715000"/>
            <a:ext cx="45354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pt-BR" b="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Sociobiology</a:t>
            </a:r>
            <a:r>
              <a:rPr lang="pt-BR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BR" b="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pt-BR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</a:t>
            </a:r>
            <a:endParaRPr lang="pt-BR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5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258623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5724525" y="5661025"/>
            <a:ext cx="184409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pt-BR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O. Wilson</a:t>
            </a:r>
          </a:p>
        </p:txBody>
      </p:sp>
      <p:pic>
        <p:nvPicPr>
          <p:cNvPr id="23557" name="Picture 7" descr="1838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28775"/>
            <a:ext cx="3519488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533400" y="498157"/>
            <a:ext cx="6192837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600" dirty="0">
                <a:solidFill>
                  <a:srgbClr val="FFC000"/>
                </a:solidFill>
              </a:rPr>
              <a:t>O “Pai” da </a:t>
            </a:r>
            <a:r>
              <a:rPr lang="pt-BR" sz="2600" dirty="0" smtClean="0">
                <a:solidFill>
                  <a:srgbClr val="FFC000"/>
                </a:solidFill>
              </a:rPr>
              <a:t>Sociobiologia e seu trabalho:</a:t>
            </a:r>
            <a:endParaRPr lang="pt-BR" sz="2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8964613" cy="17287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800" dirty="0" smtClean="0"/>
              <a:t>  	</a:t>
            </a:r>
            <a:r>
              <a:rPr lang="pt-BR" sz="2800" dirty="0" smtClean="0">
                <a:solidFill>
                  <a:srgbClr val="FFC000"/>
                </a:solidFill>
              </a:rPr>
              <a:t>O termo </a:t>
            </a:r>
            <a:r>
              <a:rPr lang="pt-BR" sz="2800" b="1" i="1" dirty="0" smtClean="0">
                <a:solidFill>
                  <a:srgbClr val="FFC000"/>
                </a:solidFill>
              </a:rPr>
              <a:t>Psicologia Evolutiva</a:t>
            </a:r>
            <a:r>
              <a:rPr lang="pt-BR" sz="2800" dirty="0" smtClean="0">
                <a:solidFill>
                  <a:srgbClr val="FFC000"/>
                </a:solidFill>
              </a:rPr>
              <a:t> foi provavelmente cunhado por </a:t>
            </a:r>
            <a:r>
              <a:rPr lang="pt-BR" sz="2800" dirty="0" err="1" smtClean="0">
                <a:solidFill>
                  <a:srgbClr val="FFC000"/>
                </a:solidFill>
              </a:rPr>
              <a:t>Ghiselin</a:t>
            </a:r>
            <a:r>
              <a:rPr lang="pt-BR" sz="2800" dirty="0" smtClean="0">
                <a:solidFill>
                  <a:srgbClr val="FFC000"/>
                </a:solidFill>
              </a:rPr>
              <a:t> na </a:t>
            </a:r>
            <a:r>
              <a:rPr lang="pt-BR" sz="2800" i="1" dirty="0" err="1" smtClean="0">
                <a:solidFill>
                  <a:srgbClr val="FFC000"/>
                </a:solidFill>
              </a:rPr>
              <a:t>Science</a:t>
            </a:r>
            <a:r>
              <a:rPr lang="pt-BR" sz="2800" dirty="0" smtClean="0">
                <a:solidFill>
                  <a:srgbClr val="FFC000"/>
                </a:solidFill>
              </a:rPr>
              <a:t>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800" b="1" i="1" dirty="0" smtClean="0"/>
              <a:t>	</a:t>
            </a:r>
            <a:endParaRPr lang="pt-BR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800" dirty="0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644900"/>
            <a:ext cx="48577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763713" y="5734050"/>
            <a:ext cx="2952750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solidFill>
                  <a:schemeClr val="tx1"/>
                </a:solidFill>
                <a:latin typeface="Arial" charset="0"/>
              </a:rPr>
              <a:t>Science, 1977</a:t>
            </a:r>
          </a:p>
        </p:txBody>
      </p:sp>
      <p:pic>
        <p:nvPicPr>
          <p:cNvPr id="24581" name="Picture 5" descr="riepp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5163" y="3573463"/>
            <a:ext cx="2128837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81" name="Picture 5" descr="luppi_interior_c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250825" y="5280025"/>
            <a:ext cx="8642350" cy="1261884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indivíduo percebe, reage e responde diferentemente às ações sobre o ambiente em que vive. </a:t>
            </a:r>
            <a:endParaRPr lang="pt-BR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respostas ou manifestações daí decorrentes são resultado das percepções (individuais e coletivas), dos processos cognitivos, julgamentos e expectativas de cada pessoa.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068638"/>
            <a:ext cx="62642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5445125"/>
            <a:ext cx="61658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95288" y="476250"/>
            <a:ext cx="7329487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i="1" dirty="0">
                <a:solidFill>
                  <a:srgbClr val="FFC000"/>
                </a:solidFill>
              </a:rPr>
              <a:t>Jerome </a:t>
            </a:r>
            <a:r>
              <a:rPr lang="pt-BR" sz="2400" i="1" dirty="0" err="1">
                <a:solidFill>
                  <a:srgbClr val="FFC000"/>
                </a:solidFill>
              </a:rPr>
              <a:t>Barkow</a:t>
            </a:r>
            <a:r>
              <a:rPr lang="pt-BR" sz="2400" b="0" dirty="0">
                <a:solidFill>
                  <a:srgbClr val="FFC000"/>
                </a:solidFill>
              </a:rPr>
              <a:t>, Leda </a:t>
            </a:r>
            <a:r>
              <a:rPr lang="pt-BR" sz="2400" b="0" dirty="0" err="1">
                <a:solidFill>
                  <a:srgbClr val="FFC000"/>
                </a:solidFill>
              </a:rPr>
              <a:t>Cosmides</a:t>
            </a:r>
            <a:r>
              <a:rPr lang="pt-BR" sz="2400" b="0" dirty="0">
                <a:solidFill>
                  <a:srgbClr val="FFC000"/>
                </a:solidFill>
              </a:rPr>
              <a:t> e </a:t>
            </a:r>
            <a:r>
              <a:rPr lang="pt-BR" sz="2400" i="1" dirty="0">
                <a:solidFill>
                  <a:srgbClr val="FFC000"/>
                </a:solidFill>
              </a:rPr>
              <a:t>John </a:t>
            </a:r>
            <a:r>
              <a:rPr lang="pt-BR" sz="2400" i="1" dirty="0" err="1">
                <a:solidFill>
                  <a:srgbClr val="FFC000"/>
                </a:solidFill>
              </a:rPr>
              <a:t>Tooby</a:t>
            </a:r>
            <a:r>
              <a:rPr lang="pt-BR" sz="2400" b="0" dirty="0">
                <a:solidFill>
                  <a:srgbClr val="FFC000"/>
                </a:solidFill>
              </a:rPr>
              <a:t> </a:t>
            </a:r>
            <a:r>
              <a:rPr lang="pt-BR" sz="2400" b="0" dirty="0">
                <a:solidFill>
                  <a:srgbClr val="FFFF00"/>
                </a:solidFill>
              </a:rPr>
              <a:t>popularizaram o termo em seu influente livro de 1992, </a:t>
            </a:r>
            <a:r>
              <a:rPr lang="pt-BR" sz="2400" i="1" dirty="0" err="1">
                <a:solidFill>
                  <a:schemeClr val="bg1"/>
                </a:solidFill>
              </a:rPr>
              <a:t>The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Adapted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Mind</a:t>
            </a:r>
            <a:r>
              <a:rPr lang="pt-BR" sz="2400" i="1" dirty="0">
                <a:solidFill>
                  <a:schemeClr val="bg1"/>
                </a:solidFill>
              </a:rPr>
              <a:t>: </a:t>
            </a:r>
            <a:r>
              <a:rPr lang="pt-BR" sz="2400" i="1" dirty="0" err="1">
                <a:solidFill>
                  <a:schemeClr val="bg1"/>
                </a:solidFill>
              </a:rPr>
              <a:t>Evolutionary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Psychology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and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The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Generation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of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Culture</a:t>
            </a:r>
            <a:r>
              <a:rPr lang="pt-BR" sz="2400" b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5605" name="Picture 5" descr="1252750573-41tywpveh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068638"/>
            <a:ext cx="2163763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untitle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810000" cy="3810000"/>
          </a:xfrm>
          <a:noFill/>
        </p:spPr>
      </p:pic>
      <p:pic>
        <p:nvPicPr>
          <p:cNvPr id="26627" name="Picture 3" descr="davidbu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6038"/>
            <a:ext cx="28082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whyWomenHaveSexCover_2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4450"/>
            <a:ext cx="25717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79388" y="3887212"/>
            <a:ext cx="8569325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pt-BR" sz="1600" dirty="0">
                <a:solidFill>
                  <a:srgbClr val="FFC000"/>
                </a:solidFill>
              </a:rPr>
              <a:t>-</a:t>
            </a:r>
            <a:r>
              <a:rPr lang="pt-BR" sz="2200" dirty="0">
                <a:solidFill>
                  <a:srgbClr val="FFC000"/>
                </a:solidFill>
              </a:rPr>
              <a:t> Como a psicologia evolutiva nos ajuda a entender o comportamento amoroso do homem?</a:t>
            </a:r>
          </a:p>
          <a:p>
            <a:pPr algn="l" fontAlgn="ctr">
              <a:lnSpc>
                <a:spcPct val="100000"/>
              </a:lnSpc>
            </a:pPr>
            <a:r>
              <a:rPr lang="pt-BR" sz="2200" dirty="0">
                <a:solidFill>
                  <a:srgbClr val="FFFF00"/>
                </a:solidFill>
              </a:rPr>
              <a:t>- No que homens e mulheres diferem na hora de escolher seus parceiros?</a:t>
            </a:r>
          </a:p>
          <a:p>
            <a:pPr algn="l" fontAlgn="ctr">
              <a:lnSpc>
                <a:spcPct val="100000"/>
              </a:lnSpc>
            </a:pPr>
            <a:r>
              <a:rPr lang="pt-BR" sz="2200" dirty="0">
                <a:solidFill>
                  <a:schemeClr val="bg1"/>
                </a:solidFill>
              </a:rPr>
              <a:t>- Qual a razão dessas diferenças?</a:t>
            </a:r>
          </a:p>
          <a:p>
            <a:pPr algn="l" fontAlgn="ctr">
              <a:lnSpc>
                <a:spcPct val="100000"/>
              </a:lnSpc>
            </a:pPr>
            <a:r>
              <a:rPr lang="pt-BR" sz="2200" dirty="0">
                <a:solidFill>
                  <a:srgbClr val="FFC000"/>
                </a:solidFill>
              </a:rPr>
              <a:t>- Homens e mulheres também são diferentes na hora de conquistar o parceiro?</a:t>
            </a:r>
          </a:p>
          <a:p>
            <a:pPr algn="l" fontAlgn="ctr">
              <a:lnSpc>
                <a:spcPct val="100000"/>
              </a:lnSpc>
            </a:pPr>
            <a:r>
              <a:rPr lang="pt-BR" sz="2200" dirty="0">
                <a:solidFill>
                  <a:srgbClr val="FFFF00"/>
                </a:solidFill>
              </a:rPr>
              <a:t>- Amor e ciúme sempre fizeram parte das relações?</a:t>
            </a:r>
          </a:p>
          <a:p>
            <a:pPr algn="l" fontAlgn="ctr">
              <a:lnSpc>
                <a:spcPct val="100000"/>
              </a:lnSpc>
            </a:pPr>
            <a:r>
              <a:rPr lang="pt-BR" sz="2200" dirty="0">
                <a:solidFill>
                  <a:schemeClr val="bg1"/>
                </a:solidFill>
              </a:rPr>
              <a:t>- Homens traem mais do que mulheres?</a:t>
            </a:r>
          </a:p>
          <a:p>
            <a:pPr algn="l" fontAlgn="ctr">
              <a:lnSpc>
                <a:spcPct val="100000"/>
              </a:lnSpc>
            </a:pPr>
            <a:endParaRPr lang="pt-B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364163" y="892642"/>
            <a:ext cx="3492500" cy="4401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 err="1" smtClean="0">
                <a:solidFill>
                  <a:srgbClr val="FFC000"/>
                </a:solidFill>
                <a:latin typeface="Arial" charset="0"/>
              </a:rPr>
              <a:t>Periódicos</a:t>
            </a:r>
            <a:r>
              <a:rPr lang="en-US" sz="2800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Arial" charset="0"/>
              </a:rPr>
              <a:t>científicos</a:t>
            </a:r>
            <a:r>
              <a:rPr lang="en-US" sz="2800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Arial" charset="0"/>
              </a:rPr>
              <a:t>na</a:t>
            </a:r>
            <a:r>
              <a:rPr lang="en-US" sz="2800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Arial" charset="0"/>
              </a:rPr>
              <a:t>área</a:t>
            </a:r>
            <a:r>
              <a:rPr lang="en-US" sz="2800" dirty="0" smtClean="0">
                <a:solidFill>
                  <a:srgbClr val="FFC000"/>
                </a:solidFill>
                <a:latin typeface="Arial" charset="0"/>
              </a:rPr>
              <a:t>:</a:t>
            </a:r>
          </a:p>
          <a:p>
            <a:pPr>
              <a:lnSpc>
                <a:spcPct val="100000"/>
              </a:lnSpc>
            </a:pPr>
            <a:endParaRPr lang="en-US" sz="2800" dirty="0" smtClean="0">
              <a:solidFill>
                <a:srgbClr val="663300"/>
              </a:solidFill>
              <a:latin typeface="Arial" charset="0"/>
            </a:endParaRP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Evolution 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and Human Behavior</a:t>
            </a:r>
          </a:p>
          <a:p>
            <a:pPr>
              <a:lnSpc>
                <a:spcPct val="100000"/>
              </a:lnSpc>
            </a:pPr>
            <a:endParaRPr lang="en-US" sz="2800" dirty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00"/>
                </a:solidFill>
                <a:latin typeface="Arial" charset="0"/>
              </a:rPr>
              <a:t>Human Nature</a:t>
            </a:r>
          </a:p>
          <a:p>
            <a:pPr>
              <a:lnSpc>
                <a:spcPct val="100000"/>
              </a:lnSpc>
            </a:pPr>
            <a:endParaRPr lang="en-US" sz="2800" dirty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00"/>
                </a:solidFill>
                <a:latin typeface="Arial" charset="0"/>
              </a:rPr>
              <a:t>Evolutionary Psychology</a:t>
            </a:r>
          </a:p>
        </p:txBody>
      </p:sp>
      <p:pic>
        <p:nvPicPr>
          <p:cNvPr id="27651" name="Picture 3" descr="revist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52451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555875" y="260350"/>
            <a:ext cx="27202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http://www.epjournal.net/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880903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979863" y="1341438"/>
            <a:ext cx="3679825" cy="379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0">
                <a:solidFill>
                  <a:schemeClr val="tx1"/>
                </a:solidFill>
              </a:rPr>
              <a:t>Evolutionary Psychology 2009. 8(1): 90-106</a:t>
            </a:r>
            <a:r>
              <a:rPr lang="pt-BR" sz="14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2781300"/>
            <a:ext cx="8802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859338" y="2708275"/>
            <a:ext cx="3725862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0">
                <a:solidFill>
                  <a:schemeClr val="tx1"/>
                </a:solidFill>
              </a:rPr>
              <a:t>www.epjournal.net – 2010. 8(1): 66-89</a:t>
            </a: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613" y="4221163"/>
            <a:ext cx="894238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4149725"/>
            <a:ext cx="31908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755650" y="1292054"/>
            <a:ext cx="7920038" cy="4762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l">
              <a:lnSpc>
                <a:spcPct val="100000"/>
              </a:lnSpc>
              <a:spcAft>
                <a:spcPts val="300"/>
              </a:spcAft>
              <a:buFontTx/>
              <a:buAutoNum type="arabicParenBoth"/>
            </a:pPr>
            <a:r>
              <a:rPr lang="pt-BR" sz="2200" b="0" dirty="0">
                <a:solidFill>
                  <a:srgbClr val="FFFF00"/>
                </a:solidFill>
              </a:rPr>
              <a:t>o impacto da modernização sobre a estrutura familiar; </a:t>
            </a:r>
          </a:p>
          <a:p>
            <a:pPr marL="342900" indent="-342900" algn="l">
              <a:lnSpc>
                <a:spcPct val="100000"/>
              </a:lnSpc>
              <a:spcAft>
                <a:spcPts val="300"/>
              </a:spcAft>
              <a:buFontTx/>
              <a:buAutoNum type="arabicParenBoth"/>
            </a:pPr>
            <a:r>
              <a:rPr lang="pt-BR" sz="2200" b="0" dirty="0">
                <a:solidFill>
                  <a:schemeClr val="bg1"/>
                </a:solidFill>
              </a:rPr>
              <a:t>um modelo interacionista de criação de filhos em diferentes condições ecológicas, incluindo uma população de índios brasileiros; </a:t>
            </a:r>
          </a:p>
          <a:p>
            <a:pPr marL="342900" indent="-342900" algn="l">
              <a:lnSpc>
                <a:spcPct val="100000"/>
              </a:lnSpc>
              <a:spcAft>
                <a:spcPts val="300"/>
              </a:spcAft>
              <a:buFontTx/>
              <a:buAutoNum type="arabicParenBoth"/>
            </a:pPr>
            <a:r>
              <a:rPr lang="pt-BR" sz="2200" b="0" dirty="0">
                <a:solidFill>
                  <a:srgbClr val="FFFF00"/>
                </a:solidFill>
              </a:rPr>
              <a:t>o cuidado a crianças e o risco de maus-tratos em ambiente familiar; </a:t>
            </a:r>
          </a:p>
          <a:p>
            <a:pPr marL="342900" indent="-342900" algn="l">
              <a:lnSpc>
                <a:spcPct val="100000"/>
              </a:lnSpc>
              <a:spcAft>
                <a:spcPts val="300"/>
              </a:spcAft>
              <a:buFontTx/>
              <a:buAutoNum type="arabicParenBoth"/>
            </a:pPr>
            <a:r>
              <a:rPr lang="pt-BR" sz="2200" b="0" dirty="0">
                <a:solidFill>
                  <a:schemeClr val="bg1"/>
                </a:solidFill>
              </a:rPr>
              <a:t>através do método comparativo, o cuidado materno e desenvolvimento de filhotes em primatas; </a:t>
            </a:r>
          </a:p>
          <a:p>
            <a:pPr marL="342900" indent="-342900" algn="l">
              <a:lnSpc>
                <a:spcPct val="100000"/>
              </a:lnSpc>
              <a:spcAft>
                <a:spcPts val="300"/>
              </a:spcAft>
              <a:buFontTx/>
              <a:buAutoNum type="arabicParenBoth"/>
            </a:pPr>
            <a:r>
              <a:rPr lang="pt-BR" sz="2200" b="0" dirty="0">
                <a:solidFill>
                  <a:srgbClr val="FFFF00"/>
                </a:solidFill>
              </a:rPr>
              <a:t>a escolha de parceiros em humanos; </a:t>
            </a:r>
          </a:p>
          <a:p>
            <a:pPr marL="342900" indent="-342900" algn="l">
              <a:lnSpc>
                <a:spcPct val="100000"/>
              </a:lnSpc>
              <a:spcAft>
                <a:spcPts val="300"/>
              </a:spcAft>
              <a:buFontTx/>
              <a:buAutoNum type="arabicParenBoth"/>
            </a:pPr>
            <a:r>
              <a:rPr lang="pt-BR" sz="2200" b="0" dirty="0">
                <a:solidFill>
                  <a:schemeClr val="bg1"/>
                </a:solidFill>
              </a:rPr>
              <a:t>a gravidez na adolescência como uma estratégia evolutiva; </a:t>
            </a:r>
          </a:p>
          <a:p>
            <a:pPr marL="342900" indent="-342900" algn="l">
              <a:lnSpc>
                <a:spcPct val="100000"/>
              </a:lnSpc>
              <a:spcAft>
                <a:spcPts val="300"/>
              </a:spcAft>
              <a:buFontTx/>
              <a:buAutoNum type="arabicParenBoth"/>
            </a:pPr>
            <a:r>
              <a:rPr lang="pt-BR" sz="2200" b="0" dirty="0">
                <a:solidFill>
                  <a:srgbClr val="FFFF00"/>
                </a:solidFill>
              </a:rPr>
              <a:t>fatores preditivos da depressão pós-parto;</a:t>
            </a:r>
          </a:p>
          <a:p>
            <a:pPr marL="342900" indent="-342900" algn="l">
              <a:lnSpc>
                <a:spcPct val="100000"/>
              </a:lnSpc>
              <a:spcAft>
                <a:spcPts val="300"/>
              </a:spcAft>
              <a:buFontTx/>
              <a:buAutoNum type="arabicParenBoth"/>
            </a:pPr>
            <a:r>
              <a:rPr lang="pt-BR" sz="2200" b="0" dirty="0">
                <a:solidFill>
                  <a:schemeClr val="bg1"/>
                </a:solidFill>
              </a:rPr>
              <a:t>aspectos do desenvolvimento infantil influenciados por predisposições biológicas.</a:t>
            </a:r>
            <a:r>
              <a:rPr lang="pt-BR" sz="2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539750" y="416004"/>
            <a:ext cx="7900433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200" b="0" dirty="0" smtClean="0">
                <a:solidFill>
                  <a:srgbClr val="FFC000"/>
                </a:solidFill>
              </a:rPr>
              <a:t>No Brasil:  16 </a:t>
            </a:r>
            <a:r>
              <a:rPr lang="pt-BR" sz="2200" b="0" dirty="0">
                <a:solidFill>
                  <a:srgbClr val="FFC000"/>
                </a:solidFill>
              </a:rPr>
              <a:t>pesquisadores de 9 instituições das 5 regiões do país.</a:t>
            </a:r>
            <a:r>
              <a:rPr lang="pt-BR" sz="2200" dirty="0">
                <a:solidFill>
                  <a:srgbClr val="FFC000"/>
                </a:solidFill>
              </a:rPr>
              <a:t> </a:t>
            </a:r>
            <a:endParaRPr lang="pt-BR" sz="2200" dirty="0" smtClean="0">
              <a:solidFill>
                <a:srgbClr val="FFC00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pt-BR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Temas em estudo:</a:t>
            </a:r>
          </a:p>
          <a:p>
            <a:pPr algn="l">
              <a:lnSpc>
                <a:spcPct val="100000"/>
              </a:lnSpc>
            </a:pPr>
            <a:endParaRPr lang="pt-BR" sz="22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solidFill>
                  <a:srgbClr val="FFC000"/>
                </a:solidFill>
              </a:rPr>
              <a:t>Resultados?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1252537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pt-BR" sz="2400" dirty="0" smtClean="0">
                <a:solidFill>
                  <a:srgbClr val="FFFF00"/>
                </a:solidFill>
              </a:rPr>
              <a:t>Uma compreensão dos problemas envolvidos no cuidado </a:t>
            </a:r>
            <a:r>
              <a:rPr lang="pt-BR" sz="2400" smtClean="0">
                <a:solidFill>
                  <a:srgbClr val="FFFF00"/>
                </a:solidFill>
              </a:rPr>
              <a:t>e </a:t>
            </a:r>
          </a:p>
          <a:p>
            <a:pPr algn="ctr" eaLnBrk="1" hangingPunct="1">
              <a:buFontTx/>
              <a:buNone/>
            </a:pPr>
            <a:r>
              <a:rPr lang="pt-BR" sz="2400" smtClean="0">
                <a:solidFill>
                  <a:srgbClr val="FFFF00"/>
                </a:solidFill>
              </a:rPr>
              <a:t>desenvolvimento </a:t>
            </a:r>
            <a:r>
              <a:rPr lang="pt-BR" sz="2400" dirty="0" smtClean="0">
                <a:solidFill>
                  <a:srgbClr val="FFFF00"/>
                </a:solidFill>
              </a:rPr>
              <a:t>infantis e das estratégias </a:t>
            </a:r>
            <a:r>
              <a:rPr lang="pt-BR" sz="2400" smtClean="0">
                <a:solidFill>
                  <a:srgbClr val="FFFF00"/>
                </a:solidFill>
              </a:rPr>
              <a:t>de </a:t>
            </a:r>
          </a:p>
          <a:p>
            <a:pPr algn="ctr" eaLnBrk="1" hangingPunct="1">
              <a:buFontTx/>
              <a:buNone/>
            </a:pPr>
            <a:r>
              <a:rPr lang="pt-BR" sz="2400" dirty="0" smtClean="0">
                <a:solidFill>
                  <a:srgbClr val="FFFF00"/>
                </a:solidFill>
              </a:rPr>
              <a:t>reprodução humana</a:t>
            </a:r>
          </a:p>
          <a:p>
            <a:pPr algn="ctr" eaLnBrk="1" hangingPunct="1"/>
            <a:endParaRPr lang="pt-BR" sz="2400" dirty="0" smtClean="0"/>
          </a:p>
          <a:p>
            <a:pPr algn="ctr" eaLnBrk="1" hangingPunct="1"/>
            <a:endParaRPr lang="pt-BR" sz="2400" dirty="0" smtClean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55650" y="3500438"/>
            <a:ext cx="7705725" cy="15234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Aft>
                <a:spcPts val="600"/>
              </a:spcAft>
            </a:pPr>
            <a:r>
              <a:rPr lang="pt-BR" sz="2200" b="0" dirty="0">
                <a:solidFill>
                  <a:srgbClr val="FFFF00"/>
                </a:solidFill>
              </a:rPr>
              <a:t>- Práticas pedagógicas e de orientação dos pais e a propostas de procedimentos de intervenção e aconselhamento. </a:t>
            </a:r>
          </a:p>
          <a:p>
            <a:pPr algn="l">
              <a:spcAft>
                <a:spcPts val="600"/>
              </a:spcAft>
            </a:pPr>
            <a:r>
              <a:rPr lang="pt-BR" sz="2200" b="0" dirty="0">
                <a:solidFill>
                  <a:srgbClr val="FFFF00"/>
                </a:solidFill>
              </a:rPr>
              <a:t>- Investigação de questões que afligem nossa sociedade e que contribuam para sua solução.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68313" y="2492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4400" b="0" dirty="0">
                <a:solidFill>
                  <a:srgbClr val="FFC000"/>
                </a:solidFill>
                <a:latin typeface="Arial" charset="0"/>
              </a:rPr>
              <a:t>Aplicações?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900113" y="5589588"/>
            <a:ext cx="73453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chemeClr val="bg1"/>
                </a:solidFill>
              </a:rPr>
              <a:t>Dica (</a:t>
            </a:r>
            <a:r>
              <a:rPr lang="pt-BR" dirty="0" err="1">
                <a:solidFill>
                  <a:schemeClr val="bg1"/>
                </a:solidFill>
              </a:rPr>
              <a:t>you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tube</a:t>
            </a:r>
            <a:r>
              <a:rPr lang="pt-BR" dirty="0">
                <a:solidFill>
                  <a:schemeClr val="bg1"/>
                </a:solidFill>
              </a:rPr>
              <a:t>): </a:t>
            </a:r>
            <a:r>
              <a:rPr lang="pt-BR" u="sng" dirty="0">
                <a:solidFill>
                  <a:schemeClr val="bg1"/>
                </a:solidFill>
              </a:rPr>
              <a:t>Psicologia evolutiva (Cosas que nunca </a:t>
            </a:r>
            <a:r>
              <a:rPr lang="pt-BR" u="sng" dirty="0" err="1">
                <a:solidFill>
                  <a:schemeClr val="bg1"/>
                </a:solidFill>
              </a:rPr>
              <a:t>debimos</a:t>
            </a:r>
            <a:r>
              <a:rPr lang="pt-BR" u="sng" dirty="0">
                <a:solidFill>
                  <a:schemeClr val="bg1"/>
                </a:solidFill>
              </a:rPr>
              <a:t> aprender)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763713" y="1773238"/>
            <a:ext cx="5903912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solidFill>
                  <a:srgbClr val="FFC000"/>
                </a:solidFill>
              </a:rPr>
              <a:t>Marcos Siqueira</a:t>
            </a:r>
          </a:p>
          <a:p>
            <a:pPr>
              <a:spcBef>
                <a:spcPct val="50000"/>
              </a:spcBef>
            </a:pPr>
            <a:r>
              <a:rPr lang="pt-BR" sz="2200" dirty="0">
                <a:solidFill>
                  <a:srgbClr val="FFFF00"/>
                </a:solidFill>
              </a:rPr>
              <a:t>marcos.morruga@gmail.com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484313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800" dirty="0">
                <a:solidFill>
                  <a:srgbClr val="FFC000"/>
                </a:solidFill>
              </a:rPr>
              <a:t>Para Abram (1997) e Ferreira e Coutinho (2000), </a:t>
            </a:r>
            <a:r>
              <a:rPr lang="pt-BR" sz="2800" dirty="0" smtClean="0">
                <a:solidFill>
                  <a:srgbClr val="FFC000"/>
                </a:solidFill>
              </a:rPr>
              <a:t/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a </a:t>
            </a:r>
            <a:r>
              <a:rPr lang="pt-BR" sz="2800" b="1" dirty="0">
                <a:solidFill>
                  <a:srgbClr val="FFFF00"/>
                </a:solidFill>
              </a:rPr>
              <a:t>percepção ambiental</a:t>
            </a:r>
            <a:r>
              <a:rPr lang="pt-BR" sz="2800" dirty="0">
                <a:solidFill>
                  <a:srgbClr val="FFFF00"/>
                </a:solidFill>
              </a:rPr>
              <a:t> é condicionada por fatores inerentes ao próprio indivíduo, fatores educacionais e culturais transmitidos pela sociedade e fatores afetivos e sensitivos derivados das relações do observador com o ambiente. </a:t>
            </a:r>
          </a:p>
        </p:txBody>
      </p:sp>
      <p:pic>
        <p:nvPicPr>
          <p:cNvPr id="338951" name="Picture 7" descr="K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4184650"/>
            <a:ext cx="3132137" cy="2124075"/>
          </a:xfrm>
          <a:prstGeom prst="rect">
            <a:avLst/>
          </a:prstGeom>
          <a:noFill/>
        </p:spPr>
      </p:pic>
      <p:pic>
        <p:nvPicPr>
          <p:cNvPr id="338952" name="Picture 8" descr="Children-on-Pott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149725"/>
            <a:ext cx="3095625" cy="2132013"/>
          </a:xfrm>
          <a:prstGeom prst="rect">
            <a:avLst/>
          </a:prstGeom>
          <a:noFill/>
        </p:spPr>
      </p:pic>
      <p:pic>
        <p:nvPicPr>
          <p:cNvPr id="338953" name="Picture 9" descr="benet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725"/>
            <a:ext cx="3024188" cy="2154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179388" y="476250"/>
            <a:ext cx="4464050" cy="550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sz="2200" b="0" dirty="0" err="1">
                <a:solidFill>
                  <a:srgbClr val="FFC000"/>
                </a:solidFill>
              </a:rPr>
              <a:t>Rodaway</a:t>
            </a:r>
            <a:r>
              <a:rPr lang="pt-BR" sz="2200" b="0" dirty="0">
                <a:solidFill>
                  <a:srgbClr val="FFC000"/>
                </a:solidFill>
              </a:rPr>
              <a:t> (1995) caracteriza </a:t>
            </a:r>
            <a:r>
              <a:rPr lang="pt-BR" sz="2200" dirty="0">
                <a:solidFill>
                  <a:srgbClr val="FFC000"/>
                </a:solidFill>
              </a:rPr>
              <a:t>percepção</a:t>
            </a:r>
            <a:r>
              <a:rPr lang="pt-BR" sz="2200" b="0" dirty="0">
                <a:solidFill>
                  <a:srgbClr val="FFC000"/>
                </a:solidFill>
              </a:rPr>
              <a:t> como um processo, uma atividade que envolve organismo e ambiente, e que é influenciada pelos órgãos dos sentidos – percepção como sensação </a:t>
            </a:r>
            <a:r>
              <a:rPr lang="pt-BR" sz="2200" b="0" dirty="0" smtClean="0">
                <a:solidFill>
                  <a:srgbClr val="FFC000"/>
                </a:solidFill>
              </a:rPr>
              <a:t>- </a:t>
            </a:r>
            <a:r>
              <a:rPr lang="pt-BR" sz="2200" b="0" dirty="0">
                <a:solidFill>
                  <a:srgbClr val="FFC000"/>
                </a:solidFill>
              </a:rPr>
              <a:t>e por concepções mentais – percepção como cognição. </a:t>
            </a:r>
            <a:endParaRPr lang="pt-BR" sz="2200" b="0" dirty="0" smtClean="0">
              <a:solidFill>
                <a:srgbClr val="FFC000"/>
              </a:solidFill>
            </a:endParaRPr>
          </a:p>
          <a:p>
            <a:pPr algn="just"/>
            <a:endParaRPr lang="pt-BR" sz="2200" dirty="0" smtClean="0">
              <a:solidFill>
                <a:srgbClr val="FFC000"/>
              </a:solidFill>
            </a:endParaRPr>
          </a:p>
          <a:p>
            <a:pPr algn="just"/>
            <a:r>
              <a:rPr lang="pt-BR" sz="2200" b="0" dirty="0" smtClean="0">
                <a:solidFill>
                  <a:srgbClr val="FFC000"/>
                </a:solidFill>
              </a:rPr>
              <a:t>Dessa </a:t>
            </a:r>
            <a:r>
              <a:rPr lang="pt-BR" sz="2200" b="0" dirty="0">
                <a:solidFill>
                  <a:srgbClr val="FFC000"/>
                </a:solidFill>
              </a:rPr>
              <a:t>forma, </a:t>
            </a:r>
            <a:r>
              <a:rPr lang="pt-BR" sz="2200" b="0" dirty="0" smtClean="0">
                <a:solidFill>
                  <a:srgbClr val="FFC000"/>
                </a:solidFill>
              </a:rPr>
              <a:t>ideias </a:t>
            </a:r>
            <a:r>
              <a:rPr lang="pt-BR" sz="2200" b="0" dirty="0">
                <a:solidFill>
                  <a:srgbClr val="FFC000"/>
                </a:solidFill>
              </a:rPr>
              <a:t>sobre o ambiente envolvem tanto respostas e reações a impressões, estímulos e sentimentos, mediados pelos sentidos, quanto processos mentais relacionados com experiências individuais, associações conceituais e condicionamentos culturais.</a:t>
            </a:r>
            <a:r>
              <a:rPr lang="pt-BR" sz="2200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339973" name="Picture 5" descr="olho_az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Para que serve?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73263"/>
          </a:xfrm>
        </p:spPr>
        <p:txBody>
          <a:bodyPr/>
          <a:lstStyle/>
          <a:p>
            <a:pPr algn="just">
              <a:buFontTx/>
              <a:buNone/>
            </a:pPr>
            <a:r>
              <a:rPr lang="pt-BR" sz="2400" dirty="0"/>
              <a:t>    </a:t>
            </a:r>
            <a:r>
              <a:rPr lang="pt-BR" sz="2400" dirty="0">
                <a:solidFill>
                  <a:srgbClr val="FFFF00"/>
                </a:solidFill>
              </a:rPr>
              <a:t>O estudo da </a:t>
            </a:r>
            <a:r>
              <a:rPr lang="pt-BR" sz="2400" b="1" dirty="0">
                <a:solidFill>
                  <a:srgbClr val="FFFF00"/>
                </a:solidFill>
              </a:rPr>
              <a:t>percepção ambiental</a:t>
            </a:r>
            <a:r>
              <a:rPr lang="pt-BR" sz="2400" dirty="0">
                <a:solidFill>
                  <a:srgbClr val="FFFF00"/>
                </a:solidFill>
              </a:rPr>
              <a:t> é de fundamental importância para que possamos compreender melhor as inter-relações entre o </a:t>
            </a:r>
            <a:r>
              <a:rPr lang="pt-BR" sz="2400" dirty="0" smtClean="0">
                <a:solidFill>
                  <a:srgbClr val="FFFF00"/>
                </a:solidFill>
              </a:rPr>
              <a:t>ser humano </a:t>
            </a:r>
            <a:r>
              <a:rPr lang="pt-BR" sz="2400" dirty="0">
                <a:solidFill>
                  <a:srgbClr val="FFFF00"/>
                </a:solidFill>
              </a:rPr>
              <a:t>e o ambiente, suas expectativas, anseios, satisfações/insatisfações, julgamentos e condutas.</a:t>
            </a:r>
          </a:p>
        </p:txBody>
      </p:sp>
      <p:pic>
        <p:nvPicPr>
          <p:cNvPr id="332804" name="Picture 4" descr="amanha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4365625"/>
            <a:ext cx="2736850" cy="1693863"/>
          </a:xfrm>
          <a:prstGeom prst="rect">
            <a:avLst/>
          </a:prstGeom>
          <a:noFill/>
        </p:spPr>
      </p:pic>
      <p:pic>
        <p:nvPicPr>
          <p:cNvPr id="332805" name="Picture 5" descr="579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365625"/>
            <a:ext cx="2459037" cy="1727200"/>
          </a:xfrm>
          <a:prstGeom prst="rect">
            <a:avLst/>
          </a:prstGeom>
          <a:noFill/>
        </p:spPr>
      </p:pic>
      <p:pic>
        <p:nvPicPr>
          <p:cNvPr id="332806" name="Picture 6" descr="BURITIS%20QUEIMANDO%20foto%20Carlos%20Terra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365625"/>
            <a:ext cx="2376487" cy="1727200"/>
          </a:xfrm>
          <a:prstGeom prst="rect">
            <a:avLst/>
          </a:prstGeom>
          <a:noFill/>
        </p:spPr>
      </p:pic>
      <p:pic>
        <p:nvPicPr>
          <p:cNvPr id="332807" name="Picture 7" descr="notas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4365625"/>
            <a:ext cx="2376488" cy="174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Quando surge?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60575"/>
            <a:ext cx="6707188" cy="2044700"/>
          </a:xfrm>
        </p:spPr>
        <p:txBody>
          <a:bodyPr/>
          <a:lstStyle/>
          <a:p>
            <a:pPr algn="just">
              <a:buFontTx/>
              <a:buNone/>
            </a:pPr>
            <a:r>
              <a:rPr lang="pt-BR" sz="2400" dirty="0"/>
              <a:t>    </a:t>
            </a:r>
            <a:r>
              <a:rPr lang="pt-BR" sz="2400" dirty="0">
                <a:solidFill>
                  <a:srgbClr val="FFFF00"/>
                </a:solidFill>
              </a:rPr>
              <a:t>A importância da pesquisa em </a:t>
            </a:r>
            <a:r>
              <a:rPr lang="pt-BR" sz="2400" b="1" dirty="0">
                <a:solidFill>
                  <a:srgbClr val="FFFF00"/>
                </a:solidFill>
              </a:rPr>
              <a:t>percepção ambiental</a:t>
            </a:r>
            <a:r>
              <a:rPr lang="pt-BR" sz="2400" dirty="0">
                <a:solidFill>
                  <a:srgbClr val="FFFF00"/>
                </a:solidFill>
              </a:rPr>
              <a:t> para o planejamento do ambiente foi ressaltada pela UNESCO em 1973.</a:t>
            </a:r>
          </a:p>
        </p:txBody>
      </p:sp>
      <p:pic>
        <p:nvPicPr>
          <p:cNvPr id="333829" name="Picture 5" descr="unesco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3025775" cy="2133600"/>
          </a:xfrm>
          <a:prstGeom prst="rect">
            <a:avLst/>
          </a:prstGeom>
          <a:noFill/>
        </p:spPr>
      </p:pic>
      <p:pic>
        <p:nvPicPr>
          <p:cNvPr id="333830" name="Picture 6" descr="Untitle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730750"/>
            <a:ext cx="3024188" cy="2127250"/>
          </a:xfrm>
          <a:prstGeom prst="rect">
            <a:avLst/>
          </a:prstGeom>
          <a:noFill/>
        </p:spPr>
      </p:pic>
      <p:pic>
        <p:nvPicPr>
          <p:cNvPr id="333831" name="Picture 7" descr="COVER%20KYOTO%20PROTO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1844675"/>
            <a:ext cx="1854200" cy="2808288"/>
          </a:xfrm>
          <a:prstGeom prst="rect">
            <a:avLst/>
          </a:prstGeom>
          <a:noFill/>
        </p:spPr>
      </p:pic>
      <p:pic>
        <p:nvPicPr>
          <p:cNvPr id="333832" name="Picture 8" descr="unfccc%20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4724400"/>
            <a:ext cx="3203575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1391</Words>
  <Application>Microsoft Office PowerPoint</Application>
  <PresentationFormat>Apresentação na tela (4:3)</PresentationFormat>
  <Paragraphs>153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7" baseType="lpstr">
      <vt:lpstr>Tema do Office</vt:lpstr>
      <vt:lpstr>Slide 1</vt:lpstr>
      <vt:lpstr>Interfaces da Ecologia Humana  com outras Disciplinas e Áreas do Conhecimento – II  Percepção Ambiental(1) Psicologia Ambiental(2) Psicologia Evolutiva(1)   (1)Marcos Siqueira (2)Silvia M. G. Molina</vt:lpstr>
      <vt:lpstr>PERCEPÇÃO  AMBIENTAL </vt:lpstr>
      <vt:lpstr>Slide 4</vt:lpstr>
      <vt:lpstr>Slide 5</vt:lpstr>
      <vt:lpstr>Para Abram (1997) e Ferreira e Coutinho (2000),  a percepção ambiental é condicionada por fatores inerentes ao próprio indivíduo, fatores educacionais e culturais transmitidos pela sociedade e fatores afetivos e sensitivos derivados das relações do observador com o ambiente. </vt:lpstr>
      <vt:lpstr>Slide 7</vt:lpstr>
      <vt:lpstr>Para que serve?</vt:lpstr>
      <vt:lpstr>Quando surge?</vt:lpstr>
      <vt:lpstr>Slide 10</vt:lpstr>
      <vt:lpstr>E como a utilizamos?</vt:lpstr>
      <vt:lpstr>Estudos de Percepção Ambiental podem trazer subsídios à Educação Ambiental e despontam como armas na defesa do meio natural e ajudam a reaproximar o ser humano da natureza, propiciando um futuro com mais qualidade de vida para todos, já que a Educação Ambiental desperta uma maior responsabilidade e respeito dos indivíduos em relação ao ambiente.</vt:lpstr>
      <vt:lpstr>Slide 13</vt:lpstr>
      <vt:lpstr>Estudos de casos</vt:lpstr>
      <vt:lpstr>Slide 15</vt:lpstr>
      <vt:lpstr>Slide 16</vt:lpstr>
      <vt:lpstr>Psicologia Ambiental  Silvia M.G. Molina  </vt:lpstr>
      <vt:lpstr>Campo de estudo: relações pessoa-ambiente  Temas: ligados ao meio ambiente e aspectos psicológicos envolvidos  Problemática ambiental: preocupação de muitos profissionais e setores da sociedade, e dos cidadãos em geral mas, ainda são necessários estudos principalmente sobre implementação e manutenção de comportamentos pró-ambientais </vt:lpstr>
      <vt:lpstr>Na ótica da psicologia ambiental vêm emergindo novas compreensões:  1. díade pessoa-ambiente – intercâmbio dinâmico de mútuas influências – o entorno em que vive ou onde está não apenas influencia a pessoa, como também é fruto de sua ação – ciclo de ação-reação acarreta e incorpora mudanças que estão na origem de novas inter-relações e realidades.</vt:lpstr>
      <vt:lpstr>Na ótica da psicologia ambiental vêm emergindo novas compreensões: ---------------------------------------------------------------------------------------------  2. responsabilidade humana em face das alterações ambientais – ainda que muitas vezes as consequências das ações humanas não sejam perceptíveis temporal ou espacialmente de imediato.  3. investigação dos valores e crenças subjacentes às ações humanas, em especial o antropocentrismo, destrutivo ao ambiente.  Qualquer ação em favor da pessoa ou do ambiente, sem considerar o outro lado dessa díade, corre o risco de resultar em fracasso.</vt:lpstr>
      <vt:lpstr>Psicologia ambiental: área ou campo do conhecimento voltada para o estudo das relações recíprocas entre a pessoa e o ambiente  meta: compreender a construção de significados e os comportamentos relativos aos diversos espaços da vida, bem como as modificações e influências suscitadas pela subjetividade humana no ambiente  enfoca: relações entre os comportamentos socioespaciais humanos (territorialidade, privacidade, apropriação, aglomeração etc.) e os diversos processos psicossociais (percepção, cognição, representações e simbolizações) nos quais se baseiam nosso comportamento.</vt:lpstr>
      <vt:lpstr>Projetou-se na Europa e EUA: a partir de meados do século XX  novidade: trazer a ênfase no espaço físico para o interior do campo psicológico sem deixar de considerar as dimensões sociais, econômicas e culturais dos diversos contextos.  investigações: prioritariamente voltadas para os locais da vida diária  embate com dificuldades concretas: estimula a busca de soluções – vocação interventiva da psicologia na gestão do espaço, no planejamento urbano e nas mudanças climáticas </vt:lpstr>
      <vt:lpstr>No Brasil: a partir da década de 70 do século XX (tradução e publicação de livros básicos no assunto)  A partir do anos 90 os estudos tomaram corpo nas universidades do país (grupos de estudo e laboratórios).  1º Encontro Brasileiro de Psicologia Ambiental: 1999, São Paulo Grupo de Trabalho de Psicologia Ambiental na Associação Nacional de Pesquisa e Pós-graduação em Psicologia  GT-Psi-Ambiental/ANPEPP – 2000  Grade curricular de: psicologia, arquitetura e urbanismo, geografia, engenharia ambiental etc. </vt:lpstr>
      <vt:lpstr>Principais grupos e núcleos de pesquisa e intervenção em Psicologia Ambiental:  Universidade de Brasília Universidade de Fortaleza Universidade de São Paulo  (USP-SP e USP-Ribeirão Preto) Universidade Federal do Ceará Universidade Federal do Rio Grande do Norte Universidade Federal de Santa Catarina  Revista: Estudos de psicologia – Natal - 2003 Livros com destaque no Brasil:  Günther, Pinheiro e Guzzo (orgs.) Psicologia Ambiental: entendendo as relações do homem com seu ambiente. 2004.  Pinheiro e Günther (orgs.) Métodos de pesquisa nos estudos pessoa-ambiente. 2008.</vt:lpstr>
      <vt:lpstr>Temas que aborda:  1. amplos e não exclusivos da Psicologia Ambiental, mas a elucidação a partir dessa área é relevante:  Ambiente Biofilia e  biofobia Desenvolvimento Sustentável Gestão Ambiental Interdisciplinaridade Multimétodos Pesquisa-ação </vt:lpstr>
      <vt:lpstr>Temas que aborda: ---------------------------------------------------------------------------------------------  2. menos conhecidos, trabalhados nas ciências humanas e sociais como geografia, arquitetura e urbanismo e na educação ambiental, nos quais os estudos em Psicologia Ambiental vêm contribuindo significativamente :  Apropriação Cognição ambiental Espaço e lugar Identidade de lugar Identidade social e urbana Percepção ambiental Valores ecológicos</vt:lpstr>
      <vt:lpstr>Temas que aborda: --------------------------------------------------------------------------------------------- 3. temas com origem na Psicologia ambiental, desenvolvendo-se a partir dela:   Affordance (estímulos do ambiente sobre a pessoa que com ele interage, James Gibson) Ambientes restauradores Apego ao lugar (place attachment) Arranjo espacial Behaviour setting (unidades ecocomportamentais; padrões estáveis de comportamento que ocorrem em tempo e espaço determinados; expressa relação de interdependência entre comportamento e ambiente; bidirecional – Roger Baker)  Compromisso pró-ecológico Comportamento ecológico Comportamento socioespacial humano Estresse ambiental Perspectiva temporal Pressão Ambiental (environmental press)</vt:lpstr>
      <vt:lpstr>Psicologia Evolutiva  Marcos V.B. M. Siqueira </vt:lpstr>
      <vt:lpstr>Algumas questões para reflexão... 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Resultados?</vt:lpstr>
      <vt:lpstr>Slide 56</vt:lpstr>
    </vt:vector>
  </TitlesOfParts>
  <Company>LGN-ESALQ-USP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Silvia Maria Guerra Molina</dc:creator>
  <cp:lastModifiedBy>Silvia MG Molina</cp:lastModifiedBy>
  <cp:revision>48</cp:revision>
  <dcterms:created xsi:type="dcterms:W3CDTF">2012-05-14T14:22:32Z</dcterms:created>
  <dcterms:modified xsi:type="dcterms:W3CDTF">2016-06-08T00:05:49Z</dcterms:modified>
</cp:coreProperties>
</file>