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72" r:id="rId7"/>
    <p:sldId id="271" r:id="rId8"/>
    <p:sldId id="261" r:id="rId9"/>
    <p:sldId id="273" r:id="rId10"/>
    <p:sldId id="262" r:id="rId11"/>
    <p:sldId id="263" r:id="rId12"/>
    <p:sldId id="264" r:id="rId13"/>
    <p:sldId id="265" r:id="rId14"/>
    <p:sldId id="266" r:id="rId15"/>
    <p:sldId id="267" r:id="rId16"/>
    <p:sldId id="268" r:id="rId17"/>
    <p:sldId id="269" r:id="rId18"/>
    <p:sldId id="270" r:id="rId19"/>
    <p:sldId id="274" r:id="rId20"/>
    <p:sldId id="275" r:id="rId21"/>
    <p:sldId id="323"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322"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197E014-918A-43B7-B8AC-7A203FD9FB4C}" type="datetimeFigureOut">
              <a:rPr lang="pt-BR" smtClean="0"/>
              <a:t>16/01/2020</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161221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0197E014-918A-43B7-B8AC-7A203FD9FB4C}" type="datetimeFigureOut">
              <a:rPr lang="pt-BR" smtClean="0"/>
              <a:t>16/01/2020</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116454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0197E014-918A-43B7-B8AC-7A203FD9FB4C}" type="datetimeFigureOut">
              <a:rPr lang="pt-BR" smtClean="0"/>
              <a:t>16/01/2020</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000C79A-F104-4889-B047-51513F182EF0}"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5054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0197E014-918A-43B7-B8AC-7A203FD9FB4C}" type="datetimeFigureOut">
              <a:rPr lang="pt-BR" smtClean="0"/>
              <a:t>16/01/2020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3949432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0197E014-918A-43B7-B8AC-7A203FD9FB4C}" type="datetimeFigureOut">
              <a:rPr lang="pt-BR" smtClean="0"/>
              <a:t>16/01/2020</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000C79A-F104-4889-B047-51513F182EF0}"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155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0197E014-918A-43B7-B8AC-7A203FD9FB4C}" type="datetimeFigureOut">
              <a:rPr lang="pt-BR" smtClean="0"/>
              <a:t>16/01/2020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379288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197E014-918A-43B7-B8AC-7A203FD9FB4C}" type="datetimeFigureOut">
              <a:rPr lang="pt-BR" smtClean="0"/>
              <a:t>16/01/2020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3476998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197E014-918A-43B7-B8AC-7A203FD9FB4C}" type="datetimeFigureOut">
              <a:rPr lang="pt-BR" smtClean="0"/>
              <a:t>16/01/2020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93429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197E014-918A-43B7-B8AC-7A203FD9FB4C}" type="datetimeFigureOut">
              <a:rPr lang="pt-BR" smtClean="0"/>
              <a:t>16/01/2020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2677971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0197E014-918A-43B7-B8AC-7A203FD9FB4C}" type="datetimeFigureOut">
              <a:rPr lang="pt-BR" smtClean="0"/>
              <a:t>16/01/2020</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117115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0197E014-918A-43B7-B8AC-7A203FD9FB4C}" type="datetimeFigureOut">
              <a:rPr lang="pt-BR" smtClean="0"/>
              <a:t>16/01/2020</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2925255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0197E014-918A-43B7-B8AC-7A203FD9FB4C}" type="datetimeFigureOut">
              <a:rPr lang="pt-BR" smtClean="0"/>
              <a:t>16/01/2020</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217098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0197E014-918A-43B7-B8AC-7A203FD9FB4C}" type="datetimeFigureOut">
              <a:rPr lang="pt-BR" smtClean="0"/>
              <a:t>16/01/2020</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2995872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7E014-918A-43B7-B8AC-7A203FD9FB4C}" type="datetimeFigureOut">
              <a:rPr lang="pt-BR" smtClean="0"/>
              <a:t>16/01/2020</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13368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197E014-918A-43B7-B8AC-7A203FD9FB4C}" type="datetimeFigureOut">
              <a:rPr lang="pt-BR" smtClean="0"/>
              <a:t>16/01/2020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3557042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197E014-918A-43B7-B8AC-7A203FD9FB4C}" type="datetimeFigureOut">
              <a:rPr lang="pt-BR" smtClean="0"/>
              <a:t>16/01/2020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000C79A-F104-4889-B047-51513F182EF0}" type="slidenum">
              <a:rPr lang="pt-BR" smtClean="0"/>
              <a:t>‹nº›</a:t>
            </a:fld>
            <a:endParaRPr lang="pt-BR"/>
          </a:p>
        </p:txBody>
      </p:sp>
    </p:spTree>
    <p:extLst>
      <p:ext uri="{BB962C8B-B14F-4D97-AF65-F5344CB8AC3E}">
        <p14:creationId xmlns:p14="http://schemas.microsoft.com/office/powerpoint/2010/main" val="407715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197E014-918A-43B7-B8AC-7A203FD9FB4C}" type="datetimeFigureOut">
              <a:rPr lang="pt-BR" smtClean="0"/>
              <a:t>16/01/2020</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000C79A-F104-4889-B047-51513F182EF0}" type="slidenum">
              <a:rPr lang="pt-BR" smtClean="0"/>
              <a:t>‹nº›</a:t>
            </a:fld>
            <a:endParaRPr lang="pt-BR"/>
          </a:p>
        </p:txBody>
      </p:sp>
    </p:spTree>
    <p:extLst>
      <p:ext uri="{BB962C8B-B14F-4D97-AF65-F5344CB8AC3E}">
        <p14:creationId xmlns:p14="http://schemas.microsoft.com/office/powerpoint/2010/main" val="31786910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cielo.br/pdf/pm/n26/08.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54895" y="813706"/>
            <a:ext cx="8915399" cy="2262781"/>
          </a:xfrm>
        </p:spPr>
        <p:txBody>
          <a:bodyPr>
            <a:normAutofit fontScale="90000"/>
          </a:bodyPr>
          <a:lstStyle/>
          <a:p>
            <a:r>
              <a:rPr lang="en-US" altLang="pt-BR" sz="36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COOK, Nicholas. </a:t>
            </a:r>
            <a:r>
              <a:rPr lang="en-US" altLang="pt-BR" sz="3600" b="1" i="1" dirty="0">
                <a:solidFill>
                  <a:schemeClr val="tx1"/>
                </a:solidFill>
                <a:latin typeface="Calibri" panose="020F0502020204030204" pitchFamily="34" charset="0"/>
                <a:ea typeface="Times New Roman" panose="02020603050405020304" pitchFamily="18" charset="0"/>
                <a:cs typeface="Calibri" panose="020F0502020204030204" pitchFamily="34" charset="0"/>
              </a:rPr>
              <a:t>Music: A Very Short Introduction</a:t>
            </a:r>
            <a:r>
              <a:rPr lang="en-US" altLang="pt-BR" sz="36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 New York, Oxford University Press Inc., 1998/2000</a:t>
            </a:r>
            <a:r>
              <a:rPr lang="en-US" altLang="pt-BR" sz="360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r>
              <a:rPr lang="en-US" altLang="pt-BR" sz="7200" dirty="0">
                <a:solidFill>
                  <a:schemeClr val="tx1"/>
                </a:solidFill>
                <a:latin typeface="Arial" panose="020B0604020202020204" pitchFamily="34" charset="0"/>
              </a:rPr>
              <a:t/>
            </a:r>
            <a:br>
              <a:rPr lang="en-US" altLang="pt-BR" sz="7200" dirty="0">
                <a:solidFill>
                  <a:schemeClr val="tx1"/>
                </a:solidFill>
                <a:latin typeface="Arial" panose="020B0604020202020204" pitchFamily="34" charset="0"/>
              </a:rPr>
            </a:br>
            <a:endParaRPr lang="pt-BR" dirty="0"/>
          </a:p>
        </p:txBody>
      </p:sp>
      <p:sp>
        <p:nvSpPr>
          <p:cNvPr id="3" name="Subtítulo 2"/>
          <p:cNvSpPr>
            <a:spLocks noGrp="1"/>
          </p:cNvSpPr>
          <p:nvPr>
            <p:ph type="subTitle" idx="1"/>
          </p:nvPr>
        </p:nvSpPr>
        <p:spPr/>
        <p:txBody>
          <a:bodyPr/>
          <a:lstStyle/>
          <a:p>
            <a:endParaRPr lang="pt-BR"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55220" y="2342222"/>
            <a:ext cx="2818872" cy="4284000"/>
          </a:xfrm>
          <a:prstGeom prst="rect">
            <a:avLst/>
          </a:prstGeom>
          <a:solidFill>
            <a:srgbClr val="FFFFFF"/>
          </a:solidFill>
        </p:spPr>
      </p:pic>
    </p:spTree>
    <p:extLst>
      <p:ext uri="{BB962C8B-B14F-4D97-AF65-F5344CB8AC3E}">
        <p14:creationId xmlns:p14="http://schemas.microsoft.com/office/powerpoint/2010/main" val="108863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Palavras e música</a:t>
            </a:r>
            <a:br>
              <a:rPr lang="pt-BR" b="1" i="1" dirty="0"/>
            </a:br>
            <a:endParaRPr lang="pt-BR" dirty="0"/>
          </a:p>
        </p:txBody>
      </p:sp>
      <p:sp>
        <p:nvSpPr>
          <p:cNvPr id="3" name="Espaço Reservado para Conteúdo 2"/>
          <p:cNvSpPr>
            <a:spLocks noGrp="1"/>
          </p:cNvSpPr>
          <p:nvPr>
            <p:ph idx="1"/>
          </p:nvPr>
        </p:nvSpPr>
        <p:spPr/>
        <p:txBody>
          <a:bodyPr>
            <a:normAutofit lnSpcReduction="10000"/>
          </a:bodyPr>
          <a:lstStyle/>
          <a:p>
            <a:r>
              <a:rPr lang="pt-BR" dirty="0"/>
              <a:t>As palavras não refletem simplesmente a realidade, mas modificam as coisas e fazem delas o que são, construindo realidades. </a:t>
            </a:r>
            <a:endParaRPr lang="pt-BR" dirty="0" smtClean="0"/>
          </a:p>
          <a:p>
            <a:r>
              <a:rPr lang="pt-BR" dirty="0"/>
              <a:t>Os valores envolvidos na ideia de autenticidade não estão simplesmente na música, mas nas palavras que usamos para identificá-los, afetando assim a maneira como fazemos música. </a:t>
            </a:r>
            <a:endParaRPr lang="pt-BR" dirty="0" smtClean="0"/>
          </a:p>
          <a:p>
            <a:r>
              <a:rPr lang="pt-BR" dirty="0"/>
              <a:t>É essa continuidade do pensamento a respeito das coisas que cria o que chamamos de tradição, tanto em música quanto em qualquer outro campo (p. 15).</a:t>
            </a:r>
          </a:p>
          <a:p>
            <a:r>
              <a:rPr lang="pt-BR" dirty="0"/>
              <a:t>Ideia deste livro é justamente a de que herdamos do passado uma maneira de pensar sobre música – ancorada num </a:t>
            </a:r>
            <a:r>
              <a:rPr lang="pt-BR" i="1" dirty="0"/>
              <a:t>corpus</a:t>
            </a:r>
            <a:r>
              <a:rPr lang="pt-BR" dirty="0"/>
              <a:t> específico de obras de um determinado período de </a:t>
            </a:r>
            <a:r>
              <a:rPr lang="pt-BR" dirty="0" err="1"/>
              <a:t>eurocentrismo</a:t>
            </a:r>
            <a:r>
              <a:rPr lang="pt-BR" dirty="0"/>
              <a:t> – que não faz justiça com a diversidade de práticas e experiências que esta pequena palavra significa no mundo contemporâneo.</a:t>
            </a:r>
          </a:p>
        </p:txBody>
      </p:sp>
    </p:spTree>
    <p:extLst>
      <p:ext uri="{BB962C8B-B14F-4D97-AF65-F5344CB8AC3E}">
        <p14:creationId xmlns:p14="http://schemas.microsoft.com/office/powerpoint/2010/main" val="3110933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A música baseada na economia clássica industrial supõe a produção de composições que são subsequentemente executadas (</a:t>
            </a:r>
            <a:r>
              <a:rPr lang="pt-BR" i="1" dirty="0" err="1"/>
              <a:t>performed</a:t>
            </a:r>
            <a:r>
              <a:rPr lang="pt-BR" dirty="0"/>
              <a:t>) e finalmente vivenciadas (admiradas, apreciadas) pelo público ouvinte, num processo de criação-distribuição-consumo que levou, no início do século XIX, ao conceito de “obra musical”, termo que estabelece uma evidente ligação com o mundo econômico.</a:t>
            </a:r>
          </a:p>
          <a:p>
            <a:endParaRPr lang="pt-BR" dirty="0"/>
          </a:p>
        </p:txBody>
      </p:sp>
    </p:spTree>
    <p:extLst>
      <p:ext uri="{BB962C8B-B14F-4D97-AF65-F5344CB8AC3E}">
        <p14:creationId xmlns:p14="http://schemas.microsoft.com/office/powerpoint/2010/main" val="2363067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Da mesma maneira que a acumulação capitalista de produtos ou de capital, a obra musical deu um formato permanente à música, que deixa de ser considerada como algo evanescente , uma atividade ou experiência que se extingue no tempo, logo após sua performance, porque enquanto a performance dura um intervalo determinado de tempo, a obra permanece como algo que se pode estocar ou acumular, como um “capital estético” que, embora não se diga, é o que chamamos de “repertório”.</a:t>
            </a:r>
          </a:p>
          <a:p>
            <a:r>
              <a:rPr lang="pt-BR" dirty="0"/>
              <a:t> O ensino musical passou a basear-se no tripé cronologicamente hierarquizado composição-performance-apreciação (como o autor define o sistema britânico), transformando uma atividade em uma forma de capital estético acumulável. </a:t>
            </a:r>
          </a:p>
          <a:p>
            <a:endParaRPr lang="pt-BR" dirty="0"/>
          </a:p>
        </p:txBody>
      </p:sp>
    </p:spTree>
    <p:extLst>
      <p:ext uri="{BB962C8B-B14F-4D97-AF65-F5344CB8AC3E}">
        <p14:creationId xmlns:p14="http://schemas.microsoft.com/office/powerpoint/2010/main" val="314889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0" indent="0" algn="ctr"/>
            <a:r>
              <a:rPr lang="pt-BR" b="1" dirty="0"/>
              <a:t>O Teatro Santa Isabel do Recife</a:t>
            </a:r>
            <a:r>
              <a:rPr lang="pt-BR" dirty="0"/>
              <a:t/>
            </a:r>
            <a:br>
              <a:rPr lang="pt-BR" dirty="0"/>
            </a:br>
            <a:r>
              <a:rPr lang="pt-BR" dirty="0"/>
              <a:t> </a:t>
            </a:r>
            <a:r>
              <a:rPr lang="pt-BR" dirty="0" smtClean="0"/>
              <a:t>JCMN</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lgn="ctr">
              <a:buNone/>
            </a:pPr>
            <a:r>
              <a:rPr lang="pt-BR" dirty="0"/>
              <a:t> </a:t>
            </a:r>
          </a:p>
          <a:p>
            <a:pPr marL="0" indent="0" algn="ctr">
              <a:buNone/>
            </a:pPr>
            <a:r>
              <a:rPr lang="pt-BR" dirty="0"/>
              <a:t>Melhor que a música e a oratória,</a:t>
            </a:r>
          </a:p>
          <a:p>
            <a:pPr marL="0" indent="0" algn="ctr">
              <a:buNone/>
            </a:pPr>
            <a:r>
              <a:rPr lang="pt-BR" dirty="0"/>
              <a:t>Teias sem nada, sem raiz,</a:t>
            </a:r>
          </a:p>
          <a:p>
            <a:pPr marL="0" indent="0" algn="ctr">
              <a:buNone/>
            </a:pPr>
            <a:r>
              <a:rPr lang="pt-BR" dirty="0"/>
              <a:t>Contemplai meu cristal, cá fora,</a:t>
            </a:r>
          </a:p>
          <a:p>
            <a:pPr marL="0" indent="0" algn="ctr">
              <a:buNone/>
            </a:pPr>
            <a:r>
              <a:rPr lang="pt-BR" dirty="0"/>
              <a:t>Que é para todo o corpo, e diz:</a:t>
            </a:r>
          </a:p>
          <a:p>
            <a:pPr marL="0" indent="0" algn="ctr">
              <a:buNone/>
            </a:pPr>
            <a:r>
              <a:rPr lang="pt-BR" dirty="0"/>
              <a:t> </a:t>
            </a:r>
          </a:p>
          <a:p>
            <a:pPr marL="0" indent="0" algn="ctr">
              <a:buNone/>
            </a:pPr>
            <a:r>
              <a:rPr lang="pt-BR" dirty="0"/>
              <a:t>Em vez das redes que lá dentro</a:t>
            </a:r>
          </a:p>
          <a:p>
            <a:pPr marL="0" indent="0" algn="ctr">
              <a:buNone/>
            </a:pPr>
            <a:r>
              <a:rPr lang="pt-BR" dirty="0"/>
              <a:t>Te envolvem, dissolvem, se vão,</a:t>
            </a:r>
          </a:p>
          <a:p>
            <a:pPr marL="0" indent="0" algn="ctr">
              <a:buNone/>
            </a:pPr>
            <a:r>
              <a:rPr lang="pt-BR" dirty="0"/>
              <a:t>Fica o meu mudo perfil lúcido,</a:t>
            </a:r>
          </a:p>
          <a:p>
            <a:pPr marL="0" indent="0" algn="ctr">
              <a:buNone/>
            </a:pPr>
            <a:r>
              <a:rPr lang="pt-BR" dirty="0"/>
              <a:t>Cristal oposto ao fumo e ao vão.</a:t>
            </a:r>
          </a:p>
          <a:p>
            <a:pPr marL="0" indent="0" algn="ctr">
              <a:buNone/>
            </a:pPr>
            <a:r>
              <a:rPr lang="pt-BR" dirty="0"/>
              <a:t> </a:t>
            </a:r>
          </a:p>
          <a:p>
            <a:endParaRPr lang="pt-BR" dirty="0"/>
          </a:p>
        </p:txBody>
      </p:sp>
    </p:spTree>
    <p:extLst>
      <p:ext uri="{BB962C8B-B14F-4D97-AF65-F5344CB8AC3E}">
        <p14:creationId xmlns:p14="http://schemas.microsoft.com/office/powerpoint/2010/main" val="2050374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De alguma maneira, essa cronologia torna-se uma hierarquia de valor: compositores e intérpretes de um lado e os “apreciadores” em que se incluem os críticos profissionais, educadores, melômanos e o ouvinte ordinário. </a:t>
            </a:r>
            <a:endParaRPr lang="pt-BR" dirty="0" smtClean="0"/>
          </a:p>
          <a:p>
            <a:r>
              <a:rPr lang="pt-BR" dirty="0"/>
              <a:t>Ao mesmo tempo, há repertórios em que esse tripé não é identificável como tal, por exemplo a música de dança gerada em estúdio. De todo modo, essa terminologia dá, no máximo, um novo brilho para um pensamento antigo.</a:t>
            </a:r>
          </a:p>
          <a:p>
            <a:r>
              <a:rPr lang="pt-BR" dirty="0"/>
              <a:t>Na verdade, nada disso é exatamente natural, mas construções humanas, produtos culturais que variam de época para época e de lugar para lugar, sendo a ideia amplamente divulgada de “linguagem universal” uma ilusão. </a:t>
            </a:r>
          </a:p>
        </p:txBody>
      </p:sp>
    </p:spTree>
    <p:extLst>
      <p:ext uri="{BB962C8B-B14F-4D97-AF65-F5344CB8AC3E}">
        <p14:creationId xmlns:p14="http://schemas.microsoft.com/office/powerpoint/2010/main" val="3161097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Todos os valores musicais que derivam dessa visão não são absolutamente universais, mas sim um produto de um tempo e de um lugar particulares e que não é o nosso.</a:t>
            </a:r>
          </a:p>
          <a:p>
            <a:endParaRPr lang="pt-BR" dirty="0"/>
          </a:p>
        </p:txBody>
      </p:sp>
    </p:spTree>
    <p:extLst>
      <p:ext uri="{BB962C8B-B14F-4D97-AF65-F5344CB8AC3E}">
        <p14:creationId xmlns:p14="http://schemas.microsoft.com/office/powerpoint/2010/main" val="3379515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De volta a </a:t>
            </a:r>
            <a:r>
              <a:rPr lang="pt-BR" b="1" i="1" dirty="0" smtClean="0"/>
              <a:t>Beethoven (cf. </a:t>
            </a:r>
            <a:r>
              <a:rPr lang="pt-BR" b="1" i="1" dirty="0" err="1" smtClean="0"/>
              <a:t>DeNora</a:t>
            </a:r>
            <a:r>
              <a:rPr lang="pt-BR" b="1" i="1" dirty="0" smtClean="0"/>
              <a:t>)</a:t>
            </a:r>
            <a:r>
              <a:rPr lang="pt-BR" b="1" i="1" dirty="0"/>
              <a:t/>
            </a:r>
            <a:br>
              <a:rPr lang="pt-BR" b="1" i="1" dirty="0"/>
            </a:br>
            <a:endParaRPr lang="pt-BR" dirty="0"/>
          </a:p>
        </p:txBody>
      </p:sp>
      <p:sp>
        <p:nvSpPr>
          <p:cNvPr id="3" name="Espaço Reservado para Conteúdo 2"/>
          <p:cNvSpPr>
            <a:spLocks noGrp="1"/>
          </p:cNvSpPr>
          <p:nvPr>
            <p:ph idx="1"/>
          </p:nvPr>
        </p:nvSpPr>
        <p:spPr/>
        <p:txBody>
          <a:bodyPr/>
          <a:lstStyle/>
          <a:p>
            <a:r>
              <a:rPr lang="pt-BR" dirty="0"/>
              <a:t>As capitais do norte e do centro da Europa do início do século XIX são o lugar e o tempo em que se formam esses conceitos, e acompanham o modelo capitalista de produção, distribuição e consumo, tempo de urbanização, com grandes migrações do campo para os centros, em que a classe-média passa a ocupar um crescente papel econômico, político e cultural, construindo a subjetividade burguesa, explorando e celebrando o mundo interior de sentimento e emoção, distanciando-se do mundo e dedicando-se à expressão pessoal</a:t>
            </a:r>
            <a:r>
              <a:rPr lang="pt-BR" dirty="0" smtClean="0"/>
              <a:t>.</a:t>
            </a:r>
          </a:p>
          <a:p>
            <a:r>
              <a:rPr lang="pt-BR" dirty="0">
                <a:hlinkClick r:id="rId2"/>
              </a:rPr>
              <a:t>http://</a:t>
            </a:r>
            <a:r>
              <a:rPr lang="pt-BR" dirty="0" smtClean="0">
                <a:hlinkClick r:id="rId2"/>
              </a:rPr>
              <a:t>www.scielo.br/pdf/pm/n26/08.pdf</a:t>
            </a:r>
            <a:r>
              <a:rPr lang="pt-BR" dirty="0" smtClean="0"/>
              <a:t> (minha resenha de </a:t>
            </a:r>
            <a:r>
              <a:rPr lang="pt-BR" dirty="0" err="1" smtClean="0"/>
              <a:t>DeNora</a:t>
            </a:r>
            <a:r>
              <a:rPr lang="pt-BR" smtClean="0"/>
              <a:t>)</a:t>
            </a:r>
            <a:endParaRPr lang="pt-BR" dirty="0"/>
          </a:p>
          <a:p>
            <a:endParaRPr lang="pt-BR" dirty="0"/>
          </a:p>
        </p:txBody>
      </p:sp>
    </p:spTree>
    <p:extLst>
      <p:ext uri="{BB962C8B-B14F-4D97-AF65-F5344CB8AC3E}">
        <p14:creationId xmlns:p14="http://schemas.microsoft.com/office/powerpoint/2010/main" val="4202661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Por sua capacidade de apresentar sentimento e emoção sem a intervenção das palavras, a música ocupou um papel privilegiado no Romantismo, como um novo estado de espírito através do qual a arte era conhecida. </a:t>
            </a:r>
            <a:endParaRPr lang="pt-BR" dirty="0" smtClean="0"/>
          </a:p>
          <a:p>
            <a:r>
              <a:rPr lang="pt-BR" dirty="0"/>
              <a:t>Embora </a:t>
            </a:r>
            <a:r>
              <a:rPr lang="pt-BR" dirty="0" err="1"/>
              <a:t>Dalhaus</a:t>
            </a:r>
            <a:r>
              <a:rPr lang="pt-BR" dirty="0"/>
              <a:t> tenha caracterizado o início do século XIX como a era de Beethoven e Rossini, foi Beethoven que dominou todo o pensamento musical a partir de então e cada um que quisesse se encontrar como compositor precisava se definir em relação àquele que se recusou a ocupar um posto assalariado seguro e só compunha o que queria e quando queria. </a:t>
            </a:r>
          </a:p>
        </p:txBody>
      </p:sp>
    </p:spTree>
    <p:extLst>
      <p:ext uri="{BB962C8B-B14F-4D97-AF65-F5344CB8AC3E}">
        <p14:creationId xmlns:p14="http://schemas.microsoft.com/office/powerpoint/2010/main" val="2645822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2678112" y="1918716"/>
            <a:ext cx="8915400" cy="3777622"/>
          </a:xfrm>
        </p:spPr>
        <p:txBody>
          <a:bodyPr/>
          <a:lstStyle/>
          <a:p>
            <a:r>
              <a:rPr lang="pt-BR" dirty="0"/>
              <a:t>Cook mostra como óleo sobre tela de </a:t>
            </a:r>
            <a:r>
              <a:rPr lang="pt-BR" dirty="0" err="1"/>
              <a:t>Khnopff</a:t>
            </a:r>
            <a:r>
              <a:rPr lang="pt-BR" dirty="0"/>
              <a:t> (</a:t>
            </a:r>
            <a:r>
              <a:rPr lang="pt-BR" i="1" dirty="0"/>
              <a:t>Ouvindo Schumann</a:t>
            </a:r>
            <a:r>
              <a:rPr lang="pt-BR" dirty="0"/>
              <a:t>, de 1883) e o desenho de </a:t>
            </a:r>
            <a:r>
              <a:rPr lang="pt-BR" dirty="0" err="1"/>
              <a:t>Lami</a:t>
            </a:r>
            <a:r>
              <a:rPr lang="pt-BR" dirty="0"/>
              <a:t> (</a:t>
            </a:r>
            <a:r>
              <a:rPr lang="pt-BR" i="1" dirty="0"/>
              <a:t>Ouvindo uma sinfonia de Beethoven</a:t>
            </a:r>
            <a:r>
              <a:rPr lang="pt-BR" dirty="0"/>
              <a:t>, de 1840) são comparáveis aos </a:t>
            </a:r>
            <a:r>
              <a:rPr lang="pt-BR" dirty="0" smtClean="0"/>
              <a:t>ouvintes </a:t>
            </a:r>
            <a:r>
              <a:rPr lang="pt-BR" dirty="0"/>
              <a:t>atuais com seus fones de ouvido (pp. 20-21</a:t>
            </a:r>
            <a:r>
              <a:rPr lang="pt-BR" dirty="0" smtClean="0"/>
              <a:t>).</a:t>
            </a:r>
          </a:p>
          <a:p>
            <a:endParaRPr lang="pt-BR" dirty="0"/>
          </a:p>
        </p:txBody>
      </p:sp>
    </p:spTree>
    <p:extLst>
      <p:ext uri="{BB962C8B-B14F-4D97-AF65-F5344CB8AC3E}">
        <p14:creationId xmlns:p14="http://schemas.microsoft.com/office/powerpoint/2010/main" val="36982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Picture 3" descr="Schuman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1172" y="821788"/>
            <a:ext cx="6130299" cy="53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2818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Nicholas </a:t>
            </a:r>
            <a:r>
              <a:rPr lang="pt-BR" dirty="0" smtClean="0"/>
              <a:t>Cook </a:t>
            </a:r>
            <a:r>
              <a:rPr lang="pt-BR" dirty="0"/>
              <a:t>tenta se adaptar à nova realidade musical diante de nós e que pode ser considerada como apontamentos em direção a uma nova filosofia da música, do pós-guerra, do pós-modernismo e da sociedade pós-industrial</a:t>
            </a:r>
            <a:r>
              <a:rPr lang="pt-BR" dirty="0" smtClean="0"/>
              <a:t>.</a:t>
            </a:r>
            <a:endParaRPr lang="pt-BR" dirty="0"/>
          </a:p>
          <a:p>
            <a:endParaRPr lang="pt-BR" dirty="0"/>
          </a:p>
        </p:txBody>
      </p:sp>
    </p:spTree>
    <p:extLst>
      <p:ext uri="{BB962C8B-B14F-4D97-AF65-F5344CB8AC3E}">
        <p14:creationId xmlns:p14="http://schemas.microsoft.com/office/powerpoint/2010/main" val="1231765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2792412" y="2032000"/>
            <a:ext cx="8915400" cy="3777622"/>
          </a:xfrm>
        </p:spPr>
        <p:txBody>
          <a:bodyPr/>
          <a:lstStyle/>
          <a:p>
            <a:endParaRPr lang="pt-B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9349" y="624110"/>
            <a:ext cx="6491521" cy="52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2345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stretch>
            <a:fillRect/>
          </a:stretch>
        </p:blipFill>
        <p:spPr>
          <a:xfrm>
            <a:off x="3523871" y="1905000"/>
            <a:ext cx="5615875" cy="4212000"/>
          </a:xfrm>
          <a:prstGeom prst="rect">
            <a:avLst/>
          </a:prstGeom>
        </p:spPr>
      </p:pic>
    </p:spTree>
    <p:extLst>
      <p:ext uri="{BB962C8B-B14F-4D97-AF65-F5344CB8AC3E}">
        <p14:creationId xmlns:p14="http://schemas.microsoft.com/office/powerpoint/2010/main" val="2401801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Na época em que Beethoven compôs </a:t>
            </a:r>
            <a:r>
              <a:rPr lang="pt-BR" i="1" dirty="0" err="1"/>
              <a:t>Hammerklavier</a:t>
            </a:r>
            <a:r>
              <a:rPr lang="pt-BR" i="1" dirty="0"/>
              <a:t> </a:t>
            </a:r>
            <a:r>
              <a:rPr lang="pt-BR" dirty="0"/>
              <a:t>e a Nona sinfonia (que ele jamais ouviu) o público já investia massiva e emocionalmente em sua música, além de ser considerado por toda a Europa como o maior compositor de seu tempo como possivelmente jamais se tinha visto. </a:t>
            </a:r>
            <a:endParaRPr lang="pt-BR" dirty="0" smtClean="0"/>
          </a:p>
          <a:p>
            <a:r>
              <a:rPr lang="pt-BR" dirty="0"/>
              <a:t>Sua audiência esforçou-se, como nunca antes na história, para compreender sua música e a crítica passou a tentar explicar a aparente incoerência de suas composições demonstrando uma trama ou uma narrativa subjacente que tornava suas propriedades “grotescas” pelo menos compreensíveis.</a:t>
            </a:r>
          </a:p>
          <a:p>
            <a:endParaRPr lang="pt-BR" dirty="0"/>
          </a:p>
        </p:txBody>
      </p:sp>
    </p:spTree>
    <p:extLst>
      <p:ext uri="{BB962C8B-B14F-4D97-AF65-F5344CB8AC3E}">
        <p14:creationId xmlns:p14="http://schemas.microsoft.com/office/powerpoint/2010/main" val="2009026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err="1"/>
              <a:t>Romain</a:t>
            </a:r>
            <a:r>
              <a:rPr lang="pt-BR" dirty="0"/>
              <a:t> Rolland ajudou a construir o moto central do culto a Beethoven definido como a “felicidade através do sofrimento”, cuja expressão máxima é sua </a:t>
            </a:r>
            <a:r>
              <a:rPr lang="pt-BR" i="1" dirty="0"/>
              <a:t>Ode à alegria</a:t>
            </a:r>
            <a:r>
              <a:rPr lang="pt-BR" dirty="0"/>
              <a:t> da Nona Sinfonia, que na queda do muro de Berlim tornou-se </a:t>
            </a:r>
            <a:r>
              <a:rPr lang="pt-BR" i="1" dirty="0"/>
              <a:t>Ode à Liberdade</a:t>
            </a:r>
            <a:r>
              <a:rPr lang="pt-BR" dirty="0"/>
              <a:t>, penetrando a cultura popular.</a:t>
            </a:r>
          </a:p>
          <a:p>
            <a:endParaRPr lang="pt-BR" dirty="0"/>
          </a:p>
        </p:txBody>
      </p:sp>
    </p:spTree>
    <p:extLst>
      <p:ext uri="{BB962C8B-B14F-4D97-AF65-F5344CB8AC3E}">
        <p14:creationId xmlns:p14="http://schemas.microsoft.com/office/powerpoint/2010/main" val="1017617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Tomando partido dos anjos</a:t>
            </a:r>
          </a:p>
        </p:txBody>
      </p:sp>
      <p:sp>
        <p:nvSpPr>
          <p:cNvPr id="3" name="Espaço Reservado para Conteúdo 2"/>
          <p:cNvSpPr>
            <a:spLocks noGrp="1"/>
          </p:cNvSpPr>
          <p:nvPr>
            <p:ph idx="1"/>
          </p:nvPr>
        </p:nvSpPr>
        <p:spPr/>
        <p:txBody>
          <a:bodyPr>
            <a:normAutofit lnSpcReduction="10000"/>
          </a:bodyPr>
          <a:lstStyle/>
          <a:p>
            <a:r>
              <a:rPr lang="pt-BR" dirty="0"/>
              <a:t>O culto a Beethoven é talvez o pilar central da cultura musical clássica e não é surpresa que muitas das ideias mais arraigadas em nosso pensamento musical hoje podem ser rastreadas no contexto de recepção de sua música. </a:t>
            </a:r>
            <a:endParaRPr lang="pt-BR" dirty="0" smtClean="0"/>
          </a:p>
          <a:p>
            <a:r>
              <a:rPr lang="pt-BR" dirty="0"/>
              <a:t>A música considerada como mercadoria naturalmente dá ao compositor uma posição central, como gerador do produto principal e dá à audição um caráter de comunhão direta com o compositor, conferindo outra dimensão ao fenômeno. </a:t>
            </a:r>
            <a:endParaRPr lang="pt-BR" dirty="0" smtClean="0"/>
          </a:p>
          <a:p>
            <a:r>
              <a:rPr lang="pt-BR" dirty="0"/>
              <a:t>O conceito de autoridade ligado ao compositor é que traz a noção de edição autorizada ou de performance segundo as intenções do autor, o que facilmente transforma-se em autoritarismo, principalmente se pensarmos nas relações entre maestros e músicos de orquestra e que traduz nosso pensamento sobre a performance em geral.</a:t>
            </a:r>
          </a:p>
          <a:p>
            <a:endParaRPr lang="pt-BR" dirty="0"/>
          </a:p>
        </p:txBody>
      </p:sp>
    </p:spTree>
    <p:extLst>
      <p:ext uri="{BB962C8B-B14F-4D97-AF65-F5344CB8AC3E}">
        <p14:creationId xmlns:p14="http://schemas.microsoft.com/office/powerpoint/2010/main" val="29261392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Dizia-se das interpretações </a:t>
            </a:r>
            <a:r>
              <a:rPr lang="pt-BR" dirty="0" err="1"/>
              <a:t>beethovenianas</a:t>
            </a:r>
            <a:r>
              <a:rPr lang="pt-BR" dirty="0"/>
              <a:t> de </a:t>
            </a:r>
            <a:r>
              <a:rPr lang="pt-BR" dirty="0" err="1"/>
              <a:t>Bülow</a:t>
            </a:r>
            <a:r>
              <a:rPr lang="pt-BR" dirty="0"/>
              <a:t> que ele se anulava para que os ouvintes só estivessem conscientes de Beethoven e não dele. </a:t>
            </a:r>
            <a:endParaRPr lang="pt-BR" dirty="0" smtClean="0"/>
          </a:p>
          <a:p>
            <a:r>
              <a:rPr lang="pt-BR" dirty="0"/>
              <a:t>. Os mesmo poderia ser dito, lembra Cook, dos garçons de um bom restaurante, desde a roupa até o status de subordinação que está totalmente em desacordo com a adulação dos intérpretes carismáticos do mercado</a:t>
            </a:r>
            <a:r>
              <a:rPr lang="pt-BR" dirty="0" smtClean="0"/>
              <a:t>.</a:t>
            </a:r>
          </a:p>
          <a:p>
            <a:r>
              <a:rPr lang="pt-BR" dirty="0"/>
              <a:t>Com isso, o intérprete ocupa um papel teórico de conflito e inadequação na cultura musical.</a:t>
            </a:r>
          </a:p>
          <a:p>
            <a:endParaRPr lang="pt-BR" dirty="0"/>
          </a:p>
        </p:txBody>
      </p:sp>
    </p:spTree>
    <p:extLst>
      <p:ext uri="{BB962C8B-B14F-4D97-AF65-F5344CB8AC3E}">
        <p14:creationId xmlns:p14="http://schemas.microsoft.com/office/powerpoint/2010/main" val="2486631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Sendo a educação musical focada em torno das escolas, conservatórios e universidades, a maneira correta de ouvir música torna-se cada vez mais estreitamente prescrita, inculcando a ideia de que se deve ouvir atentamente, respeitosamente, de maneira destacada e imparcial (</a:t>
            </a:r>
            <a:r>
              <a:rPr lang="pt-BR" i="1" dirty="0" err="1"/>
              <a:t>detached</a:t>
            </a:r>
            <a:r>
              <a:rPr lang="pt-BR" dirty="0"/>
              <a:t>), evitando qualquer distração, e estar-se bem informado sobre o conhecimento apropriado da obra. Submetido à autoridade do educador, cuja autoridade é emprestada do compositor, o ouvinte ordinário é situado no plano mais inferior da hierarquia musical.</a:t>
            </a:r>
          </a:p>
          <a:p>
            <a:endParaRPr lang="pt-BR" dirty="0"/>
          </a:p>
        </p:txBody>
      </p:sp>
    </p:spTree>
    <p:extLst>
      <p:ext uri="{BB962C8B-B14F-4D97-AF65-F5344CB8AC3E}">
        <p14:creationId xmlns:p14="http://schemas.microsoft.com/office/powerpoint/2010/main" val="1475807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r>
              <a:rPr lang="pt-BR" dirty="0"/>
              <a:t>A surdez de Beethoven é um bom ponto de partida para a segunda ideia de Cook: o poder de transcender fronteiras de tempo e espaço. Nos 170 anos que sucederam sua morte, cresceu a mitologia de sua surdez como símbolo de independência ou da alienação com relação à sociedade em que vivia, corroborada pela iconografia e pela literatura a seu respeito, embora a realidade seja bem outra, como mostra por exemplo a biografia de </a:t>
            </a:r>
            <a:r>
              <a:rPr lang="pt-BR" dirty="0" err="1"/>
              <a:t>Solomon</a:t>
            </a:r>
            <a:r>
              <a:rPr lang="pt-BR" dirty="0"/>
              <a:t> (1977) ao relatar suas aspirações sociais bizarras.</a:t>
            </a:r>
          </a:p>
          <a:p>
            <a:endParaRPr lang="pt-BR" dirty="0"/>
          </a:p>
        </p:txBody>
      </p:sp>
    </p:spTree>
    <p:extLst>
      <p:ext uri="{BB962C8B-B14F-4D97-AF65-F5344CB8AC3E}">
        <p14:creationId xmlns:p14="http://schemas.microsoft.com/office/powerpoint/2010/main" val="517703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Parte integrante da construção do mito, a música pode ser armazenada, como um bom vinho, para futura degustação e Beethoven foi um dos primeiros compositores conhecidos a ter pensado sobre o papel que teria após sua morte e a utilizar o termo “obra”, dando seletivamente números de </a:t>
            </a:r>
            <a:r>
              <a:rPr lang="pt-BR" i="1" dirty="0"/>
              <a:t>opus</a:t>
            </a:r>
            <a:r>
              <a:rPr lang="pt-BR" dirty="0"/>
              <a:t> a suas composições maiores, omitindo as produções mais efêmeras e dando origem à metáfora do museu musical, cujo julgamento estético pretende ser universal, segundo os critérios dominantes de beleza, e que faz uma ligação direta com o colonialismo das coleções de curiosidades. </a:t>
            </a:r>
          </a:p>
        </p:txBody>
      </p:sp>
    </p:spTree>
    <p:extLst>
      <p:ext uri="{BB962C8B-B14F-4D97-AF65-F5344CB8AC3E}">
        <p14:creationId xmlns:p14="http://schemas.microsoft.com/office/powerpoint/2010/main" val="38488385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O chamado repertório ou o cânone da música clássica é na verdade a música selecionada para ser incluída no “museu imaginário de obras musicais” (p.30) e não foi por acaso que, poucos anos após sua morte (????), </a:t>
            </a:r>
            <a:r>
              <a:rPr lang="pt-BR" dirty="0" err="1"/>
              <a:t>Mendelsohn</a:t>
            </a:r>
            <a:r>
              <a:rPr lang="pt-BR" dirty="0"/>
              <a:t>, em 18??,  viria promover a obra de Bach, dando novo fôlego às notas antigas, e criando a noção de “música clássica”, tornando o tempo musical estático e impedindo que as obras se tornassem velhas.</a:t>
            </a:r>
          </a:p>
          <a:p>
            <a:endParaRPr lang="pt-BR" dirty="0"/>
          </a:p>
        </p:txBody>
      </p:sp>
    </p:spTree>
    <p:extLst>
      <p:ext uri="{BB962C8B-B14F-4D97-AF65-F5344CB8AC3E}">
        <p14:creationId xmlns:p14="http://schemas.microsoft.com/office/powerpoint/2010/main" val="101214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Série iniciada em 1995, que pretende servir como “um meio acessível” a qualquer interessado nos mais variados assuntos. </a:t>
            </a:r>
            <a:endParaRPr lang="pt-BR" dirty="0" smtClean="0"/>
          </a:p>
          <a:p>
            <a:r>
              <a:rPr lang="pt-BR" dirty="0" smtClean="0"/>
              <a:t>Coube </a:t>
            </a:r>
            <a:r>
              <a:rPr lang="pt-BR" dirty="0"/>
              <a:t>a Cook falar sobre a música cujas barreiras que mantiveram separados estilos e tradições hoje vemos desmoronar</a:t>
            </a:r>
            <a:r>
              <a:rPr lang="pt-BR" dirty="0" smtClean="0"/>
              <a:t>.</a:t>
            </a:r>
          </a:p>
          <a:p>
            <a:r>
              <a:rPr lang="pt-BR" dirty="0"/>
              <a:t>Aquilo a que sempre estivemos acostumados – diferentes tipos de música, como tradicional, </a:t>
            </a:r>
            <a:r>
              <a:rPr lang="pt-BR" dirty="0" err="1"/>
              <a:t>folk</a:t>
            </a:r>
            <a:r>
              <a:rPr lang="pt-BR" dirty="0"/>
              <a:t>, clássica, rock, pop, world </a:t>
            </a:r>
            <a:r>
              <a:rPr lang="pt-BR" dirty="0" err="1"/>
              <a:t>etc</a:t>
            </a:r>
            <a:r>
              <a:rPr lang="pt-BR" dirty="0"/>
              <a:t> – são hoje influenciadas pelos meios modernos de comunicação e pela tecnologia de reprodução sonora, que fizeram do pluralismo musical parte integrante de nosso dia-a-dia.</a:t>
            </a:r>
          </a:p>
          <a:p>
            <a:endParaRPr lang="pt-BR" dirty="0"/>
          </a:p>
        </p:txBody>
      </p:sp>
    </p:spTree>
    <p:extLst>
      <p:ext uri="{BB962C8B-B14F-4D97-AF65-F5344CB8AC3E}">
        <p14:creationId xmlns:p14="http://schemas.microsoft.com/office/powerpoint/2010/main" val="5605192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O reino do espírito</a:t>
            </a:r>
            <a:br>
              <a:rPr lang="pt-BR" b="1" i="1" dirty="0"/>
            </a:br>
            <a:endParaRPr lang="pt-BR" dirty="0"/>
          </a:p>
        </p:txBody>
      </p:sp>
      <p:sp>
        <p:nvSpPr>
          <p:cNvPr id="3" name="Espaço Reservado para Conteúdo 2"/>
          <p:cNvSpPr>
            <a:spLocks noGrp="1"/>
          </p:cNvSpPr>
          <p:nvPr>
            <p:ph idx="1"/>
          </p:nvPr>
        </p:nvSpPr>
        <p:spPr/>
        <p:txBody>
          <a:bodyPr>
            <a:normAutofit lnSpcReduction="10000"/>
          </a:bodyPr>
          <a:lstStyle/>
          <a:p>
            <a:r>
              <a:rPr lang="pt-BR" dirty="0" err="1"/>
              <a:t>Schenker</a:t>
            </a:r>
            <a:r>
              <a:rPr lang="pt-BR" dirty="0"/>
              <a:t> escreveu que a música dos gênios é “removida da sua geração e suas modas”; sendo esses gênios os compositores cujas obras entraram para o museu musical imaginário, habitando um domínio próprio, imutável e imaterial. </a:t>
            </a:r>
            <a:endParaRPr lang="pt-BR" dirty="0" smtClean="0"/>
          </a:p>
          <a:p>
            <a:r>
              <a:rPr lang="pt-BR" dirty="0" err="1"/>
              <a:t>Schenker</a:t>
            </a:r>
            <a:r>
              <a:rPr lang="pt-BR" dirty="0"/>
              <a:t> via a música como uma incursão no universo humano, numa forma superior de realidade e que a música usa o gênio do compositor como um meio espontâneo</a:t>
            </a:r>
            <a:r>
              <a:rPr lang="pt-BR" dirty="0" smtClean="0"/>
              <a:t>.</a:t>
            </a:r>
          </a:p>
          <a:p>
            <a:r>
              <a:rPr lang="pt-BR" dirty="0"/>
              <a:t>Enquanto para ele os compositores ordinários simplesmente escrevem o que querem, no caso do gênio a “força superior da verdade (da natureza)” é que trabalha por trás de sua consciência, guiando sua escrita, sem se importar se o artista queria ou não fazer a coisa certa . E a norma em </a:t>
            </a:r>
            <a:r>
              <a:rPr lang="pt-BR" dirty="0" err="1"/>
              <a:t>Schenker</a:t>
            </a:r>
            <a:r>
              <a:rPr lang="pt-BR" dirty="0"/>
              <a:t> é o gênero masculino...</a:t>
            </a:r>
          </a:p>
          <a:p>
            <a:r>
              <a:rPr lang="pt-BR" dirty="0"/>
              <a:t> </a:t>
            </a:r>
            <a:r>
              <a:rPr lang="en-US" dirty="0"/>
              <a:t>cf. </a:t>
            </a:r>
            <a:r>
              <a:rPr lang="en-US" dirty="0" err="1"/>
              <a:t>Lowinsky</a:t>
            </a:r>
            <a:endParaRPr lang="pt-BR" dirty="0"/>
          </a:p>
          <a:p>
            <a:endParaRPr lang="pt-BR" dirty="0"/>
          </a:p>
        </p:txBody>
      </p:sp>
    </p:spTree>
    <p:extLst>
      <p:ext uri="{BB962C8B-B14F-4D97-AF65-F5344CB8AC3E}">
        <p14:creationId xmlns:p14="http://schemas.microsoft.com/office/powerpoint/2010/main" val="33544781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O compositor fala com uma voz que não é a sua, mas a da Natureza [Kant, in </a:t>
            </a:r>
            <a:r>
              <a:rPr lang="pt-BR" dirty="0" err="1"/>
              <a:t>Menger</a:t>
            </a:r>
            <a:r>
              <a:rPr lang="pt-BR" dirty="0"/>
              <a:t>, 2009, pp. 246-247]. Para ele, a autoridade do compositor – que é delegada ao maestro, editor ou professor – é o reflexo do grande autor, porque o valor da música repousa na elevação do espírito, na edificação de um caráter quase religioso, para Deus através do gênio sobre o qual ele trabalha.</a:t>
            </a:r>
          </a:p>
          <a:p>
            <a:r>
              <a:rPr lang="pt-BR" dirty="0"/>
              <a:t>A intuição da música como uma espécie de janela para um mundo esotérico que se situa além do conhecimento ordinário remonta a épocas anteriores ao Cristianismo e replica-se em civilizações distantes. </a:t>
            </a:r>
          </a:p>
        </p:txBody>
      </p:sp>
    </p:spTree>
    <p:extLst>
      <p:ext uri="{BB962C8B-B14F-4D97-AF65-F5344CB8AC3E}">
        <p14:creationId xmlns:p14="http://schemas.microsoft.com/office/powerpoint/2010/main" val="8001006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No ocidente, ocorreu com a descoberta por Pitágoras de que as notas musicais correspondem a simples proporções do número inteiro e ele e seus seguidores especularam que talvez todo o universo seria construído pelos mesmos princípios matemáticos. </a:t>
            </a:r>
            <a:endParaRPr lang="pt-BR" dirty="0" smtClean="0"/>
          </a:p>
          <a:p>
            <a:r>
              <a:rPr lang="pt-BR" dirty="0"/>
              <a:t>Assim, a música que ouvimos é uma versão audível da harmonia que vincula a terra, o sol e as estrelas juntos – a imperceptível, mas sempre presente “música das esferas”, representado por seu monocórdio. </a:t>
            </a:r>
            <a:endParaRPr lang="pt-BR" dirty="0" smtClean="0"/>
          </a:p>
          <a:p>
            <a:r>
              <a:rPr lang="pt-BR" dirty="0"/>
              <a:t>Crenças parecidas persistiram por muitos séculos na China, onde terremotos e outros desastres naturais eram atribuídos às “desafinações” entre a música terrena e seu equivalente cósmico.</a:t>
            </a:r>
          </a:p>
          <a:p>
            <a:endParaRPr lang="pt-BR" dirty="0"/>
          </a:p>
        </p:txBody>
      </p:sp>
    </p:spTree>
    <p:extLst>
      <p:ext uri="{BB962C8B-B14F-4D97-AF65-F5344CB8AC3E}">
        <p14:creationId xmlns:p14="http://schemas.microsoft.com/office/powerpoint/2010/main" val="3467778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O que é comum a essas culturas histórica e geograficamente remotas, e outras, é a ideia de que beliscar uma corda ou fazer soar um sino pode dar acesso a outro plano de existência (p. 32) e ser um ato de revelação, que tanto poderia ser o delírio diante de uma música bem utilizada num comercial de TV, quanto o êxtase quando se canta </a:t>
            </a:r>
            <a:r>
              <a:rPr lang="pt-BR" i="1" dirty="0"/>
              <a:t>Das Lied von der </a:t>
            </a:r>
            <a:r>
              <a:rPr lang="pt-BR" i="1" dirty="0" err="1"/>
              <a:t>Erde</a:t>
            </a:r>
            <a:r>
              <a:rPr lang="pt-BR" dirty="0"/>
              <a:t>. </a:t>
            </a:r>
            <a:endParaRPr lang="pt-BR" dirty="0" smtClean="0"/>
          </a:p>
          <a:p>
            <a:r>
              <a:rPr lang="pt-BR" dirty="0"/>
              <a:t>Como um </a:t>
            </a:r>
            <a:r>
              <a:rPr lang="pt-BR" i="1" dirty="0" err="1"/>
              <a:t>walk-man</a:t>
            </a:r>
            <a:r>
              <a:rPr lang="pt-BR" dirty="0"/>
              <a:t>, o disco ou a sala de concertos inventada no século XIX são meios pelos quais se entra no reino do espírito. </a:t>
            </a:r>
            <a:endParaRPr lang="pt-BR" dirty="0" smtClean="0"/>
          </a:p>
          <a:p>
            <a:r>
              <a:rPr lang="pt-BR" dirty="0"/>
              <a:t>A diferença com os séculos anteriores é que a música antes era tocada num contexto de Cortes ou lares aristocráticos e agora passa a ser acessível a qualquer um que possa comprar uma entrada, para participar do ritual em que a performance se tornou.</a:t>
            </a:r>
          </a:p>
          <a:p>
            <a:endParaRPr lang="pt-BR" dirty="0"/>
          </a:p>
        </p:txBody>
      </p:sp>
    </p:spTree>
    <p:extLst>
      <p:ext uri="{BB962C8B-B14F-4D97-AF65-F5344CB8AC3E}">
        <p14:creationId xmlns:p14="http://schemas.microsoft.com/office/powerpoint/2010/main" val="36183932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Entrar numa sala de concertos é como entrar numa catedral, um verdadeiro rito de passagem para um interior separado econômica e acusticamente, prevalecendo uma etiqueta peculiar. </a:t>
            </a:r>
            <a:endParaRPr lang="pt-BR" dirty="0" smtClean="0"/>
          </a:p>
          <a:p>
            <a:r>
              <a:rPr lang="pt-BR" dirty="0"/>
              <a:t>Convencionalmente, certos músicos devem ter melhor memória que outros, sem que se explique bem o porquê, mas o fato de tocar de memória as obras do museu imaginário não é arbitrário: o intérprete deve dar a impressão de que seu improviso coincide, nota por nota, com o que compositor escreveu, como se estivesse possuído pela voz da Natureza – o que não difere, em muitos aspectos, de um outro ritual como um show de rock...</a:t>
            </a:r>
          </a:p>
          <a:p>
            <a:endParaRPr lang="pt-BR" dirty="0"/>
          </a:p>
        </p:txBody>
      </p:sp>
    </p:spTree>
    <p:extLst>
      <p:ext uri="{BB962C8B-B14F-4D97-AF65-F5344CB8AC3E}">
        <p14:creationId xmlns:p14="http://schemas.microsoft.com/office/powerpoint/2010/main" val="3290492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a:t>Aqui, a autenticidade agrupa, na arte-religião ou na religião da arte , a associação entre musicalidade e qualidades éticas, sinceridade pessoal, ser verdadeiro consigo mesmo e assim por diante.  </a:t>
            </a:r>
            <a:r>
              <a:rPr lang="en-US" dirty="0"/>
              <a:t>Cf. </a:t>
            </a:r>
            <a:r>
              <a:rPr lang="en-US" dirty="0" err="1"/>
              <a:t>Adenot</a:t>
            </a:r>
            <a:endParaRPr lang="pt-BR" dirty="0"/>
          </a:p>
          <a:p>
            <a:r>
              <a:rPr lang="pt-BR" dirty="0"/>
              <a:t>Mais forte é a associação entre a pureza e a música. Na segunda metade do século XIX e primeira do século XX, muito se escreveu sobre a música pura, sem palavras. </a:t>
            </a:r>
            <a:endParaRPr lang="pt-BR" dirty="0" smtClean="0"/>
          </a:p>
          <a:p>
            <a:r>
              <a:rPr lang="pt-BR" dirty="0"/>
              <a:t>Como “uma mosca no mel ”, as palavras eram vistas como uma </a:t>
            </a:r>
            <a:r>
              <a:rPr lang="pt-BR" dirty="0" err="1"/>
              <a:t>maculação</a:t>
            </a:r>
            <a:r>
              <a:rPr lang="pt-BR" dirty="0"/>
              <a:t> da música, diluindo seus poderes espirituais e na medida em que a palavra era eliminada da música, ela começou a preencher os espaços em torno dela, penetrando a sagrada sala de concerto em forma de nota de programa (outra invenção do século XIX)  ou no bate-papo do intervalo.  ver também Einstein (</a:t>
            </a:r>
            <a:r>
              <a:rPr lang="pt-BR" dirty="0" err="1"/>
              <a:t>Romantic</a:t>
            </a:r>
            <a:r>
              <a:rPr lang="pt-BR" dirty="0"/>
              <a:t> Era)</a:t>
            </a:r>
          </a:p>
          <a:p>
            <a:r>
              <a:rPr lang="pt-BR" dirty="0"/>
              <a:t> cf. </a:t>
            </a:r>
            <a:r>
              <a:rPr lang="pt-BR" dirty="0" err="1"/>
              <a:t>Escal</a:t>
            </a:r>
            <a:r>
              <a:rPr lang="pt-BR" dirty="0"/>
              <a:t>, 2006</a:t>
            </a:r>
          </a:p>
          <a:p>
            <a:endParaRPr lang="pt-BR" dirty="0"/>
          </a:p>
        </p:txBody>
      </p:sp>
    </p:spTree>
    <p:extLst>
      <p:ext uri="{BB962C8B-B14F-4D97-AF65-F5344CB8AC3E}">
        <p14:creationId xmlns:p14="http://schemas.microsoft.com/office/powerpoint/2010/main" val="8293739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No mundo exterior, proliferaram textos de apreciação musical, encartes de discos, revistas, CD-ROM e websites. </a:t>
            </a:r>
            <a:endParaRPr lang="pt-BR" dirty="0" smtClean="0"/>
          </a:p>
          <a:p>
            <a:r>
              <a:rPr lang="pt-BR" dirty="0" smtClean="0"/>
              <a:t>Desse </a:t>
            </a:r>
            <a:r>
              <a:rPr lang="pt-BR" dirty="0"/>
              <a:t>modo, o mundo do qual Beethoven lançou as bases desenvolveu não só a ideia de música sem palavras e, paradoxalmente, o modelo básico que temos hoje de como as palavras podem se relacionar com a música: explicando-a. </a:t>
            </a:r>
            <a:endParaRPr lang="pt-BR" dirty="0" smtClean="0"/>
          </a:p>
          <a:p>
            <a:r>
              <a:rPr lang="pt-BR" dirty="0" smtClean="0"/>
              <a:t>Ou </a:t>
            </a:r>
            <a:r>
              <a:rPr lang="pt-BR" dirty="0"/>
              <a:t>como diz </a:t>
            </a:r>
            <a:r>
              <a:rPr lang="pt-BR" dirty="0" err="1"/>
              <a:t>Burnham</a:t>
            </a:r>
            <a:r>
              <a:rPr lang="pt-BR" dirty="0"/>
              <a:t>: “a música não precisando mais de palavras parece precisar delas mais do que nunca” (p. 38).</a:t>
            </a:r>
          </a:p>
          <a:p>
            <a:endParaRPr lang="pt-BR" dirty="0"/>
          </a:p>
        </p:txBody>
      </p:sp>
    </p:spTree>
    <p:extLst>
      <p:ext uri="{BB962C8B-B14F-4D97-AF65-F5344CB8AC3E}">
        <p14:creationId xmlns:p14="http://schemas.microsoft.com/office/powerpoint/2010/main" val="2966158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Capítulo 3: uma situação de crise</a:t>
            </a:r>
            <a:r>
              <a:rPr lang="pt-BR" b="1" dirty="0" smtClean="0"/>
              <a:t>?</a:t>
            </a:r>
            <a:br>
              <a:rPr lang="pt-BR" b="1" dirty="0" smtClean="0"/>
            </a:br>
            <a:r>
              <a:rPr lang="pt-BR" b="1" i="1" dirty="0"/>
              <a:t>Um recurso global</a:t>
            </a:r>
            <a:br>
              <a:rPr lang="pt-BR" b="1" i="1" dirty="0"/>
            </a:br>
            <a:r>
              <a:rPr lang="pt-BR" b="1" dirty="0"/>
              <a:t/>
            </a:r>
            <a:br>
              <a:rPr lang="pt-BR" b="1" dirty="0"/>
            </a:br>
            <a:endParaRPr lang="pt-BR" dirty="0"/>
          </a:p>
        </p:txBody>
      </p:sp>
      <p:sp>
        <p:nvSpPr>
          <p:cNvPr id="3" name="Espaço Reservado para Conteúdo 2"/>
          <p:cNvSpPr>
            <a:spLocks noGrp="1"/>
          </p:cNvSpPr>
          <p:nvPr>
            <p:ph idx="1"/>
          </p:nvPr>
        </p:nvSpPr>
        <p:spPr/>
        <p:txBody>
          <a:bodyPr/>
          <a:lstStyle/>
          <a:p>
            <a:r>
              <a:rPr lang="pt-BR" dirty="0"/>
              <a:t>O principal compositor modernista inglês, </a:t>
            </a:r>
            <a:r>
              <a:rPr lang="pt-BR" dirty="0" err="1"/>
              <a:t>Birtwistle</a:t>
            </a:r>
            <a:r>
              <a:rPr lang="pt-BR" dirty="0"/>
              <a:t>, afirmou: “Não posso me responsabilizar pela audiência: não estou administrando um restaurante”. </a:t>
            </a:r>
            <a:endParaRPr lang="pt-BR" dirty="0" smtClean="0"/>
          </a:p>
          <a:p>
            <a:r>
              <a:rPr lang="pt-BR" dirty="0"/>
              <a:t>Com o estabelecimento do cânone de obras clássicas como capital cultural ao invés de sair de moda uma geração após sua criação, a disponibilidade desse repertório – através dos meios tecnológicos – é no fundo a culminação do pensamento romântico, tornando o “museu musical imaginário” onipresente. </a:t>
            </a:r>
            <a:endParaRPr lang="pt-BR" dirty="0" smtClean="0"/>
          </a:p>
          <a:p>
            <a:r>
              <a:rPr lang="pt-BR" dirty="0"/>
              <a:t>A música torna-se um elemento para definir um estilo de vida pessoal, da mesma maneira que se escolhe um carro novo, roupas ou perfume. </a:t>
            </a:r>
            <a:endParaRPr lang="pt-BR" dirty="0" smtClean="0"/>
          </a:p>
          <a:p>
            <a:endParaRPr lang="pt-BR" dirty="0"/>
          </a:p>
        </p:txBody>
      </p:sp>
    </p:spTree>
    <p:extLst>
      <p:ext uri="{BB962C8B-B14F-4D97-AF65-F5344CB8AC3E}">
        <p14:creationId xmlns:p14="http://schemas.microsoft.com/office/powerpoint/2010/main" val="331776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Decidir o que ouvir é o mesmo que decidir em qual restaurante comer – italiano, japonês ou tailandês. Contrariando as palavras de </a:t>
            </a:r>
            <a:r>
              <a:rPr lang="pt-BR" dirty="0" err="1"/>
              <a:t>Birtwistle</a:t>
            </a:r>
            <a:r>
              <a:rPr lang="pt-BR" dirty="0"/>
              <a:t>, os compositores são, sim, hoje donos de restaurantes de alta classe</a:t>
            </a:r>
            <a:r>
              <a:rPr lang="pt-BR" dirty="0" smtClean="0"/>
              <a:t>...</a:t>
            </a:r>
          </a:p>
          <a:p>
            <a:r>
              <a:rPr lang="pt-BR" dirty="0"/>
              <a:t>Quanto mais nos comportamos como consumidores de música, menos somos compatíveis com as concepções românticas de autoridade do compositor. </a:t>
            </a:r>
            <a:endParaRPr lang="pt-BR" dirty="0" smtClean="0"/>
          </a:p>
          <a:p>
            <a:r>
              <a:rPr lang="pt-BR" dirty="0"/>
              <a:t>A própria ideia de autoria tornou-se perigosa diante da produção em estúdio, onde a engenharia de som passa a ter uma importância criativa equivalente à dos assim chamados artistas sobre o produto final . </a:t>
            </a:r>
          </a:p>
          <a:p>
            <a:r>
              <a:rPr lang="pt-BR" dirty="0"/>
              <a:t> cf. Franklin in Born/H. Ele fala algo sobre a diluição da autoria na música pra cinema + The </a:t>
            </a:r>
            <a:r>
              <a:rPr lang="pt-BR" dirty="0" err="1" smtClean="0"/>
              <a:t>sound</a:t>
            </a:r>
            <a:r>
              <a:rPr lang="pt-BR" dirty="0" smtClean="0"/>
              <a:t> </a:t>
            </a:r>
            <a:r>
              <a:rPr lang="pt-BR" dirty="0" err="1"/>
              <a:t>of</a:t>
            </a:r>
            <a:r>
              <a:rPr lang="pt-BR" dirty="0"/>
              <a:t> </a:t>
            </a:r>
            <a:r>
              <a:rPr lang="pt-BR" dirty="0" err="1"/>
              <a:t>music</a:t>
            </a:r>
            <a:r>
              <a:rPr lang="pt-BR" dirty="0"/>
              <a:t> (artigo)</a:t>
            </a:r>
          </a:p>
          <a:p>
            <a:endParaRPr lang="pt-BR" dirty="0"/>
          </a:p>
        </p:txBody>
      </p:sp>
    </p:spTree>
    <p:extLst>
      <p:ext uri="{BB962C8B-B14F-4D97-AF65-F5344CB8AC3E}">
        <p14:creationId xmlns:p14="http://schemas.microsoft.com/office/powerpoint/2010/main" val="40131751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Numa sociedade pós-colonial e </a:t>
            </a:r>
            <a:r>
              <a:rPr lang="pt-BR" dirty="0" err="1"/>
              <a:t>muticultural</a:t>
            </a:r>
            <a:r>
              <a:rPr lang="pt-BR" dirty="0"/>
              <a:t> , fica difícil admitir os postulados de </a:t>
            </a:r>
            <a:r>
              <a:rPr lang="pt-BR" dirty="0" err="1"/>
              <a:t>Schenker</a:t>
            </a:r>
            <a:r>
              <a:rPr lang="pt-BR" dirty="0"/>
              <a:t>, para quem a voz da natureza fala através do gênio e não há músicas, mas música.  </a:t>
            </a:r>
            <a:r>
              <a:rPr lang="pt-BR" dirty="0" err="1" smtClean="0"/>
              <a:t>Wiora</a:t>
            </a:r>
            <a:endParaRPr lang="pt-BR" dirty="0" smtClean="0"/>
          </a:p>
          <a:p>
            <a:r>
              <a:rPr lang="pt-BR" dirty="0"/>
              <a:t>É a mesma diferença entre acreditar no avanço da civilização ao invés de aceitar diferentes sistemas de valores pertinentes a diferentes civilizações.</a:t>
            </a:r>
          </a:p>
          <a:p>
            <a:r>
              <a:rPr lang="pt-BR" dirty="0"/>
              <a:t>Todavia o maior contraste hoje seja entre </a:t>
            </a:r>
            <a:r>
              <a:rPr lang="pt-BR" i="1" dirty="0"/>
              <a:t>high </a:t>
            </a:r>
            <a:r>
              <a:rPr lang="pt-BR" dirty="0"/>
              <a:t>e </a:t>
            </a:r>
            <a:r>
              <a:rPr lang="pt-BR" i="1" dirty="0" err="1"/>
              <a:t>low</a:t>
            </a:r>
            <a:r>
              <a:rPr lang="pt-BR" i="1" dirty="0"/>
              <a:t> </a:t>
            </a:r>
            <a:r>
              <a:rPr lang="pt-BR" i="1" dirty="0" err="1"/>
              <a:t>art</a:t>
            </a:r>
            <a:r>
              <a:rPr lang="pt-BR" dirty="0"/>
              <a:t>, que em música significa a tradição baseada na música escrita pelas classes ociosas e o grande repertório de Bach, Beethoven e Brahms. </a:t>
            </a:r>
            <a:endParaRPr lang="pt-BR" dirty="0" smtClean="0"/>
          </a:p>
          <a:p>
            <a:r>
              <a:rPr lang="pt-BR" i="1" dirty="0" err="1"/>
              <a:t>Low</a:t>
            </a:r>
            <a:r>
              <a:rPr lang="pt-BR" i="1" dirty="0"/>
              <a:t> </a:t>
            </a:r>
            <a:r>
              <a:rPr lang="pt-BR" i="1" dirty="0" err="1"/>
              <a:t>art</a:t>
            </a:r>
            <a:r>
              <a:rPr lang="pt-BR" dirty="0"/>
              <a:t> significa toda a ilimitada e principalmente não escrita (e por isso irrecuperável) variedade de tradições musicais populares .  cf. Gramsci</a:t>
            </a:r>
          </a:p>
          <a:p>
            <a:endParaRPr lang="pt-BR" dirty="0"/>
          </a:p>
        </p:txBody>
      </p:sp>
    </p:spTree>
    <p:extLst>
      <p:ext uri="{BB962C8B-B14F-4D97-AF65-F5344CB8AC3E}">
        <p14:creationId xmlns:p14="http://schemas.microsoft.com/office/powerpoint/2010/main" val="1775111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Cook realiza de maneira sistemática, possivelmente pela primeira vez na historiografia musical, uma abordagem que não deixa nada de lado por razões metodológicas, tentando com isso uma síntese que, por mais distantes que ainda estejamos, já aparece como uma contribuição inédita e indispensável ao debate.</a:t>
            </a:r>
          </a:p>
          <a:p>
            <a:r>
              <a:rPr lang="pt-BR" dirty="0"/>
              <a:t>Apesar de termos consciência dessa pluralidade, cada tipo de música vem junto com sua própria maneira de pensá-la, como se só existisse uma maneira de pensá-la e só um tipo de música para ser pensado, ignorando todo o resto. </a:t>
            </a:r>
          </a:p>
        </p:txBody>
      </p:sp>
    </p:spTree>
    <p:extLst>
      <p:ext uri="{BB962C8B-B14F-4D97-AF65-F5344CB8AC3E}">
        <p14:creationId xmlns:p14="http://schemas.microsoft.com/office/powerpoint/2010/main" val="19119691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Conta-se a história da música como a história da música ocidental, focada primeiramente na Europa e que se expandiu para a América do Norte no século XIX .  também do sul!!!</a:t>
            </a:r>
          </a:p>
          <a:p>
            <a:r>
              <a:rPr lang="pt-BR" dirty="0"/>
              <a:t>Depois disso, acrescenta-se um capítulo ou dois sobre a música popular, concentrada no jazz como uma tradição alternativa [</a:t>
            </a:r>
            <a:r>
              <a:rPr lang="pt-BR" dirty="0" err="1"/>
              <a:t>Hobsbawm</a:t>
            </a:r>
            <a:r>
              <a:rPr lang="pt-BR" dirty="0"/>
              <a:t>] e no rock, criando um </a:t>
            </a:r>
            <a:r>
              <a:rPr lang="pt-BR" i="1" dirty="0"/>
              <a:t>apartheid</a:t>
            </a:r>
            <a:r>
              <a:rPr lang="pt-BR" dirty="0"/>
              <a:t> entre </a:t>
            </a:r>
            <a:r>
              <a:rPr lang="pt-BR" i="1" dirty="0" err="1"/>
              <a:t>art</a:t>
            </a:r>
            <a:r>
              <a:rPr lang="pt-BR" i="1" dirty="0"/>
              <a:t> </a:t>
            </a:r>
            <a:r>
              <a:rPr lang="pt-BR" i="1" dirty="0" err="1"/>
              <a:t>music</a:t>
            </a:r>
            <a:r>
              <a:rPr lang="pt-BR" i="1" dirty="0"/>
              <a:t> </a:t>
            </a:r>
            <a:r>
              <a:rPr lang="pt-BR" dirty="0"/>
              <a:t>e música popular [</a:t>
            </a:r>
            <a:r>
              <a:rPr lang="pt-BR" dirty="0" err="1"/>
              <a:t>Huyssen</a:t>
            </a:r>
            <a:r>
              <a:rPr lang="pt-BR" dirty="0"/>
              <a:t>].</a:t>
            </a:r>
          </a:p>
          <a:p>
            <a:r>
              <a:rPr lang="pt-BR" dirty="0"/>
              <a:t>Uma estratégia comum é começar [como na </a:t>
            </a:r>
            <a:r>
              <a:rPr lang="pt-BR" i="1" dirty="0" err="1"/>
              <a:t>Cité</a:t>
            </a:r>
            <a:r>
              <a:rPr lang="pt-BR" i="1" dirty="0"/>
              <a:t> de </a:t>
            </a:r>
            <a:r>
              <a:rPr lang="pt-BR" i="1" dirty="0" err="1"/>
              <a:t>la</a:t>
            </a:r>
            <a:r>
              <a:rPr lang="pt-BR" i="1" dirty="0"/>
              <a:t> Musique</a:t>
            </a:r>
            <a:r>
              <a:rPr lang="pt-BR" dirty="0"/>
              <a:t>] com um par de capítulos sobre os elementos da música – escalas, notação, instrumentos </a:t>
            </a:r>
            <a:r>
              <a:rPr lang="pt-BR" dirty="0" err="1"/>
              <a:t>etc</a:t>
            </a:r>
            <a:r>
              <a:rPr lang="pt-BR" dirty="0"/>
              <a:t> – e apresentar as músicas não-ocidentais. </a:t>
            </a:r>
            <a:endParaRPr lang="pt-BR" dirty="0" smtClean="0"/>
          </a:p>
          <a:p>
            <a:r>
              <a:rPr lang="pt-BR" dirty="0"/>
              <a:t>Ou então começar com as músicas primitivas e logo mudar para as sofisticadas tradições asiáticas. </a:t>
            </a:r>
          </a:p>
        </p:txBody>
      </p:sp>
    </p:spTree>
    <p:extLst>
      <p:ext uri="{BB962C8B-B14F-4D97-AF65-F5344CB8AC3E}">
        <p14:creationId xmlns:p14="http://schemas.microsoft.com/office/powerpoint/2010/main" val="8573970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No capítulo 3, como numa explosão histórica e geográfica, a cena muda para a Catedral de </a:t>
            </a:r>
            <a:r>
              <a:rPr lang="pt-BR" dirty="0" err="1"/>
              <a:t>Notre-Dame</a:t>
            </a:r>
            <a:r>
              <a:rPr lang="pt-BR" dirty="0"/>
              <a:t> de Paris, com </a:t>
            </a:r>
            <a:r>
              <a:rPr lang="pt-BR" dirty="0" err="1"/>
              <a:t>Léonin</a:t>
            </a:r>
            <a:r>
              <a:rPr lang="pt-BR" dirty="0"/>
              <a:t> e </a:t>
            </a:r>
            <a:r>
              <a:rPr lang="pt-BR" dirty="0" err="1"/>
              <a:t>Pérotin</a:t>
            </a:r>
            <a:r>
              <a:rPr lang="pt-BR" dirty="0"/>
              <a:t>, associando implicitamente as culturas não-ocidentais como o início e a cultura ocidental como o progresso .  cf. </a:t>
            </a:r>
            <a:r>
              <a:rPr lang="pt-BR" dirty="0" err="1"/>
              <a:t>Nisbet</a:t>
            </a:r>
            <a:endParaRPr lang="pt-BR" dirty="0"/>
          </a:p>
          <a:p>
            <a:r>
              <a:rPr lang="pt-BR" dirty="0"/>
              <a:t>Encontrar tal tipo de história em pleno século XXI é estarrecedor [espantoso?], na medida em que oferece bases completamente inadequadas para a compreensão da música na sociedade pluralista de hoje.</a:t>
            </a:r>
          </a:p>
          <a:p>
            <a:r>
              <a:rPr lang="pt-BR" dirty="0"/>
              <a:t>Difícil é pensar em algum outro campo em que concepções tão acriticamente etnocêntricas e elitistas tenham se mantido até tão recentemente.</a:t>
            </a:r>
          </a:p>
          <a:p>
            <a:endParaRPr lang="pt-BR" dirty="0"/>
          </a:p>
        </p:txBody>
      </p:sp>
    </p:spTree>
    <p:extLst>
      <p:ext uri="{BB962C8B-B14F-4D97-AF65-F5344CB8AC3E}">
        <p14:creationId xmlns:p14="http://schemas.microsoft.com/office/powerpoint/2010/main" val="24245266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Morte e transfiguração</a:t>
            </a:r>
            <a:br>
              <a:rPr lang="pt-BR" b="1" i="1" dirty="0"/>
            </a:br>
            <a:endParaRPr lang="pt-BR" dirty="0"/>
          </a:p>
        </p:txBody>
      </p:sp>
      <p:sp>
        <p:nvSpPr>
          <p:cNvPr id="3" name="Espaço Reservado para Conteúdo 2"/>
          <p:cNvSpPr>
            <a:spLocks noGrp="1"/>
          </p:cNvSpPr>
          <p:nvPr>
            <p:ph idx="1"/>
          </p:nvPr>
        </p:nvSpPr>
        <p:spPr/>
        <p:txBody>
          <a:bodyPr>
            <a:normAutofit/>
          </a:bodyPr>
          <a:lstStyle/>
          <a:p>
            <a:r>
              <a:rPr lang="pt-BR" dirty="0"/>
              <a:t>Pelo menos em termos estatísticos de audiência, a autoproclamada “música contemporânea séria” está em crise, como se toda música tocada fora das salas de concerto não pudesse ser igualmente séria. </a:t>
            </a:r>
            <a:endParaRPr lang="pt-BR" dirty="0" smtClean="0"/>
          </a:p>
          <a:p>
            <a:r>
              <a:rPr lang="pt-BR" dirty="0" smtClean="0"/>
              <a:t>De </a:t>
            </a:r>
            <a:r>
              <a:rPr lang="pt-BR" dirty="0"/>
              <a:t>tal modo que a audiência da música contemporânea divorciou-se dos que ouvem o repertório clássico tradicional  e a popularidade do assobio  sonhada por </a:t>
            </a:r>
            <a:r>
              <a:rPr lang="pt-BR" dirty="0" err="1"/>
              <a:t>Schoenberg</a:t>
            </a:r>
            <a:r>
              <a:rPr lang="pt-BR" dirty="0"/>
              <a:t> e seus seguidores jamais ocorreu.  são esnobes? (</a:t>
            </a:r>
            <a:r>
              <a:rPr lang="pt-BR" dirty="0" err="1"/>
              <a:t>Menger</a:t>
            </a:r>
            <a:r>
              <a:rPr lang="pt-BR" dirty="0"/>
              <a:t>, 2001, p.231</a:t>
            </a:r>
            <a:r>
              <a:rPr lang="pt-BR" dirty="0" smtClean="0"/>
              <a:t>) </a:t>
            </a:r>
            <a:r>
              <a:rPr lang="pt-BR" dirty="0"/>
              <a:t> cf. </a:t>
            </a:r>
            <a:r>
              <a:rPr lang="pt-BR" dirty="0" smtClean="0"/>
              <a:t>Ross</a:t>
            </a:r>
          </a:p>
        </p:txBody>
      </p:sp>
    </p:spTree>
    <p:extLst>
      <p:ext uri="{BB962C8B-B14F-4D97-AF65-F5344CB8AC3E}">
        <p14:creationId xmlns:p14="http://schemas.microsoft.com/office/powerpoint/2010/main" val="10046519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Morte e transfiguração</a:t>
            </a:r>
            <a:br>
              <a:rPr lang="pt-BR" b="1" i="1" dirty="0"/>
            </a:br>
            <a:endParaRPr lang="pt-BR" dirty="0"/>
          </a:p>
        </p:txBody>
      </p:sp>
      <p:sp>
        <p:nvSpPr>
          <p:cNvPr id="3" name="Espaço Reservado para Conteúdo 2"/>
          <p:cNvSpPr>
            <a:spLocks noGrp="1"/>
          </p:cNvSpPr>
          <p:nvPr>
            <p:ph idx="1"/>
          </p:nvPr>
        </p:nvSpPr>
        <p:spPr/>
        <p:txBody>
          <a:bodyPr>
            <a:normAutofit/>
          </a:bodyPr>
          <a:lstStyle/>
          <a:p>
            <a:r>
              <a:rPr lang="pt-BR" smtClean="0"/>
              <a:t>O </a:t>
            </a:r>
            <a:r>
              <a:rPr lang="pt-BR" dirty="0"/>
              <a:t>compositor moderno acredita piamente no conceito romântico de autenticidade, tratando o ouvinte com desprezo e crendo que o insucesso de sua obra é garantia de seriedade e integridade, dirigindo-se a uma audiência especializada como foram os princípios que orientaram a criação da Sociedade de Concertos Privados, criada por </a:t>
            </a:r>
            <a:r>
              <a:rPr lang="pt-BR" dirty="0" err="1"/>
              <a:t>Schoenberg</a:t>
            </a:r>
            <a:r>
              <a:rPr lang="pt-BR" dirty="0"/>
              <a:t> na Viena de 1918, como reação à cotovelada (sic, p.46, “</a:t>
            </a:r>
            <a:r>
              <a:rPr lang="pt-BR" dirty="0" err="1"/>
              <a:t>music</a:t>
            </a:r>
            <a:r>
              <a:rPr lang="pt-BR" dirty="0"/>
              <a:t> </a:t>
            </a:r>
            <a:r>
              <a:rPr lang="pt-BR" dirty="0" err="1"/>
              <a:t>was</a:t>
            </a:r>
            <a:r>
              <a:rPr lang="pt-BR" dirty="0"/>
              <a:t> </a:t>
            </a:r>
            <a:r>
              <a:rPr lang="pt-BR" dirty="0" err="1"/>
              <a:t>elbowed</a:t>
            </a:r>
            <a:r>
              <a:rPr lang="pt-BR" dirty="0"/>
              <a:t> out </a:t>
            </a:r>
            <a:r>
              <a:rPr lang="pt-BR" dirty="0" err="1"/>
              <a:t>by</a:t>
            </a:r>
            <a:r>
              <a:rPr lang="pt-BR" dirty="0"/>
              <a:t>...”) que sofreu de uma sucessão de desenvolvimentos na música popular que levou outros tipos de música contemporânea a um peso de popularidade sem precedentes.</a:t>
            </a:r>
          </a:p>
          <a:p>
            <a:endParaRPr lang="pt-BR" dirty="0"/>
          </a:p>
          <a:p>
            <a:endParaRPr lang="pt-BR" dirty="0"/>
          </a:p>
        </p:txBody>
      </p:sp>
    </p:spTree>
    <p:extLst>
      <p:ext uri="{BB962C8B-B14F-4D97-AF65-F5344CB8AC3E}">
        <p14:creationId xmlns:p14="http://schemas.microsoft.com/office/powerpoint/2010/main" val="10046519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A música moderna floresceu sob a proteção estatal do mercado assistido (cf. MENGER, 2001 e 2009) e da academia, e às vezes também na indústria de entretenimento (como nas trilhas de filmes de terror ). “ becos sombrios”: onde vi isso, recentemente? (um dos ETs em MEMES, talvez. Acho que a </a:t>
            </a:r>
            <a:r>
              <a:rPr lang="pt-BR" dirty="0" err="1"/>
              <a:t>Fonterrada</a:t>
            </a:r>
            <a:r>
              <a:rPr lang="pt-BR" dirty="0"/>
              <a:t>.</a:t>
            </a:r>
          </a:p>
          <a:p>
            <a:r>
              <a:rPr lang="pt-BR" dirty="0"/>
              <a:t>Não é errado dizer que a indústria da música reposicionou os clássicos em um nicho maior e altamente lucrativo na cultura consumista contemporânea; o que nos leva a concluir que não é a música clássica que está em crise, mas a maneira de pensá-la.</a:t>
            </a:r>
          </a:p>
          <a:p>
            <a:endParaRPr lang="pt-BR" dirty="0"/>
          </a:p>
        </p:txBody>
      </p:sp>
    </p:spTree>
    <p:extLst>
      <p:ext uri="{BB962C8B-B14F-4D97-AF65-F5344CB8AC3E}">
        <p14:creationId xmlns:p14="http://schemas.microsoft.com/office/powerpoint/2010/main" val="31154084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Capítulo 4: um objeto </a:t>
            </a:r>
            <a:r>
              <a:rPr lang="pt-BR" b="1" dirty="0" smtClean="0"/>
              <a:t>imaginário</a:t>
            </a:r>
            <a:br>
              <a:rPr lang="pt-BR" b="1" dirty="0" smtClean="0"/>
            </a:br>
            <a:r>
              <a:rPr lang="pt-BR" b="1" i="1" dirty="0"/>
              <a:t>Parando o tempo em suas trilhas</a:t>
            </a:r>
            <a:br>
              <a:rPr lang="pt-BR" b="1" i="1" dirty="0"/>
            </a:br>
            <a:r>
              <a:rPr lang="pt-BR" b="1" dirty="0"/>
              <a:t/>
            </a:r>
            <a:br>
              <a:rPr lang="pt-BR" b="1" dirty="0"/>
            </a:br>
            <a:endParaRPr lang="pt-BR" dirty="0"/>
          </a:p>
        </p:txBody>
      </p:sp>
      <p:sp>
        <p:nvSpPr>
          <p:cNvPr id="3" name="Espaço Reservado para Conteúdo 2"/>
          <p:cNvSpPr>
            <a:spLocks noGrp="1"/>
          </p:cNvSpPr>
          <p:nvPr>
            <p:ph idx="1"/>
          </p:nvPr>
        </p:nvSpPr>
        <p:spPr/>
        <p:txBody>
          <a:bodyPr/>
          <a:lstStyle/>
          <a:p>
            <a:r>
              <a:rPr lang="pt-BR" dirty="0"/>
              <a:t>Muitas culturas desejaram dar à música uma presença tangível e duradoura e o resultado é a sobrevivência de uma meia-vida, já que a notação é muda para certos aspectos como: andamento, produção vocal, dinâmica, emissão vocal, vibratos etc. </a:t>
            </a:r>
            <a:endParaRPr lang="pt-BR" dirty="0" smtClean="0"/>
          </a:p>
          <a:p>
            <a:r>
              <a:rPr lang="pt-BR" dirty="0"/>
              <a:t>A notação – seja como partitura ou tablatura – “conserva” a música, mas esconde tanto quanto revela. </a:t>
            </a:r>
            <a:endParaRPr lang="pt-BR" dirty="0" smtClean="0"/>
          </a:p>
          <a:p>
            <a:r>
              <a:rPr lang="pt-BR" dirty="0"/>
              <a:t>No entanto ela ocupa um posto central na manutenção e mesmo na definição da cultura musical, mesmo quando cada vez mais músicos transitam sem esforço de uma tradição à outra, questionando se há ou não uma coisa chamada Música Ocidental (p.58).</a:t>
            </a:r>
          </a:p>
          <a:p>
            <a:endParaRPr lang="pt-BR" dirty="0"/>
          </a:p>
        </p:txBody>
      </p:sp>
    </p:spTree>
    <p:extLst>
      <p:ext uri="{BB962C8B-B14F-4D97-AF65-F5344CB8AC3E}">
        <p14:creationId xmlns:p14="http://schemas.microsoft.com/office/powerpoint/2010/main" val="42729830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Música entre notas</a:t>
            </a:r>
            <a:br>
              <a:rPr lang="pt-BR" b="1" i="1" dirty="0"/>
            </a:br>
            <a:endParaRPr lang="pt-BR" dirty="0"/>
          </a:p>
        </p:txBody>
      </p:sp>
      <p:sp>
        <p:nvSpPr>
          <p:cNvPr id="3" name="Espaço Reservado para Conteúdo 2"/>
          <p:cNvSpPr>
            <a:spLocks noGrp="1"/>
          </p:cNvSpPr>
          <p:nvPr>
            <p:ph idx="1"/>
          </p:nvPr>
        </p:nvSpPr>
        <p:spPr/>
        <p:txBody>
          <a:bodyPr/>
          <a:lstStyle/>
          <a:p>
            <a:r>
              <a:rPr lang="pt-BR" dirty="0" err="1"/>
              <a:t>Etnomusicólogos</a:t>
            </a:r>
            <a:r>
              <a:rPr lang="pt-BR" dirty="0"/>
              <a:t> sabem mais que ninguém que notar uma música de outra tradição é trazê-la para um sistema para o qual ela não foi feita e é justamente o que está entre as notas é o que mais fielmente responsável pelo efeito das músicas não ocidentais como a chinesa ou a indiana. </a:t>
            </a:r>
            <a:endParaRPr lang="pt-BR" dirty="0" smtClean="0"/>
          </a:p>
          <a:p>
            <a:r>
              <a:rPr lang="pt-BR" dirty="0"/>
              <a:t>Há portanto uma colisão entre música e notação, mesmo para a música para a qual ela foi criada, e o fato de a notação não cuidar de sutilezas de tempo ou dinâmica não quer dizer que nós não nos ocupemos delas. </a:t>
            </a:r>
            <a:endParaRPr lang="pt-BR" dirty="0" smtClean="0"/>
          </a:p>
          <a:p>
            <a:r>
              <a:rPr lang="pt-BR" dirty="0"/>
              <a:t>A natureza da notação é simplificar e a tentativa de colocar tudo na partitura resulta numa escrita muito complicada. </a:t>
            </a:r>
            <a:endParaRPr lang="pt-BR" dirty="0" smtClean="0"/>
          </a:p>
          <a:p>
            <a:endParaRPr lang="pt-BR" dirty="0"/>
          </a:p>
        </p:txBody>
      </p:sp>
    </p:spTree>
    <p:extLst>
      <p:ext uri="{BB962C8B-B14F-4D97-AF65-F5344CB8AC3E}">
        <p14:creationId xmlns:p14="http://schemas.microsoft.com/office/powerpoint/2010/main" val="23280619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a:t>Pode-se ver na história da música ocidental que toda notação perde algo e os compositores dos séculos XX e XXI, ao contrário, tentam geralmente especificar o que querem nos mínimos detalhes, sem que isso elimine a incerteza. </a:t>
            </a:r>
            <a:endParaRPr lang="pt-BR" dirty="0" smtClean="0"/>
          </a:p>
          <a:p>
            <a:r>
              <a:rPr lang="pt-BR" dirty="0"/>
              <a:t>Não seria um exagero dizer que a arte da performance repousa justamente nos interstícios da notação, naquelas partes da música que a partitura não alcança.</a:t>
            </a:r>
          </a:p>
          <a:p>
            <a:r>
              <a:rPr lang="pt-BR" dirty="0"/>
              <a:t>A função mais óbvia da notação é a conservação, mas o desenvolvimento das tecnologias de reprodução teria tornado a notação obsoleta, não fossem suas outras funções mais complexas de transmitir toda uma maneira de pensar a música, fixando certos atributos essenciais, sem os quais não se pode dizer que determinada música foi realmente executada.</a:t>
            </a:r>
          </a:p>
          <a:p>
            <a:endParaRPr lang="pt-BR" dirty="0"/>
          </a:p>
        </p:txBody>
      </p:sp>
    </p:spTree>
    <p:extLst>
      <p:ext uri="{BB962C8B-B14F-4D97-AF65-F5344CB8AC3E}">
        <p14:creationId xmlns:p14="http://schemas.microsoft.com/office/powerpoint/2010/main" val="28661120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O mestre da menor ligação</a:t>
            </a:r>
            <a:br>
              <a:rPr lang="pt-BR" b="1" i="1" dirty="0"/>
            </a:br>
            <a:endParaRPr lang="pt-BR" dirty="0"/>
          </a:p>
        </p:txBody>
      </p:sp>
      <p:sp>
        <p:nvSpPr>
          <p:cNvPr id="3" name="Espaço Reservado para Conteúdo 2"/>
          <p:cNvSpPr>
            <a:spLocks noGrp="1"/>
          </p:cNvSpPr>
          <p:nvPr>
            <p:ph idx="1"/>
          </p:nvPr>
        </p:nvSpPr>
        <p:spPr/>
        <p:txBody>
          <a:bodyPr/>
          <a:lstStyle/>
          <a:p>
            <a:r>
              <a:rPr lang="pt-BR" dirty="0"/>
              <a:t>O padrão do que é determinado pela notação e o que não o é; e o que deve ser entendido como dado e o que é problema da interpretação é o que determina uma cultura musical. </a:t>
            </a:r>
            <a:endParaRPr lang="pt-BR" dirty="0" smtClean="0"/>
          </a:p>
          <a:p>
            <a:r>
              <a:rPr lang="pt-BR" dirty="0"/>
              <a:t>Compor dentro de uma determinada tradição então é imaginar sons em termos das configurações de determinação e indeterminação próprias a esta tradição, e isso por sua vez quer dizer que a notação está muito mais profundamente implicada no ato de compor do que com qualquer outro aspecto do processo composicional que os olhos do século XIX quiseram ver e os compositores sabem que a música não é algo que simplesmente acontece, mas algo que se </a:t>
            </a:r>
            <a:r>
              <a:rPr lang="pt-BR" dirty="0" smtClean="0"/>
              <a:t>faz [cf. </a:t>
            </a:r>
            <a:r>
              <a:rPr lang="pt-BR" dirty="0" err="1" smtClean="0"/>
              <a:t>Breim</a:t>
            </a:r>
            <a:r>
              <a:rPr lang="pt-BR" dirty="0" smtClean="0"/>
              <a:t>].</a:t>
            </a:r>
            <a:endParaRPr lang="pt-BR" dirty="0"/>
          </a:p>
          <a:p>
            <a:endParaRPr lang="pt-BR" dirty="0"/>
          </a:p>
        </p:txBody>
      </p:sp>
    </p:spTree>
    <p:extLst>
      <p:ext uri="{BB962C8B-B14F-4D97-AF65-F5344CB8AC3E}">
        <p14:creationId xmlns:p14="http://schemas.microsoft.com/office/powerpoint/2010/main" val="30340448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O paradoxo da música</a:t>
            </a:r>
            <a:br>
              <a:rPr lang="pt-BR" b="1" i="1" dirty="0"/>
            </a:br>
            <a:endParaRPr lang="pt-BR" dirty="0"/>
          </a:p>
        </p:txBody>
      </p:sp>
      <p:sp>
        <p:nvSpPr>
          <p:cNvPr id="3" name="Espaço Reservado para Conteúdo 2"/>
          <p:cNvSpPr>
            <a:spLocks noGrp="1"/>
          </p:cNvSpPr>
          <p:nvPr>
            <p:ph idx="1"/>
          </p:nvPr>
        </p:nvSpPr>
        <p:spPr/>
        <p:txBody>
          <a:bodyPr/>
          <a:lstStyle/>
          <a:p>
            <a:r>
              <a:rPr lang="pt-BR" dirty="0"/>
              <a:t>O século XIX procurou revelar o significado da música através da hermenêutica, mas qualquer descrição musical envolve uma metáfora, nem sempre tão óbvia. </a:t>
            </a:r>
            <a:endParaRPr lang="pt-BR" dirty="0" smtClean="0"/>
          </a:p>
          <a:p>
            <a:r>
              <a:rPr lang="pt-BR" dirty="0"/>
              <a:t>Quando, por exemplo, dizemos que a música se movimenta, tratamo-la como um objeto imaginário, e nisso reside seu paradoxo: nós a experimentamos no tempo mas, para manipulá-la, mesmo para compreendê-la, nós a pensamos fora dele e a falsificamos, e essa falsificação é parte de qualquer compreensão que se constrói sobre ela, já que toda música (e não só a ocidental) baseia-se em representações.</a:t>
            </a:r>
          </a:p>
        </p:txBody>
      </p:sp>
    </p:spTree>
    <p:extLst>
      <p:ext uri="{BB962C8B-B14F-4D97-AF65-F5344CB8AC3E}">
        <p14:creationId xmlns:p14="http://schemas.microsoft.com/office/powerpoint/2010/main" val="260589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Essa maneira de pensar a música vem dos estudos acadêmicos do século XIX europeu e reflete o estado da música naquele século, criando assim uma falta de sintonia entre as músicas e como as pensamos. </a:t>
            </a:r>
            <a:endParaRPr lang="pt-BR" dirty="0" smtClean="0"/>
          </a:p>
        </p:txBody>
      </p:sp>
    </p:spTree>
    <p:extLst>
      <p:ext uri="{BB962C8B-B14F-4D97-AF65-F5344CB8AC3E}">
        <p14:creationId xmlns:p14="http://schemas.microsoft.com/office/powerpoint/2010/main" val="31697229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O importante é identificar qual o tipo de metáfora está em jogo e não confundi-la com a experiência temporal que ela proporciona, mas essa confusão lhe é indissociável. </a:t>
            </a:r>
            <a:endParaRPr lang="pt-BR" dirty="0" smtClean="0"/>
          </a:p>
          <a:p>
            <a:r>
              <a:rPr lang="pt-BR" dirty="0"/>
              <a:t>Em outras palavras, sempre que tentamos falar sobre música, acabamos por mudar de assunto.</a:t>
            </a:r>
          </a:p>
          <a:p>
            <a:endParaRPr lang="pt-BR" dirty="0"/>
          </a:p>
        </p:txBody>
      </p:sp>
    </p:spTree>
    <p:extLst>
      <p:ext uri="{BB962C8B-B14F-4D97-AF65-F5344CB8AC3E}">
        <p14:creationId xmlns:p14="http://schemas.microsoft.com/office/powerpoint/2010/main" val="40871133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Capítulo 5: uma questão de representação</a:t>
            </a:r>
            <a:br>
              <a:rPr lang="pt-BR" b="1" dirty="0"/>
            </a:br>
            <a:r>
              <a:rPr lang="pt-BR" b="1" i="1" dirty="0"/>
              <a:t>Dois modelos de Arte</a:t>
            </a:r>
            <a:br>
              <a:rPr lang="pt-BR" b="1" i="1" dirty="0"/>
            </a:br>
            <a:endParaRPr lang="pt-BR" dirty="0"/>
          </a:p>
        </p:txBody>
      </p:sp>
      <p:sp>
        <p:nvSpPr>
          <p:cNvPr id="3" name="Espaço Reservado para Conteúdo 2"/>
          <p:cNvSpPr>
            <a:spLocks noGrp="1"/>
          </p:cNvSpPr>
          <p:nvPr>
            <p:ph idx="1"/>
          </p:nvPr>
        </p:nvSpPr>
        <p:spPr/>
        <p:txBody>
          <a:bodyPr/>
          <a:lstStyle/>
          <a:p>
            <a:r>
              <a:rPr lang="pt-BR" dirty="0"/>
              <a:t>A linguagem constrói uma realidade e não apenas a representa, e o papel da arte seria tornar disponíveis novas maneiras de construir nosso senso de realidade, fazendo-nos, por exemplo, experimentar o mundo de forma diferente. </a:t>
            </a:r>
            <a:endParaRPr lang="pt-BR" dirty="0" smtClean="0"/>
          </a:p>
          <a:p>
            <a:r>
              <a:rPr lang="pt-BR" dirty="0"/>
              <a:t>O valor artístico repousa na experiência do espectador – que não está alheio ao processo artístico, mas torna-se um participante essencial nele – e isso revela o quanto o status da música como ciência da performance é </a:t>
            </a:r>
            <a:r>
              <a:rPr lang="pt-BR" dirty="0" err="1"/>
              <a:t>sub-representado</a:t>
            </a:r>
            <a:r>
              <a:rPr lang="pt-BR" dirty="0"/>
              <a:t> nos escritos acadêmicos.</a:t>
            </a:r>
          </a:p>
          <a:p>
            <a:endParaRPr lang="pt-BR" dirty="0"/>
          </a:p>
        </p:txBody>
      </p:sp>
    </p:spTree>
    <p:extLst>
      <p:ext uri="{BB962C8B-B14F-4D97-AF65-F5344CB8AC3E}">
        <p14:creationId xmlns:p14="http://schemas.microsoft.com/office/powerpoint/2010/main" val="30981241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i="1" dirty="0"/>
              <a:t>Uma abordagem inclusiva para a </a:t>
            </a:r>
            <a:r>
              <a:rPr lang="pt-BR" b="1" i="1" dirty="0" smtClean="0"/>
              <a:t>música</a:t>
            </a:r>
            <a:endParaRPr lang="pt-BR" dirty="0"/>
          </a:p>
        </p:txBody>
      </p:sp>
      <p:sp>
        <p:nvSpPr>
          <p:cNvPr id="3" name="Espaço Reservado para Conteúdo 2"/>
          <p:cNvSpPr>
            <a:spLocks noGrp="1"/>
          </p:cNvSpPr>
          <p:nvPr>
            <p:ph idx="1"/>
          </p:nvPr>
        </p:nvSpPr>
        <p:spPr/>
        <p:txBody>
          <a:bodyPr/>
          <a:lstStyle/>
          <a:p>
            <a:r>
              <a:rPr lang="pt-BR" dirty="0"/>
              <a:t>As sinfonias de Mozart fazem parte de uma tradição de música de câmara na qual a música é escrita mais para o prazer de quem toca do que para quem ouve. </a:t>
            </a:r>
            <a:endParaRPr lang="pt-BR" dirty="0" smtClean="0"/>
          </a:p>
          <a:p>
            <a:r>
              <a:rPr lang="pt-BR" dirty="0"/>
              <a:t>Por outro lado, as de Beethoven foram escritas para o efeito que produzem no auditório; os músicos da orquestra tornam-se técnicos, trabalhadores de uma espécie de linha de produção. </a:t>
            </a:r>
            <a:endParaRPr lang="pt-BR" dirty="0" smtClean="0"/>
          </a:p>
          <a:p>
            <a:r>
              <a:rPr lang="pt-BR" dirty="0"/>
              <a:t>Quando ouvimos a música de Beethoven, não ouvimos apenas o som que ele produz, mas em relação à imagem do compositor que construímos através da audição e da leitura sobre ele. </a:t>
            </a:r>
          </a:p>
        </p:txBody>
      </p:sp>
    </p:spTree>
    <p:extLst>
      <p:ext uri="{BB962C8B-B14F-4D97-AF65-F5344CB8AC3E}">
        <p14:creationId xmlns:p14="http://schemas.microsoft.com/office/powerpoint/2010/main" val="11876123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A estética da representação não é somente uma base inadequada para se pensar a música clássica, mas deixa muita coisa de fora, como praticamente toda a música não-ocidental, a música popular e o jazz. </a:t>
            </a:r>
            <a:endParaRPr lang="pt-BR" dirty="0" smtClean="0"/>
          </a:p>
          <a:p>
            <a:r>
              <a:rPr lang="pt-BR" dirty="0"/>
              <a:t>A visão artística da estética clássica é completamente exclusiva e reservada a especialistas; e a prática amadora tornou-se uma categoria inferior : se você não é um compositor ou um intérprete,  então você não é músico, devendo ir a concertos, comprar discos e mesmo ler livros como este, mas a estética clássica não o reconhece como parte interessada.  </a:t>
            </a:r>
            <a:r>
              <a:rPr lang="pt-BR" dirty="0" err="1"/>
              <a:t>Ansermet</a:t>
            </a:r>
            <a:r>
              <a:rPr lang="pt-BR" dirty="0"/>
              <a:t> in </a:t>
            </a:r>
            <a:r>
              <a:rPr lang="pt-BR" dirty="0" err="1"/>
              <a:t>Kaelin</a:t>
            </a:r>
            <a:endParaRPr lang="pt-BR" dirty="0"/>
          </a:p>
          <a:p>
            <a:endParaRPr lang="pt-BR" dirty="0"/>
          </a:p>
        </p:txBody>
      </p:sp>
    </p:spTree>
    <p:extLst>
      <p:ext uri="{BB962C8B-B14F-4D97-AF65-F5344CB8AC3E}">
        <p14:creationId xmlns:p14="http://schemas.microsoft.com/office/powerpoint/2010/main" val="16531806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Por outro lado, uma abordagem baseada na atividade musical considera  todos os envolvidos.</a:t>
            </a:r>
          </a:p>
          <a:p>
            <a:r>
              <a:rPr lang="pt-BR" dirty="0"/>
              <a:t>Tradicionalmente, as histórias da música têm sido histórias das composições musicais, com ênfase na produção e não na recepção, cujas necessidades, desejos e aspirações formam a substância da história. </a:t>
            </a:r>
            <a:endParaRPr lang="pt-BR" dirty="0" smtClean="0"/>
          </a:p>
          <a:p>
            <a:r>
              <a:rPr lang="pt-BR" dirty="0"/>
              <a:t>Precisamos de um equilíbrio entre as visões de representação e de construção. </a:t>
            </a:r>
            <a:endParaRPr lang="pt-BR" dirty="0" smtClean="0"/>
          </a:p>
          <a:p>
            <a:r>
              <a:rPr lang="pt-BR" dirty="0"/>
              <a:t>Precisamos de ambas as abordagens, tanto a baseada na composição quanto na recepção, pois ambas funcionam como uma espécie de contraponto. </a:t>
            </a:r>
          </a:p>
        </p:txBody>
      </p:sp>
    </p:spTree>
    <p:extLst>
      <p:ext uri="{BB962C8B-B14F-4D97-AF65-F5344CB8AC3E}">
        <p14:creationId xmlns:p14="http://schemas.microsoft.com/office/powerpoint/2010/main" val="39799525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O que há para se ouvir determina o que se quer ouvir, e o que se quer ouvir determina o que há para se ouvir. </a:t>
            </a:r>
            <a:endParaRPr lang="pt-BR" dirty="0" smtClean="0"/>
          </a:p>
          <a:p>
            <a:r>
              <a:rPr lang="pt-BR" dirty="0"/>
              <a:t>A abordagem baseada na recepção é inclusiva e podemos compreender melhor a música estando dentro dela, e evita julgamentos prescritivos herdados de outra era, sobre o quê e como devemos ouvir. </a:t>
            </a:r>
            <a:endParaRPr lang="pt-BR" dirty="0" smtClean="0"/>
          </a:p>
          <a:p>
            <a:r>
              <a:rPr lang="pt-BR" dirty="0"/>
              <a:t>Estudar música significa estudar nossa própria participação nela, significa pois estudarmos a nós mesmos.</a:t>
            </a:r>
          </a:p>
          <a:p>
            <a:endParaRPr lang="pt-BR" dirty="0"/>
          </a:p>
        </p:txBody>
      </p:sp>
    </p:spTree>
    <p:extLst>
      <p:ext uri="{BB962C8B-B14F-4D97-AF65-F5344CB8AC3E}">
        <p14:creationId xmlns:p14="http://schemas.microsoft.com/office/powerpoint/2010/main" val="39877123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b="1" dirty="0"/>
              <a:t>Capítulo 6: música e academia</a:t>
            </a:r>
            <a:br>
              <a:rPr lang="pt-BR" b="1" dirty="0"/>
            </a:br>
            <a:r>
              <a:rPr lang="pt-BR" b="1" i="1" dirty="0"/>
              <a:t>Como podemos participar dela...</a:t>
            </a:r>
            <a:br>
              <a:rPr lang="pt-BR" b="1" i="1" dirty="0"/>
            </a:br>
            <a:endParaRPr lang="pt-BR" dirty="0"/>
          </a:p>
        </p:txBody>
      </p:sp>
      <p:sp>
        <p:nvSpPr>
          <p:cNvPr id="3" name="Espaço Reservado para Conteúdo 2"/>
          <p:cNvSpPr>
            <a:spLocks noGrp="1"/>
          </p:cNvSpPr>
          <p:nvPr>
            <p:ph idx="1"/>
          </p:nvPr>
        </p:nvSpPr>
        <p:spPr/>
        <p:txBody>
          <a:bodyPr/>
          <a:lstStyle/>
          <a:p>
            <a:r>
              <a:rPr lang="pt-BR" dirty="0" err="1"/>
              <a:t>Kerman</a:t>
            </a:r>
            <a:r>
              <a:rPr lang="pt-BR" dirty="0"/>
              <a:t> (1985) argumentava que a agenda musicológica era o resultado do contexto institucional no qual se desenvolveu, propondo uma abordagem crítica no lugar do que ele chamou de abordagem irrefletida ou positivista. </a:t>
            </a:r>
            <a:endParaRPr lang="pt-BR" dirty="0" smtClean="0"/>
          </a:p>
          <a:p>
            <a:r>
              <a:rPr lang="pt-BR" dirty="0"/>
              <a:t>A teoria musical, como a conhecemos hoje, e a análise em particular provêm do fermento das </a:t>
            </a:r>
            <a:r>
              <a:rPr lang="pt-BR" dirty="0" err="1"/>
              <a:t>idéias</a:t>
            </a:r>
            <a:r>
              <a:rPr lang="pt-BR" dirty="0"/>
              <a:t> que cercavam a recepção da música de </a:t>
            </a:r>
            <a:r>
              <a:rPr lang="pt-BR" dirty="0" err="1"/>
              <a:t>Bethoven</a:t>
            </a:r>
            <a:r>
              <a:rPr lang="pt-BR" dirty="0"/>
              <a:t>: uma disciplina apologética, designada a defender um alto repertório e subscrever seu status canônico. Com o tempo, a teoria e a análise tornaram-se progressivamente técnicas e incompreensíveis a qualquer um que não fosse especialista .</a:t>
            </a:r>
          </a:p>
          <a:p>
            <a:r>
              <a:rPr lang="pt-BR" dirty="0"/>
              <a:t> </a:t>
            </a:r>
            <a:r>
              <a:rPr lang="pt-BR" dirty="0" err="1"/>
              <a:t>Menger</a:t>
            </a:r>
            <a:r>
              <a:rPr lang="pt-BR" dirty="0"/>
              <a:t>, </a:t>
            </a:r>
            <a:r>
              <a:rPr lang="pt-BR" dirty="0" err="1"/>
              <a:t>Kowalski</a:t>
            </a:r>
            <a:r>
              <a:rPr lang="pt-BR" dirty="0"/>
              <a:t> </a:t>
            </a:r>
            <a:r>
              <a:rPr lang="pt-BR" dirty="0" err="1"/>
              <a:t>etc</a:t>
            </a:r>
            <a:endParaRPr lang="pt-BR" dirty="0"/>
          </a:p>
          <a:p>
            <a:endParaRPr lang="pt-BR" dirty="0"/>
          </a:p>
        </p:txBody>
      </p:sp>
    </p:spTree>
    <p:extLst>
      <p:ext uri="{BB962C8B-B14F-4D97-AF65-F5344CB8AC3E}">
        <p14:creationId xmlns:p14="http://schemas.microsoft.com/office/powerpoint/2010/main" val="5435983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t>...e como deixá-la</a:t>
            </a:r>
            <a:br>
              <a:rPr lang="pt-BR" b="1" i="1" dirty="0"/>
            </a:br>
            <a:endParaRPr lang="pt-BR" dirty="0"/>
          </a:p>
        </p:txBody>
      </p:sp>
      <p:sp>
        <p:nvSpPr>
          <p:cNvPr id="3" name="Espaço Reservado para Conteúdo 2"/>
          <p:cNvSpPr>
            <a:spLocks noGrp="1"/>
          </p:cNvSpPr>
          <p:nvPr>
            <p:ph idx="1"/>
          </p:nvPr>
        </p:nvSpPr>
        <p:spPr/>
        <p:txBody>
          <a:bodyPr/>
          <a:lstStyle/>
          <a:p>
            <a:r>
              <a:rPr lang="pt-BR" dirty="0"/>
              <a:t>Talvez seja impossível publicar uma história da música do século XX sem considerar também a performance (98</a:t>
            </a:r>
            <a:r>
              <a:rPr lang="pt-BR" dirty="0" smtClean="0"/>
              <a:t>).</a:t>
            </a:r>
          </a:p>
          <a:p>
            <a:r>
              <a:rPr lang="pt-BR" dirty="0"/>
              <a:t>Se musicólogos e teóricos consideram a </a:t>
            </a:r>
            <a:r>
              <a:rPr lang="pt-BR" dirty="0" err="1"/>
              <a:t>Etnomusicologia</a:t>
            </a:r>
            <a:r>
              <a:rPr lang="pt-BR" dirty="0"/>
              <a:t> como o estudo da música que eles não estudam, os </a:t>
            </a:r>
            <a:r>
              <a:rPr lang="pt-BR" dirty="0" err="1"/>
              <a:t>etnomusicólogos</a:t>
            </a:r>
            <a:r>
              <a:rPr lang="pt-BR" dirty="0"/>
              <a:t> </a:t>
            </a:r>
            <a:r>
              <a:rPr lang="pt-BR" dirty="0" err="1"/>
              <a:t>vêem-na</a:t>
            </a:r>
            <a:r>
              <a:rPr lang="pt-BR"/>
              <a:t> como o estudo de toda música em termos de seus contextos social e cultural, abrangendo produção, recepção e significação, respondendo bem mais eficazmente --  graças a suas ligações com as ciências humanas, como a antropologia – às tendências de fora da </a:t>
            </a:r>
            <a:r>
              <a:rPr lang="pt-BR" smtClean="0"/>
              <a:t>disciplina</a:t>
            </a:r>
            <a:r>
              <a:rPr lang="pt-BR"/>
              <a:t>.</a:t>
            </a:r>
          </a:p>
          <a:p>
            <a:endParaRPr lang="pt-BR" dirty="0"/>
          </a:p>
        </p:txBody>
      </p:sp>
    </p:spTree>
    <p:extLst>
      <p:ext uri="{BB962C8B-B14F-4D97-AF65-F5344CB8AC3E}">
        <p14:creationId xmlns:p14="http://schemas.microsoft.com/office/powerpoint/2010/main" val="5689648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280076619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2773133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mtClean="0"/>
              <a:t>Mais </a:t>
            </a:r>
            <a:r>
              <a:rPr lang="pt-BR" dirty="0"/>
              <a:t>do que isso, música não é algo que simplesmente acontece, mas a música que fazemos e o que fazemos dela; lembrando com isso que qualquer abordagem musicológica deve se ocupar de texto e de contexto, recuperando assim os pressupostos de </a:t>
            </a:r>
            <a:r>
              <a:rPr lang="pt-BR" dirty="0" err="1"/>
              <a:t>Kerman</a:t>
            </a:r>
            <a:r>
              <a:rPr lang="pt-BR" dirty="0"/>
              <a:t>, que já apontava em 1985 para uma história social </a:t>
            </a:r>
            <a:r>
              <a:rPr lang="pt-BR"/>
              <a:t>da </a:t>
            </a:r>
            <a:r>
              <a:rPr lang="pt-BR" smtClean="0"/>
              <a:t>musicologia</a:t>
            </a:r>
          </a:p>
          <a:p>
            <a:r>
              <a:rPr lang="pt-BR" smtClean="0"/>
              <a:t>, </a:t>
            </a:r>
            <a:r>
              <a:rPr lang="pt-BR" dirty="0"/>
              <a:t>sem esquecer que, como talvez tenha dito Elvis </a:t>
            </a:r>
            <a:r>
              <a:rPr lang="pt-BR" dirty="0" err="1"/>
              <a:t>Costello</a:t>
            </a:r>
            <a:r>
              <a:rPr lang="pt-BR" dirty="0"/>
              <a:t>, “escrever sobre música é como dançar sobre arquitetura</a:t>
            </a:r>
            <a:r>
              <a:rPr lang="pt-BR" dirty="0" smtClean="0"/>
              <a:t>”...</a:t>
            </a:r>
            <a:endParaRPr lang="pt-BR" dirty="0"/>
          </a:p>
        </p:txBody>
      </p:sp>
    </p:spTree>
    <p:extLst>
      <p:ext uri="{BB962C8B-B14F-4D97-AF65-F5344CB8AC3E}">
        <p14:creationId xmlns:p14="http://schemas.microsoft.com/office/powerpoint/2010/main" val="31697229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318747543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188014479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6341570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2359536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16590952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348273143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150979094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163697084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1155520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Talvez a mais etérea das linguagens artísticas, uma das muitas experiências para que a música nos convida é a de abandonar o mundo de pessoas e coisas e penetrar no universo de ideias e sentimentos. </a:t>
            </a:r>
            <a:endParaRPr lang="pt-BR" dirty="0" smtClean="0"/>
          </a:p>
          <a:p>
            <a:r>
              <a:rPr lang="pt-BR" dirty="0"/>
              <a:t>Cook se interessa em revelar não só o que nos faz usá-la nessa direção mas também a sua função de auxiliar na construção de identidades, sejam nacionais ou individuais. </a:t>
            </a:r>
          </a:p>
        </p:txBody>
      </p:sp>
    </p:spTree>
    <p:extLst>
      <p:ext uri="{BB962C8B-B14F-4D97-AF65-F5344CB8AC3E}">
        <p14:creationId xmlns:p14="http://schemas.microsoft.com/office/powerpoint/2010/main" val="3169722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Decidir qual música ouvir, diz ele (p.5), é também decidir o que queremos ser e o que somos. </a:t>
            </a:r>
            <a:endParaRPr lang="pt-BR" dirty="0" smtClean="0"/>
          </a:p>
          <a:p>
            <a:r>
              <a:rPr lang="pt-BR" dirty="0"/>
              <a:t>Mas o que chamamos pelo nome de música é na verdade uma multiplicidade de atividades e experiências, hierarquizadas segundo critérios de legitimidade (músicas naturais/ músicas artificiais), e essas hierarquias criam selos de qualidade como marcas de automóvel: o Beethoven de </a:t>
            </a:r>
            <a:r>
              <a:rPr lang="pt-BR" dirty="0" err="1"/>
              <a:t>Pollini</a:t>
            </a:r>
            <a:r>
              <a:rPr lang="pt-BR" dirty="0"/>
              <a:t>, o Mahler de </a:t>
            </a:r>
            <a:r>
              <a:rPr lang="pt-BR" dirty="0" err="1"/>
              <a:t>Rattle</a:t>
            </a:r>
            <a:r>
              <a:rPr lang="pt-BR" dirty="0"/>
              <a:t> etc</a:t>
            </a:r>
            <a:r>
              <a:rPr lang="pt-BR" dirty="0" smtClean="0"/>
              <a:t>. </a:t>
            </a:r>
          </a:p>
        </p:txBody>
      </p:sp>
    </p:spTree>
    <p:extLst>
      <p:ext uri="{BB962C8B-B14F-4D97-AF65-F5344CB8AC3E}">
        <p14:creationId xmlns:p14="http://schemas.microsoft.com/office/powerpoint/2010/main" val="2507373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t>Além </a:t>
            </a:r>
            <a:r>
              <a:rPr lang="pt-BR" dirty="0"/>
              <a:t>de haver também sociedades em que o próprio conceito de música é inexistente</a:t>
            </a:r>
            <a:r>
              <a:rPr lang="pt-BR" dirty="0" smtClean="0"/>
              <a:t>.</a:t>
            </a:r>
          </a:p>
          <a:p>
            <a:r>
              <a:rPr lang="pt-BR" dirty="0"/>
              <a:t>Já na literatura musical, os intérpretes, como os empregados na sociedade vitoriana, estão sempre lá, mas não se deve falar deles (p. 14) e são sempre enfatizados os inovadores e os criadores de tradição. </a:t>
            </a:r>
          </a:p>
          <a:p>
            <a:r>
              <a:rPr lang="pt-BR" dirty="0"/>
              <a:t>O sistema de valores que vigora na cultura ocidental coloca a inovação acima da tradição, a criação acima da reprodução, a expressão pessoal acima do mercado, privilegiando a autenticidade.</a:t>
            </a:r>
          </a:p>
          <a:p>
            <a:endParaRPr lang="pt-BR" dirty="0"/>
          </a:p>
        </p:txBody>
      </p:sp>
    </p:spTree>
    <p:extLst>
      <p:ext uri="{BB962C8B-B14F-4D97-AF65-F5344CB8AC3E}">
        <p14:creationId xmlns:p14="http://schemas.microsoft.com/office/powerpoint/2010/main" val="2507373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TM02892315[[fn=Cacho]]</Template>
  <TotalTime>68</TotalTime>
  <Words>4411</Words>
  <Application>Microsoft Office PowerPoint</Application>
  <PresentationFormat>Widescreen</PresentationFormat>
  <Paragraphs>151</Paragraphs>
  <Slides>68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68</vt:i4>
      </vt:variant>
    </vt:vector>
  </HeadingPairs>
  <TitlesOfParts>
    <vt:vector size="74" baseType="lpstr">
      <vt:lpstr>Arial</vt:lpstr>
      <vt:lpstr>Calibri</vt:lpstr>
      <vt:lpstr>Century Gothic</vt:lpstr>
      <vt:lpstr>Times New Roman</vt:lpstr>
      <vt:lpstr>Wingdings 3</vt:lpstr>
      <vt:lpstr>Cacho</vt:lpstr>
      <vt:lpstr>COOK, Nicholas. Music: A Very Short Introduction. New York, Oxford University Press Inc., 1998/2000.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Palavras e música </vt:lpstr>
      <vt:lpstr>Apresentação do PowerPoint</vt:lpstr>
      <vt:lpstr>Apresentação do PowerPoint</vt:lpstr>
      <vt:lpstr>O Teatro Santa Isabel do Recife  JCMN </vt:lpstr>
      <vt:lpstr>Apresentação do PowerPoint</vt:lpstr>
      <vt:lpstr>Apresentação do PowerPoint</vt:lpstr>
      <vt:lpstr>De volta a Beethoven (cf. DeNora)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Tomando partido dos anjos</vt:lpstr>
      <vt:lpstr>Apresentação do PowerPoint</vt:lpstr>
      <vt:lpstr>Apresentação do PowerPoint</vt:lpstr>
      <vt:lpstr>Apresentação do PowerPoint</vt:lpstr>
      <vt:lpstr>Apresentação do PowerPoint</vt:lpstr>
      <vt:lpstr>Apresentação do PowerPoint</vt:lpstr>
      <vt:lpstr>O reino do espírito </vt:lpstr>
      <vt:lpstr>Apresentação do PowerPoint</vt:lpstr>
      <vt:lpstr>Apresentação do PowerPoint</vt:lpstr>
      <vt:lpstr>Apresentação do PowerPoint</vt:lpstr>
      <vt:lpstr>Apresentação do PowerPoint</vt:lpstr>
      <vt:lpstr>Apresentação do PowerPoint</vt:lpstr>
      <vt:lpstr>Apresentação do PowerPoint</vt:lpstr>
      <vt:lpstr>Capítulo 3: uma situação de crise? Um recurso global  </vt:lpstr>
      <vt:lpstr>Apresentação do PowerPoint</vt:lpstr>
      <vt:lpstr>Apresentação do PowerPoint</vt:lpstr>
      <vt:lpstr>Apresentação do PowerPoint</vt:lpstr>
      <vt:lpstr>Apresentação do PowerPoint</vt:lpstr>
      <vt:lpstr>Morte e transfiguração </vt:lpstr>
      <vt:lpstr>Morte e transfiguração </vt:lpstr>
      <vt:lpstr>Apresentação do PowerPoint</vt:lpstr>
      <vt:lpstr>Capítulo 4: um objeto imaginário Parando o tempo em suas trilhas  </vt:lpstr>
      <vt:lpstr>Música entre notas </vt:lpstr>
      <vt:lpstr>Apresentação do PowerPoint</vt:lpstr>
      <vt:lpstr>O mestre da menor ligação </vt:lpstr>
      <vt:lpstr>O paradoxo da música </vt:lpstr>
      <vt:lpstr>Apresentação do PowerPoint</vt:lpstr>
      <vt:lpstr>Capítulo 5: uma questão de representação Dois modelos de Arte </vt:lpstr>
      <vt:lpstr>Uma abordagem inclusiva para a música</vt:lpstr>
      <vt:lpstr>Apresentação do PowerPoint</vt:lpstr>
      <vt:lpstr>Apresentação do PowerPoint</vt:lpstr>
      <vt:lpstr>Apresentação do PowerPoint</vt:lpstr>
      <vt:lpstr>Capítulo 6: música e academia Como podemos participar dela... </vt:lpstr>
      <vt:lpstr>...e como deixá-la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COOK, Nicholas. Music: A Very Short Introduction. New York, Oxford University Press Inc., 1998/2000. </dc:title>
  <dc:creator>Marcos Castro</dc:creator>
  <cp:lastModifiedBy>Marcos Castro</cp:lastModifiedBy>
  <cp:revision>10</cp:revision>
  <dcterms:created xsi:type="dcterms:W3CDTF">2019-10-28T19:29:07Z</dcterms:created>
  <dcterms:modified xsi:type="dcterms:W3CDTF">2020-01-16T12:35:07Z</dcterms:modified>
</cp:coreProperties>
</file>