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4" r:id="rId2"/>
    <p:sldId id="335" r:id="rId3"/>
    <p:sldId id="336" r:id="rId4"/>
    <p:sldId id="338" r:id="rId5"/>
    <p:sldId id="340" r:id="rId6"/>
    <p:sldId id="337" r:id="rId7"/>
    <p:sldId id="366" r:id="rId8"/>
    <p:sldId id="339" r:id="rId9"/>
    <p:sldId id="370" r:id="rId10"/>
    <p:sldId id="341" r:id="rId11"/>
    <p:sldId id="342" r:id="rId12"/>
    <p:sldId id="368" r:id="rId13"/>
    <p:sldId id="343" r:id="rId14"/>
    <p:sldId id="344" r:id="rId15"/>
    <p:sldId id="345" r:id="rId16"/>
    <p:sldId id="346" r:id="rId17"/>
    <p:sldId id="348" r:id="rId18"/>
    <p:sldId id="347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7" r:id="rId31"/>
    <p:sldId id="360" r:id="rId32"/>
    <p:sldId id="361" r:id="rId33"/>
    <p:sldId id="362" r:id="rId34"/>
    <p:sldId id="363" r:id="rId35"/>
    <p:sldId id="364" r:id="rId36"/>
    <p:sldId id="365" r:id="rId37"/>
    <p:sldId id="372" r:id="rId38"/>
    <p:sldId id="374" r:id="rId39"/>
    <p:sldId id="371" r:id="rId4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279"/>
    <a:srgbClr val="F4FFA3"/>
    <a:srgbClr val="F6FFB7"/>
    <a:srgbClr val="EFFF79"/>
    <a:srgbClr val="BEDC08"/>
    <a:srgbClr val="9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6" autoAdjust="0"/>
    <p:restoredTop sz="94280" autoAdjust="0"/>
  </p:normalViewPr>
  <p:slideViewPr>
    <p:cSldViewPr snapToGrid="0">
      <p:cViewPr varScale="1">
        <p:scale>
          <a:sx n="83" d="100"/>
          <a:sy n="83" d="100"/>
        </p:scale>
        <p:origin x="4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86878FD4-CE22-41A7-A40C-0C3EE7D5A48D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944FAF4A-0596-49D1-8D77-6C75FAA0E7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309CA80-B432-4337-84E1-A4CA36E3B2E3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639A95A3-D36A-4D7A-8EB2-18B5F025E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D7136EE-2B54-43DE-9FD2-A3127848407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FD2666B-132D-42B5-ABF4-181267A628CF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443DDA4-E6A9-4FD9-BCB9-8FB93C962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4B57BD-CC78-414E-877C-748A927A2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93506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4BD4620-55E0-44B9-AC41-7779A1B79B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1F19487-C7A7-4828-9C56-E0F66D64F9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51373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657D90B2-6BFA-4D33-B8D7-1E42B421BE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EE1E8B5-A731-4999-814E-C9ED21DB032F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16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5DC74A5-2A10-415F-824E-262E7099F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17AE91E-8DCA-4B3F-94DC-A28382AF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18573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A0DEFCD-FAED-4784-9D5D-9D2EBE1C99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F93B91-6F50-469B-9831-366AD18A4529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17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AB83D42-2A91-4AAD-897C-CC61ABE6F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051E00B-5B65-4BF2-9FE7-311E6052C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074921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0174A52-B41C-46CA-8B80-E608DFC74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269F514-3E63-4E19-8357-9E20C9904B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421191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5DA960BD-ACBD-4D74-BE81-EC5AF02C8E0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FA5153-D582-4804-A5BF-EC34F17B5B7D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12BE651-CC95-4998-8521-7F03614B9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7A1385A-FA10-49DE-B060-3F223AFB0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47486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30225C9-9A04-4BBA-927E-D4A37876E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F873AB0-B229-4E11-A246-4D9696E45A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649229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13E063A-D7F9-4F90-8267-2A1F5F2019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FD10A90-5EB1-468C-859E-FB7D5BAFC92A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21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B7A80613-9DE6-49D3-A711-314453DDB2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0E06406-ED2D-47C5-ACAC-2CA723414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300380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0F1F74CD-6FBA-449B-91FF-0476F471DC4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5ECAA9A-C67C-45CD-B8BD-787BFBC8C82E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23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FA940796-7E45-42A1-8C8D-AB5998F8D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4E5CA39-63EC-4390-9E4D-D9F4796A5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82873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082F485-10CE-4557-944A-A75F15616C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DD3B4D-17D2-4156-9801-9320BB5AEB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230286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4A188C26-48DF-4290-9600-EFA688D316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A3802F-3014-4220-B9CF-1B1B31B0029E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0FA8CE9B-B7F1-49DD-BCCE-378D61137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94A9A72-7CC9-41E1-92A0-90016298A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50278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0A0DB0F-49FC-4836-841D-5B604720E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1EC9E06-6792-421D-B9DE-C705570A8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845137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90EFB91-EAC5-4AA0-AA35-96863E425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F948A4C-3047-4AAC-A5C2-F2B7B1C75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604321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AC0572AF-8979-433B-A999-8BD384BABC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4B9AA08-674E-4032-9159-8758E2244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540209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AEC56FE-AB8E-4B96-98B2-BE6F773111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6E01204-9056-461C-9297-2B18DBB5F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873899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A28D2411-A5B3-4A1E-9239-06B563DC1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97D44ED-8C1E-40E9-8090-CA6BD017B2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482251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 smtClean="0"/>
          </a:p>
        </p:txBody>
      </p:sp>
    </p:spTree>
    <p:extLst>
      <p:ext uri="{BB962C8B-B14F-4D97-AF65-F5344CB8AC3E}">
        <p14:creationId xmlns:p14="http://schemas.microsoft.com/office/powerpoint/2010/main" val="3980352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5795B581-30B6-4F7A-B987-AF685A796C9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B107D7-F274-4C3F-BEA1-4AAE225D0AD0}" type="slidenum">
              <a:rPr lang="pt-BR" altLang="pt-BR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33</a:t>
            </a:fld>
            <a:endParaRPr lang="pt-BR" altLang="pt-BR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4819C14C-A38A-4DAF-A36E-FC51B4F4B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A3331A5-C158-4443-BDC6-B5B2BEC5C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550427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11D026A-4E13-43F4-8ACF-94E7FFD6F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24BCF9-6D64-4BC8-992F-6545A2A87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833388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739746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11D026A-4E13-43F4-8ACF-94E7FFD6FC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24BCF9-6D64-4BC8-992F-6545A2A87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1705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0E55FC0-5117-4D37-9EE1-195FC32CD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148945B-1478-4AC8-8F09-41CB336FC3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86585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36881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A5B562E-2420-43F5-8FD0-E0D1E77F27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BE5DDC3-853D-47B8-A3BB-5C69B84F14D5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7BF019C9-CA91-4D9C-9CBE-C8630DDA4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6BE4111-6654-4D21-A5DF-FBAA2A95D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853126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A69FFCF-4BFE-457A-AD81-8B07423AF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70E352F-EB53-41B6-BF35-8BCA617548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24663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5A0E021-87CC-438E-A8EA-5DDA237276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3E7C37-FF76-47D3-BA34-22DBEFBE2720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11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E6F576B-54EA-48D0-A0E8-AA2A4E3EE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BEA1B53-D9AB-4877-A7D4-FF7537454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931054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2AF1A91-8AED-4269-8001-F019828A6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B4A7D61-2B64-4B8E-9A8F-1AD2D069E4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122215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39E0635A-25AF-45BB-8202-AC972871C64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4F95539-6C51-4832-BA04-E4BBD47FE6C5}" type="slidenum">
              <a:rPr lang="pt-BR" altLang="pt-BR" sz="1200">
                <a:latin typeface="Euphemia" panose="020B05030401020201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pt-BR" altLang="pt-BR" sz="1200">
              <a:latin typeface="Euphemia" panose="020B05030401020201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18F30A1C-8B66-4DC9-8FF2-962237055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AE89C2D-76DE-40AC-A39E-16CE31ABF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97586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8229-15B1-463F-BAAD-B687F6B2BD96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9BAA-D08E-45FA-9C54-8FB237012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98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9C-867B-4AC0-A620-49C547DA353E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5ED5-B254-4B41-9553-D2B978004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6689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545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41F7-69D5-4863-A6A4-6CC35CF3C443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1F71-DD98-4DF6-BDDA-7EA2DF0611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209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92083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59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9665-71FA-4522-8A7B-990967DD38A8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332D-FDEA-4DAC-991B-90E8192CA2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845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392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8D61-4C04-4582-8C5F-33647F35F770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6868-38E2-460B-A576-E3AC88E9EB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96050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42FD-E1AD-4887-A218-89079EDDDBFB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3147-D992-400D-BF75-3F166AED75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9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54-2D31-4A9D-9515-989957F57DB6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952D-27EA-4476-9380-6285047FA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90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D3951-96CF-44DD-A987-643C557E1D8D}" type="datetimeFigureOut">
              <a:rPr lang="pt-BR"/>
              <a:pPr>
                <a:defRPr/>
              </a:pPr>
              <a:t>31/08/2020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862D260-A46B-4CB6-94FD-31776B104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4" r:id="rId10"/>
    <p:sldLayoutId id="214748372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algn="r">
              <a:defRPr/>
            </a:pPr>
            <a:r>
              <a:rPr altLang="pt-BR" dirty="0"/>
              <a:t>Aula </a:t>
            </a:r>
            <a:r>
              <a:rPr altLang="pt-BR" dirty="0" smtClean="0"/>
              <a:t>05.  O Milagre Econômico </a:t>
            </a:r>
            <a:r>
              <a:rPr lang="pt-BR" altLang="pt-BR" dirty="0" smtClean="0"/>
              <a:t>–</a:t>
            </a:r>
            <a:r>
              <a:rPr altLang="pt-BR" dirty="0" smtClean="0"/>
              <a:t> 1967 - 1973 (1)</a:t>
            </a:r>
            <a:endParaRPr altLang="pt-B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pt-BR" dirty="0" smtClean="0"/>
              <a:t>A Gremaud  - REC2413 - Economia Brasileira Contemporânea 2020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>
            <a:extLst>
              <a:ext uri="{FF2B5EF4-FFF2-40B4-BE49-F238E27FC236}">
                <a16:creationId xmlns:a16="http://schemas.microsoft.com/office/drawing/2014/main" id="{36DB061D-79B2-4F6A-A15A-77215B4E389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36B726A-6088-426D-8685-B3DBCE471685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FA211381-7CD1-4B84-860D-8D1EEB397D4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692150"/>
            <a:ext cx="11425238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Wingdings" panose="05000000000000000000" pitchFamily="2" charset="2"/>
              <a:buNone/>
            </a:pPr>
            <a:r>
              <a:rPr altLang="pt-BR" sz="3200" b="1"/>
              <a:t>Período 1968-73: 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endParaRPr altLang="pt-BR" b="1"/>
          </a:p>
          <a:p>
            <a:pPr marL="639763" lvl="1" indent="-273050" eaLnBrk="1" hangingPunct="1"/>
            <a:r>
              <a:rPr altLang="pt-BR" sz="2400" b="1"/>
              <a:t>Maiores taxas de crescimento do produto brasileiro na história recente </a:t>
            </a:r>
          </a:p>
          <a:p>
            <a:pPr marL="914400" lvl="2" eaLnBrk="1" hangingPunct="1"/>
            <a:r>
              <a:rPr altLang="pt-BR" sz="2400" b="1"/>
              <a:t>Taxa média acima de 10% a.a.</a:t>
            </a:r>
          </a:p>
          <a:p>
            <a:pPr marL="914400" lvl="2" eaLnBrk="1" hangingPunct="1"/>
            <a:r>
              <a:rPr altLang="pt-BR" sz="2400" b="1"/>
              <a:t>Investimentos (FBK) </a:t>
            </a:r>
          </a:p>
          <a:p>
            <a:pPr lvl="3" eaLnBrk="1" hangingPunct="1"/>
            <a:r>
              <a:rPr altLang="pt-BR" sz="2400" b="1"/>
              <a:t>16,2% em 1967</a:t>
            </a:r>
          </a:p>
          <a:p>
            <a:pPr lvl="3" eaLnBrk="1" hangingPunct="1"/>
            <a:r>
              <a:rPr altLang="pt-BR" sz="2400" b="1"/>
              <a:t>18,7% em 1968</a:t>
            </a:r>
          </a:p>
          <a:p>
            <a:pPr lvl="3" eaLnBrk="1" hangingPunct="1"/>
            <a:r>
              <a:rPr altLang="pt-BR" sz="2400" b="1"/>
              <a:t>19,1% em 1969</a:t>
            </a:r>
          </a:p>
          <a:p>
            <a:pPr lvl="3" eaLnBrk="1" hangingPunct="1"/>
            <a:r>
              <a:rPr altLang="pt-BR" sz="2400" b="1"/>
              <a:t>18,8% em 1970</a:t>
            </a:r>
          </a:p>
          <a:p>
            <a:pPr lvl="3" eaLnBrk="1" hangingPunct="1"/>
            <a:r>
              <a:rPr altLang="pt-BR" sz="2400" b="1"/>
              <a:t>19,6% em 1971</a:t>
            </a:r>
          </a:p>
          <a:p>
            <a:pPr lvl="3" eaLnBrk="1" hangingPunct="1"/>
            <a:r>
              <a:rPr altLang="pt-BR" sz="2400" b="1"/>
              <a:t>20,2% em 1972</a:t>
            </a:r>
          </a:p>
          <a:p>
            <a:pPr lvl="3" eaLnBrk="1" hangingPunct="1"/>
            <a:r>
              <a:rPr altLang="pt-BR" sz="2400" b="1"/>
              <a:t>21,3% em 1973</a:t>
            </a:r>
          </a:p>
          <a:p>
            <a:pPr lvl="3" eaLnBrk="1" hangingPunct="1"/>
            <a:endParaRPr altLang="pt-BR" sz="2400" b="1"/>
          </a:p>
        </p:txBody>
      </p:sp>
    </p:spTree>
    <p:extLst>
      <p:ext uri="{BB962C8B-B14F-4D97-AF65-F5344CB8AC3E}">
        <p14:creationId xmlns:p14="http://schemas.microsoft.com/office/powerpoint/2010/main" val="4103112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1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10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>
            <a:extLst>
              <a:ext uri="{FF2B5EF4-FFF2-40B4-BE49-F238E27FC236}">
                <a16:creationId xmlns:a16="http://schemas.microsoft.com/office/drawing/2014/main" id="{0153C41D-39E8-4B37-A664-0C891A5A3EF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17B3C8B-9F1C-4D95-A2A3-DF997058260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A13F1734-588F-4728-8D5B-24695356C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936625"/>
          </a:xfrm>
        </p:spPr>
        <p:txBody>
          <a:bodyPr lIns="91440" rIns="91440" anchor="ctr"/>
          <a:lstStyle/>
          <a:p>
            <a:pPr eaLnBrk="1" hangingPunct="1"/>
            <a:r>
              <a:rPr altLang="pt-BR" sz="2400" b="1">
                <a:latin typeface="Agency FB" panose="020B0503020202020204" pitchFamily="34" charset="0"/>
              </a:rPr>
              <a:t>FORMAÇÃO BRUTA DE CAPITAL E DÍVIDA INTERNA FEDERAL</a:t>
            </a:r>
            <a:r>
              <a:rPr altLang="pt-BR" sz="1800"/>
              <a:t> </a:t>
            </a:r>
          </a:p>
        </p:txBody>
      </p:sp>
      <p:graphicFrame>
        <p:nvGraphicFramePr>
          <p:cNvPr id="57348" name="Object 4">
            <a:extLst>
              <a:ext uri="{FF2B5EF4-FFF2-40B4-BE49-F238E27FC236}">
                <a16:creationId xmlns:a16="http://schemas.microsoft.com/office/drawing/2014/main" id="{BF4F8844-15E2-41DA-A784-C21D71E174ED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80988" y="1570038"/>
          <a:ext cx="116522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Gráfico" r:id="rId4" imgW="5653969" imgH="3429142" progId="Excel.Sheet.8">
                  <p:embed followColorScheme="textAndBackground"/>
                </p:oleObj>
              </mc:Choice>
              <mc:Fallback>
                <p:oleObj name="Gráfico" r:id="rId4" imgW="5653969" imgH="3429142" progId="Excel.Sheet.8">
                  <p:embed followColorScheme="textAndBackground"/>
                  <p:pic>
                    <p:nvPicPr>
                      <p:cNvPr id="57348" name="Object 4">
                        <a:extLst>
                          <a:ext uri="{FF2B5EF4-FFF2-40B4-BE49-F238E27FC236}">
                            <a16:creationId xmlns:a16="http://schemas.microsoft.com/office/drawing/2014/main" id="{BF4F8844-15E2-41DA-A784-C21D71E17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1570038"/>
                        <a:ext cx="11652250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485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Por que Milagre ?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Ou </a:t>
            </a:r>
            <a:r>
              <a:rPr lang="pt-BR" sz="3200" dirty="0" smtClean="0"/>
              <a:t>até </a:t>
            </a:r>
            <a:r>
              <a:rPr lang="pt-BR" sz="3200" dirty="0"/>
              <a:t>onde Milagre 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109" y="896281"/>
            <a:ext cx="4314123" cy="55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0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>
            <a:extLst>
              <a:ext uri="{FF2B5EF4-FFF2-40B4-BE49-F238E27FC236}">
                <a16:creationId xmlns:a16="http://schemas.microsoft.com/office/drawing/2014/main" id="{5309A47C-18CF-477A-960A-01802EB7E5D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E29939F-9437-4A15-B458-5D9CF9C052E7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F5C20D37-A2B3-407F-A1CD-70118CBDA1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2913" y="681038"/>
            <a:ext cx="11425237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Wingdings" panose="05000000000000000000" pitchFamily="2" charset="2"/>
              <a:buNone/>
            </a:pPr>
            <a:r>
              <a:rPr altLang="pt-BR" sz="2800" b="1" dirty="0"/>
              <a:t>Período 1968-73: </a:t>
            </a:r>
          </a:p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 sz="2800" b="1" dirty="0"/>
          </a:p>
          <a:p>
            <a:pPr marL="639763" lvl="1" indent="-273050" eaLnBrk="1" hangingPunct="1"/>
            <a:r>
              <a:rPr altLang="pt-BR" b="1" dirty="0"/>
              <a:t> </a:t>
            </a:r>
            <a:r>
              <a:rPr altLang="pt-BR" sz="2400" b="1" dirty="0"/>
              <a:t>maiores taxas de crescimento do produto brasileiro na história recente </a:t>
            </a:r>
          </a:p>
          <a:p>
            <a:pPr marL="914400" lvl="2" eaLnBrk="1" hangingPunct="1"/>
            <a:r>
              <a:rPr altLang="pt-BR" sz="2000" b="1" dirty="0"/>
              <a:t> taxa média acima de 10% a.a.</a:t>
            </a:r>
          </a:p>
          <a:p>
            <a:pPr marL="914400" lvl="2" eaLnBrk="1" hangingPunct="1"/>
            <a:r>
              <a:rPr altLang="pt-BR" sz="2000" b="1" dirty="0"/>
              <a:t>Investimentos (FBK) </a:t>
            </a:r>
          </a:p>
          <a:p>
            <a:pPr lvl="3" eaLnBrk="1" hangingPunct="1"/>
            <a:r>
              <a:rPr altLang="pt-BR" sz="2000" b="1" dirty="0"/>
              <a:t>16,2% em 1967</a:t>
            </a:r>
          </a:p>
          <a:p>
            <a:pPr lvl="3" eaLnBrk="1" hangingPunct="1"/>
            <a:r>
              <a:rPr altLang="pt-BR" sz="2000" b="1" dirty="0"/>
              <a:t>18,7% em 1968</a:t>
            </a:r>
          </a:p>
          <a:p>
            <a:pPr lvl="3" eaLnBrk="1" hangingPunct="1"/>
            <a:r>
              <a:rPr altLang="pt-BR" sz="2000" b="1" dirty="0"/>
              <a:t>19,1% em 1969</a:t>
            </a:r>
          </a:p>
          <a:p>
            <a:pPr lvl="3" eaLnBrk="1" hangingPunct="1"/>
            <a:r>
              <a:rPr altLang="pt-BR" sz="2000" b="1" dirty="0"/>
              <a:t>18,8% em 1970</a:t>
            </a:r>
          </a:p>
          <a:p>
            <a:pPr lvl="3" eaLnBrk="1" hangingPunct="1"/>
            <a:r>
              <a:rPr altLang="pt-BR" sz="2000" b="1" dirty="0"/>
              <a:t>19,6% em 1971</a:t>
            </a:r>
          </a:p>
          <a:p>
            <a:pPr lvl="3" eaLnBrk="1" hangingPunct="1"/>
            <a:r>
              <a:rPr altLang="pt-BR" sz="2000" b="1" dirty="0"/>
              <a:t>20,2% em 1972</a:t>
            </a:r>
          </a:p>
          <a:p>
            <a:pPr lvl="3" eaLnBrk="1" hangingPunct="1"/>
            <a:r>
              <a:rPr altLang="pt-BR" sz="2000" b="1" dirty="0"/>
              <a:t>21,3% em 1973</a:t>
            </a:r>
          </a:p>
          <a:p>
            <a:pPr lvl="3" eaLnBrk="1" hangingPunct="1"/>
            <a:endParaRPr altLang="pt-BR" sz="2000" b="1" dirty="0"/>
          </a:p>
          <a:p>
            <a:pPr marL="639763" lvl="1" indent="-273050" eaLnBrk="1" hangingPunct="1"/>
            <a:r>
              <a:rPr altLang="pt-BR" sz="2800" dirty="0"/>
              <a:t>Taxa de inflação relativamente “controlada”</a:t>
            </a:r>
            <a:r>
              <a:rPr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181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>
            <a:extLst>
              <a:ext uri="{FF2B5EF4-FFF2-40B4-BE49-F238E27FC236}">
                <a16:creationId xmlns:a16="http://schemas.microsoft.com/office/drawing/2014/main" id="{38B63D79-E0E3-4732-8D0B-7EE5B8ECC4D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70AC722-39AB-475C-AA4E-50F673C57B28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26D74C6-DA7D-4EDD-A150-B4055338BB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INFLAÇÃO</a:t>
            </a:r>
            <a:r>
              <a:rPr altLang="pt-BR"/>
              <a:t> </a:t>
            </a: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D3941DCD-AE7B-41CB-AE65-CE7AFD2A5527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9050" y="1512888"/>
          <a:ext cx="12084050" cy="458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Gráfico" r:id="rId4" imgW="5653969" imgH="3429142" progId="Excel.Sheet.8">
                  <p:embed followColorScheme="textAndBackground"/>
                </p:oleObj>
              </mc:Choice>
              <mc:Fallback>
                <p:oleObj name="Gráfico" r:id="rId4" imgW="5653969" imgH="3429142" progId="Excel.Sheet.8">
                  <p:embed followColorScheme="textAndBackground"/>
                  <p:pic>
                    <p:nvPicPr>
                      <p:cNvPr id="61444" name="Object 4">
                        <a:extLst>
                          <a:ext uri="{FF2B5EF4-FFF2-40B4-BE49-F238E27FC236}">
                            <a16:creationId xmlns:a16="http://schemas.microsoft.com/office/drawing/2014/main" id="{D3941DCD-AE7B-41CB-AE65-CE7AFD2A55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" y="1512888"/>
                        <a:ext cx="12084050" cy="458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056255" y="1271588"/>
            <a:ext cx="29787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INFLAÇÃO CONTROLADA </a:t>
            </a:r>
          </a:p>
          <a:p>
            <a:pPr algn="ctr"/>
            <a:r>
              <a:rPr lang="pt-BR" dirty="0" smtClean="0"/>
              <a:t>VS</a:t>
            </a:r>
            <a:endParaRPr lang="pt-BR" dirty="0"/>
          </a:p>
          <a:p>
            <a:pPr algn="ctr"/>
            <a:r>
              <a:rPr lang="pt-BR" dirty="0" smtClean="0"/>
              <a:t>CONTROLE DE PREÇOS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574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>
            <a:extLst>
              <a:ext uri="{FF2B5EF4-FFF2-40B4-BE49-F238E27FC236}">
                <a16:creationId xmlns:a16="http://schemas.microsoft.com/office/drawing/2014/main" id="{3EC19DFA-36E9-4252-9F47-85E7057CF86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92123BC-C784-46D1-B8A9-9E806CBE6722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1CB816AF-4589-4B0B-A131-7AA96BB7CD4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85938"/>
            <a:ext cx="11425238" cy="423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4000" b="1"/>
              <a:t>Período 1968-73: </a:t>
            </a:r>
          </a:p>
          <a:p>
            <a:pPr marL="639763" lvl="1" indent="-273050" eaLnBrk="1" hangingPunct="1"/>
            <a:r>
              <a:rPr altLang="pt-BR" sz="3200" b="1"/>
              <a:t> maiores taxas de crescimento do produto brasileiro na história recente </a:t>
            </a:r>
          </a:p>
          <a:p>
            <a:pPr marL="914400" lvl="2" eaLnBrk="1" hangingPunct="1"/>
            <a:r>
              <a:rPr altLang="pt-BR" sz="2800" b="1"/>
              <a:t> taxa média acima de 10% a.a.</a:t>
            </a:r>
          </a:p>
          <a:p>
            <a:pPr marL="639763" lvl="1" indent="-273050" eaLnBrk="1" hangingPunct="1"/>
            <a:r>
              <a:rPr altLang="pt-BR" sz="3200"/>
              <a:t>Ampliação da formação bruta de capital</a:t>
            </a:r>
          </a:p>
          <a:p>
            <a:pPr marL="639763" lvl="1" indent="-273050" eaLnBrk="1" hangingPunct="1"/>
            <a:r>
              <a:rPr altLang="pt-BR" sz="3200"/>
              <a:t>Taxa de inflação relativamente “controlada” </a:t>
            </a:r>
          </a:p>
          <a:p>
            <a:pPr marL="639763" lvl="1" indent="-273050" eaLnBrk="1" hangingPunct="1"/>
            <a:r>
              <a:rPr altLang="pt-BR" sz="3200"/>
              <a:t>Problemas de balanço de pagamentos pequenos</a:t>
            </a:r>
            <a:r>
              <a:rPr alt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661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>
            <a:extLst>
              <a:ext uri="{FF2B5EF4-FFF2-40B4-BE49-F238E27FC236}">
                <a16:creationId xmlns:a16="http://schemas.microsoft.com/office/drawing/2014/main" id="{1D24A640-96BC-400A-9092-66E1ED74313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DF23BDA-6B15-47B6-ADC7-5F8EDA101B2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8102BDC4-DC65-41FC-AF89-B57FAA30DD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1582400" cy="1143000"/>
          </a:xfrm>
        </p:spPr>
        <p:txBody>
          <a:bodyPr lIns="91440" rIns="91440" anchor="ctr"/>
          <a:lstStyle/>
          <a:p>
            <a:pPr eaLnBrk="1" hangingPunct="1"/>
            <a:r>
              <a:rPr altLang="pt-BR" sz="2400" b="1"/>
              <a:t>IMPORTAÇÕES X EXPORTAÇÕES</a:t>
            </a:r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FFD1FA10-951D-4498-AE93-1438E91021D4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205038"/>
          <a:ext cx="1219200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Gráfico" r:id="rId4" imgW="6332326" imgH="3840622" progId="Excel.Sheet.8">
                  <p:embed followColorScheme="textAndBackground"/>
                </p:oleObj>
              </mc:Choice>
              <mc:Fallback>
                <p:oleObj name="Gráfico" r:id="rId4" imgW="6332326" imgH="3840622" progId="Excel.Sheet.8">
                  <p:embed followColorScheme="textAndBackground"/>
                  <p:pic>
                    <p:nvPicPr>
                      <p:cNvPr id="65540" name="Object 4">
                        <a:extLst>
                          <a:ext uri="{FF2B5EF4-FFF2-40B4-BE49-F238E27FC236}">
                            <a16:creationId xmlns:a16="http://schemas.microsoft.com/office/drawing/2014/main" id="{FFD1FA10-951D-4498-AE93-1438E91021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12192000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685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>
            <a:extLst>
              <a:ext uri="{FF2B5EF4-FFF2-40B4-BE49-F238E27FC236}">
                <a16:creationId xmlns:a16="http://schemas.microsoft.com/office/drawing/2014/main" id="{964F34D6-3FED-4EFF-9F7E-4210B55AFA4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7C1B4B5-6887-41B0-86A8-1E0FCD07D2D3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1157268-C1E4-403C-822E-D9D8DD47BD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BALANÇA</a:t>
            </a:r>
            <a:r>
              <a:rPr altLang="pt-BR" sz="3200" b="1">
                <a:latin typeface="Agency FB" panose="020B0503020202020204" pitchFamily="34" charset="0"/>
              </a:rPr>
              <a:t> </a:t>
            </a:r>
            <a:r>
              <a:rPr altLang="pt-BR" sz="3600" b="1">
                <a:latin typeface="Agency FB" panose="020B0503020202020204" pitchFamily="34" charset="0"/>
              </a:rPr>
              <a:t>COMERCIAL</a:t>
            </a:r>
          </a:p>
        </p:txBody>
      </p:sp>
      <p:graphicFrame>
        <p:nvGraphicFramePr>
          <p:cNvPr id="69636" name="Object 4">
            <a:extLst>
              <a:ext uri="{FF2B5EF4-FFF2-40B4-BE49-F238E27FC236}">
                <a16:creationId xmlns:a16="http://schemas.microsoft.com/office/drawing/2014/main" id="{D6F92CC4-FE16-421A-9F85-AB63ED728A72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366713" y="1484313"/>
          <a:ext cx="11456987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Gráfico" r:id="rId4" imgW="5722443" imgH="3467092" progId="Excel.Sheet.8">
                  <p:embed followColorScheme="textAndBackground"/>
                </p:oleObj>
              </mc:Choice>
              <mc:Fallback>
                <p:oleObj name="Gráfico" r:id="rId4" imgW="5722443" imgH="3467092" progId="Excel.Sheet.8">
                  <p:embed followColorScheme="textAndBackground"/>
                  <p:pic>
                    <p:nvPicPr>
                      <p:cNvPr id="69636" name="Object 4">
                        <a:extLst>
                          <a:ext uri="{FF2B5EF4-FFF2-40B4-BE49-F238E27FC236}">
                            <a16:creationId xmlns:a16="http://schemas.microsoft.com/office/drawing/2014/main" id="{D6F92CC4-FE16-421A-9F85-AB63ED728A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484313"/>
                        <a:ext cx="11456987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285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3">
            <a:extLst>
              <a:ext uri="{FF2B5EF4-FFF2-40B4-BE49-F238E27FC236}">
                <a16:creationId xmlns:a16="http://schemas.microsoft.com/office/drawing/2014/main" id="{E06192F3-DD8E-4ED9-9975-4892BEEEC81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33474B-260F-4B06-B9B1-CD222D099D48}" type="slidenum">
              <a:rPr lang="pt-BR" altLang="pt-BR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67587" name="Picture 4">
            <a:extLst>
              <a:ext uri="{FF2B5EF4-FFF2-40B4-BE49-F238E27FC236}">
                <a16:creationId xmlns:a16="http://schemas.microsoft.com/office/drawing/2014/main" id="{FC8F894E-CBF5-4241-81B3-B84D9B86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9275"/>
            <a:ext cx="11185525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32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>
            <a:extLst>
              <a:ext uri="{FF2B5EF4-FFF2-40B4-BE49-F238E27FC236}">
                <a16:creationId xmlns:a16="http://schemas.microsoft.com/office/drawing/2014/main" id="{71571A69-3B9A-4FAA-ABE5-E671A4AC9DD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34385A0-0DF3-404A-998D-5929A981722B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D04F41B-43EC-426B-A350-8DF7B5A652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SERVIÇOS FATORES</a:t>
            </a:r>
            <a:r>
              <a:rPr altLang="pt-BR"/>
              <a:t> </a:t>
            </a:r>
          </a:p>
        </p:txBody>
      </p:sp>
      <p:graphicFrame>
        <p:nvGraphicFramePr>
          <p:cNvPr id="71684" name="Object 2">
            <a:extLst>
              <a:ext uri="{FF2B5EF4-FFF2-40B4-BE49-F238E27FC236}">
                <a16:creationId xmlns:a16="http://schemas.microsoft.com/office/drawing/2014/main" id="{84EF3A06-CD74-49A2-B40B-C9D67D0BDD44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49238" y="1670050"/>
          <a:ext cx="1187926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Gráfico" r:id="rId4" imgW="5517022" imgH="3352816" progId="Excel.Sheet.8">
                  <p:embed followColorScheme="textAndBackground"/>
                </p:oleObj>
              </mc:Choice>
              <mc:Fallback>
                <p:oleObj name="Gráfico" r:id="rId4" imgW="5517022" imgH="3352816" progId="Excel.Sheet.8">
                  <p:embed followColorScheme="textAndBackground"/>
                  <p:pic>
                    <p:nvPicPr>
                      <p:cNvPr id="71684" name="Object 2">
                        <a:extLst>
                          <a:ext uri="{FF2B5EF4-FFF2-40B4-BE49-F238E27FC236}">
                            <a16:creationId xmlns:a16="http://schemas.microsoft.com/office/drawing/2014/main" id="{84EF3A06-CD74-49A2-B40B-C9D67D0BD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670050"/>
                        <a:ext cx="11879262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95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45018" y="5347855"/>
            <a:ext cx="5902037" cy="139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AB4745-2543-4D02-AE9D-1D63A2B767B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17688" y="4498975"/>
            <a:ext cx="8547100" cy="2000250"/>
          </a:xfrm>
        </p:spPr>
        <p:txBody>
          <a:bodyPr lIns="91440" rIns="91440"/>
          <a:lstStyle/>
          <a:p>
            <a:pPr algn="r" eaLnBrk="1" hangingPunct="1"/>
            <a:r>
              <a:rPr altLang="pt-BR" sz="5500" b="1" dirty="0">
                <a:solidFill>
                  <a:srgbClr val="00B050"/>
                </a:solidFill>
              </a:rPr>
              <a:t>O MILAGRE</a:t>
            </a:r>
          </a:p>
        </p:txBody>
      </p:sp>
      <p:pic>
        <p:nvPicPr>
          <p:cNvPr id="45059" name="Picture 5" descr="ditadura_medice_sub14738">
            <a:extLst>
              <a:ext uri="{FF2B5EF4-FFF2-40B4-BE49-F238E27FC236}">
                <a16:creationId xmlns:a16="http://schemas.microsoft.com/office/drawing/2014/main" id="{4515AC07-0736-4A50-BEDA-7B41BD58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22425"/>
            <a:ext cx="490378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 descr="period3">
            <a:extLst>
              <a:ext uri="{FF2B5EF4-FFF2-40B4-BE49-F238E27FC236}">
                <a16:creationId xmlns:a16="http://schemas.microsoft.com/office/drawing/2014/main" id="{CCD7C359-0F23-4396-8ACC-E8C54DFC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565275"/>
            <a:ext cx="6616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97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3">
            <a:extLst>
              <a:ext uri="{FF2B5EF4-FFF2-40B4-BE49-F238E27FC236}">
                <a16:creationId xmlns:a16="http://schemas.microsoft.com/office/drawing/2014/main" id="{1CC5B356-604E-4A5E-B972-BD08E871F3E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9A518D-C4B7-4DDD-A1DD-CC10908D9015}" type="slidenum">
              <a:rPr lang="pt-BR" altLang="pt-BR" sz="1400" b="1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400" b="1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4">
            <a:extLst>
              <a:ext uri="{FF2B5EF4-FFF2-40B4-BE49-F238E27FC236}">
                <a16:creationId xmlns:a16="http://schemas.microsoft.com/office/drawing/2014/main" id="{3E554086-7C1F-4B55-9C40-44BE11F7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204753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CaixaDeTexto 3">
            <a:extLst>
              <a:ext uri="{FF2B5EF4-FFF2-40B4-BE49-F238E27FC236}">
                <a16:creationId xmlns:a16="http://schemas.microsoft.com/office/drawing/2014/main" id="{FB2AC9FB-A02D-4920-B11C-CA02B499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516563"/>
            <a:ext cx="960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Também existe crescimento do IED: dobra em termos reais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	Forte reinvestimento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	Maior parte: industria de transformação   </a:t>
            </a:r>
          </a:p>
        </p:txBody>
      </p:sp>
    </p:spTree>
    <p:extLst>
      <p:ext uri="{BB962C8B-B14F-4D97-AF65-F5344CB8AC3E}">
        <p14:creationId xmlns:p14="http://schemas.microsoft.com/office/powerpoint/2010/main" val="34233566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Número de Slide 5">
            <a:extLst>
              <a:ext uri="{FF2B5EF4-FFF2-40B4-BE49-F238E27FC236}">
                <a16:creationId xmlns:a16="http://schemas.microsoft.com/office/drawing/2014/main" id="{73DC2DD6-E83A-47A8-85C9-7455EB34E70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A200DD7-F401-483B-AE84-A3936F522CE5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36E88B29-7FE9-43B1-AAAF-66724E4BDC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b="1">
                <a:latin typeface="Agency FB" panose="020B0503020202020204" pitchFamily="34" charset="0"/>
              </a:rPr>
              <a:t>DÍVIDA EXTERNA</a:t>
            </a:r>
            <a:r>
              <a:rPr altLang="pt-BR"/>
              <a:t> </a:t>
            </a:r>
          </a:p>
        </p:txBody>
      </p:sp>
      <p:graphicFrame>
        <p:nvGraphicFramePr>
          <p:cNvPr id="75780" name="Object 2">
            <a:extLst>
              <a:ext uri="{FF2B5EF4-FFF2-40B4-BE49-F238E27FC236}">
                <a16:creationId xmlns:a16="http://schemas.microsoft.com/office/drawing/2014/main" id="{725E8D03-3C87-453F-8F2C-0ABB545836D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588" y="1704975"/>
          <a:ext cx="12188825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Gráfico" r:id="rId4" imgW="5394960" imgH="3276489" progId="Excel.Sheet.8">
                  <p:embed followColorScheme="textAndBackground"/>
                </p:oleObj>
              </mc:Choice>
              <mc:Fallback>
                <p:oleObj name="Gráfico" r:id="rId4" imgW="5394960" imgH="3276489" progId="Excel.Sheet.8">
                  <p:embed followColorScheme="textAndBackground"/>
                  <p:pic>
                    <p:nvPicPr>
                      <p:cNvPr id="75780" name="Object 2">
                        <a:extLst>
                          <a:ext uri="{FF2B5EF4-FFF2-40B4-BE49-F238E27FC236}">
                            <a16:creationId xmlns:a16="http://schemas.microsoft.com/office/drawing/2014/main" id="{725E8D03-3C87-453F-8F2C-0ABB545836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04975"/>
                        <a:ext cx="12188825" cy="459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01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>
            <a:extLst>
              <a:ext uri="{FF2B5EF4-FFF2-40B4-BE49-F238E27FC236}">
                <a16:creationId xmlns:a16="http://schemas.microsoft.com/office/drawing/2014/main" id="{41F30DAF-1E8F-47EF-8E14-6A96659AE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altLang="pt-BR" sz="5400"/>
              <a:t>O que “puxa” o crescimento durante o milagre ?</a:t>
            </a:r>
          </a:p>
        </p:txBody>
      </p:sp>
    </p:spTree>
    <p:extLst>
      <p:ext uri="{BB962C8B-B14F-4D97-AF65-F5344CB8AC3E}">
        <p14:creationId xmlns:p14="http://schemas.microsoft.com/office/powerpoint/2010/main" val="3874614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>
            <a:extLst>
              <a:ext uri="{FF2B5EF4-FFF2-40B4-BE49-F238E27FC236}">
                <a16:creationId xmlns:a16="http://schemas.microsoft.com/office/drawing/2014/main" id="{21497AC0-7A05-4470-8C37-9CDAB0FD962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4B43760-36C5-493F-B0A6-E1C15DAAB4E6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5A65DE6-3918-4584-A88A-5B86011DE2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58513" cy="1857375"/>
          </a:xfrm>
        </p:spPr>
        <p:txBody>
          <a:bodyPr lIns="91440" rIns="91440" anchor="ctr"/>
          <a:lstStyle/>
          <a:p>
            <a:pPr eaLnBrk="1" hangingPunct="1"/>
            <a:r>
              <a:rPr altLang="pt-BR" sz="2600" b="1">
                <a:latin typeface="Agency FB" panose="020B0503020202020204" pitchFamily="34" charset="0"/>
              </a:rPr>
              <a:t>PRODUTO: INDUSTRIAL, AGRÍCOLA E  SERVIÇOS</a:t>
            </a:r>
            <a:r>
              <a:rPr altLang="pt-BR" sz="2600">
                <a:latin typeface="Agency FB" panose="020B0503020202020204" pitchFamily="34" charset="0"/>
              </a:rPr>
              <a:t/>
            </a:r>
            <a:br>
              <a:rPr altLang="pt-BR" sz="2600">
                <a:latin typeface="Agency FB" panose="020B0503020202020204" pitchFamily="34" charset="0"/>
              </a:rPr>
            </a:br>
            <a:endParaRPr altLang="pt-BR" sz="2000"/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A41C5D6C-6864-4F3E-B5DB-9FCE9B18E975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58950"/>
          <a:ext cx="12192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Gráfico" r:id="rId4" imgW="5052166" imgH="3063287" progId="Excel.Sheet.8">
                  <p:embed followColorScheme="textAndBackground"/>
                </p:oleObj>
              </mc:Choice>
              <mc:Fallback>
                <p:oleObj name="Gráfico" r:id="rId4" imgW="5052166" imgH="3063287" progId="Excel.Sheet.8">
                  <p:embed followColorScheme="textAndBackground"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A41C5D6C-6864-4F3E-B5DB-9FCE9B18E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8950"/>
                        <a:ext cx="12192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5200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ço Reservado para Data 3">
            <a:extLst>
              <a:ext uri="{FF2B5EF4-FFF2-40B4-BE49-F238E27FC236}">
                <a16:creationId xmlns:a16="http://schemas.microsoft.com/office/drawing/2014/main" id="{0233C766-4025-4790-82F3-687D46F40CFE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0114" name="Espaço Reservado para Rodapé 4">
            <a:extLst>
              <a:ext uri="{FF2B5EF4-FFF2-40B4-BE49-F238E27FC236}">
                <a16:creationId xmlns:a16="http://schemas.microsoft.com/office/drawing/2014/main" id="{BFDC592F-5B4D-45DC-A3E2-70FB88629A04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0900" name="Espaço Reservado para Número de Slide 5">
            <a:extLst>
              <a:ext uri="{FF2B5EF4-FFF2-40B4-BE49-F238E27FC236}">
                <a16:creationId xmlns:a16="http://schemas.microsoft.com/office/drawing/2014/main" id="{0163095E-0902-4868-893B-2097EA95BB7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6A5384B-B803-49F9-A9DB-26986BF3831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0901" name="Rectangle 2">
            <a:extLst>
              <a:ext uri="{FF2B5EF4-FFF2-40B4-BE49-F238E27FC236}">
                <a16:creationId xmlns:a16="http://schemas.microsoft.com/office/drawing/2014/main" id="{167A15E1-7765-421E-A1F1-8898082D79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/>
              <a:t>As principais fontes de crescimento </a:t>
            </a:r>
            <a:br>
              <a:rPr altLang="pt-BR"/>
            </a:br>
            <a:endParaRPr altLang="pt-BR"/>
          </a:p>
        </p:txBody>
      </p:sp>
      <p:sp>
        <p:nvSpPr>
          <p:cNvPr id="80902" name="Rectangle 3">
            <a:extLst>
              <a:ext uri="{FF2B5EF4-FFF2-40B4-BE49-F238E27FC236}">
                <a16:creationId xmlns:a16="http://schemas.microsoft.com/office/drawing/2014/main" id="{A78DCA1A-1FB3-41BC-AF6E-087E31E6B8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retomada do investimento público em infra-estrutura e das empresas estatais; </a:t>
            </a:r>
          </a:p>
        </p:txBody>
      </p:sp>
    </p:spTree>
    <p:extLst>
      <p:ext uri="{BB962C8B-B14F-4D97-AF65-F5344CB8AC3E}">
        <p14:creationId xmlns:p14="http://schemas.microsoft.com/office/powerpoint/2010/main" val="875934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Número de Slide 5">
            <a:extLst>
              <a:ext uri="{FF2B5EF4-FFF2-40B4-BE49-F238E27FC236}">
                <a16:creationId xmlns:a16="http://schemas.microsoft.com/office/drawing/2014/main" id="{8F73A7C4-8F71-41E1-9C1E-3F5C78F37C4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1C24BED9-F53E-4265-8F32-B98B86DC104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8B3D53A0-5B0B-482C-94D7-410DA6D2F7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FATORES DO CRESCIMENTO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9EC51AF-A329-46A0-8FC6-22F3E58A94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>
              <a:solidFill>
                <a:srgbClr val="000099"/>
              </a:solidFill>
            </a:endParaRPr>
          </a:p>
          <a:p>
            <a:pPr marL="319088" indent="-319088" eaLnBrk="1" hangingPunct="1"/>
            <a:endParaRPr altLang="pt-BR">
              <a:solidFill>
                <a:srgbClr val="000099"/>
              </a:solidFill>
            </a:endParaRPr>
          </a:p>
        </p:txBody>
      </p:sp>
      <p:pic>
        <p:nvPicPr>
          <p:cNvPr id="82949" name="Picture 5" descr="transamazonroad008">
            <a:extLst>
              <a:ext uri="{FF2B5EF4-FFF2-40B4-BE49-F238E27FC236}">
                <a16:creationId xmlns:a16="http://schemas.microsoft.com/office/drawing/2014/main" id="{4FEC03AD-1851-4465-9BEC-ED426CB6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068638"/>
            <a:ext cx="5280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strecke">
            <a:extLst>
              <a:ext uri="{FF2B5EF4-FFF2-40B4-BE49-F238E27FC236}">
                <a16:creationId xmlns:a16="http://schemas.microsoft.com/office/drawing/2014/main" id="{BEDF1C19-DE2E-4570-9B9D-C765DE39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2708275"/>
            <a:ext cx="357028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65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>
            <a:extLst>
              <a:ext uri="{FF2B5EF4-FFF2-40B4-BE49-F238E27FC236}">
                <a16:creationId xmlns:a16="http://schemas.microsoft.com/office/drawing/2014/main" id="{04089A2D-7F29-48A4-864F-2F0B85B7A721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3A14F58-FBCB-4DFE-813E-72F34A0A51DA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E35E0B4-6679-49BA-AA25-F161305105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PONTE RIO-NITERÓI</a:t>
            </a:r>
          </a:p>
        </p:txBody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A0D40B9-9FBD-4D77-BC32-22DD3D4A37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endParaRPr altLang="pt-BR"/>
          </a:p>
        </p:txBody>
      </p:sp>
      <p:pic>
        <p:nvPicPr>
          <p:cNvPr id="84997" name="Picture 5" descr="rio_niteroi">
            <a:extLst>
              <a:ext uri="{FF2B5EF4-FFF2-40B4-BE49-F238E27FC236}">
                <a16:creationId xmlns:a16="http://schemas.microsoft.com/office/drawing/2014/main" id="{98399C35-FAC7-4043-98FF-8BDDE273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454150"/>
            <a:ext cx="10082213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18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Espaço Reservado para Data 3">
            <a:extLst>
              <a:ext uri="{FF2B5EF4-FFF2-40B4-BE49-F238E27FC236}">
                <a16:creationId xmlns:a16="http://schemas.microsoft.com/office/drawing/2014/main" id="{53A880C2-B150-4132-9D9E-FE875CED5F6D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4210" name="Espaço Reservado para Rodapé 4">
            <a:extLst>
              <a:ext uri="{FF2B5EF4-FFF2-40B4-BE49-F238E27FC236}">
                <a16:creationId xmlns:a16="http://schemas.microsoft.com/office/drawing/2014/main" id="{7136AFE8-723A-44BD-A4D7-B68FCED80293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87044" name="Espaço Reservado para Número de Slide 5">
            <a:extLst>
              <a:ext uri="{FF2B5EF4-FFF2-40B4-BE49-F238E27FC236}">
                <a16:creationId xmlns:a16="http://schemas.microsoft.com/office/drawing/2014/main" id="{9E5FC159-9380-4B32-8FF6-EF9004212D8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22B36AC-39CE-48CE-BBE8-0A1D94AADD8F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7045" name="Rectangle 2">
            <a:extLst>
              <a:ext uri="{FF2B5EF4-FFF2-40B4-BE49-F238E27FC236}">
                <a16:creationId xmlns:a16="http://schemas.microsoft.com/office/drawing/2014/main" id="{68EE6EE3-CAE3-4114-A96A-09D2B01730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As principais fontes de crescimento</a:t>
            </a:r>
            <a:r>
              <a:rPr altLang="pt-BR" sz="2000"/>
              <a:t> </a:t>
            </a:r>
            <a:br>
              <a:rPr altLang="pt-BR" sz="2000"/>
            </a:br>
            <a:endParaRPr altLang="pt-BR" sz="2000"/>
          </a:p>
        </p:txBody>
      </p:sp>
      <p:sp>
        <p:nvSpPr>
          <p:cNvPr id="89094" name="Rectangle 3">
            <a:extLst>
              <a:ext uri="{FF2B5EF4-FFF2-40B4-BE49-F238E27FC236}">
                <a16:creationId xmlns:a16="http://schemas.microsoft.com/office/drawing/2014/main" id="{B60374CC-8588-4BB4-9CD6-869CCED04E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retomada do investimento público em infra-estrutura e das  empresas estatais; </a:t>
            </a:r>
          </a:p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4100"/>
              <a:t>demanda por bens duráveis – expansão do crédito ao consumidor; </a:t>
            </a:r>
          </a:p>
        </p:txBody>
      </p:sp>
    </p:spTree>
    <p:extLst>
      <p:ext uri="{BB962C8B-B14F-4D97-AF65-F5344CB8AC3E}">
        <p14:creationId xmlns:p14="http://schemas.microsoft.com/office/powerpoint/2010/main" val="2277062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Número de Slide 5">
            <a:extLst>
              <a:ext uri="{FF2B5EF4-FFF2-40B4-BE49-F238E27FC236}">
                <a16:creationId xmlns:a16="http://schemas.microsoft.com/office/drawing/2014/main" id="{19170DED-526D-49B0-8B5A-F60570A69AF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82C0D6E-7F3C-4C4C-874F-281054D97D3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3D9B602B-2232-47FF-BA6B-54E73B0BB43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2400" b="1"/>
              <a:t>CARACTERÍSTICAS</a:t>
            </a:r>
            <a:br>
              <a:rPr altLang="pt-BR" sz="2400" b="1"/>
            </a:br>
            <a:r>
              <a:rPr altLang="pt-BR" sz="2400" b="1"/>
              <a:t>DO “MILAGRE”</a:t>
            </a:r>
          </a:p>
        </p:txBody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41AFE48-D9F2-4741-8877-E85AD6F91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>
                <a:solidFill>
                  <a:srgbClr val="000099"/>
                </a:solidFill>
              </a:rPr>
              <a:t>LIDERANÇA DO SETOR DE BENS DE CONSUMO DURÁVEIS </a:t>
            </a:r>
          </a:p>
        </p:txBody>
      </p:sp>
      <p:pic>
        <p:nvPicPr>
          <p:cNvPr id="89093" name="Picture 4" descr="geladeira_g">
            <a:extLst>
              <a:ext uri="{FF2B5EF4-FFF2-40B4-BE49-F238E27FC236}">
                <a16:creationId xmlns:a16="http://schemas.microsoft.com/office/drawing/2014/main" id="{4AFC584B-D4B3-4E2D-8C2F-EA70778C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786063"/>
            <a:ext cx="29559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5" descr="tv-indoor">
            <a:extLst>
              <a:ext uri="{FF2B5EF4-FFF2-40B4-BE49-F238E27FC236}">
                <a16:creationId xmlns:a16="http://schemas.microsoft.com/office/drawing/2014/main" id="{F7F07587-FC3F-461D-A238-97CD826A6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636963"/>
            <a:ext cx="24669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6" descr="29173g">
            <a:extLst>
              <a:ext uri="{FF2B5EF4-FFF2-40B4-BE49-F238E27FC236}">
                <a16:creationId xmlns:a16="http://schemas.microsoft.com/office/drawing/2014/main" id="{D30CACC7-016D-4B2D-AB94-C9D47095B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571750"/>
            <a:ext cx="2332037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gordini">
            <a:extLst>
              <a:ext uri="{FF2B5EF4-FFF2-40B4-BE49-F238E27FC236}">
                <a16:creationId xmlns:a16="http://schemas.microsoft.com/office/drawing/2014/main" id="{1A959EE4-EE05-4A91-A593-052B3239D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2928938"/>
            <a:ext cx="36782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46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ço Reservado para Data 3">
            <a:extLst>
              <a:ext uri="{FF2B5EF4-FFF2-40B4-BE49-F238E27FC236}">
                <a16:creationId xmlns:a16="http://schemas.microsoft.com/office/drawing/2014/main" id="{1229FBAD-05A1-4FE6-BE87-121B5C83009B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0" y="6248400"/>
            <a:ext cx="3556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6258" name="Espaço Reservado para Rodapé 4">
            <a:extLst>
              <a:ext uri="{FF2B5EF4-FFF2-40B4-BE49-F238E27FC236}">
                <a16:creationId xmlns:a16="http://schemas.microsoft.com/office/drawing/2014/main" id="{30A8B82C-060C-4123-87D4-8833353B061E}"/>
              </a:ext>
            </a:extLst>
          </p:cNvPr>
          <p:cNvSpPr txBox="1">
            <a:spLocks noGrp="1"/>
          </p:cNvSpPr>
          <p:nvPr/>
        </p:nvSpPr>
        <p:spPr bwMode="auto">
          <a:xfrm>
            <a:off x="812800" y="6248400"/>
            <a:ext cx="72278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pt-BR" sz="1400">
              <a:solidFill>
                <a:schemeClr val="tx2"/>
              </a:solidFill>
              <a:latin typeface="+mn-lt"/>
              <a:cs typeface="Arial" charset="0"/>
            </a:endParaRPr>
          </a:p>
        </p:txBody>
      </p:sp>
      <p:sp>
        <p:nvSpPr>
          <p:cNvPr id="91140" name="Espaço Reservado para Número de Slide 5">
            <a:extLst>
              <a:ext uri="{FF2B5EF4-FFF2-40B4-BE49-F238E27FC236}">
                <a16:creationId xmlns:a16="http://schemas.microsoft.com/office/drawing/2014/main" id="{A43A802E-5DF8-4E59-B1DB-6EFE6963683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C7B855A2-8D37-415E-B20E-5CA2BFB773E5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1141" name="Rectangle 2">
            <a:extLst>
              <a:ext uri="{FF2B5EF4-FFF2-40B4-BE49-F238E27FC236}">
                <a16:creationId xmlns:a16="http://schemas.microsoft.com/office/drawing/2014/main" id="{04407693-ED39-4286-9012-8245464956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271463"/>
            <a:ext cx="9515475" cy="809625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As principais fontes de crescimento: o lado da demanda interna</a:t>
            </a:r>
            <a:r>
              <a:rPr altLang="pt-BR" sz="2000"/>
              <a:t>  </a:t>
            </a:r>
            <a:br>
              <a:rPr altLang="pt-BR" sz="2000"/>
            </a:br>
            <a:endParaRPr altLang="pt-BR" sz="2000"/>
          </a:p>
        </p:txBody>
      </p:sp>
      <p:sp>
        <p:nvSpPr>
          <p:cNvPr id="93190" name="Rectangle 3">
            <a:extLst>
              <a:ext uri="{FF2B5EF4-FFF2-40B4-BE49-F238E27FC236}">
                <a16:creationId xmlns:a16="http://schemas.microsoft.com/office/drawing/2014/main" id="{BBE6135F-9965-4F56-9740-1F803233A4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571625"/>
            <a:ext cx="11568113" cy="5114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3700"/>
              <a:t>retomada do investimento público em infra-estrutura e das  empresas estatais; </a:t>
            </a:r>
          </a:p>
          <a:p>
            <a:pPr marL="319088" indent="-319088" eaLnBrk="1" hangingPunct="1">
              <a:lnSpc>
                <a:spcPct val="80000"/>
              </a:lnSpc>
              <a:buFontTx/>
              <a:buAutoNum type="romanLcPeriod"/>
            </a:pPr>
            <a:r>
              <a:rPr altLang="pt-BR" sz="3700"/>
              <a:t>demanda por bens duráveis – expansão do crédito ao consumidor; 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AutoNum type="romanLcPeriod"/>
            </a:pPr>
            <a:r>
              <a:rPr altLang="pt-BR" sz="3700"/>
              <a:t>construção civil 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2900"/>
              <a:t>    </a:t>
            </a:r>
            <a:r>
              <a:rPr altLang="pt-BR" sz="2500"/>
              <a:t>(aumento dos investimentos públicos)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3700"/>
              <a:t> 	e tb pela expansão do </a:t>
            </a:r>
          </a:p>
          <a:p>
            <a:pPr marL="319088" indent="-319088" eaLnBrk="1" hangingPunct="1">
              <a:lnSpc>
                <a:spcPct val="65000"/>
              </a:lnSpc>
              <a:spcBef>
                <a:spcPts val="1200"/>
              </a:spcBef>
              <a:buFontTx/>
              <a:buNone/>
            </a:pPr>
            <a:r>
              <a:rPr altLang="pt-BR" sz="3700"/>
              <a:t>	crédito do SFH;</a:t>
            </a:r>
          </a:p>
        </p:txBody>
      </p:sp>
      <p:pic>
        <p:nvPicPr>
          <p:cNvPr id="93192" name="Picture 8" descr="phfot_408811">
            <a:extLst>
              <a:ext uri="{FF2B5EF4-FFF2-40B4-BE49-F238E27FC236}">
                <a16:creationId xmlns:a16="http://schemas.microsoft.com/office/drawing/2014/main" id="{750DB81E-DED5-4A10-9BF8-2A890F4D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273425"/>
            <a:ext cx="4762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628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3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3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Número de Slide 5">
            <a:extLst>
              <a:ext uri="{FF2B5EF4-FFF2-40B4-BE49-F238E27FC236}">
                <a16:creationId xmlns:a16="http://schemas.microsoft.com/office/drawing/2014/main" id="{B0AB71AA-5C28-4930-860D-5DA1BFD08CE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B2925B0-0F45-4530-9AF0-2E92EC76289D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43861BC-4882-4F15-9DAF-6003280C6AA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800" b="1"/>
              <a:t>1967 - 1973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463FF71-C1B0-4D74-9FEC-C41964E5D60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1799" y="1413164"/>
            <a:ext cx="11856123" cy="5310909"/>
          </a:xfrm>
          <a:ln>
            <a:miter lim="800000"/>
            <a:headEnd/>
            <a:tailEnd/>
          </a:ln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320040" indent="-32004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dirty="0" smtClean="0"/>
              <a:t>Presidentes (2):      </a:t>
            </a:r>
            <a:r>
              <a:rPr sz="5700" dirty="0"/>
              <a:t>Costa e Silva (67-69)  –  Médici (69-73)</a:t>
            </a:r>
          </a:p>
          <a:p>
            <a:pPr marL="320040" indent="-32004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dirty="0" smtClean="0"/>
              <a:t>M. Planejamento (1): </a:t>
            </a:r>
            <a:r>
              <a:rPr sz="5700" dirty="0"/>
              <a:t>H. Beltrão (67-69) – Reis Velloso (69-73)</a:t>
            </a:r>
          </a:p>
          <a:p>
            <a:pPr marL="320040" indent="-320040"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sz="5700" b="1" dirty="0" smtClean="0">
                <a:solidFill>
                  <a:srgbClr val="FF0000"/>
                </a:solidFill>
              </a:rPr>
              <a:t>M. </a:t>
            </a:r>
            <a:r>
              <a:rPr sz="5700" b="1" dirty="0" smtClean="0">
                <a:solidFill>
                  <a:srgbClr val="FF0000"/>
                </a:solidFill>
              </a:rPr>
              <a:t>Fazenda (1):       </a:t>
            </a:r>
            <a:r>
              <a:rPr sz="5700" b="1" dirty="0">
                <a:solidFill>
                  <a:srgbClr val="FF0000"/>
                </a:solidFill>
              </a:rPr>
              <a:t>		 Delfim Netto (67 – 73)</a:t>
            </a:r>
          </a:p>
          <a:p>
            <a:pPr marL="320040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/>
            </a:pPr>
            <a:endParaRPr sz="5700" dirty="0">
              <a:solidFill>
                <a:srgbClr val="000099"/>
              </a:solidFill>
            </a:endParaRP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sz="6000" dirty="0" smtClean="0">
                <a:solidFill>
                  <a:srgbClr val="000099"/>
                </a:solidFill>
              </a:rPr>
              <a:t>Projeto </a:t>
            </a:r>
            <a:r>
              <a:rPr sz="6000" dirty="0">
                <a:solidFill>
                  <a:srgbClr val="000099"/>
                </a:solidFill>
              </a:rPr>
              <a:t>“Brasil grande potência”</a:t>
            </a:r>
          </a:p>
          <a:p>
            <a:pPr marL="892175" lvl="1" indent="-57150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sz="5000" dirty="0">
                <a:solidFill>
                  <a:srgbClr val="000099"/>
                </a:solidFill>
              </a:rPr>
              <a:t>“Ninguém segura este país!”</a:t>
            </a:r>
          </a:p>
          <a:p>
            <a:pPr marL="892175" lvl="1" indent="-57150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sz="5000" dirty="0">
                <a:solidFill>
                  <a:srgbClr val="000099"/>
                </a:solidFill>
              </a:rPr>
              <a:t>“Pra frente Brasil”</a:t>
            </a:r>
          </a:p>
          <a:p>
            <a:pPr marL="892175" lvl="1" indent="-571500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sz="5000" dirty="0">
                <a:solidFill>
                  <a:srgbClr val="000099"/>
                </a:solidFill>
              </a:rPr>
              <a:t>“Brasil, ame-o ou deixe-o</a:t>
            </a:r>
            <a:r>
              <a:rPr sz="5000" dirty="0" smtClean="0">
                <a:solidFill>
                  <a:srgbClr val="000099"/>
                </a:solidFill>
              </a:rPr>
              <a:t>”</a:t>
            </a:r>
          </a:p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pt-BR" sz="6000" dirty="0">
                <a:solidFill>
                  <a:srgbClr val="000099"/>
                </a:solidFill>
              </a:rPr>
              <a:t>Planos Econômicos </a:t>
            </a:r>
          </a:p>
          <a:p>
            <a:pPr marL="640715" lvl="1" indent="-320040" algn="ct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lang="pt-BR" sz="5000" dirty="0">
                <a:solidFill>
                  <a:srgbClr val="000099"/>
                </a:solidFill>
              </a:rPr>
              <a:t>PED: Plano Estratégico de Desenvolvimento (67)</a:t>
            </a:r>
          </a:p>
          <a:p>
            <a:pPr marL="640715" lvl="1" indent="-320040" algn="ct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lang="pt-BR" sz="5000" dirty="0">
                <a:solidFill>
                  <a:srgbClr val="000099"/>
                </a:solidFill>
              </a:rPr>
              <a:t>Metas e Bases para a ação do governo (70)</a:t>
            </a:r>
          </a:p>
          <a:p>
            <a:pPr marL="640715" lvl="1" indent="-320040" algn="ct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r>
              <a:rPr lang="pt-BR" sz="5000" dirty="0">
                <a:solidFill>
                  <a:srgbClr val="000099"/>
                </a:solidFill>
              </a:rPr>
              <a:t>I PND (72-74)</a:t>
            </a:r>
          </a:p>
          <a:p>
            <a:pPr marL="892175" lvl="1" indent="-571500" algn="ct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endParaRPr sz="4200" dirty="0" smtClean="0">
              <a:solidFill>
                <a:srgbClr val="000099"/>
              </a:solidFill>
            </a:endParaRPr>
          </a:p>
          <a:p>
            <a:pPr marL="2744152" lvl="6" indent="-685800" algn="r">
              <a:spcBef>
                <a:spcPct val="20000"/>
              </a:spcBef>
              <a:buClr>
                <a:schemeClr val="accent2"/>
              </a:buClr>
              <a:buSzPct val="84000"/>
              <a:buFont typeface="Wingdings" panose="05000000000000000000" pitchFamily="2" charset="2"/>
              <a:buChar char="v"/>
              <a:defRPr/>
            </a:pPr>
            <a:r>
              <a:rPr lang="pt-BR" sz="6000" dirty="0">
                <a:solidFill>
                  <a:srgbClr val="000099"/>
                </a:solidFill>
              </a:rPr>
              <a:t>Milagre econômico </a:t>
            </a:r>
          </a:p>
          <a:p>
            <a:pPr marL="3018472" lvl="7" indent="-685800" algn="r">
              <a:spcBef>
                <a:spcPct val="20000"/>
              </a:spcBef>
              <a:buClr>
                <a:schemeClr val="accent3"/>
              </a:buClr>
              <a:buSzPct val="100000"/>
              <a:buFontTx/>
              <a:buChar char="•"/>
              <a:defRPr/>
            </a:pPr>
            <a:r>
              <a:rPr lang="pt-BR" sz="5000" dirty="0">
                <a:solidFill>
                  <a:srgbClr val="000099"/>
                </a:solidFill>
              </a:rPr>
              <a:t>Crescimento acelerado</a:t>
            </a:r>
          </a:p>
          <a:p>
            <a:pPr marL="3018472" lvl="7" indent="-685800" algn="r">
              <a:spcBef>
                <a:spcPct val="20000"/>
              </a:spcBef>
              <a:buClr>
                <a:schemeClr val="accent3"/>
              </a:buClr>
              <a:buSzPct val="100000"/>
              <a:buFontTx/>
              <a:buChar char="•"/>
              <a:defRPr/>
            </a:pPr>
            <a:r>
              <a:rPr lang="pt-BR" sz="5000" dirty="0">
                <a:solidFill>
                  <a:srgbClr val="000099"/>
                </a:solidFill>
              </a:rPr>
              <a:t>Inflação estável</a:t>
            </a:r>
          </a:p>
          <a:p>
            <a:pPr marL="3018472" lvl="7" indent="-685800" algn="r">
              <a:spcBef>
                <a:spcPct val="20000"/>
              </a:spcBef>
              <a:buClr>
                <a:schemeClr val="accent3"/>
              </a:buClr>
              <a:buSzPct val="100000"/>
              <a:buFontTx/>
              <a:buChar char="•"/>
              <a:defRPr/>
            </a:pPr>
            <a:r>
              <a:rPr lang="pt-BR" sz="5000" dirty="0">
                <a:solidFill>
                  <a:srgbClr val="000099"/>
                </a:solidFill>
              </a:rPr>
              <a:t>Ausência de estrangulamento externo</a:t>
            </a:r>
          </a:p>
          <a:p>
            <a:pPr marL="640715" lvl="1" indent="-320040" algn="ctr" eaLnBrk="1" fontAlgn="auto" hangingPunct="1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"/>
              <a:defRPr/>
            </a:pPr>
            <a:endParaRPr sz="5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024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043" name="Group 83"/>
          <p:cNvGraphicFramePr>
            <a:graphicFrameLocks noGrp="1"/>
          </p:cNvGraphicFramePr>
          <p:nvPr/>
        </p:nvGraphicFramePr>
        <p:xfrm>
          <a:off x="1524000" y="692150"/>
          <a:ext cx="9144000" cy="5400677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757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ALGUNS DADOS MACROECONÔMICOS BÁSICOS: 1947-1980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94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Taxa Média de Crescimento</a:t>
                      </a: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60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PIB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Indústria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BCND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BK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BI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Governo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Ind.Transf.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1947/55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1955/62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1962/67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1967/73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1973/80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71"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Fonte: Serra (1981)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24000" y="4376735"/>
            <a:ext cx="8886825" cy="436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Seta em Curva para Cima 3"/>
          <p:cNvSpPr/>
          <p:nvPr/>
        </p:nvSpPr>
        <p:spPr>
          <a:xfrm rot="16200000" flipV="1">
            <a:off x="463144" y="3656271"/>
            <a:ext cx="1266813" cy="6968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3867" y="4356961"/>
            <a:ext cx="1025236" cy="3680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E279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Milagre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84193" y="3398980"/>
            <a:ext cx="1025236" cy="3680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97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>
            <a:extLst>
              <a:ext uri="{FF2B5EF4-FFF2-40B4-BE49-F238E27FC236}">
                <a16:creationId xmlns:a16="http://schemas.microsoft.com/office/drawing/2014/main" id="{76E570FC-417F-4F2B-8E09-B0C8B3C9C1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/>
              <a:t>Crescimento 67-73: setores</a:t>
            </a:r>
          </a:p>
        </p:txBody>
      </p:sp>
      <p:sp>
        <p:nvSpPr>
          <p:cNvPr id="96258" name="Espaço Reservado para Conteúdo 2">
            <a:extLst>
              <a:ext uri="{FF2B5EF4-FFF2-40B4-BE49-F238E27FC236}">
                <a16:creationId xmlns:a16="http://schemas.microsoft.com/office/drawing/2014/main" id="{702729AB-D1D6-4CC8-AB53-8BFFE10B4507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236538" y="1414463"/>
            <a:ext cx="11617325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Industria de construção: média 15%</a:t>
            </a:r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Industria de transformação: média 13,3% </a:t>
            </a:r>
            <a:r>
              <a:rPr altLang="pt-BR" sz="1900"/>
              <a:t>(16,6% em 73)</a:t>
            </a:r>
            <a:endParaRPr altLang="pt-BR" sz="3300"/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500"/>
              <a:t>Bens de consumo durável: média 23,6%</a:t>
            </a:r>
          </a:p>
          <a:p>
            <a:pPr marL="914400" lvl="2" indent="-273050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altLang="pt-BR" sz="2100"/>
              <a:t>BC transporte (24), BC eletro-eletronico doméstico (22,6)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500"/>
              <a:t>Bens intermediários: média 13,5%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endParaRPr altLang="pt-BR" sz="1200"/>
          </a:p>
          <a:p>
            <a:pPr marL="639763" lvl="1" indent="-319088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r>
              <a:rPr altLang="pt-BR" sz="2500"/>
              <a:t> Mecânica (17); material elétrico e de comunicações (16), material de transportes(21)</a:t>
            </a:r>
          </a:p>
          <a:p>
            <a:pPr marL="639763" lvl="1" indent="-319088" eaLnBrk="1" hangingPunct="1">
              <a:lnSpc>
                <a:spcPct val="70000"/>
              </a:lnSpc>
              <a:buFont typeface="Wingdings" panose="05000000000000000000" pitchFamily="2" charset="2"/>
              <a:buChar char="v"/>
              <a:defRPr/>
            </a:pPr>
            <a:endParaRPr altLang="pt-BR" sz="1000"/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Serv. industriais de utilidade pública: média 12,1%</a:t>
            </a:r>
          </a:p>
          <a:p>
            <a:pPr marL="319088" indent="-319088" eaLnBrk="1" hangingPunct="1">
              <a:lnSpc>
                <a:spcPct val="70000"/>
              </a:lnSpc>
              <a:defRPr/>
            </a:pPr>
            <a:r>
              <a:rPr altLang="pt-BR" sz="3300"/>
              <a:t>Demais setores econômicos: mais modestos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400"/>
              <a:t>bens de consumo não durável: 9,4%</a:t>
            </a:r>
          </a:p>
          <a:p>
            <a:pPr marL="639763" lvl="1" indent="-319088" eaLnBrk="1" hangingPunct="1">
              <a:lnSpc>
                <a:spcPct val="70000"/>
              </a:lnSpc>
              <a:defRPr/>
            </a:pPr>
            <a:r>
              <a:rPr altLang="pt-BR" sz="2400"/>
              <a:t>agricultura: 4,5% (68 e 73 anos difíceis) – acima da pop.(d</a:t>
            </a:r>
            <a:r>
              <a:rPr altLang="pt-BR" sz="2500"/>
              <a:t>emanda para setor industrial) </a:t>
            </a:r>
          </a:p>
          <a:p>
            <a:pPr marL="639763" lvl="1" indent="-319088" eaLnBrk="1" hangingPunct="1">
              <a:lnSpc>
                <a:spcPct val="70000"/>
              </a:lnSpc>
              <a:buFontTx/>
              <a:buNone/>
              <a:defRPr/>
            </a:pPr>
            <a:r>
              <a:rPr altLang="pt-BR" sz="140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742230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ítulo 1">
            <a:extLst>
              <a:ext uri="{FF2B5EF4-FFF2-40B4-BE49-F238E27FC236}">
                <a16:creationId xmlns:a16="http://schemas.microsoft.com/office/drawing/2014/main" id="{C62A10E1-65E6-4456-A19E-128FF9B476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10888373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dirty="0"/>
              <a:t>FBCF e Bens de Capital: </a:t>
            </a:r>
            <a:r>
              <a:rPr altLang="pt-BR" sz="3600" dirty="0" smtClean="0"/>
              <a:t/>
            </a:r>
            <a:br>
              <a:rPr altLang="pt-BR" sz="3600" dirty="0" smtClean="0"/>
            </a:br>
            <a:r>
              <a:rPr altLang="pt-BR" sz="3600" dirty="0" smtClean="0"/>
              <a:t>capacidade </a:t>
            </a:r>
            <a:r>
              <a:rPr altLang="pt-BR" sz="3600" dirty="0"/>
              <a:t>ociosa e aceleração dos Investimentos </a:t>
            </a:r>
          </a:p>
        </p:txBody>
      </p:sp>
      <p:sp>
        <p:nvSpPr>
          <p:cNvPr id="94211" name="Espaço Reservado para Conteúdo 2">
            <a:extLst>
              <a:ext uri="{FF2B5EF4-FFF2-40B4-BE49-F238E27FC236}">
                <a16:creationId xmlns:a16="http://schemas.microsoft.com/office/drawing/2014/main" id="{EC074341-537A-46E7-9D0D-4FA94114FCC1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334963" y="1484313"/>
            <a:ext cx="11353800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0000"/>
              </a:lnSpc>
            </a:pPr>
            <a:r>
              <a:rPr altLang="pt-BR" sz="2900" dirty="0"/>
              <a:t>Crescimento da FBCF ao longo do período </a:t>
            </a:r>
          </a:p>
          <a:p>
            <a:pPr marL="914400" lvl="2" indent="-319088" eaLnBrk="1" hangingPunct="1">
              <a:lnSpc>
                <a:spcPct val="60000"/>
              </a:lnSpc>
              <a:spcAft>
                <a:spcPts val="600"/>
              </a:spcAft>
            </a:pPr>
            <a:r>
              <a:rPr altLang="pt-BR" sz="2000" dirty="0"/>
              <a:t>Bens de capital: média 18,1%;  </a:t>
            </a:r>
          </a:p>
          <a:p>
            <a:pPr marL="914400" lvl="2" indent="-319088" eaLnBrk="1" hangingPunct="1">
              <a:lnSpc>
                <a:spcPct val="60000"/>
              </a:lnSpc>
              <a:spcAft>
                <a:spcPts val="600"/>
              </a:spcAft>
            </a:pPr>
            <a:r>
              <a:rPr altLang="pt-BR" sz="2000" dirty="0" smtClean="0"/>
              <a:t>As "Duas fases" do Milagre</a:t>
            </a:r>
            <a:r>
              <a:rPr altLang="pt-BR" sz="1800" dirty="0" smtClean="0"/>
              <a:t>:</a:t>
            </a:r>
            <a:endParaRPr altLang="pt-BR" sz="1800" dirty="0"/>
          </a:p>
          <a:p>
            <a:pPr marL="639763" lvl="1" indent="-273050" eaLnBrk="1" hangingPunct="1">
              <a:lnSpc>
                <a:spcPct val="6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altLang="pt-BR" sz="2000" dirty="0"/>
              <a:t>até 1970 - menor crescimento - ocupação de capacidade ociosa</a:t>
            </a:r>
          </a:p>
          <a:p>
            <a:pPr marL="639763" lvl="1" indent="-273050" eaLnBrk="1" hangingPunct="1">
              <a:lnSpc>
                <a:spcPct val="60000"/>
              </a:lnSpc>
              <a:buFont typeface="Wingdings" panose="05000000000000000000" pitchFamily="2" charset="2"/>
              <a:buChar char="Ø"/>
            </a:pPr>
            <a:r>
              <a:rPr altLang="pt-BR" sz="2000" dirty="0"/>
              <a:t>1971/73 - a FBCF supera os 20% do PIB</a:t>
            </a:r>
          </a:p>
          <a:p>
            <a:pPr marL="914400" lvl="2" indent="-319088" eaLnBrk="1" hangingPunct="1">
              <a:buFont typeface="Wingdings" panose="05000000000000000000" pitchFamily="2" charset="2"/>
              <a:buChar char="ü"/>
            </a:pPr>
            <a:r>
              <a:rPr altLang="pt-BR" sz="1800" dirty="0"/>
              <a:t>Ocupação sai de 76% em 67 para 100% em 72</a:t>
            </a:r>
          </a:p>
          <a:p>
            <a:pPr marL="319088" indent="-319088" eaLnBrk="1" hangingPunct="1">
              <a:lnSpc>
                <a:spcPct val="60000"/>
              </a:lnSpc>
            </a:pPr>
            <a:r>
              <a:rPr altLang="pt-BR" sz="2900" dirty="0"/>
              <a:t> Debate sobre dados: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000" dirty="0"/>
              <a:t>Crescimento dos investimentos privados e das estatais</a:t>
            </a:r>
          </a:p>
          <a:p>
            <a:pPr marL="914400" lvl="2" indent="-319088" eaLnBrk="1" hangingPunct="1">
              <a:lnSpc>
                <a:spcPct val="80000"/>
              </a:lnSpc>
            </a:pPr>
            <a:r>
              <a:rPr altLang="pt-BR" sz="1800" dirty="0"/>
              <a:t>Redução da participação do investimento das administrações públicas</a:t>
            </a:r>
          </a:p>
          <a:p>
            <a:pPr marL="914400" lvl="2" indent="-319088" eaLnBrk="1" hangingPunct="1">
              <a:lnSpc>
                <a:spcPct val="80000"/>
              </a:lnSpc>
            </a:pPr>
            <a:r>
              <a:rPr altLang="pt-BR" sz="1800" dirty="0"/>
              <a:t>Estatais: Energia elétrica, petróleo e petroquímico, telecomunicações, aço, mineração e ferrovias</a:t>
            </a:r>
          </a:p>
          <a:p>
            <a:pPr marL="319088" indent="-319088" eaLnBrk="1" hangingPunct="1">
              <a:lnSpc>
                <a:spcPct val="80000"/>
              </a:lnSpc>
            </a:pPr>
            <a:r>
              <a:rPr altLang="pt-BR" sz="2900" dirty="0"/>
              <a:t>Apesar de crescimento do setor de bens de capital interno – existe crescimento das importações </a:t>
            </a:r>
          </a:p>
          <a:p>
            <a:pPr marL="639763" lvl="1" indent="-273050" eaLnBrk="1" hangingPunct="1">
              <a:lnSpc>
                <a:spcPct val="80000"/>
              </a:lnSpc>
            </a:pPr>
            <a:r>
              <a:rPr altLang="pt-BR" sz="2000" dirty="0"/>
              <a:t>Crescimento das exportações foi necessário para viabilizar importações de bens de capital e expansão da FBCF</a:t>
            </a:r>
          </a:p>
        </p:txBody>
      </p:sp>
    </p:spTree>
    <p:extLst>
      <p:ext uri="{BB962C8B-B14F-4D97-AF65-F5344CB8AC3E}">
        <p14:creationId xmlns:p14="http://schemas.microsoft.com/office/powerpoint/2010/main" val="4070060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Número de Slide 5">
            <a:extLst>
              <a:ext uri="{FF2B5EF4-FFF2-40B4-BE49-F238E27FC236}">
                <a16:creationId xmlns:a16="http://schemas.microsoft.com/office/drawing/2014/main" id="{236AC144-B7F4-44CE-A0CA-0CD1A7AEC99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D06AAE1-8CA9-49E2-9D41-0227E67A137F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9FEC74E4-A1F6-41D3-A0B8-B38E526434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b="1"/>
              <a:t>Fatores do crescimento: o lado externo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DEE7476-9CA4-4104-9F33-F6973E4323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2250" y="1539875"/>
            <a:ext cx="11788775" cy="5084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altLang="pt-BR" sz="3600">
                <a:solidFill>
                  <a:srgbClr val="000099"/>
                </a:solidFill>
              </a:rPr>
              <a:t>Crescimento das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Crescimento da economia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altLang="pt-BR" sz="2500">
                <a:solidFill>
                  <a:srgbClr val="000099"/>
                </a:solidFill>
              </a:rPr>
              <a:t>    internacional e do comércio mundial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Melhora nos termos de troca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Financiamento às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Incentivos fiscais: p.ex. credito premio do IPI e Befiex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Minidesvalorizações: mantem cambio real relativamente constante </a:t>
            </a:r>
          </a:p>
          <a:p>
            <a:pPr eaLnBrk="1" hangingPunct="1"/>
            <a:r>
              <a:rPr altLang="pt-BR" sz="3600">
                <a:solidFill>
                  <a:srgbClr val="000099"/>
                </a:solidFill>
              </a:rPr>
              <a:t>Diversificação das exportações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Multinacionais, diversificação primários (soja) e produtos manufaturados (inclusive têxteis e calçados) </a:t>
            </a:r>
          </a:p>
          <a:p>
            <a:pPr lvl="1" eaLnBrk="1" hangingPunct="1"/>
            <a:r>
              <a:rPr altLang="pt-BR" sz="2500">
                <a:solidFill>
                  <a:srgbClr val="000099"/>
                </a:solidFill>
              </a:rPr>
              <a:t>Global trader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altLang="pt-BR" sz="2500"/>
          </a:p>
        </p:txBody>
      </p:sp>
      <p:pic>
        <p:nvPicPr>
          <p:cNvPr id="95237" name="Picture 4" descr="ft_portos_pi">
            <a:extLst>
              <a:ext uri="{FF2B5EF4-FFF2-40B4-BE49-F238E27FC236}">
                <a16:creationId xmlns:a16="http://schemas.microsoft.com/office/drawing/2014/main" id="{E1D1D33C-160B-461E-8D9D-18C65054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1773238"/>
            <a:ext cx="378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47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821AA0BC-E5C4-49A5-974B-8B72B8634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solidFill>
            <a:srgbClr val="EDE433"/>
          </a:solidFill>
          <a:ln w="9525">
            <a:solidFill>
              <a:srgbClr val="A3A14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7782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>
            <a:extLst>
              <a:ext uri="{FF2B5EF4-FFF2-40B4-BE49-F238E27FC236}">
                <a16:creationId xmlns:a16="http://schemas.microsoft.com/office/drawing/2014/main" id="{B8CDEFFE-1093-45AB-A0CC-14E92E3AA8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pt-BR" sz="4800"/>
              <a:t>O que explica o “Milagre” ?</a:t>
            </a:r>
          </a:p>
        </p:txBody>
      </p:sp>
    </p:spTree>
    <p:extLst>
      <p:ext uri="{BB962C8B-B14F-4D97-AF65-F5344CB8AC3E}">
        <p14:creationId xmlns:p14="http://schemas.microsoft.com/office/powerpoint/2010/main" val="3993409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>
            <a:extLst>
              <a:ext uri="{FF2B5EF4-FFF2-40B4-BE49-F238E27FC236}">
                <a16:creationId xmlns:a16="http://schemas.microsoft.com/office/drawing/2014/main" id="{B3666039-0B7A-438E-8648-B1405BFFB5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8B8A177-2B07-41EA-A9C6-6ADF15AAC68B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6B858F0-4974-42BF-8CD7-118D409806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dirty="0"/>
              <a:t>Esta </a:t>
            </a:r>
            <a:r>
              <a:rPr altLang="pt-BR" sz="3600" i="1" dirty="0"/>
              <a:t>performance</a:t>
            </a:r>
            <a:r>
              <a:rPr altLang="pt-BR" sz="3600" dirty="0"/>
              <a:t> foi decorrência: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33F8971-C5B3-440D-9113-B25DC8F07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349" y="1393825"/>
            <a:ext cx="1155512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39763" lvl="1" indent="-273050" eaLnBrk="1" hangingPunct="1"/>
            <a:r>
              <a:rPr lang="pt-BR" altLang="pt-BR" sz="3200" b="1" dirty="0"/>
              <a:t>capacidade ociosa na </a:t>
            </a:r>
            <a:r>
              <a:rPr lang="pt-BR" altLang="pt-BR" sz="3200" b="1" dirty="0" smtClean="0"/>
              <a:t>indústria</a:t>
            </a:r>
          </a:p>
          <a:p>
            <a:pPr marL="1096963" lvl="2" indent="-273050" eaLnBrk="1" hangingPunct="1"/>
            <a:r>
              <a:rPr lang="pt-BR" altLang="pt-BR" sz="2400" dirty="0"/>
              <a:t>Ocupação sai de 76% em 67 </a:t>
            </a:r>
            <a:r>
              <a:rPr lang="pt-BR" altLang="pt-BR" sz="2400" dirty="0" smtClean="0"/>
              <a:t>(vai para </a:t>
            </a:r>
            <a:r>
              <a:rPr lang="pt-BR" altLang="pt-BR" sz="2400" dirty="0"/>
              <a:t>100% em </a:t>
            </a:r>
            <a:r>
              <a:rPr lang="pt-BR" altLang="pt-BR" sz="2400" dirty="0" smtClean="0"/>
              <a:t>72)</a:t>
            </a:r>
            <a:endParaRPr lang="pt-BR" altLang="pt-BR" sz="2400" dirty="0"/>
          </a:p>
          <a:p>
            <a:pPr marL="639763" lvl="1" indent="-273050" eaLnBrk="1" hangingPunct="1"/>
            <a:r>
              <a:rPr altLang="pt-BR" sz="3200" b="1" dirty="0" smtClean="0"/>
              <a:t>crescimento </a:t>
            </a:r>
            <a:r>
              <a:rPr altLang="pt-BR" sz="3200" b="1" dirty="0"/>
              <a:t>da economia mundial</a:t>
            </a:r>
            <a:r>
              <a:rPr altLang="pt-BR" sz="3200" b="1" dirty="0" smtClean="0"/>
              <a:t>.</a:t>
            </a:r>
          </a:p>
          <a:p>
            <a:pPr marL="1096963" lvl="2" indent="-273050" eaLnBrk="1" hangingPunct="1"/>
            <a:r>
              <a:rPr lang="pt-BR" altLang="pt-BR" sz="2400" dirty="0" smtClean="0"/>
              <a:t>PIB mundial cresce entre 4 e 7%,omécio crescente, mercado financeiro com juros baixos e liquidez </a:t>
            </a:r>
            <a:endParaRPr altLang="pt-BR" sz="2400" dirty="0"/>
          </a:p>
          <a:p>
            <a:pPr marL="639763" lvl="1" indent="-273050" eaLnBrk="1" hangingPunct="1"/>
            <a:r>
              <a:rPr altLang="pt-BR" sz="3200" b="1" dirty="0"/>
              <a:t>reformas institucionais </a:t>
            </a:r>
            <a:r>
              <a:rPr altLang="pt-BR" sz="3200" b="1" dirty="0" smtClean="0"/>
              <a:t>anteriores</a:t>
            </a:r>
          </a:p>
          <a:p>
            <a:pPr marL="1096963" lvl="2" indent="-273050" eaLnBrk="1" hangingPunct="1"/>
            <a:r>
              <a:rPr lang="pt-BR" altLang="pt-BR" sz="2600" dirty="0" smtClean="0"/>
              <a:t>Tributaria, financeira etc. </a:t>
            </a:r>
            <a:r>
              <a:rPr altLang="pt-BR" sz="2600" dirty="0" smtClean="0"/>
              <a:t> </a:t>
            </a:r>
            <a:endParaRPr altLang="pt-BR" sz="2600" dirty="0"/>
          </a:p>
          <a:p>
            <a:pPr marL="639763" lvl="1" indent="-273050" eaLnBrk="1" hangingPunct="1"/>
            <a:r>
              <a:rPr altLang="pt-BR" sz="3200" b="1" dirty="0" smtClean="0"/>
              <a:t>mudança </a:t>
            </a:r>
            <a:r>
              <a:rPr altLang="pt-BR" sz="3200" b="1" dirty="0"/>
              <a:t>na política econômica a partir de novo  diagnóstico da inflação: inflação de custos (PED) </a:t>
            </a:r>
          </a:p>
          <a:p>
            <a:pPr marL="1281113" lvl="2" indent="-457200" eaLnBrk="1" hangingPunct="1"/>
            <a:r>
              <a:rPr altLang="pt-BR" sz="2600" dirty="0" smtClean="0"/>
              <a:t>flexibilizam</a:t>
            </a:r>
            <a:r>
              <a:rPr altLang="pt-BR" sz="2600" dirty="0" smtClean="0"/>
              <a:t>-se </a:t>
            </a:r>
            <a:r>
              <a:rPr altLang="pt-BR" sz="2600" dirty="0"/>
              <a:t>as políticas 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de contenção da demanda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(monetária, fiscal e creditícia)</a:t>
            </a:r>
          </a:p>
          <a:p>
            <a:pPr marL="319088" indent="-319088" eaLnBrk="1" hangingPunct="1"/>
            <a:endParaRPr altLang="pt-BR" sz="3600" dirty="0"/>
          </a:p>
        </p:txBody>
      </p:sp>
      <p:pic>
        <p:nvPicPr>
          <p:cNvPr id="99333" name="Picture 4" descr="roberto campos e delfim">
            <a:extLst>
              <a:ext uri="{FF2B5EF4-FFF2-40B4-BE49-F238E27FC236}">
                <a16:creationId xmlns:a16="http://schemas.microsoft.com/office/drawing/2014/main" id="{BB222C9F-EAF8-4BEF-9BAA-2A592B71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4" y="4470400"/>
            <a:ext cx="41227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 idx="4294967295"/>
          </p:nvPr>
        </p:nvSpPr>
        <p:spPr>
          <a:xfrm>
            <a:off x="1884942" y="103333"/>
            <a:ext cx="7483475" cy="822325"/>
          </a:xfrm>
        </p:spPr>
        <p:txBody>
          <a:bodyPr vert="horz" wrap="square" lIns="68580" tIns="45720" rIns="6858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dirty="0" smtClean="0"/>
              <a:t>O Plano Estratégico do Desenvolvimento (PED) </a:t>
            </a:r>
            <a:r>
              <a:rPr lang="pt-BR" altLang="pt-BR" dirty="0" smtClean="0"/>
              <a:t>e a Inflação de custos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98763" y="1403928"/>
            <a:ext cx="11563927" cy="5347854"/>
          </a:xfrm>
        </p:spPr>
        <p:txBody>
          <a:bodyPr vert="horz" lIns="68580" tIns="45720" rIns="68580" bIns="45720" rtlCol="0">
            <a:normAutofit lnSpcReduction="10000"/>
          </a:bodyPr>
          <a:lstStyle/>
          <a:p>
            <a:pPr marL="238125" indent="-238125"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pt-BR" altLang="pt-BR" sz="2800" dirty="0"/>
              <a:t>PED: insatisfação com crescimento anterior (legitimidade);</a:t>
            </a:r>
          </a:p>
          <a:p>
            <a:pPr marL="479425" lvl="1" indent="-204788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 smtClean="0"/>
              <a:t>  objetivos</a:t>
            </a:r>
            <a:r>
              <a:rPr lang="pt-BR" altLang="pt-BR" sz="2000" dirty="0"/>
              <a:t>: </a:t>
            </a:r>
            <a:r>
              <a:rPr lang="pt-BR" altLang="pt-BR" sz="2000" dirty="0" smtClean="0"/>
              <a:t>   1º </a:t>
            </a:r>
            <a:r>
              <a:rPr lang="pt-BR" altLang="pt-BR" sz="2000" dirty="0"/>
              <a:t>aceleração do desenvolvimento </a:t>
            </a:r>
            <a:r>
              <a:rPr lang="pt-BR" altLang="pt-BR" sz="2000" dirty="0" smtClean="0"/>
              <a:t>(com diversificação setorial) e</a:t>
            </a:r>
          </a:p>
          <a:p>
            <a:pPr marL="274637" lvl="1" indent="0" eaLnBrk="1" hangingPunct="1">
              <a:lnSpc>
                <a:spcPct val="80000"/>
              </a:lnSpc>
              <a:buNone/>
            </a:pPr>
            <a:r>
              <a:rPr lang="pt-BR" altLang="pt-BR" sz="2000" dirty="0"/>
              <a:t>	</a:t>
            </a:r>
            <a:r>
              <a:rPr lang="pt-BR" altLang="pt-BR" sz="2000" dirty="0" smtClean="0"/>
              <a:t>	 </a:t>
            </a:r>
            <a:r>
              <a:rPr lang="pt-BR" altLang="pt-BR" sz="2000" dirty="0"/>
              <a:t>2º  contenção da inflação</a:t>
            </a:r>
          </a:p>
          <a:p>
            <a:pPr marL="238125" indent="-238125" eaLnBrk="1" hangingPunct="1">
              <a:lnSpc>
                <a:spcPct val="80000"/>
              </a:lnSpc>
            </a:pPr>
            <a:r>
              <a:rPr lang="pt-BR" altLang="pt-BR" sz="2800" dirty="0" smtClean="0"/>
              <a:t>Mantém ideia de gradualismo mas em relação a inflação</a:t>
            </a:r>
            <a:r>
              <a:rPr lang="pt-BR" altLang="pt-BR" sz="2800" dirty="0"/>
              <a:t>: </a:t>
            </a:r>
            <a:r>
              <a:rPr lang="pt-BR" altLang="pt-BR" sz="2800" dirty="0" smtClean="0"/>
              <a:t>o componente </a:t>
            </a:r>
            <a:r>
              <a:rPr lang="pt-BR" altLang="pt-BR" sz="2800" dirty="0"/>
              <a:t>de demanda </a:t>
            </a:r>
            <a:r>
              <a:rPr lang="pt-BR" altLang="pt-BR" sz="2800" dirty="0" smtClean="0"/>
              <a:t>desta (se existiu) já foi enfrentado </a:t>
            </a:r>
            <a:r>
              <a:rPr lang="pt-BR" altLang="pt-BR" sz="2800" dirty="0"/>
              <a:t>e melhorias institucionais </a:t>
            </a:r>
            <a:r>
              <a:rPr lang="pt-BR" altLang="pt-BR" sz="2800" dirty="0" smtClean="0"/>
              <a:t>realizadas</a:t>
            </a:r>
          </a:p>
          <a:p>
            <a:pPr marL="695325" lvl="1" indent="-238125" eaLnBrk="1" hangingPunct="1">
              <a:lnSpc>
                <a:spcPct val="80000"/>
              </a:lnSpc>
            </a:pPr>
            <a:r>
              <a:rPr lang="pt-BR" altLang="pt-BR" sz="2400" dirty="0" smtClean="0"/>
              <a:t>Existência de capacidade ociosa mostra que não deve existir inflação de demanda</a:t>
            </a:r>
            <a:endParaRPr lang="pt-BR" altLang="pt-BR" sz="2400" dirty="0"/>
          </a:p>
          <a:p>
            <a:pPr marL="238125" indent="-238125" eaLnBrk="1" hangingPunct="1">
              <a:lnSpc>
                <a:spcPct val="80000"/>
              </a:lnSpc>
            </a:pPr>
            <a:r>
              <a:rPr lang="pt-BR" altLang="pt-BR" sz="2800" dirty="0"/>
              <a:t>Resta ataque ao componente de custos </a:t>
            </a:r>
            <a:endParaRPr lang="pt-BR" altLang="pt-BR" sz="3200" dirty="0"/>
          </a:p>
          <a:p>
            <a:pPr marL="936625" lvl="2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Custos Salariais</a:t>
            </a:r>
            <a:endParaRPr lang="pt-BR" altLang="pt-BR" sz="2200" dirty="0"/>
          </a:p>
          <a:p>
            <a:pPr marL="936625" lvl="2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Custos creditícios - Juros </a:t>
            </a:r>
            <a:r>
              <a:rPr lang="pt-BR" altLang="pt-BR" sz="2200" dirty="0"/>
              <a:t>– Problema se tornaram reais </a:t>
            </a:r>
            <a:r>
              <a:rPr lang="pt-BR" altLang="pt-BR" sz="1800" dirty="0"/>
              <a:t>(correção monetária e cambial</a:t>
            </a:r>
            <a:r>
              <a:rPr lang="pt-BR" altLang="pt-BR" sz="1800" dirty="0" smtClean="0"/>
              <a:t>)</a:t>
            </a:r>
          </a:p>
          <a:p>
            <a:pPr marL="1393825" lvl="3" indent="-204788" eaLnBrk="1" hangingPunct="1">
              <a:lnSpc>
                <a:spcPct val="80000"/>
              </a:lnSpc>
            </a:pPr>
            <a:r>
              <a:rPr lang="pt-BR" altLang="pt-BR" sz="2200" dirty="0" smtClean="0"/>
              <a:t>Fim da inflação corretiva</a:t>
            </a:r>
            <a:endParaRPr lang="pt-BR" altLang="pt-BR" sz="2200" dirty="0"/>
          </a:p>
          <a:p>
            <a:pPr marL="479425" lvl="1" indent="-204788" eaLnBrk="1" hangingPunct="1">
              <a:lnSpc>
                <a:spcPct val="80000"/>
              </a:lnSpc>
            </a:pPr>
            <a:r>
              <a:rPr lang="pt-BR" altLang="pt-BR" sz="2400" dirty="0" smtClean="0"/>
              <a:t>Política </a:t>
            </a:r>
            <a:r>
              <a:rPr lang="pt-BR" altLang="pt-BR" sz="2400" dirty="0"/>
              <a:t>de controle de preços</a:t>
            </a:r>
            <a:r>
              <a:rPr lang="pt-BR" altLang="pt-BR" sz="2000" dirty="0"/>
              <a:t> : </a:t>
            </a:r>
            <a:r>
              <a:rPr lang="pt-BR" altLang="pt-BR" sz="2000" dirty="0" err="1"/>
              <a:t>Conep</a:t>
            </a:r>
            <a:r>
              <a:rPr lang="pt-BR" altLang="pt-BR" sz="2000" dirty="0"/>
              <a:t>, CIP (68) – controle de reajuste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t-BR" altLang="pt-BR" sz="2800" dirty="0"/>
              <a:t> </a:t>
            </a:r>
            <a:r>
              <a:rPr lang="pt-BR" altLang="pt-BR" sz="2800" dirty="0" smtClean="0"/>
              <a:t>Politica de contenção de demanda não mais necessária</a:t>
            </a:r>
          </a:p>
          <a:p>
            <a:pPr lvl="1" eaLnBrk="1" hangingPunct="1">
              <a:lnSpc>
                <a:spcPct val="80000"/>
              </a:lnSpc>
            </a:pPr>
            <a:r>
              <a:rPr lang="pt-BR" altLang="pt-BR" sz="2400" dirty="0"/>
              <a:t> </a:t>
            </a:r>
            <a:r>
              <a:rPr lang="pt-BR" altLang="pt-BR" sz="2400" dirty="0" smtClean="0"/>
              <a:t> flexibiliza uso dos instrumentos de politica econômica para retomada do crescimento</a:t>
            </a:r>
            <a:endParaRPr lang="pt-BR" alt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633527" y="1138089"/>
            <a:ext cx="242916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66: crescimento forte mas pol. </a:t>
            </a:r>
            <a:r>
              <a:rPr lang="pt-BR" sz="1600" dirty="0"/>
              <a:t>m</a:t>
            </a:r>
            <a:r>
              <a:rPr lang="pt-BR" sz="1600" dirty="0" smtClean="0"/>
              <a:t>onetária apertada indicava queda em 67 (lembrar que ano foi salvo pelo agro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65571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Número de Slide 5">
            <a:extLst>
              <a:ext uri="{FF2B5EF4-FFF2-40B4-BE49-F238E27FC236}">
                <a16:creationId xmlns:a16="http://schemas.microsoft.com/office/drawing/2014/main" id="{B3666039-0B7A-438E-8648-B1405BFFB5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8B8A177-2B07-41EA-A9C6-6ADF15AAC68B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96B858F0-4974-42BF-8CD7-118D409806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altLang="pt-BR" sz="3600" dirty="0"/>
              <a:t>Esta </a:t>
            </a:r>
            <a:r>
              <a:rPr altLang="pt-BR" sz="3600" i="1" dirty="0"/>
              <a:t>performance</a:t>
            </a:r>
            <a:r>
              <a:rPr altLang="pt-BR" sz="3600" dirty="0"/>
              <a:t> foi decorrência:</a:t>
            </a:r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333F8971-C5B3-440D-9113-B25DC8F076D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349" y="1393825"/>
            <a:ext cx="1155512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639763" lvl="1" indent="-273050" eaLnBrk="1" hangingPunct="1"/>
            <a:r>
              <a:rPr lang="pt-BR" altLang="pt-BR" sz="3200" b="1" dirty="0"/>
              <a:t>capacidade ociosa na </a:t>
            </a:r>
            <a:r>
              <a:rPr lang="pt-BR" altLang="pt-BR" sz="3200" b="1" dirty="0" smtClean="0"/>
              <a:t>indústria</a:t>
            </a:r>
          </a:p>
          <a:p>
            <a:pPr marL="1096963" lvl="2" indent="-273050" eaLnBrk="1" hangingPunct="1"/>
            <a:r>
              <a:rPr lang="pt-BR" altLang="pt-BR" sz="2400" dirty="0"/>
              <a:t>Ocupação sai de 76% em 67 </a:t>
            </a:r>
            <a:r>
              <a:rPr lang="pt-BR" altLang="pt-BR" sz="2400" dirty="0" smtClean="0"/>
              <a:t>(vai para </a:t>
            </a:r>
            <a:r>
              <a:rPr lang="pt-BR" altLang="pt-BR" sz="2400" dirty="0"/>
              <a:t>100% em </a:t>
            </a:r>
            <a:r>
              <a:rPr lang="pt-BR" altLang="pt-BR" sz="2400" dirty="0" smtClean="0"/>
              <a:t>72)</a:t>
            </a:r>
            <a:endParaRPr lang="pt-BR" altLang="pt-BR" sz="2400" dirty="0"/>
          </a:p>
          <a:p>
            <a:pPr marL="639763" lvl="1" indent="-273050" eaLnBrk="1" hangingPunct="1"/>
            <a:r>
              <a:rPr altLang="pt-BR" sz="3200" b="1" dirty="0" smtClean="0"/>
              <a:t>crescimento </a:t>
            </a:r>
            <a:r>
              <a:rPr altLang="pt-BR" sz="3200" b="1" dirty="0"/>
              <a:t>da economia mundial</a:t>
            </a:r>
            <a:r>
              <a:rPr altLang="pt-BR" sz="3200" b="1" dirty="0" smtClean="0"/>
              <a:t>.</a:t>
            </a:r>
          </a:p>
          <a:p>
            <a:pPr marL="1096963" lvl="2" indent="-273050" eaLnBrk="1" hangingPunct="1"/>
            <a:r>
              <a:rPr lang="pt-BR" altLang="pt-BR" sz="2400" dirty="0" smtClean="0"/>
              <a:t>PIB mundial cresce entre 4 e 7%,omécio crescente, mercado financeiro com juros baixos e liquidez </a:t>
            </a:r>
            <a:endParaRPr altLang="pt-BR" sz="2400" dirty="0"/>
          </a:p>
          <a:p>
            <a:pPr marL="639763" lvl="1" indent="-273050" eaLnBrk="1" hangingPunct="1"/>
            <a:r>
              <a:rPr altLang="pt-BR" sz="3200" b="1" dirty="0"/>
              <a:t>reformas institucionais </a:t>
            </a:r>
            <a:r>
              <a:rPr altLang="pt-BR" sz="3200" b="1" dirty="0" smtClean="0"/>
              <a:t>anteriores</a:t>
            </a:r>
          </a:p>
          <a:p>
            <a:pPr marL="1096963" lvl="2" indent="-273050" eaLnBrk="1" hangingPunct="1"/>
            <a:r>
              <a:rPr lang="pt-BR" altLang="pt-BR" sz="2600" dirty="0" smtClean="0"/>
              <a:t>Tributaria, financeira etc. </a:t>
            </a:r>
            <a:r>
              <a:rPr altLang="pt-BR" sz="2600" dirty="0" smtClean="0"/>
              <a:t> </a:t>
            </a:r>
            <a:endParaRPr altLang="pt-BR" sz="2600" dirty="0"/>
          </a:p>
          <a:p>
            <a:pPr marL="639763" lvl="1" indent="-273050" eaLnBrk="1" hangingPunct="1"/>
            <a:r>
              <a:rPr altLang="pt-BR" sz="3200" b="1" dirty="0" smtClean="0"/>
              <a:t>mudança </a:t>
            </a:r>
            <a:r>
              <a:rPr altLang="pt-BR" sz="3200" b="1" dirty="0"/>
              <a:t>na política econômica a partir de novo  diagnóstico da inflação: inflação de custos (PED) </a:t>
            </a:r>
          </a:p>
          <a:p>
            <a:pPr marL="1281113" lvl="2" indent="-457200" eaLnBrk="1" hangingPunct="1"/>
            <a:r>
              <a:rPr altLang="pt-BR" sz="2600" dirty="0" smtClean="0"/>
              <a:t>flexibilizam</a:t>
            </a:r>
            <a:r>
              <a:rPr altLang="pt-BR" sz="2600" dirty="0" smtClean="0"/>
              <a:t>-se </a:t>
            </a:r>
            <a:r>
              <a:rPr altLang="pt-BR" sz="2600" dirty="0"/>
              <a:t>as políticas 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de contenção da demanda</a:t>
            </a:r>
          </a:p>
          <a:p>
            <a:pPr marL="1096963" lvl="2" indent="-273050" eaLnBrk="1" hangingPunct="1">
              <a:buFont typeface="Wingdings" panose="05000000000000000000" pitchFamily="2" charset="2"/>
              <a:buNone/>
            </a:pPr>
            <a:r>
              <a:rPr altLang="pt-BR" sz="2600" dirty="0"/>
              <a:t>  (monetária, fiscal e creditícia)</a:t>
            </a:r>
          </a:p>
          <a:p>
            <a:pPr marL="319088" indent="-319088" eaLnBrk="1" hangingPunct="1"/>
            <a:endParaRPr altLang="pt-BR" sz="3600" dirty="0"/>
          </a:p>
        </p:txBody>
      </p:sp>
      <p:pic>
        <p:nvPicPr>
          <p:cNvPr id="99333" name="Picture 4" descr="roberto campos e delfim">
            <a:extLst>
              <a:ext uri="{FF2B5EF4-FFF2-40B4-BE49-F238E27FC236}">
                <a16:creationId xmlns:a16="http://schemas.microsoft.com/office/drawing/2014/main" id="{BB222C9F-EAF8-4BEF-9BAA-2A592B71B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34" y="4470400"/>
            <a:ext cx="4122738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31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533400"/>
            <a:ext cx="44672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8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F37CB660-CEFA-43D7-AFAF-8AFA9644B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55"/>
            <a:ext cx="12199938" cy="55296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Oval 3">
            <a:extLst>
              <a:ext uri="{FF2B5EF4-FFF2-40B4-BE49-F238E27FC236}">
                <a16:creationId xmlns:a16="http://schemas.microsoft.com/office/drawing/2014/main" id="{528E84B0-E97A-4CF5-8BD0-3AEE2AE14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49" y="1614920"/>
            <a:ext cx="1401763" cy="1270000"/>
          </a:xfrm>
          <a:prstGeom prst="ellipse">
            <a:avLst/>
          </a:prstGeom>
          <a:noFill/>
          <a:ln w="76200">
            <a:solidFill>
              <a:srgbClr val="B248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354A589B-38E3-48D8-97DA-7A8EB4D65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5805" y="2249920"/>
            <a:ext cx="831850" cy="1587"/>
          </a:xfrm>
          <a:prstGeom prst="line">
            <a:avLst/>
          </a:prstGeom>
          <a:noFill/>
          <a:ln w="76200">
            <a:solidFill>
              <a:srgbClr val="FB2C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3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4">
            <a:extLst>
              <a:ext uri="{FF2B5EF4-FFF2-40B4-BE49-F238E27FC236}">
                <a16:creationId xmlns:a16="http://schemas.microsoft.com/office/drawing/2014/main" id="{9A3BC063-E42E-4DD6-A4FF-49C253C8F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554898"/>
              </p:ext>
            </p:extLst>
          </p:nvPr>
        </p:nvGraphicFramePr>
        <p:xfrm>
          <a:off x="166815" y="333375"/>
          <a:ext cx="11999785" cy="620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áfico" r:id="rId3" imgW="9496616" imgH="5391245" progId="Excel.Chart.8">
                  <p:embed/>
                </p:oleObj>
              </mc:Choice>
              <mc:Fallback>
                <p:oleObj name="Gráfico" r:id="rId3" imgW="9496616" imgH="5391245" progId="Excel.Chart.8">
                  <p:embed/>
                  <p:pic>
                    <p:nvPicPr>
                      <p:cNvPr id="54274" name="Object 4">
                        <a:extLst>
                          <a:ext uri="{FF2B5EF4-FFF2-40B4-BE49-F238E27FC236}">
                            <a16:creationId xmlns:a16="http://schemas.microsoft.com/office/drawing/2014/main" id="{9A3BC063-E42E-4DD6-A4FF-49C253C8F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15" y="333375"/>
                        <a:ext cx="11999785" cy="620597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5" name="Rectangle 5">
            <a:extLst>
              <a:ext uri="{FF2B5EF4-FFF2-40B4-BE49-F238E27FC236}">
                <a16:creationId xmlns:a16="http://schemas.microsoft.com/office/drawing/2014/main" id="{EB851BE8-358C-46F9-A5C3-31626D834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125538"/>
            <a:ext cx="3649662" cy="42481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2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Número de Slide 5">
            <a:extLst>
              <a:ext uri="{FF2B5EF4-FFF2-40B4-BE49-F238E27FC236}">
                <a16:creationId xmlns:a16="http://schemas.microsoft.com/office/drawing/2014/main" id="{9AE7A183-8E38-49A7-95F2-93DB3EE3236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1C4FE0E-D172-4192-B5CA-0448B49F182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D7B3065-AC57-450A-B938-78FDB526DA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14500"/>
            <a:ext cx="11425238" cy="430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600" b="1"/>
              <a:t>Período 1968-73: </a:t>
            </a:r>
          </a:p>
          <a:p>
            <a:pPr marL="639763" lvl="1" indent="-273050" eaLnBrk="1" hangingPunct="1"/>
            <a:r>
              <a:rPr altLang="pt-BR" sz="2800" b="1"/>
              <a:t> maiores taxas de crescimento do produto brasileiro na história recente </a:t>
            </a:r>
          </a:p>
          <a:p>
            <a:pPr marL="914400" lvl="2" eaLnBrk="1" hangingPunct="1"/>
            <a:r>
              <a:rPr altLang="pt-BR" sz="2400" b="1"/>
              <a:t> taxa média acima de 10% a.a.</a:t>
            </a:r>
          </a:p>
          <a:p>
            <a:pPr marL="639763" lvl="1" indent="-273050" eaLnBrk="1" hangingPunct="1">
              <a:buFont typeface="Wingdings" panose="05000000000000000000" pitchFamily="2" charset="2"/>
              <a:buNone/>
            </a:pPr>
            <a:endParaRPr altLang="pt-BR" sz="2800"/>
          </a:p>
        </p:txBody>
      </p:sp>
    </p:spTree>
    <p:extLst>
      <p:ext uri="{BB962C8B-B14F-4D97-AF65-F5344CB8AC3E}">
        <p14:creationId xmlns:p14="http://schemas.microsoft.com/office/powerpoint/2010/main" val="88519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31770F-9789-48CB-8557-6B53DF727A9E}" type="slidenum">
              <a:rPr lang="pt-BR" altLang="pt-BR" smtClean="0">
                <a:solidFill>
                  <a:schemeClr val="tx2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/>
              <a:t>7</a:t>
            </a:fld>
            <a:endParaRPr lang="pt-BR" altLang="pt-BR" dirty="0" smtClean="0">
              <a:solidFill>
                <a:schemeClr val="tx2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568508"/>
            <a:ext cx="10064504" cy="47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13019" y="5498788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Media 11,2%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68111" y="5494176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Media 13,3%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70804" y="549417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Media 4,5%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33539" y="547108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Media 11,0%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699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Número de Slide 5">
            <a:extLst>
              <a:ext uri="{FF2B5EF4-FFF2-40B4-BE49-F238E27FC236}">
                <a16:creationId xmlns:a16="http://schemas.microsoft.com/office/drawing/2014/main" id="{2ECF3A86-B226-4950-B0CD-641079FA9183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2457C82-43B8-4A43-AD7B-E13450C496F4}" type="slidenum">
              <a:rPr lang="pt-BR" altLang="pt-BR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 b="1">
              <a:solidFill>
                <a:srgbClr val="FFFFFF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99B707EB-2F2B-45EE-987A-70E22704B4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58513" cy="1857375"/>
          </a:xfrm>
        </p:spPr>
        <p:txBody>
          <a:bodyPr lIns="91440" rIns="91440" anchor="ctr"/>
          <a:lstStyle/>
          <a:p>
            <a:pPr eaLnBrk="1" hangingPunct="1"/>
            <a:r>
              <a:rPr altLang="pt-BR" sz="2600" b="1">
                <a:latin typeface="Agency FB" panose="020B0503020202020204" pitchFamily="34" charset="0"/>
              </a:rPr>
              <a:t>PRODUTO: INDUSTRIAL, AGRÍCOLA E  SERVIÇOS</a:t>
            </a:r>
            <a:r>
              <a:rPr altLang="pt-BR" sz="2600">
                <a:latin typeface="Agency FB" panose="020B0503020202020204" pitchFamily="34" charset="0"/>
              </a:rPr>
              <a:t/>
            </a:r>
            <a:br>
              <a:rPr altLang="pt-BR" sz="2600">
                <a:latin typeface="Agency FB" panose="020B0503020202020204" pitchFamily="34" charset="0"/>
              </a:rPr>
            </a:br>
            <a:endParaRPr altLang="pt-BR" sz="2000"/>
          </a:p>
        </p:txBody>
      </p:sp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74AAFF49-74D5-432D-BB3B-5E0CE7049BC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758950"/>
          <a:ext cx="121920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áfico" r:id="rId4" imgW="5052166" imgH="3063287" progId="Excel.Sheet.8">
                  <p:embed followColorScheme="textAndBackground"/>
                </p:oleObj>
              </mc:Choice>
              <mc:Fallback>
                <p:oleObj name="Gráfico" r:id="rId4" imgW="5052166" imgH="3063287" progId="Excel.Sheet.8">
                  <p:embed followColorScheme="textAndBackground"/>
                  <p:pic>
                    <p:nvPicPr>
                      <p:cNvPr id="52228" name="Object 4">
                        <a:extLst>
                          <a:ext uri="{FF2B5EF4-FFF2-40B4-BE49-F238E27FC236}">
                            <a16:creationId xmlns:a16="http://schemas.microsoft.com/office/drawing/2014/main" id="{74AAFF49-74D5-432D-BB3B-5E0CE7049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8950"/>
                        <a:ext cx="12192000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738255" y="6385480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4,2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32763" y="6380857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9,8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931894" y="6371625"/>
            <a:ext cx="51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9,5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994078" y="6390101"/>
            <a:ext cx="65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10,4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023934" y="6367009"/>
            <a:ext cx="65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11,3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0030698" y="6357774"/>
            <a:ext cx="65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12,1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1203718" y="6376249"/>
            <a:ext cx="65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14,0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10871" y="6353151"/>
            <a:ext cx="78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PIB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8855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5107"/>
            <a:ext cx="10520217" cy="6670999"/>
          </a:xfrm>
          <a:prstGeom prst="rect">
            <a:avLst/>
          </a:prstGeom>
        </p:spPr>
      </p:pic>
      <p:sp>
        <p:nvSpPr>
          <p:cNvPr id="3" name="Seta para a Direita 2"/>
          <p:cNvSpPr/>
          <p:nvPr/>
        </p:nvSpPr>
        <p:spPr>
          <a:xfrm rot="18950149">
            <a:off x="4526767" y="3755200"/>
            <a:ext cx="1119817" cy="16657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653309" y="6534848"/>
            <a:ext cx="234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Apud Alcoforado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771042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2721</TotalTime>
  <Words>1090</Words>
  <Application>Microsoft Office PowerPoint</Application>
  <PresentationFormat>Widescreen</PresentationFormat>
  <Paragraphs>279</Paragraphs>
  <Slides>39</Slides>
  <Notes>28</Notes>
  <HiddenSlides>1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8" baseType="lpstr">
      <vt:lpstr>Agency FB</vt:lpstr>
      <vt:lpstr>Arial</vt:lpstr>
      <vt:lpstr>Calibri</vt:lpstr>
      <vt:lpstr>Euphemia</vt:lpstr>
      <vt:lpstr>Plantagenet Cherokee</vt:lpstr>
      <vt:lpstr>Tw Cen MT</vt:lpstr>
      <vt:lpstr>Wingdings</vt:lpstr>
      <vt:lpstr>Literatura acadêmica 16x9</vt:lpstr>
      <vt:lpstr>Gráfico</vt:lpstr>
      <vt:lpstr>Aula 05.  O Milagre Econômico – 1967 - 1973 (1)</vt:lpstr>
      <vt:lpstr>O MILAGRE</vt:lpstr>
      <vt:lpstr>1967 - 1973</vt:lpstr>
      <vt:lpstr>Apresentação do PowerPoint</vt:lpstr>
      <vt:lpstr>Apresentação do PowerPoint</vt:lpstr>
      <vt:lpstr>Apresentação do PowerPoint</vt:lpstr>
      <vt:lpstr>Apresentação do PowerPoint</vt:lpstr>
      <vt:lpstr>PRODUTO: INDUSTRIAL, AGRÍCOLA E  SERVIÇOS </vt:lpstr>
      <vt:lpstr>Apresentação do PowerPoint</vt:lpstr>
      <vt:lpstr>Apresentação do PowerPoint</vt:lpstr>
      <vt:lpstr>FORMAÇÃO BRUTA DE CAPITAL E DÍVIDA INTERNA FEDERAL </vt:lpstr>
      <vt:lpstr>Por que Milagre ?  </vt:lpstr>
      <vt:lpstr>Apresentação do PowerPoint</vt:lpstr>
      <vt:lpstr>INFLAÇÃO </vt:lpstr>
      <vt:lpstr>Apresentação do PowerPoint</vt:lpstr>
      <vt:lpstr>IMPORTAÇÕES X EXPORTAÇÕES</vt:lpstr>
      <vt:lpstr>BALANÇA COMERCIAL</vt:lpstr>
      <vt:lpstr>Apresentação do PowerPoint</vt:lpstr>
      <vt:lpstr>SERVIÇOS FATORES </vt:lpstr>
      <vt:lpstr>Apresentação do PowerPoint</vt:lpstr>
      <vt:lpstr>DÍVIDA EXTERNA </vt:lpstr>
      <vt:lpstr>O que “puxa” o crescimento durante o milagre ?</vt:lpstr>
      <vt:lpstr>PRODUTO: INDUSTRIAL, AGRÍCOLA E  SERVIÇOS </vt:lpstr>
      <vt:lpstr>As principais fontes de crescimento  </vt:lpstr>
      <vt:lpstr>FATORES DO CRESCIMENTO</vt:lpstr>
      <vt:lpstr>PONTE RIO-NITERÓI</vt:lpstr>
      <vt:lpstr>As principais fontes de crescimento  </vt:lpstr>
      <vt:lpstr>CARACTERÍSTICAS DO “MILAGRE”</vt:lpstr>
      <vt:lpstr>As principais fontes de crescimento: o lado da demanda interna   </vt:lpstr>
      <vt:lpstr>Apresentação do PowerPoint</vt:lpstr>
      <vt:lpstr>Crescimento 67-73: setores</vt:lpstr>
      <vt:lpstr>FBCF e Bens de Capital:  capacidade ociosa e aceleração dos Investimentos </vt:lpstr>
      <vt:lpstr>Fatores do crescimento: o lado externo</vt:lpstr>
      <vt:lpstr>Apresentação do PowerPoint</vt:lpstr>
      <vt:lpstr>O que explica o “Milagre” ?</vt:lpstr>
      <vt:lpstr>Esta performance foi decorrência:</vt:lpstr>
      <vt:lpstr>O Plano Estratégico do Desenvolvimento (PED) e a Inflação de custos</vt:lpstr>
      <vt:lpstr>Esta performance foi decorrência: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Windows User</cp:lastModifiedBy>
  <cp:revision>95</cp:revision>
  <dcterms:created xsi:type="dcterms:W3CDTF">2013-04-05T19:49:59Z</dcterms:created>
  <dcterms:modified xsi:type="dcterms:W3CDTF">2020-08-31T20:40:17Z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