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57" r:id="rId4"/>
    <p:sldId id="286" r:id="rId5"/>
    <p:sldId id="287" r:id="rId6"/>
    <p:sldId id="288" r:id="rId7"/>
    <p:sldId id="285" r:id="rId8"/>
    <p:sldId id="258" r:id="rId9"/>
    <p:sldId id="259" r:id="rId10"/>
    <p:sldId id="270" r:id="rId11"/>
    <p:sldId id="289" r:id="rId12"/>
    <p:sldId id="290" r:id="rId13"/>
    <p:sldId id="291" r:id="rId14"/>
    <p:sldId id="292" r:id="rId15"/>
    <p:sldId id="294" r:id="rId16"/>
    <p:sldId id="296" r:id="rId17"/>
    <p:sldId id="297" r:id="rId18"/>
    <p:sldId id="295" r:id="rId19"/>
    <p:sldId id="298" r:id="rId20"/>
    <p:sldId id="299" r:id="rId21"/>
    <p:sldId id="300" r:id="rId22"/>
    <p:sldId id="301" r:id="rId23"/>
    <p:sldId id="302" r:id="rId24"/>
    <p:sldId id="303" r:id="rId25"/>
    <p:sldId id="283" r:id="rId26"/>
    <p:sldId id="284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60"/>
  </p:normalViewPr>
  <p:slideViewPr>
    <p:cSldViewPr>
      <p:cViewPr varScale="1">
        <p:scale>
          <a:sx n="106" d="100"/>
          <a:sy n="106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DD69B0-9C6B-4180-8818-1B0DBA731815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63B01E-9FB3-460C-A707-B012B42099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4BA3-E108-4831-B5B2-92509AC9C9D8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2698-2388-4EBC-9255-99646A8E5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88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292-A6A4-4010-89AB-BB8145DCAEE7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FD2-C327-463C-ACC3-AF9983DC27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7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DC5-C792-444F-9217-F3698FA94B09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314A-C6DE-4B40-BEF7-99C4965EB0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9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350B-D70E-42F8-941E-62EAAA95CB50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3EBC-F85B-436B-B46A-85DC0AD42F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0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3172-3023-47DF-B505-B6DB54AAED31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2F56-EE77-4A9C-95EE-7526B0BE20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3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9474-B687-4B6E-9E8F-0977C68DDA05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AA1E-3CA2-4363-9FC2-0493792D05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436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442B-C533-4B88-9D89-92D1AA6077EA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66BF-7A6A-4CCD-AF15-3CE00A283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0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B0BD-CCC5-4D8E-9E66-E782A9715C5A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160E-D98C-4216-AF43-ED53C76498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5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641E-8AA1-462F-AEB0-7A37D9F1025F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7443-D36A-484B-BA50-AEF2969F61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7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9827-7003-4822-A02C-BF57CDF2FB65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BD69-4243-4DE4-B61C-E9744A0B70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3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B7A8-8BEC-47C7-9E65-8B9E86B045F6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DF34-B8E5-499B-9387-9A298A99E7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6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EFEBA-DB83-4367-A574-ABE59927E2A4}" type="datetimeFigureOut">
              <a:rPr lang="pt-BR"/>
              <a:pPr>
                <a:defRPr/>
              </a:pPr>
              <a:t>12/06/2020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DF86E9-B866-4884-B8B5-042A7EA0A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uninove.br/ojs/index.php/eccos/article/viewFile/155/167" TargetMode="External"/><Relationship Id="rId2" Type="http://schemas.openxmlformats.org/officeDocument/2006/relationships/hyperlink" Target="http://www.revistas.univerciencia.org/index.php/comeduc/article/viewFile/5155/4783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fjf.br/labesc/files/2012/03/A-Arte-de-Pesquisar-Mirian-Goldenberg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Análise de dados</a:t>
            </a:r>
            <a:endParaRPr lang="pt-BR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7360" y="2924944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Teoria e Métodos de Pesquisa em Comunicação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Prof. Dr. Richard </a:t>
            </a:r>
            <a:r>
              <a:rPr lang="pt-BR" dirty="0" err="1" smtClean="0"/>
              <a:t>Romancini</a:t>
            </a:r>
            <a:r>
              <a:rPr lang="pt-BR" dirty="0" smtClean="0"/>
              <a:t> (ECA/USP)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Exemplos de tratamento estatístico de dados - 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35696" y="1556792"/>
            <a:ext cx="54726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b="1" dirty="0" smtClean="0"/>
              <a:t>Anos de docência de professores de determinada amostra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alt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526288"/>
            <a:ext cx="2922637" cy="31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Exemplos de tratamento estatístico de dados - II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108241" y="1916832"/>
            <a:ext cx="7848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b="1" dirty="0" smtClean="0"/>
              <a:t>Professores que utilizam mídias na prática pedagógica</a:t>
            </a:r>
            <a:endParaRPr lang="pt-BR" altLang="pt-BR" sz="24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36913"/>
            <a:ext cx="8712968" cy="26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Exemplos de tratamento estatístico de dados - III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647563" y="1772816"/>
            <a:ext cx="7848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b="1" dirty="0" smtClean="0"/>
              <a:t>Razão principal para não utilizem de mídias na prática pedagógica pelos professores</a:t>
            </a:r>
            <a:endParaRPr lang="pt-BR" altLang="pt-BR" sz="24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4" y="2603813"/>
            <a:ext cx="8766770" cy="3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6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Exemplos de tratamento estatístico de dados - IV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25506" y="1628800"/>
            <a:ext cx="45005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000" b="1" dirty="0"/>
              <a:t>Preço de um </a:t>
            </a:r>
            <a:r>
              <a:rPr lang="pt-BR" altLang="pt-BR" sz="2000" b="1" i="1" dirty="0"/>
              <a:t>laptop</a:t>
            </a:r>
            <a:r>
              <a:rPr lang="pt-BR" altLang="pt-BR" sz="2000" b="1" dirty="0"/>
              <a:t> em relação ao salário mínimo</a:t>
            </a:r>
            <a:endParaRPr lang="pt-BR" altLang="pt-BR" sz="20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20889"/>
            <a:ext cx="4104456" cy="19973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653136"/>
            <a:ext cx="1771781" cy="502542"/>
          </a:xfrm>
          <a:prstGeom prst="rect">
            <a:avLst/>
          </a:prstGeom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4572000" y="1681142"/>
            <a:ext cx="46258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000" b="1" dirty="0"/>
              <a:t>Custo anual de assinatura de internet e de material/livros escolares de </a:t>
            </a:r>
            <a:r>
              <a:rPr lang="pt-BR" altLang="pt-BR" sz="2000" b="1" dirty="0" smtClean="0"/>
              <a:t>ensino médio</a:t>
            </a:r>
            <a:r>
              <a:rPr lang="pt-BR" altLang="pt-BR" sz="2000" b="1" dirty="0"/>
              <a:t>, em dólares (USD)</a:t>
            </a:r>
            <a:endParaRPr lang="pt-BR" altLang="pt-BR" sz="200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007" y="2804880"/>
            <a:ext cx="4373803" cy="18256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908" y="4847645"/>
            <a:ext cx="2264470" cy="45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5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Exemplos de tratamento estatístico de dados - V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647563" y="1772816"/>
            <a:ext cx="803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b="1" dirty="0"/>
              <a:t>Personagem de qual filme inspira a prática do docente (%)</a:t>
            </a:r>
            <a:endParaRPr lang="pt-BR" alt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34481"/>
            <a:ext cx="5702399" cy="35953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949280"/>
            <a:ext cx="2009205" cy="5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Exemplos de tratamento estatístico de dados - VI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647563" y="1595684"/>
            <a:ext cx="803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b="1" dirty="0"/>
              <a:t>Personagem de qual filme inspira a prática do docente (%)</a:t>
            </a:r>
            <a:endParaRPr lang="pt-BR" altLang="pt-BR" sz="24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7188"/>
            <a:ext cx="4980158" cy="20178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39608"/>
          <a:stretch/>
        </p:blipFill>
        <p:spPr>
          <a:xfrm>
            <a:off x="658056" y="4509120"/>
            <a:ext cx="4464496" cy="21732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61366" b="63553"/>
          <a:stretch/>
        </p:blipFill>
        <p:spPr>
          <a:xfrm>
            <a:off x="6156176" y="2320925"/>
            <a:ext cx="2856035" cy="792088"/>
          </a:xfrm>
          <a:prstGeom prst="rect">
            <a:avLst/>
          </a:prstGeom>
        </p:spPr>
      </p:pic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558093" y="4196513"/>
            <a:ext cx="8218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000" b="1" dirty="0"/>
              <a:t>Mídia mais utilizada pelos professores </a:t>
            </a:r>
            <a:r>
              <a:rPr lang="pt-BR" altLang="pt-BR" sz="2000" b="1" dirty="0" smtClean="0"/>
              <a:t>de diferentes </a:t>
            </a:r>
            <a:r>
              <a:rPr lang="pt-BR" altLang="pt-BR" sz="2000" b="1" dirty="0"/>
              <a:t>disciplinas (%)</a:t>
            </a:r>
            <a:endParaRPr lang="pt-BR" alt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7873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Função das tabelas e gráficos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354360" y="1389234"/>
            <a:ext cx="861012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dirty="0" smtClean="0"/>
              <a:t>Para </a:t>
            </a:r>
            <a:r>
              <a:rPr lang="pt-BR" altLang="pt-BR" sz="2400" dirty="0" err="1" smtClean="0"/>
              <a:t>Létourneau</a:t>
            </a:r>
            <a:r>
              <a:rPr lang="pt-BR" altLang="pt-BR" sz="2400" dirty="0" smtClean="0"/>
              <a:t> </a:t>
            </a:r>
            <a:r>
              <a:rPr lang="pt-BR" altLang="pt-BR" sz="2400" dirty="0"/>
              <a:t>(2011) </a:t>
            </a:r>
            <a:r>
              <a:rPr lang="pt-BR" altLang="pt-BR" sz="2400" dirty="0" smtClean="0"/>
              <a:t>a </a:t>
            </a:r>
            <a:r>
              <a:rPr lang="pt-BR" altLang="pt-BR" sz="2400" dirty="0"/>
              <a:t>utilização </a:t>
            </a:r>
            <a:r>
              <a:rPr lang="pt-BR" altLang="pt-BR" sz="2400" dirty="0" smtClean="0"/>
              <a:t>de tabelas estatísticas pode desempenhar três papeis num trabalho:</a:t>
            </a:r>
            <a:endParaRPr lang="pt-BR" altLang="pt-BR" sz="2400" dirty="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000" dirty="0" smtClean="0"/>
              <a:t>(</a:t>
            </a:r>
            <a:r>
              <a:rPr lang="pt-BR" altLang="pt-BR" sz="2000" dirty="0"/>
              <a:t>1) ser usada como argumento para respaldar uma </a:t>
            </a:r>
            <a:r>
              <a:rPr lang="pt-BR" altLang="pt-BR" sz="2000" dirty="0" smtClean="0"/>
              <a:t>tese, já </a:t>
            </a:r>
            <a:r>
              <a:rPr lang="pt-BR" altLang="pt-BR" sz="2000" dirty="0"/>
              <a:t>que se equipara a um elemento de prova, quando o enunciado </a:t>
            </a:r>
            <a:r>
              <a:rPr lang="pt-BR" altLang="pt-BR" sz="2000" dirty="0" smtClean="0"/>
              <a:t>deve ser </a:t>
            </a:r>
            <a:r>
              <a:rPr lang="pt-BR" altLang="pt-BR" sz="2000" dirty="0"/>
              <a:t>transmitido de modo quantitativo, </a:t>
            </a:r>
            <a:endParaRPr lang="pt-BR" altLang="pt-BR" sz="2000" dirty="0" smtClean="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000" dirty="0" smtClean="0"/>
              <a:t>(</a:t>
            </a:r>
            <a:r>
              <a:rPr lang="pt-BR" altLang="pt-BR" sz="2000" dirty="0"/>
              <a:t>2) reforçar uma </a:t>
            </a:r>
            <a:r>
              <a:rPr lang="pt-BR" altLang="pt-BR" sz="2000" dirty="0" smtClean="0"/>
              <a:t>argumentação </a:t>
            </a:r>
            <a:r>
              <a:rPr lang="pt-BR" altLang="pt-BR" sz="2000" dirty="0"/>
              <a:t>qualitativa, apoiando parcialmente determinado enunciado, e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000" dirty="0"/>
              <a:t>(3) servir como ponto de partida para um trabalho de análise e reflexão, sendo, portanto, elemento que fundamenta interpretações, auxiliando o processo de explicação. </a:t>
            </a:r>
            <a:endParaRPr lang="pt-BR" altLang="pt-BR" sz="20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dirty="0" smtClean="0"/>
              <a:t>A </a:t>
            </a:r>
            <a:r>
              <a:rPr lang="pt-BR" altLang="pt-BR" sz="2400" dirty="0"/>
              <a:t>autora nota, ainda, com pertinência, que os dados apresentados numa tabela são </a:t>
            </a:r>
            <a:r>
              <a:rPr lang="pt-BR" altLang="pt-BR" sz="2400" dirty="0" smtClean="0"/>
              <a:t>sempre “</a:t>
            </a:r>
            <a:r>
              <a:rPr lang="pt-BR" altLang="pt-BR" sz="2400" dirty="0"/>
              <a:t>apenas </a:t>
            </a:r>
            <a:r>
              <a:rPr lang="pt-BR" altLang="pt-BR" sz="2400" dirty="0" smtClean="0"/>
              <a:t>o ponto </a:t>
            </a:r>
            <a:r>
              <a:rPr lang="pt-BR" altLang="pt-BR" sz="2400" dirty="0"/>
              <a:t>de chegada de um longo processo de </a:t>
            </a:r>
            <a:r>
              <a:rPr lang="pt-BR" altLang="pt-BR" sz="2400" dirty="0" smtClean="0"/>
              <a:t>pesquisa” </a:t>
            </a:r>
            <a:r>
              <a:rPr lang="pt-BR" altLang="pt-BR" sz="2400" dirty="0"/>
              <a:t>(LÉTOURNEAU, 2011, 177). </a:t>
            </a:r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46524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Recomendações para a feitura de tabelas e gráficos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354360" y="1700808"/>
            <a:ext cx="8435279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dirty="0"/>
              <a:t>Moreira e </a:t>
            </a:r>
            <a:r>
              <a:rPr lang="pt-BR" altLang="pt-BR" sz="2400" dirty="0" err="1"/>
              <a:t>Caleffe</a:t>
            </a:r>
            <a:r>
              <a:rPr lang="pt-BR" altLang="pt-BR" sz="2400" dirty="0"/>
              <a:t> (2008) fazem algumas recomendações úteis, quanto ao uso e à feitura de tabelas e gráficos: </a:t>
            </a:r>
            <a:endParaRPr lang="pt-BR" altLang="pt-BR" sz="2400" dirty="0" smtClean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BR" altLang="pt-BR" sz="1800" dirty="0" smtClean="0"/>
              <a:t>Não se deve utilizar </a:t>
            </a:r>
            <a:r>
              <a:rPr lang="pt-BR" altLang="pt-BR" sz="1800" dirty="0"/>
              <a:t>número excessivo de tabelas, nem </a:t>
            </a:r>
            <a:r>
              <a:rPr lang="pt-BR" altLang="pt-BR" sz="1800" dirty="0" smtClean="0"/>
              <a:t>demasiadamente complexas</a:t>
            </a:r>
            <a:r>
              <a:rPr lang="pt-BR" altLang="pt-BR" sz="1800" dirty="0"/>
              <a:t>; </a:t>
            </a:r>
            <a:endParaRPr lang="pt-BR" altLang="pt-BR" sz="1800" dirty="0" smtClean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BR" altLang="pt-BR" sz="1800" dirty="0" smtClean="0"/>
              <a:t>Valores </a:t>
            </a:r>
            <a:r>
              <a:rPr lang="pt-BR" altLang="pt-BR" sz="1800" dirty="0"/>
              <a:t>absolutos </a:t>
            </a:r>
            <a:r>
              <a:rPr lang="pt-BR" altLang="pt-BR" sz="1800" dirty="0" smtClean="0"/>
              <a:t>devem </a:t>
            </a:r>
            <a:r>
              <a:rPr lang="pt-BR" altLang="pt-BR" sz="1800" dirty="0"/>
              <a:t>apresentados junto </a:t>
            </a:r>
            <a:r>
              <a:rPr lang="pt-BR" altLang="pt-BR" sz="1800" dirty="0" smtClean="0"/>
              <a:t>com porcentuais</a:t>
            </a:r>
            <a:r>
              <a:rPr lang="pt-BR" altLang="pt-BR" sz="1800" dirty="0"/>
              <a:t>, principalmente, se os números absolutos são grandes;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BR" altLang="pt-BR" sz="1800" dirty="0" smtClean="0"/>
              <a:t>Percentuais </a:t>
            </a:r>
            <a:r>
              <a:rPr lang="pt-BR" altLang="pt-BR" sz="1800" dirty="0"/>
              <a:t>podem ser enganosos no caso de amostrar pequenas, </a:t>
            </a:r>
            <a:r>
              <a:rPr lang="pt-BR" altLang="pt-BR" sz="1800" dirty="0" smtClean="0"/>
              <a:t>devem </a:t>
            </a:r>
            <a:r>
              <a:rPr lang="pt-BR" altLang="pt-BR" sz="1800" dirty="0"/>
              <a:t>ser evitados nesse caso, em números menores que uma centena particularmente; se o pesquisador optar por mostrar apenas </a:t>
            </a:r>
            <a:r>
              <a:rPr lang="pt-BR" altLang="pt-BR" sz="1800" dirty="0" smtClean="0"/>
              <a:t>os percentuais </a:t>
            </a:r>
            <a:r>
              <a:rPr lang="pt-BR" altLang="pt-BR" sz="1800" dirty="0"/>
              <a:t>dos valores, recomenda-se que estes sejam arredondados, conforme a conveniência de precisão, </a:t>
            </a:r>
            <a:endParaRPr lang="pt-BR" altLang="pt-BR" sz="1800" dirty="0" smtClean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BR" altLang="pt-BR" sz="1800" dirty="0"/>
              <a:t>G</a:t>
            </a:r>
            <a:r>
              <a:rPr lang="pt-BR" altLang="pt-BR" sz="1800" dirty="0" smtClean="0"/>
              <a:t>ráficos </a:t>
            </a:r>
            <a:r>
              <a:rPr lang="pt-BR" altLang="pt-BR" sz="1800" dirty="0"/>
              <a:t>no formato pizza são válidos para a apresentação de </a:t>
            </a:r>
            <a:r>
              <a:rPr lang="pt-BR" altLang="pt-BR" sz="1800" dirty="0" smtClean="0"/>
              <a:t>dados cuja </a:t>
            </a:r>
            <a:r>
              <a:rPr lang="pt-BR" altLang="pt-BR" sz="1800" dirty="0"/>
              <a:t>soma seja cem por cento (preferências, escolhas, </a:t>
            </a:r>
            <a:r>
              <a:rPr lang="pt-BR" altLang="pt-BR" sz="1800" dirty="0" smtClean="0"/>
              <a:t>classificações, etc</a:t>
            </a:r>
            <a:r>
              <a:rPr lang="pt-BR" altLang="pt-BR" sz="1800" dirty="0"/>
              <a:t>.), mas é interessante que as subdivisões não sejam </a:t>
            </a:r>
            <a:r>
              <a:rPr lang="pt-BR" altLang="pt-BR" sz="1800" dirty="0" smtClean="0"/>
              <a:t>excessivas, números </a:t>
            </a:r>
            <a:r>
              <a:rPr lang="pt-BR" altLang="pt-BR" sz="1800" dirty="0"/>
              <a:t>razoáveis, para tanto, são entre três e quatro.</a:t>
            </a:r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89755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Análise descritiva qualitativa - 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457200" y="1268760"/>
            <a:ext cx="8568952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No caso das </a:t>
            </a:r>
            <a:r>
              <a:rPr lang="pt-BR" altLang="pt-BR" sz="2800" dirty="0" smtClean="0"/>
              <a:t>análises </a:t>
            </a:r>
            <a:r>
              <a:rPr lang="pt-BR" altLang="pt-BR" sz="2800" dirty="0"/>
              <a:t>mais propriamente qualitativas, a importância do conhecimento teórico acumulado para a análise dos dados é relevante. A </a:t>
            </a:r>
            <a:r>
              <a:rPr lang="pt-BR" altLang="pt-BR" sz="2800" dirty="0" smtClean="0"/>
              <a:t>partir dele </a:t>
            </a:r>
            <a:r>
              <a:rPr lang="pt-BR" altLang="pt-BR" sz="2800" dirty="0"/>
              <a:t>é que se poderá ter mais clareza sobre aquilo que nos discursos </a:t>
            </a:r>
            <a:r>
              <a:rPr lang="pt-BR" altLang="pt-BR" sz="2800" dirty="0" smtClean="0"/>
              <a:t>se relaciona </a:t>
            </a:r>
            <a:r>
              <a:rPr lang="pt-BR" altLang="pt-BR" sz="2800" dirty="0"/>
              <a:t>com as variáveis e termos de interesse mais próprios </a:t>
            </a:r>
            <a:r>
              <a:rPr lang="pt-BR" altLang="pt-BR" sz="2800" dirty="0" smtClean="0"/>
              <a:t>das investigações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800" dirty="0" smtClean="0"/>
              <a:t>Geralmente os pesquisadores identificam “códigos” que possuem uma ideia teórica ou descritiva comuns. Tais </a:t>
            </a:r>
            <a:r>
              <a:rPr lang="pt-BR" sz="2800" b="1" dirty="0" smtClean="0"/>
              <a:t>códigos</a:t>
            </a:r>
            <a:r>
              <a:rPr lang="pt-BR" sz="2800" dirty="0" smtClean="0"/>
              <a:t> – também chamados por alguns autores de “categorias”, “índices” ou “temas” </a:t>
            </a:r>
            <a:r>
              <a:rPr lang="pt-BR" sz="2800" dirty="0"/>
              <a:t>–</a:t>
            </a:r>
            <a:r>
              <a:rPr lang="pt-BR" sz="2800" dirty="0" smtClean="0"/>
              <a:t> podem ser construídos de maneira indutiva, dedutiva ou com ambas estratégias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6617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Análise descritiva qualitativa - II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251520" y="1340768"/>
            <a:ext cx="8774632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Numa </a:t>
            </a:r>
            <a:r>
              <a:rPr lang="pt-BR" altLang="pt-BR" sz="2800" b="1" dirty="0"/>
              <a:t>estratégia dedutiva </a:t>
            </a:r>
            <a:r>
              <a:rPr lang="pt-BR" altLang="pt-BR" sz="2800" dirty="0"/>
              <a:t>(ou </a:t>
            </a:r>
            <a:r>
              <a:rPr lang="pt-BR" altLang="pt-BR" sz="2800" i="1" dirty="0"/>
              <a:t>codificação fechada</a:t>
            </a:r>
            <a:r>
              <a:rPr lang="pt-BR" altLang="pt-BR" sz="2800" dirty="0"/>
              <a:t>), o autor construirá um livro de códigos com base nas categorias que tenha projetado como de interesse. Estas estarão relacionadas, tanto à </a:t>
            </a:r>
            <a:r>
              <a:rPr lang="pt-BR" altLang="pt-BR" sz="2800" dirty="0" smtClean="0"/>
              <a:t>decomposição </a:t>
            </a:r>
            <a:r>
              <a:rPr lang="pt-BR" altLang="pt-BR" sz="2800" dirty="0"/>
              <a:t>dos conceitos e variáveis, quanto ao pensamento analítico sobre </a:t>
            </a:r>
            <a:r>
              <a:rPr lang="pt-BR" altLang="pt-BR" sz="2800" dirty="0" smtClean="0"/>
              <a:t>o tema</a:t>
            </a:r>
            <a:r>
              <a:rPr lang="pt-BR" altLang="pt-BR" sz="2800" dirty="0"/>
              <a:t>. </a:t>
            </a:r>
            <a:endParaRPr lang="pt-BR" altLang="pt-BR" sz="28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800" dirty="0"/>
              <a:t>No </a:t>
            </a:r>
            <a:r>
              <a:rPr lang="pt-BR" sz="2800" b="1" dirty="0"/>
              <a:t>procedimento indutivo</a:t>
            </a:r>
            <a:r>
              <a:rPr lang="pt-BR" sz="2800" dirty="0"/>
              <a:t>, chamado também de </a:t>
            </a:r>
            <a:r>
              <a:rPr lang="pt-BR" sz="2800" dirty="0" smtClean="0"/>
              <a:t>co</a:t>
            </a:r>
            <a:r>
              <a:rPr lang="pt-BR" sz="2800" i="1" dirty="0" smtClean="0"/>
              <a:t>dificação </a:t>
            </a:r>
            <a:r>
              <a:rPr lang="pt-BR" sz="2800" i="1" dirty="0"/>
              <a:t>aberta</a:t>
            </a:r>
            <a:r>
              <a:rPr lang="pt-BR" sz="2800" dirty="0"/>
              <a:t>, o autor lê o material e vai </a:t>
            </a:r>
            <a:r>
              <a:rPr lang="pt-BR" sz="2800" dirty="0" smtClean="0"/>
              <a:t>identificando </a:t>
            </a:r>
            <a:r>
              <a:rPr lang="pt-BR" sz="2800" dirty="0"/>
              <a:t>noções, ideias, </a:t>
            </a:r>
            <a:r>
              <a:rPr lang="pt-BR" sz="2800" dirty="0" smtClean="0"/>
              <a:t>práticas relacionadas </a:t>
            </a:r>
            <a:r>
              <a:rPr lang="pt-BR" sz="2800" dirty="0"/>
              <a:t>ao fenômeno – que associará a um código – </a:t>
            </a:r>
            <a:r>
              <a:rPr lang="pt-BR" sz="2800" dirty="0" smtClean="0"/>
              <a:t>nos discursos. </a:t>
            </a:r>
            <a:r>
              <a:rPr lang="pt-BR" sz="2800" dirty="0"/>
              <a:t>Assim, diferentes conjuntos de trechos, cada </a:t>
            </a:r>
            <a:r>
              <a:rPr lang="pt-BR" sz="2800" dirty="0" smtClean="0"/>
              <a:t>qual associados </a:t>
            </a:r>
            <a:r>
              <a:rPr lang="pt-BR" sz="2800" dirty="0"/>
              <a:t>a uma ideia, terão diferentes rótulos.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41349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568952" cy="1143000"/>
          </a:xfrm>
        </p:spPr>
        <p:txBody>
          <a:bodyPr/>
          <a:lstStyle/>
          <a:p>
            <a:r>
              <a:rPr lang="pt-BR" sz="4000" dirty="0" smtClean="0"/>
              <a:t>“A </a:t>
            </a:r>
            <a:r>
              <a:rPr lang="pt-BR" sz="4000" dirty="0"/>
              <a:t>despeito do que a sabedoria convencional nos diz, os fatos </a:t>
            </a:r>
            <a:r>
              <a:rPr lang="pt-BR" sz="4000" dirty="0" smtClean="0"/>
              <a:t>não falam </a:t>
            </a:r>
            <a:r>
              <a:rPr lang="pt-BR" sz="4000" dirty="0"/>
              <a:t>por si. Mesmo os dados quantitativos precisam ser interpretados” </a:t>
            </a:r>
            <a:r>
              <a:rPr lang="pt-BR" sz="4000" dirty="0" smtClean="0"/>
              <a:t>(ANGROSINO, </a:t>
            </a:r>
            <a:r>
              <a:rPr lang="pt-BR" sz="4000" dirty="0"/>
              <a:t>2009, </a:t>
            </a:r>
            <a:r>
              <a:rPr lang="pt-BR" sz="4000" dirty="0" smtClean="0"/>
              <a:t>p. 90)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21956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Análise descritiva qualitativa - III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251520" y="1340768"/>
            <a:ext cx="877463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 smtClean="0"/>
              <a:t>Entretanto, </a:t>
            </a:r>
            <a:r>
              <a:rPr lang="pt-BR" altLang="pt-BR" sz="2800" dirty="0"/>
              <a:t>é comum </a:t>
            </a:r>
            <a:r>
              <a:rPr lang="pt-BR" altLang="pt-BR" sz="2800" dirty="0" smtClean="0"/>
              <a:t> que as </a:t>
            </a:r>
            <a:r>
              <a:rPr lang="pt-BR" altLang="pt-BR" sz="2800" dirty="0"/>
              <a:t>análises qualitativas que usem codificações acabem utilizando estratégias nas quais as categorias prévias são somadas às </a:t>
            </a:r>
            <a:r>
              <a:rPr lang="pt-BR" altLang="pt-BR" sz="2800" dirty="0" smtClean="0"/>
              <a:t>que emergem </a:t>
            </a:r>
            <a:r>
              <a:rPr lang="pt-BR" altLang="pt-BR" sz="2800" dirty="0"/>
              <a:t>dos dados e têm alcance explicativo </a:t>
            </a:r>
            <a:endParaRPr lang="pt-BR" altLang="pt-BR" sz="28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800" dirty="0"/>
              <a:t>De acordo com </a:t>
            </a:r>
            <a:r>
              <a:rPr lang="pt-BR" sz="2800" dirty="0" err="1"/>
              <a:t>Gibbs</a:t>
            </a:r>
            <a:r>
              <a:rPr lang="pt-BR" sz="2800" dirty="0"/>
              <a:t> (</a:t>
            </a:r>
            <a:r>
              <a:rPr lang="pt-BR" sz="2800" dirty="0" smtClean="0"/>
              <a:t>2009) alguns pesquisadores fazem </a:t>
            </a:r>
            <a:r>
              <a:rPr lang="pt-BR" sz="2800" dirty="0"/>
              <a:t>a </a:t>
            </a:r>
            <a:r>
              <a:rPr lang="pt-BR" sz="2800" dirty="0" smtClean="0"/>
              <a:t>codificação e </a:t>
            </a:r>
            <a:r>
              <a:rPr lang="pt-BR" sz="2800" dirty="0"/>
              <a:t>dão alguma estrutura hierárquica aos </a:t>
            </a:r>
            <a:r>
              <a:rPr lang="pt-BR" sz="2800" dirty="0" smtClean="0"/>
              <a:t>códigos (com </a:t>
            </a:r>
            <a:r>
              <a:rPr lang="pt-BR" sz="2800" dirty="0"/>
              <a:t>códigos de primeira e segundo níveis) e finalizam a </a:t>
            </a:r>
            <a:r>
              <a:rPr lang="pt-BR" sz="2800" dirty="0" smtClean="0"/>
              <a:t>análise nesse </a:t>
            </a:r>
            <a:r>
              <a:rPr lang="pt-BR" sz="2800" dirty="0"/>
              <a:t>estágio – de comparação entre códigos. Porém, o autor </a:t>
            </a:r>
            <a:r>
              <a:rPr lang="pt-BR" sz="2800" dirty="0" smtClean="0"/>
              <a:t>observa que </a:t>
            </a:r>
            <a:r>
              <a:rPr lang="pt-BR" sz="2800" dirty="0"/>
              <a:t>o processo pode ser </a:t>
            </a:r>
            <a:r>
              <a:rPr lang="pt-BR" sz="2800" dirty="0" smtClean="0"/>
              <a:t>aprofundado</a:t>
            </a:r>
            <a:r>
              <a:rPr lang="pt-BR" sz="2400" dirty="0"/>
              <a:t/>
            </a:r>
            <a:br>
              <a:rPr lang="pt-BR" sz="2400" dirty="0"/>
            </a:b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09454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Análise descritiva qualitativa - IV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251520" y="1340768"/>
            <a:ext cx="8774632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600" dirty="0" smtClean="0"/>
              <a:t>Neste </a:t>
            </a:r>
            <a:r>
              <a:rPr lang="pt-BR" sz="2600" dirty="0"/>
              <a:t>sentido, </a:t>
            </a:r>
            <a:r>
              <a:rPr lang="pt-BR" sz="2600" dirty="0" smtClean="0"/>
              <a:t>o </a:t>
            </a:r>
            <a:r>
              <a:rPr lang="pt-BR" sz="2600" dirty="0"/>
              <a:t>pesquisador </a:t>
            </a:r>
            <a:r>
              <a:rPr lang="pt-BR" sz="2600" dirty="0" smtClean="0"/>
              <a:t>pode produzir </a:t>
            </a:r>
            <a:r>
              <a:rPr lang="pt-BR" sz="2600" dirty="0"/>
              <a:t>tabelas, colocando atributos dos casos (</a:t>
            </a:r>
            <a:r>
              <a:rPr lang="pt-BR" sz="2600" dirty="0" smtClean="0"/>
              <a:t>indivíduos</a:t>
            </a:r>
            <a:r>
              <a:rPr lang="pt-BR" sz="2600" dirty="0"/>
              <a:t>, grupos, instituições, eventos, etc.) em colunas e insira os mesmos em linhas. A comparação que se realize, a partir de matrizes </a:t>
            </a:r>
            <a:r>
              <a:rPr lang="pt-BR" sz="2600" dirty="0" smtClean="0"/>
              <a:t>de dados </a:t>
            </a:r>
            <a:r>
              <a:rPr lang="pt-BR" sz="2600" dirty="0"/>
              <a:t>qualitativos como essa, poderá favorecer a criação de </a:t>
            </a:r>
            <a:r>
              <a:rPr lang="pt-BR" sz="2600" dirty="0" smtClean="0"/>
              <a:t>tipologias que </a:t>
            </a:r>
            <a:r>
              <a:rPr lang="pt-BR" sz="2600" dirty="0"/>
              <a:t>tenham alcance explicativo, isto é, com teor analítico, </a:t>
            </a:r>
            <a:r>
              <a:rPr lang="pt-BR" sz="2600" dirty="0" smtClean="0"/>
              <a:t>ajudando a </a:t>
            </a:r>
            <a:r>
              <a:rPr lang="pt-BR" sz="2600" dirty="0"/>
              <a:t>explicar diferenças e similaridades entre os </a:t>
            </a:r>
            <a:r>
              <a:rPr lang="pt-BR" sz="2600" dirty="0" smtClean="0"/>
              <a:t>casos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600" dirty="0"/>
              <a:t>Um grau mais elevado da análise seria tentar construir um “modelo”, isto é, “uma estrutura que tenta explicar o que foi identificado</a:t>
            </a:r>
            <a:r>
              <a:rPr lang="pt-BR" sz="2600" dirty="0"/>
              <a:t> </a:t>
            </a:r>
            <a:r>
              <a:rPr lang="pt-BR" sz="2600" dirty="0"/>
              <a:t>como aspectos fundamentais de um fenômeno em termos do número de outros aspectos ou elementos da situação”(GIBBS, 2009, 112</a:t>
            </a:r>
            <a:r>
              <a:rPr lang="pt-BR" sz="2600" dirty="0" smtClean="0"/>
              <a:t>)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17708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Análise interpretativa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251520" y="1340768"/>
            <a:ext cx="87746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600" dirty="0" smtClean="0"/>
              <a:t>A criação de um “modelo” já estaria no âmbito da análise interpretativa do dado, ou seja: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dirty="0" smtClean="0"/>
              <a:t>“A segunda </a:t>
            </a:r>
            <a:r>
              <a:rPr lang="pt-BR" altLang="pt-BR" sz="2400" dirty="0"/>
              <a:t>etapa da análise e com ela a pesquisa atinge a condição própria de cientificidade. E a fase que envolve a </a:t>
            </a:r>
            <a:r>
              <a:rPr lang="pt-BR" altLang="pt-BR" sz="2400" dirty="0" smtClean="0"/>
              <a:t>teorização </a:t>
            </a:r>
            <a:r>
              <a:rPr lang="pt-BR" altLang="pt-BR" sz="2400" dirty="0"/>
              <a:t>dos dados </a:t>
            </a:r>
            <a:r>
              <a:rPr lang="pt-BR" altLang="pt-BR" sz="2400" dirty="0" smtClean="0"/>
              <a:t>empíricos dentro </a:t>
            </a:r>
            <a:r>
              <a:rPr lang="pt-BR" altLang="pt-BR" sz="2400" dirty="0"/>
              <a:t>da perspectiva teórica adotada no início da </a:t>
            </a:r>
            <a:r>
              <a:rPr lang="pt-BR" altLang="pt-BR" sz="2400" dirty="0" smtClean="0"/>
              <a:t>pesquisa. O ponto </a:t>
            </a:r>
            <a:r>
              <a:rPr lang="pt-BR" altLang="pt-BR" sz="2400" dirty="0"/>
              <a:t>de chegada retoma dialeticamente o ponto de </a:t>
            </a:r>
            <a:r>
              <a:rPr lang="pt-BR" altLang="pt-BR" sz="2400" dirty="0" smtClean="0"/>
              <a:t>partida, integrando </a:t>
            </a:r>
            <a:r>
              <a:rPr lang="pt-BR" altLang="pt-BR" sz="2400" dirty="0"/>
              <a:t>os dados </a:t>
            </a:r>
            <a:r>
              <a:rPr lang="pt-BR" altLang="pt-BR" sz="2400" dirty="0" smtClean="0"/>
              <a:t>numa </a:t>
            </a:r>
            <a:r>
              <a:rPr lang="pt-BR" altLang="pt-BR" sz="2400" dirty="0"/>
              <a:t>totalidade que agora é </a:t>
            </a:r>
            <a:r>
              <a:rPr lang="pt-BR" altLang="pt-BR" sz="2400" dirty="0" smtClean="0"/>
              <a:t>igualmente objeto </a:t>
            </a:r>
            <a:r>
              <a:rPr lang="pt-BR" altLang="pt-BR" sz="2400" dirty="0"/>
              <a:t>empírico e objeto </a:t>
            </a:r>
            <a:r>
              <a:rPr lang="pt-BR" altLang="pt-BR" sz="2400" dirty="0" smtClean="0"/>
              <a:t>teórico” (LOPES, 2007, p. 151)</a:t>
            </a:r>
          </a:p>
          <a:p>
            <a:pPr marL="342900"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Neste </a:t>
            </a:r>
            <a:r>
              <a:rPr lang="pt-BR" altLang="pt-BR" sz="2600" dirty="0"/>
              <a:t>momento, a pesquisa volta ao quadro teórico e procura integrar seus achados ao mesmo, ao estado de conhecimento sobre uma questão</a:t>
            </a:r>
          </a:p>
        </p:txBody>
      </p:sp>
    </p:spTree>
    <p:extLst>
      <p:ext uri="{BB962C8B-B14F-4D97-AF65-F5344CB8AC3E}">
        <p14:creationId xmlns:p14="http://schemas.microsoft.com/office/powerpoint/2010/main" val="908195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Análise interpretativa e triangulação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4684" y="1484784"/>
            <a:ext cx="895931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600" dirty="0" smtClean="0"/>
              <a:t>Uma estratégia para aumentar a validade das análise e procurar realizar a chamada “triangulação”, ou seja, comparar descobertas obtidas por diferentes métodos e dados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600" dirty="0" smtClean="0"/>
              <a:t>O grau de convergência das análises reforçará o discursos, ou poderá apontar incongruências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600" dirty="0" smtClean="0"/>
              <a:t>A propósito dessa prática, </a:t>
            </a:r>
            <a:r>
              <a:rPr lang="pt-BR" altLang="pt-BR" sz="2600" dirty="0" err="1" smtClean="0"/>
              <a:t>Stake</a:t>
            </a:r>
            <a:r>
              <a:rPr lang="pt-BR" altLang="pt-BR" sz="2600" dirty="0" smtClean="0"/>
              <a:t> nota que: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BR" altLang="pt-BR" sz="26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BR" altLang="pt-BR" sz="2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15885"/>
            <a:ext cx="6028531" cy="22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1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Análise interpretativa e o fim da pesquisa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4684" y="1556792"/>
            <a:ext cx="8959316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600" dirty="0" smtClean="0"/>
              <a:t>Assim como para Lopes (2007), para Moreira </a:t>
            </a:r>
            <a:r>
              <a:rPr lang="pt-BR" sz="2600" dirty="0"/>
              <a:t>e </a:t>
            </a:r>
            <a:r>
              <a:rPr lang="pt-BR" sz="2600" dirty="0" err="1"/>
              <a:t>Caleffe</a:t>
            </a:r>
            <a:r>
              <a:rPr lang="pt-BR" sz="2600" dirty="0"/>
              <a:t>, a análise – quantitativa ou qualitativa – só </a:t>
            </a:r>
            <a:r>
              <a:rPr lang="pt-BR" sz="2600" dirty="0" smtClean="0"/>
              <a:t>atinge nível </a:t>
            </a:r>
            <a:r>
              <a:rPr lang="pt-BR" sz="2600" dirty="0"/>
              <a:t>mais elevado, quando o pesquisador, após uma etapa </a:t>
            </a:r>
            <a:r>
              <a:rPr lang="pt-BR" sz="2600" dirty="0" smtClean="0"/>
              <a:t>descritiva de </a:t>
            </a:r>
            <a:r>
              <a:rPr lang="pt-BR" sz="2600" dirty="0"/>
              <a:t>verificação dos dados, realiza a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200" dirty="0"/>
              <a:t>interpretação dos resultados, que significa identificar os aspectos importantes da descrição. Uma vez que o pesquisador tenha </a:t>
            </a:r>
            <a:r>
              <a:rPr lang="pt-BR" sz="2200" dirty="0" smtClean="0"/>
              <a:t>organizado os </a:t>
            </a:r>
            <a:r>
              <a:rPr lang="pt-BR" sz="2200" dirty="0"/>
              <a:t>dados, esse estágio pode ser entendido como o da resposta à pergunta: “é daí?”(2008, </a:t>
            </a:r>
            <a:r>
              <a:rPr lang="pt-BR" sz="2200" dirty="0" smtClean="0"/>
              <a:t>p. 152</a:t>
            </a:r>
            <a:r>
              <a:rPr lang="pt-BR" sz="2200" dirty="0"/>
              <a:t>)</a:t>
            </a:r>
            <a:endParaRPr lang="pt-BR" altLang="pt-BR" sz="22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2600" dirty="0" smtClean="0"/>
              <a:t>Nesse momento, o autor volta às hipóteses, questões e problema de pesquisa, buscando respondê-los e integrando o estudo dentro do estado de </a:t>
            </a:r>
            <a:r>
              <a:rPr lang="pt-BR" sz="2600" smtClean="0"/>
              <a:t>conhecimento sobre o tema</a:t>
            </a:r>
            <a:endParaRPr lang="pt-BR" sz="2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BR" altLang="pt-BR" sz="2600" dirty="0"/>
          </a:p>
        </p:txBody>
      </p:sp>
    </p:spTree>
    <p:extLst>
      <p:ext uri="{BB962C8B-B14F-4D97-AF65-F5344CB8AC3E}">
        <p14:creationId xmlns:p14="http://schemas.microsoft.com/office/powerpoint/2010/main" val="346765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" y="1417638"/>
            <a:ext cx="86868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BOOTH, Wayne C.; COLOMB, Gregory G. e WILLIAMS, Joseph M. </a:t>
            </a:r>
            <a:r>
              <a:rPr lang="pt-BR" i="1" dirty="0"/>
              <a:t>A arte da pesquisa</a:t>
            </a:r>
            <a:r>
              <a:rPr lang="pt-BR" dirty="0"/>
              <a:t>. São Paulo, Martins </a:t>
            </a:r>
            <a:r>
              <a:rPr lang="pt-BR" dirty="0" smtClean="0"/>
              <a:t>Fontes, 2a </a:t>
            </a:r>
            <a:r>
              <a:rPr lang="pt-BR" dirty="0"/>
              <a:t>ed., 2005. </a:t>
            </a:r>
            <a:endParaRPr lang="pt-BR" dirty="0" smtClean="0"/>
          </a:p>
          <a:p>
            <a:pPr>
              <a:spcAft>
                <a:spcPts val="1200"/>
              </a:spcAft>
            </a:pPr>
            <a:r>
              <a:rPr lang="pt-BR" dirty="0" smtClean="0"/>
              <a:t>BRAGA, José </a:t>
            </a:r>
            <a:r>
              <a:rPr lang="pt-BR" dirty="0" err="1" smtClean="0"/>
              <a:t>Luis</a:t>
            </a:r>
            <a:r>
              <a:rPr lang="pt-BR" dirty="0" smtClean="0"/>
              <a:t>. </a:t>
            </a:r>
            <a:r>
              <a:rPr lang="pt-BR" dirty="0"/>
              <a:t>Para começar um projeto de pesquisa. </a:t>
            </a:r>
            <a:r>
              <a:rPr lang="pt-BR" i="1" dirty="0"/>
              <a:t>Comunicação &amp; Educação</a:t>
            </a:r>
            <a:r>
              <a:rPr lang="pt-BR" dirty="0"/>
              <a:t>, n. 3, set./dez. 2005. Disponível em</a:t>
            </a:r>
            <a:br>
              <a:rPr lang="pt-BR" dirty="0"/>
            </a:b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www.revistas.univerciencia.org/index.php/comeduc/article/viewFile/5155/4783</a:t>
            </a:r>
            <a:r>
              <a:rPr lang="pt-BR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GATTI, </a:t>
            </a:r>
            <a:r>
              <a:rPr lang="pt-BR" dirty="0" err="1" smtClean="0"/>
              <a:t>Bernardete</a:t>
            </a:r>
            <a:r>
              <a:rPr lang="pt-BR" dirty="0" smtClean="0"/>
              <a:t> A. </a:t>
            </a:r>
            <a:r>
              <a:rPr lang="pt-BR" dirty="0"/>
              <a:t>Algumas considerações sobre procedimentos metodológicos nas pesquisas educacionais. </a:t>
            </a:r>
            <a:r>
              <a:rPr lang="pt-BR" i="1" dirty="0" err="1"/>
              <a:t>EccoS</a:t>
            </a:r>
            <a:r>
              <a:rPr lang="pt-BR" i="1" dirty="0"/>
              <a:t> </a:t>
            </a:r>
            <a:r>
              <a:rPr lang="pt-BR" i="1" dirty="0" smtClean="0"/>
              <a:t>Rev. Cient</a:t>
            </a:r>
            <a:r>
              <a:rPr lang="pt-BR" i="1" dirty="0"/>
              <a:t>.</a:t>
            </a:r>
            <a:r>
              <a:rPr lang="pt-BR" dirty="0"/>
              <a:t>, Vol. 1, p. 63-79, 1999. Disponível em: 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www4.uninove.br/ojs/index.php/eccos/article/viewFile/155/167</a:t>
            </a:r>
            <a:r>
              <a:rPr lang="pt-BR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pt-BR" dirty="0"/>
              <a:t>GOLDENBERG, Mirian. </a:t>
            </a:r>
            <a:r>
              <a:rPr lang="pt-BR" i="1" dirty="0"/>
              <a:t>A arte de pesquisar: </a:t>
            </a:r>
            <a:r>
              <a:rPr lang="pt-BR" dirty="0"/>
              <a:t>como fazer pesquisa qualitativa em </a:t>
            </a:r>
            <a:r>
              <a:rPr lang="pt-BR" dirty="0" smtClean="0"/>
              <a:t>ciências </a:t>
            </a:r>
            <a:r>
              <a:rPr lang="pt-BR" dirty="0"/>
              <a:t>sociais. Rio de </a:t>
            </a:r>
            <a:r>
              <a:rPr lang="pt-BR" dirty="0" smtClean="0"/>
              <a:t>Janeiro, Record</a:t>
            </a:r>
            <a:r>
              <a:rPr lang="pt-BR" dirty="0"/>
              <a:t>, 3a ed., 1999. </a:t>
            </a:r>
            <a:r>
              <a:rPr lang="pt-BR" dirty="0" smtClean="0"/>
              <a:t>Disponível em</a:t>
            </a:r>
            <a:r>
              <a:rPr lang="pt-BR" dirty="0"/>
              <a:t>:  </a:t>
            </a:r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www.ufjf.br/labesc/files/2012/03/A-Arte-de-Pesquisar-Mirian-Goldenberg.pdf</a:t>
            </a:r>
            <a:r>
              <a:rPr lang="pt-BR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pt-BR" dirty="0"/>
              <a:t>LANKSHEAR, Colin; KNOBEL, Michele. </a:t>
            </a:r>
            <a:r>
              <a:rPr lang="pt-BR" i="1" dirty="0"/>
              <a:t>Pesquisa pedagógica: </a:t>
            </a:r>
            <a:r>
              <a:rPr lang="pt-BR" dirty="0"/>
              <a:t>do projeto à </a:t>
            </a:r>
            <a:r>
              <a:rPr lang="pt-BR" dirty="0" err="1"/>
              <a:t>implementação.Porto</a:t>
            </a:r>
            <a:r>
              <a:rPr lang="pt-BR" dirty="0"/>
              <a:t> </a:t>
            </a:r>
            <a:r>
              <a:rPr lang="pt-BR" dirty="0" err="1" smtClean="0"/>
              <a:t>Alegre,Artmed</a:t>
            </a:r>
            <a:r>
              <a:rPr lang="pt-BR" dirty="0" smtClean="0"/>
              <a:t>, 2008</a:t>
            </a:r>
            <a:r>
              <a:rPr lang="pt-BR" dirty="0"/>
              <a:t>. </a:t>
            </a:r>
            <a:endParaRPr lang="pt-BR" dirty="0" smtClean="0"/>
          </a:p>
          <a:p>
            <a:pPr>
              <a:spcAft>
                <a:spcPts val="1200"/>
              </a:spcAft>
            </a:pPr>
            <a:r>
              <a:rPr lang="pt-BR" dirty="0" err="1" smtClean="0"/>
              <a:t>LAVILLE,Christian</a:t>
            </a:r>
            <a:r>
              <a:rPr lang="pt-BR" dirty="0"/>
              <a:t>; DIONNE, Jean. </a:t>
            </a:r>
            <a:r>
              <a:rPr lang="pt-BR" i="1" dirty="0"/>
              <a:t>A construção do saber: </a:t>
            </a:r>
            <a:r>
              <a:rPr lang="pt-BR" dirty="0"/>
              <a:t>manual de metodologia das ciências humanas. </a:t>
            </a:r>
            <a:r>
              <a:rPr lang="pt-BR" dirty="0" smtClean="0"/>
              <a:t>Porto Alegre</a:t>
            </a:r>
            <a:r>
              <a:rPr lang="pt-BR" dirty="0"/>
              <a:t>, Artmed; Belo Horizonte, Ed. UFMG, 1999</a:t>
            </a:r>
            <a:r>
              <a:rPr lang="pt-BR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endParaRPr lang="pt-BR" dirty="0" smtClean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072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" y="1417638"/>
            <a:ext cx="868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 smtClean="0"/>
              <a:t>LÉTOURNEAU</a:t>
            </a:r>
            <a:r>
              <a:rPr lang="pt-BR" dirty="0"/>
              <a:t>, </a:t>
            </a:r>
            <a:r>
              <a:rPr lang="pt-BR" dirty="0" err="1"/>
              <a:t>Jocelyn</a:t>
            </a:r>
            <a:r>
              <a:rPr lang="pt-BR" dirty="0"/>
              <a:t>. </a:t>
            </a:r>
            <a:r>
              <a:rPr lang="pt-BR" i="1" dirty="0"/>
              <a:t>Ferramentas para o pesquisador iniciante</a:t>
            </a:r>
            <a:r>
              <a:rPr lang="pt-BR" dirty="0"/>
              <a:t>. São Paulo, Martins Fontes, </a:t>
            </a:r>
            <a:r>
              <a:rPr lang="pt-BR" dirty="0" smtClean="0"/>
              <a:t>2011.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LOPES</a:t>
            </a:r>
            <a:r>
              <a:rPr lang="pt-BR" dirty="0"/>
              <a:t>, Maria </a:t>
            </a:r>
            <a:r>
              <a:rPr lang="pt-BR" dirty="0" err="1" smtClean="0"/>
              <a:t>Immacolata</a:t>
            </a:r>
            <a:r>
              <a:rPr lang="pt-BR" dirty="0" smtClean="0"/>
              <a:t> </a:t>
            </a:r>
            <a:r>
              <a:rPr lang="pt-BR" dirty="0" err="1" smtClean="0"/>
              <a:t>Vassallo</a:t>
            </a:r>
            <a:r>
              <a:rPr lang="pt-BR" dirty="0" smtClean="0"/>
              <a:t> </a:t>
            </a:r>
            <a:r>
              <a:rPr lang="pt-BR" dirty="0"/>
              <a:t>de. </a:t>
            </a:r>
            <a:r>
              <a:rPr lang="pt-BR" i="1" dirty="0"/>
              <a:t>Pesquisa em comunicação</a:t>
            </a:r>
            <a:r>
              <a:rPr lang="pt-BR" dirty="0"/>
              <a:t>. São Paulo, Loyola, 8a ed., </a:t>
            </a:r>
            <a:r>
              <a:rPr lang="pt-BR" dirty="0" smtClean="0"/>
              <a:t>2007. 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RUDIO, Franz V. </a:t>
            </a:r>
            <a:r>
              <a:rPr lang="pt-BR" i="1" dirty="0" smtClean="0"/>
              <a:t>Introdução </a:t>
            </a:r>
            <a:r>
              <a:rPr lang="pt-BR" i="1" dirty="0"/>
              <a:t>ao projeto de metodologia científica</a:t>
            </a:r>
            <a:r>
              <a:rPr lang="pt-BR" dirty="0"/>
              <a:t>. </a:t>
            </a:r>
            <a:r>
              <a:rPr lang="pt-BR" dirty="0" smtClean="0"/>
              <a:t>Petrópolis, RH: </a:t>
            </a:r>
            <a:r>
              <a:rPr lang="pt-BR" dirty="0"/>
              <a:t>Vozes, </a:t>
            </a:r>
            <a:r>
              <a:rPr lang="pt-BR" dirty="0" smtClean="0"/>
              <a:t>2000. </a:t>
            </a:r>
          </a:p>
          <a:p>
            <a:pPr>
              <a:spcAft>
                <a:spcPts val="1200"/>
              </a:spcAft>
            </a:pPr>
            <a:r>
              <a:rPr lang="pt-BR" dirty="0"/>
              <a:t>SANTAELLA, Lucia. </a:t>
            </a:r>
            <a:r>
              <a:rPr lang="pt-BR" i="1" dirty="0"/>
              <a:t>Comunicação e pesquisa: </a:t>
            </a:r>
            <a:r>
              <a:rPr lang="pt-BR" dirty="0"/>
              <a:t>projetos para mestrado e doutorado. São Paulo, Hacker, </a:t>
            </a:r>
            <a:r>
              <a:rPr lang="pt-BR" dirty="0" smtClean="0"/>
              <a:t>2001.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endParaRPr lang="pt-BR" dirty="0" smtClean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18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67544" y="114457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Natureza dos dados</a:t>
            </a:r>
            <a:endParaRPr lang="pt-BR" alt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179512" y="1164134"/>
            <a:ext cx="885698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3000" dirty="0" smtClean="0"/>
              <a:t>Da questão a ser pesquisada decorre a abordagem escolhida para a investigação e o tipo de dado obtido por meio de técnicas de coleta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3000" dirty="0" smtClean="0"/>
              <a:t>Isso implica numa subdivisão das pesquisas nos tipos: quantitativo, qualitativo e misto (combinando os dois primeiros tipos)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sz="3000" dirty="0" smtClean="0"/>
              <a:t>Adaptando Johnson </a:t>
            </a:r>
            <a:r>
              <a:rPr lang="pt-BR" sz="3000" dirty="0"/>
              <a:t>e </a:t>
            </a:r>
            <a:r>
              <a:rPr lang="pt-BR" sz="3000" dirty="0" err="1"/>
              <a:t>Onwuegbuzie</a:t>
            </a:r>
            <a:r>
              <a:rPr lang="pt-BR" sz="3000" dirty="0"/>
              <a:t> (2004</a:t>
            </a:r>
            <a:r>
              <a:rPr lang="pt-BR" sz="3000" dirty="0" smtClean="0"/>
              <a:t>), a seguir, são indicados pontos fortes e </a:t>
            </a:r>
            <a:br>
              <a:rPr lang="pt-BR" sz="3000" dirty="0" smtClean="0"/>
            </a:br>
            <a:r>
              <a:rPr lang="pt-BR" sz="3000" dirty="0" smtClean="0"/>
              <a:t>fracos dessas abordagens. </a:t>
            </a:r>
            <a:r>
              <a:rPr lang="pt-BR" sz="2800" dirty="0"/>
              <a:t/>
            </a:r>
            <a:br>
              <a:rPr lang="pt-BR" sz="2800" dirty="0"/>
            </a:br>
            <a:endParaRPr lang="pt-BR" altLang="pt-BR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Pontos fortes e fracos das abordagens tradicionais de pesquisa - I</a:t>
            </a:r>
            <a:endParaRPr lang="pt-BR" alt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5688632" cy="45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4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Pontos fortes e fracos das abordagens tradicionais de pesquisa - II</a:t>
            </a:r>
            <a:endParaRPr lang="pt-BR" alt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5760640" cy="505940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084168" y="645333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34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Pontos fortes e fracos das abordagens tradicionais de pesquisa - III</a:t>
            </a:r>
            <a:endParaRPr lang="pt-BR" alt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084168" y="645333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74347"/>
            <a:ext cx="5421846" cy="51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Natureza e tratamento dos dados</a:t>
            </a:r>
            <a:endParaRPr lang="pt-BR" alt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23850" y="1268413"/>
            <a:ext cx="86407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dirty="0" smtClean="0"/>
              <a:t>As </a:t>
            </a:r>
            <a:r>
              <a:rPr lang="pt-BR" dirty="0"/>
              <a:t>análises de </a:t>
            </a:r>
            <a:r>
              <a:rPr lang="pt-BR" dirty="0" smtClean="0"/>
              <a:t>dados dependem, assim, da natureza dos mesmos: qualitativos ou quantitativos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dirty="0" smtClean="0"/>
              <a:t>Fala-se, nessa perspectiva, que há dados </a:t>
            </a:r>
            <a:r>
              <a:rPr lang="pt-BR" dirty="0"/>
              <a:t>em forma de “letras” ou de “números</a:t>
            </a:r>
            <a:r>
              <a:rPr lang="pt-BR" dirty="0" smtClean="0"/>
              <a:t>”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dirty="0" smtClean="0"/>
              <a:t>Qualquer que seja o tipo de dado, ele sempre será submetido a algum tipo de tratamento, o que corresponde, em grande medida, à fase de </a:t>
            </a:r>
            <a:r>
              <a:rPr lang="pt-BR" b="1" dirty="0" smtClean="0"/>
              <a:t>análise descritiva </a:t>
            </a:r>
            <a:r>
              <a:rPr lang="pt-BR" dirty="0" smtClean="0"/>
              <a:t>do modelo de Lopes (2007)</a:t>
            </a:r>
            <a:endParaRPr lang="pt-BR" altLang="pt-BR" sz="3000" dirty="0"/>
          </a:p>
        </p:txBody>
      </p:sp>
    </p:spTree>
    <p:extLst>
      <p:ext uri="{BB962C8B-B14F-4D97-AF65-F5344CB8AC3E}">
        <p14:creationId xmlns:p14="http://schemas.microsoft.com/office/powerpoint/2010/main" val="14415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Observação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Análise descritiva</a:t>
            </a:r>
            <a:endParaRPr lang="pt-BR" dirty="0" smtClean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23528" y="1340768"/>
            <a:ext cx="874871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3000" dirty="0"/>
              <a:t>“A </a:t>
            </a:r>
            <a:r>
              <a:rPr lang="pt-BR" sz="3000" dirty="0" smtClean="0"/>
              <a:t>descrição </a:t>
            </a:r>
            <a:r>
              <a:rPr lang="pt-BR" sz="3000" dirty="0"/>
              <a:t>faz a ponte entre a fase de observação </a:t>
            </a:r>
            <a:r>
              <a:rPr lang="pt-BR" sz="3000" dirty="0" smtClean="0"/>
              <a:t>dos dados </a:t>
            </a:r>
            <a:r>
              <a:rPr lang="pt-BR" sz="3000" dirty="0"/>
              <a:t>e a fase da interpretação e, por isso, combina igualmente em suas operações técnicas e métodos de </a:t>
            </a:r>
            <a:r>
              <a:rPr lang="pt-BR" sz="3000" dirty="0" smtClean="0"/>
              <a:t>análise” </a:t>
            </a:r>
            <a:r>
              <a:rPr lang="pt-BR" sz="3000" dirty="0" smtClean="0"/>
              <a:t>(LOPES, 2007, </a:t>
            </a:r>
            <a:r>
              <a:rPr lang="pt-BR" sz="3000" dirty="0"/>
              <a:t>p. </a:t>
            </a:r>
            <a:r>
              <a:rPr lang="pt-BR" sz="3000" dirty="0" smtClean="0"/>
              <a:t>149)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3000" dirty="0"/>
              <a:t>Sua função é </a:t>
            </a:r>
            <a:r>
              <a:rPr lang="pt-BR" sz="3000" dirty="0" smtClean="0"/>
              <a:t>construção </a:t>
            </a:r>
            <a:r>
              <a:rPr lang="pt-BR" sz="3000" dirty="0"/>
              <a:t>do </a:t>
            </a:r>
            <a:r>
              <a:rPr lang="pt-BR" sz="3000" dirty="0" smtClean="0"/>
              <a:t>“objeto empírico”, ou seja, a </a:t>
            </a:r>
            <a:r>
              <a:rPr lang="pt-BR" sz="3000" dirty="0"/>
              <a:t>ser reprodução do </a:t>
            </a:r>
            <a:r>
              <a:rPr lang="pt-BR" sz="3000" dirty="0" smtClean="0"/>
              <a:t>fenômeno concreto </a:t>
            </a:r>
            <a:r>
              <a:rPr lang="pt-BR" sz="3000" dirty="0"/>
              <a:t>descrito através de seus caracteres </a:t>
            </a:r>
            <a:r>
              <a:rPr lang="pt-BR" sz="3000" dirty="0" smtClean="0"/>
              <a:t>essenciais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dirty="0" smtClean="0"/>
              <a:t>A partir daí, o fenômeno ganha características inteligíveis, de maneira sintética</a:t>
            </a:r>
            <a:endParaRPr lang="pt-BR" altLang="pt-BR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Análise descritiva quantitativa</a:t>
            </a:r>
            <a:endParaRPr lang="pt-BR" alt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425603" y="1417638"/>
            <a:ext cx="856895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Neste caso, o </a:t>
            </a:r>
            <a:r>
              <a:rPr lang="pt-BR" altLang="pt-BR" sz="2800" dirty="0" err="1"/>
              <a:t>o</a:t>
            </a:r>
            <a:r>
              <a:rPr lang="pt-BR" altLang="pt-BR" sz="2800" dirty="0"/>
              <a:t> </a:t>
            </a:r>
            <a:r>
              <a:rPr lang="pt-BR" altLang="pt-BR" sz="2800" dirty="0" smtClean="0"/>
              <a:t>pesquisador poderá </a:t>
            </a:r>
            <a:r>
              <a:rPr lang="pt-BR" altLang="pt-BR" sz="2800" dirty="0"/>
              <a:t>transformar em tabelas/gráficos os dados numéricos, submetendo-os a análises estatísticas descritivas ou mais complexas (</a:t>
            </a:r>
            <a:r>
              <a:rPr lang="pt-BR" altLang="pt-BR" sz="2800" dirty="0" smtClean="0"/>
              <a:t>para tanto </a:t>
            </a:r>
            <a:r>
              <a:rPr lang="pt-BR" altLang="pt-BR" sz="2800" dirty="0"/>
              <a:t>recomenda-se o exame da literatura </a:t>
            </a:r>
            <a:r>
              <a:rPr lang="pt-BR" altLang="pt-BR" sz="2800" dirty="0" smtClean="0"/>
              <a:t>especializada)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Nestas análises, o fundamental é </a:t>
            </a:r>
            <a:r>
              <a:rPr lang="pt-BR" altLang="pt-BR" sz="2800" dirty="0" smtClean="0"/>
              <a:t>tentar perceber </a:t>
            </a:r>
            <a:r>
              <a:rPr lang="pt-BR" altLang="pt-BR" sz="2800" b="1" dirty="0"/>
              <a:t>correlações entre </a:t>
            </a:r>
            <a:r>
              <a:rPr lang="pt-BR" altLang="pt-BR" sz="2800" b="1" dirty="0" smtClean="0"/>
              <a:t>variáveis </a:t>
            </a:r>
            <a:r>
              <a:rPr lang="pt-BR" altLang="pt-BR" sz="2800" dirty="0" smtClean="0"/>
              <a:t>e verificar possíveis </a:t>
            </a:r>
            <a:r>
              <a:rPr lang="pt-BR" altLang="pt-BR" sz="2800" b="1" dirty="0" smtClean="0"/>
              <a:t>causalidades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BR" altLang="pt-BR" sz="2800" dirty="0" smtClean="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pt-BR" altLang="pt-BR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1647</Words>
  <Application>Microsoft Office PowerPoint</Application>
  <PresentationFormat>Apresentação na tela (4:3)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Tema do Office</vt:lpstr>
      <vt:lpstr>Análise de dados</vt:lpstr>
      <vt:lpstr>“A despeito do que a sabedoria convencional nos diz, os fatos não falam por si. Mesmo os dados quantitativos precisam ser interpretados” (ANGROSINO, 2009, p. 90)</vt:lpstr>
      <vt:lpstr>Natureza dos dados</vt:lpstr>
      <vt:lpstr>Pontos fortes e fracos das abordagens tradicionais de pesquisa - I</vt:lpstr>
      <vt:lpstr>Pontos fortes e fracos das abordagens tradicionais de pesquisa - II</vt:lpstr>
      <vt:lpstr>Pontos fortes e fracos das abordagens tradicionais de pesquisa - III</vt:lpstr>
      <vt:lpstr>Natureza e tratamento dos dados</vt:lpstr>
      <vt:lpstr>Observação  Análise descritiva</vt:lpstr>
      <vt:lpstr>Análise descritiva quantitativa</vt:lpstr>
      <vt:lpstr>Exemplos de tratamento estatístico de dados - I</vt:lpstr>
      <vt:lpstr>Exemplos de tratamento estatístico de dados - II</vt:lpstr>
      <vt:lpstr>Exemplos de tratamento estatístico de dados - III</vt:lpstr>
      <vt:lpstr>Exemplos de tratamento estatístico de dados - IV</vt:lpstr>
      <vt:lpstr>Exemplos de tratamento estatístico de dados - V</vt:lpstr>
      <vt:lpstr>Exemplos de tratamento estatístico de dados - VI</vt:lpstr>
      <vt:lpstr>Função das tabelas e gráficos</vt:lpstr>
      <vt:lpstr>Recomendações para a feitura de tabelas e gráficos</vt:lpstr>
      <vt:lpstr>Análise descritiva qualitativa - I</vt:lpstr>
      <vt:lpstr>Análise descritiva qualitativa - II</vt:lpstr>
      <vt:lpstr>Análise descritiva qualitativa - III</vt:lpstr>
      <vt:lpstr>Análise descritiva qualitativa - IV</vt:lpstr>
      <vt:lpstr>Análise interpretativa</vt:lpstr>
      <vt:lpstr>Análise interpretativa e triangulação</vt:lpstr>
      <vt:lpstr>Análise interpretativa e o fim da pesquisa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ABNT: normatização e referências em trabalhos acadêmicos</dc:title>
  <dc:creator>Richard</dc:creator>
  <cp:lastModifiedBy>Usuário do Windows</cp:lastModifiedBy>
  <cp:revision>51</cp:revision>
  <dcterms:created xsi:type="dcterms:W3CDTF">2019-05-07T19:55:29Z</dcterms:created>
  <dcterms:modified xsi:type="dcterms:W3CDTF">2020-06-12T12:10:16Z</dcterms:modified>
</cp:coreProperties>
</file>