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346" r:id="rId8"/>
    <p:sldId id="337" r:id="rId9"/>
    <p:sldId id="339" r:id="rId10"/>
    <p:sldId id="340" r:id="rId11"/>
    <p:sldId id="342" r:id="rId12"/>
    <p:sldId id="345" r:id="rId13"/>
    <p:sldId id="262" r:id="rId14"/>
    <p:sldId id="338" r:id="rId15"/>
    <p:sldId id="332" r:id="rId16"/>
    <p:sldId id="333" r:id="rId17"/>
    <p:sldId id="334" r:id="rId18"/>
    <p:sldId id="335" r:id="rId19"/>
    <p:sldId id="336" r:id="rId20"/>
    <p:sldId id="347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947E2-F400-4474-87D6-732B08752841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0C0F4-4556-4BB5-9244-0A30982DF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86357-C547-4CDC-BC2B-51BFF7A253AF}" type="slidenum">
              <a:rPr lang="pt-BR"/>
              <a:pPr/>
              <a:t>2</a:t>
            </a:fld>
            <a:endParaRPr lang="pt-BR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BE96B-F798-433B-A853-8D78FCBCB9A9}" type="slidenum">
              <a:rPr lang="en-US"/>
              <a:pPr/>
              <a:t>11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806E8-5DEF-47A8-A6D8-F6E446599B98}" type="slidenum">
              <a:rPr lang="en-US"/>
              <a:pPr/>
              <a:t>12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F4074-3E7D-4141-869B-476F8A07C01C}" type="slidenum">
              <a:rPr lang="pt-BR"/>
              <a:pPr/>
              <a:t>13</a:t>
            </a:fld>
            <a:endParaRPr lang="pt-BR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09703-E2BB-4648-B2B6-BE5E5C002A3E}" type="slidenum">
              <a:rPr lang="en-US"/>
              <a:pPr/>
              <a:t>14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1F619-009E-4E5F-ACFA-57E276C351A7}" type="slidenum">
              <a:rPr lang="pt-BR"/>
              <a:pPr/>
              <a:t>15</a:t>
            </a:fld>
            <a:endParaRPr lang="pt-B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CCB27-5921-458D-9E4E-EF9FA8A8A1E5}" type="slidenum">
              <a:rPr lang="pt-BR"/>
              <a:pPr/>
              <a:t>16</a:t>
            </a:fld>
            <a:endParaRPr lang="pt-BR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5F5C3-B568-4652-8BF2-E5098AB947D7}" type="slidenum">
              <a:rPr lang="pt-BR"/>
              <a:pPr/>
              <a:t>17</a:t>
            </a:fld>
            <a:endParaRPr lang="pt-BR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C3991-EDA4-485E-B672-7A2761619BBE}" type="slidenum">
              <a:rPr lang="pt-BR"/>
              <a:pPr/>
              <a:t>18</a:t>
            </a:fld>
            <a:endParaRPr lang="pt-BR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09C98-6B58-478E-9A57-ADEC2E8E5D01}" type="slidenum">
              <a:rPr lang="pt-BR"/>
              <a:pPr/>
              <a:t>19</a:t>
            </a:fld>
            <a:endParaRPr lang="pt-BR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4F418-6467-42F9-9E68-42B0966AECD4}" type="slidenum">
              <a:rPr lang="pt-BR"/>
              <a:pPr/>
              <a:t>21</a:t>
            </a:fld>
            <a:endParaRPr lang="pt-B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AEC56-0459-4878-BF6A-4F59C74CB804}" type="slidenum">
              <a:rPr lang="pt-BR"/>
              <a:pPr/>
              <a:t>3</a:t>
            </a:fld>
            <a:endParaRPr lang="pt-B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7F139-BBD6-4E54-97EC-A60ACA3BACBC}" type="slidenum">
              <a:rPr lang="pt-BR"/>
              <a:pPr/>
              <a:t>22</a:t>
            </a:fld>
            <a:endParaRPr lang="pt-B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3A5B8-6F3B-4C7C-8185-C3E5DACCFF0D}" type="slidenum">
              <a:rPr lang="pt-BR"/>
              <a:pPr/>
              <a:t>24</a:t>
            </a:fld>
            <a:endParaRPr lang="pt-B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A9F45-4B51-4F88-8280-CC7BA097687C}" type="slidenum">
              <a:rPr lang="pt-BR"/>
              <a:pPr/>
              <a:t>26</a:t>
            </a:fld>
            <a:endParaRPr 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55E76-C34D-43FF-91BE-B4369C394424}" type="slidenum">
              <a:rPr lang="pt-BR"/>
              <a:pPr/>
              <a:t>46</a:t>
            </a:fld>
            <a:endParaRPr lang="pt-B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90B13-EEBA-4FC3-AA84-363044A5D955}" type="slidenum">
              <a:rPr lang="pt-BR"/>
              <a:pPr/>
              <a:t>47</a:t>
            </a:fld>
            <a:endParaRPr lang="pt-B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795BE-025E-4905-89A4-C870B7553671}" type="slidenum">
              <a:rPr lang="pt-BR"/>
              <a:pPr/>
              <a:t>55</a:t>
            </a:fld>
            <a:endParaRPr lang="pt-B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B7335-6E16-47AD-86A3-07459DD0B14E}" type="slidenum">
              <a:rPr lang="pt-BR"/>
              <a:pPr/>
              <a:t>60</a:t>
            </a:fld>
            <a:endParaRPr lang="pt-BR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7701F-954D-4385-B1FC-6D832F824B74}" type="slidenum">
              <a:rPr lang="pt-BR"/>
              <a:pPr/>
              <a:t>61</a:t>
            </a:fld>
            <a:endParaRPr lang="pt-BR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56AFE-F6C1-4B8D-B9CE-CC4D504CC737}" type="slidenum">
              <a:rPr lang="pt-BR"/>
              <a:pPr/>
              <a:t>62</a:t>
            </a:fld>
            <a:endParaRPr lang="pt-BR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D8BE9-733C-40FF-AFBA-0EF419078EB2}" type="slidenum">
              <a:rPr lang="pt-BR"/>
              <a:pPr/>
              <a:t>67</a:t>
            </a:fld>
            <a:endParaRPr lang="pt-BR"/>
          </a:p>
        </p:txBody>
      </p:sp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2BCD6-17A2-4E41-A39A-8D8D0B8E1273}" type="slidenum">
              <a:rPr lang="pt-BR"/>
              <a:pPr/>
              <a:t>4</a:t>
            </a:fld>
            <a:endParaRPr lang="pt-BR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698D0-9871-4C5D-ACA4-99CE361C29F8}" type="slidenum">
              <a:rPr lang="pt-BR"/>
              <a:pPr/>
              <a:t>83</a:t>
            </a:fld>
            <a:endParaRPr lang="pt-BR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4" tIns="45717" rIns="91434" bIns="45717"/>
          <a:lstStyle/>
          <a:p>
            <a:endParaRPr lang="pt-BR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 eaLnBrk="0" hangingPunct="0"/>
            <a:fld id="{1DBC0DF9-F3EB-45E0-868D-9726065601E3}" type="slidenum">
              <a:rPr lang="en-US" sz="1200">
                <a:latin typeface="Times New Roman" pitchFamily="18" charset="0"/>
              </a:rPr>
              <a:pPr algn="r" eaLnBrk="0" hangingPunct="0"/>
              <a:t>83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8741E-F356-4C4B-82CE-490B76848ACF}" type="slidenum">
              <a:rPr lang="pt-BR"/>
              <a:pPr/>
              <a:t>84</a:t>
            </a:fld>
            <a:endParaRPr lang="pt-B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80B24-321F-42B9-91DB-D371447AA76C}" type="slidenum">
              <a:rPr lang="pt-BR"/>
              <a:pPr/>
              <a:t>5</a:t>
            </a:fld>
            <a:endParaRPr lang="pt-B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2724-7640-42C8-84BF-33CBBE1A95F0}" type="slidenum">
              <a:rPr lang="pt-BR"/>
              <a:pPr/>
              <a:t>6</a:t>
            </a:fld>
            <a:endParaRPr lang="pt-B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2178D-247B-4EE7-BA09-80503AFF9725}" type="slidenum">
              <a:rPr lang="en-US"/>
              <a:pPr/>
              <a:t>7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A1396-D519-435B-9B2B-893A5C9146AC}" type="slidenum">
              <a:rPr lang="en-US"/>
              <a:pPr/>
              <a:t>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89057-BD98-4B8C-9DD8-0E333465F5B6}" type="slidenum">
              <a:rPr lang="en-US"/>
              <a:pPr/>
              <a:t>9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7AA50-8A19-4F6B-9C12-31A2F80EF469}" type="slidenum">
              <a:rPr lang="en-US"/>
              <a:pPr/>
              <a:t>10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Parte IV Capítulo 18</a:t>
            </a:r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en-US"/>
              <a:t>Gremaud, Vasconcellos e Toneto Jr.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D371C4-40BA-44AD-9CAF-797834490843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C034-09C9-4CF4-8851-BABDC1FE6A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Parte IV Capítulo 18</a:t>
            </a:r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en-US"/>
              <a:t>Gremaud, Vasconcellos e Toneto Jr.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2AD83F-3A22-48F5-BBC6-AD8CB108657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0BA0-DE50-45BF-9D60-4860AECB9164}" type="datetimeFigureOut">
              <a:rPr lang="pt-BR" smtClean="0"/>
              <a:pPr/>
              <a:t>04/08/2013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4339-D33C-4E79-A675-C6F563A7A2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Planilha_do_Microsoft_Office_Excel_97-2003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Planilha_do_Microsoft_Office_Excel_97-20036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Planilha_do_Microsoft_Office_Excel_97-20037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Planilha_do_Microsoft_Office_Excel_97-20038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en.epochtimes.com/news_images/2006-8-29-lula71709911.jpg&amp;imgrefurl=http://moraisvinna.blogspot.com/2009_09_22_archive.html&amp;usg=__CQR46bP-qn1lYl2mDlc0DkVNwFI=&amp;h=408&amp;w=300&amp;sz=31&amp;hl=pt-BR&amp;start=9&amp;sig2=BmUil8KDmV7LSFIWVy0Ccg&amp;um=1&amp;itbs=1&amp;tbnid=dK06jLr7hTFw6M:&amp;tbnh=125&amp;tbnw=92&amp;prev=/images?q=lula&amp;um=1&amp;hl=pt-BR&amp;sa=G&amp;rlz=1G1GGLQ_PT-BRBR357&amp;tbs=isch:1&amp;ei=-1GDS9nUDtSPtgfVvtXTA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Planilha_do_Microsoft_Office_Excel_97-200329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2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governo Lula e as questões atuais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Amaury </a:t>
            </a:r>
            <a:r>
              <a:rPr lang="pt-BR" sz="2400" dirty="0" err="1" smtClean="0"/>
              <a:t>Gremaud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Economia Brasileira Contemporânea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2" name="Gráfico" r:id="rId4" imgW="8848710" imgH="58864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86" name="Gráfico" r:id="rId4" imgW="8848710" imgH="58864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pt-BR" sz="3200"/>
              <a:t>Balanço de Pagamentos no Brasil: evolução 1980 - 2009</a:t>
            </a:r>
          </a:p>
        </p:txBody>
      </p:sp>
      <p:pic>
        <p:nvPicPr>
          <p:cNvPr id="177447" name="Picture 1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1386-337E-4744-A83B-07F2351E1FC3}" type="slidenum">
              <a:rPr lang="pt-BR" altLang="en-US"/>
              <a:pPr/>
              <a:t>13</a:t>
            </a:fld>
            <a:endParaRPr lang="pt-BR" alt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Gráfico" r:id="rId4" imgW="11353717" imgH="59817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8914" name="Gráfico" r:id="rId4" imgW="6162750" imgH="39147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EC83-43B4-4A1E-A295-1CA888058EE6}" type="slidenum">
              <a:rPr lang="pt-BR" altLang="en-US"/>
              <a:pPr/>
              <a:t>15</a:t>
            </a:fld>
            <a:endParaRPr lang="pt-BR" alt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Encontramos o regime cambial ótimo ?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600"/>
              <a:t>Capacidade de absorção de choques externos como Termos de Troca </a:t>
            </a:r>
          </a:p>
          <a:p>
            <a:pPr>
              <a:lnSpc>
                <a:spcPct val="90000"/>
              </a:lnSpc>
            </a:pPr>
            <a:r>
              <a:rPr lang="pt-BR" sz="2600"/>
              <a:t>Manutenção de cambio fixo – custo alto em termos de crescimento</a:t>
            </a:r>
          </a:p>
          <a:p>
            <a:pPr>
              <a:lnSpc>
                <a:spcPct val="90000"/>
              </a:lnSpc>
            </a:pPr>
            <a:r>
              <a:rPr lang="pt-BR" sz="2600"/>
              <a:t>Problemas inflacionários vencidos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600"/>
              <a:t>	Existe atualmente: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Movimentos mais acentuados nas taxas cambiais 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Temos maior grau de liberdade do ponto de vista monetário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Ataques especulativos e problemas com dividas são menos pronunciados</a:t>
            </a:r>
          </a:p>
          <a:p>
            <a:pPr>
              <a:lnSpc>
                <a:spcPct val="90000"/>
              </a:lnSpc>
            </a:pPr>
            <a:endParaRPr lang="pt-BR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A48E-D7CE-4B08-A538-EE5DEE9A3434}" type="slidenum">
              <a:rPr lang="pt-BR" altLang="en-US"/>
              <a:pPr/>
              <a:t>16</a:t>
            </a:fld>
            <a:endParaRPr lang="pt-BR" alt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/>
            </a:r>
            <a:br>
              <a:rPr lang="pt-BR"/>
            </a:br>
            <a:endParaRPr lang="pt-BR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31188" cy="4162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3100"/>
              <a:t>Perspectiva de longo prazo - desconforto com cambio flutuante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700"/>
              <a:t>Oscilações prejudicam crescimento, especialmente onde aprofundamento financeiro é baixo  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700"/>
              <a:t>Ciclos longos de valorização cambial (consistes com BP) mas trazem conseqüências de longo prazo sobre inovação e setores que merecem investimentos – Problema da doença holandesa  e do cambio competitivo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latin typeface="Times New Roman" pitchFamily="18" charset="0"/>
              </a:rPr>
              <a:t>Mas, alguns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53B9-98E0-4F6E-A25C-261482C80E11}" type="slidenum">
              <a:rPr lang="pt-BR" altLang="en-US"/>
              <a:pPr/>
              <a:t>17</a:t>
            </a:fld>
            <a:endParaRPr lang="pt-BR" alt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Por que valorização ?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600"/>
              <a:t>Desvalorizações pós crises – colocaram taxas em posições excessivas</a:t>
            </a:r>
          </a:p>
          <a:p>
            <a:r>
              <a:rPr lang="pt-BR" sz="2600"/>
              <a:t>Entrada de capitais em países como Brasil </a:t>
            </a:r>
          </a:p>
          <a:p>
            <a:r>
              <a:rPr lang="pt-BR" sz="2600"/>
              <a:t>Mudanças no cenário comercial internacional – mudança estrutural na demanda mundial (choque asiático – Índia e China) – </a:t>
            </a:r>
          </a:p>
          <a:p>
            <a:pPr marL="742950" lvl="1" indent="-285750"/>
            <a:r>
              <a:rPr lang="pt-BR" sz="2200"/>
              <a:t>AL cresce demanda por seus produtos naturais </a:t>
            </a:r>
          </a:p>
          <a:p>
            <a:pPr marL="742950" lvl="1" indent="-285750">
              <a:buFont typeface="Wingdings" pitchFamily="2" charset="2"/>
              <a:buNone/>
            </a:pPr>
            <a:endParaRPr lang="pt-BR" sz="2200"/>
          </a:p>
          <a:p>
            <a:pPr>
              <a:buSzPct val="130000"/>
              <a:buFont typeface="Wingdings" pitchFamily="2" charset="2"/>
              <a:buChar char="Ì"/>
            </a:pPr>
            <a:r>
              <a:rPr lang="pt-BR" sz="2600"/>
              <a:t>  Problema é regime ou é nível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F261-C783-4577-BA41-073BDE7E8117}" type="slidenum">
              <a:rPr lang="pt-BR" altLang="en-US"/>
              <a:pPr/>
              <a:t>18</a:t>
            </a:fld>
            <a:endParaRPr lang="pt-BR" alt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0"/>
            <a:ext cx="8388350" cy="1143000"/>
          </a:xfrm>
        </p:spPr>
        <p:txBody>
          <a:bodyPr>
            <a:normAutofit fontScale="90000"/>
          </a:bodyPr>
          <a:lstStyle/>
          <a:p>
            <a:r>
              <a:rPr lang="pt-BR"/>
              <a:t>Qual o problema com a valorização ?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Importações excessivas – problemas de competitividade interna</a:t>
            </a:r>
          </a:p>
          <a:p>
            <a:pPr marL="742950" lvl="1" indent="-285750">
              <a:lnSpc>
                <a:spcPct val="90000"/>
              </a:lnSpc>
            </a:pPr>
            <a:r>
              <a:rPr lang="pt-BR"/>
              <a:t>Desenvolvimento de padrão de consumo artificial</a:t>
            </a:r>
          </a:p>
          <a:p>
            <a:pPr marL="742950" lvl="1" indent="-285750">
              <a:lnSpc>
                <a:spcPct val="90000"/>
              </a:lnSpc>
            </a:pPr>
            <a:r>
              <a:rPr lang="pt-BR"/>
              <a:t>Problema da dinâmica da divida</a:t>
            </a:r>
          </a:p>
          <a:p>
            <a:pPr>
              <a:lnSpc>
                <a:spcPct val="90000"/>
              </a:lnSpc>
            </a:pPr>
            <a:r>
              <a:rPr lang="pt-BR"/>
              <a:t>Concentração e especialização em produtos recursos naturais intensivos </a:t>
            </a:r>
          </a:p>
          <a:p>
            <a:pPr marL="742950" lvl="1" indent="-285750">
              <a:lnSpc>
                <a:spcPct val="90000"/>
              </a:lnSpc>
            </a:pPr>
            <a:r>
              <a:rPr lang="pt-BR"/>
              <a:t>Desincentivo a investimentos nos outros setores </a:t>
            </a:r>
          </a:p>
          <a:p>
            <a:pPr marL="742950" lvl="1" indent="-285750">
              <a:lnSpc>
                <a:spcPct val="90000"/>
              </a:lnSpc>
              <a:buSzPct val="105000"/>
              <a:buFont typeface="Wingdings" pitchFamily="2" charset="2"/>
              <a:buChar char="Ø"/>
            </a:pPr>
            <a:r>
              <a:rPr lang="pt-BR"/>
              <a:t> Existe uma volta aos debate em torno das vantagens comparativas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9269-717D-4FCA-A707-AADFC2AA602F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Qual a alternativa à flutuação com valorização ?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600"/>
              <a:t>Flutuação administrada, evitando valorização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Sem declarar regras de piso (</a:t>
            </a:r>
            <a:r>
              <a:rPr lang="pt-BR" sz="2000"/>
              <a:t>mercado costuma identificar)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Identificando</a:t>
            </a:r>
            <a:r>
              <a:rPr lang="pt-BR" sz="2000"/>
              <a:t> – diminui grau de incerteza</a:t>
            </a:r>
          </a:p>
          <a:p>
            <a:pPr>
              <a:lnSpc>
                <a:spcPct val="90000"/>
              </a:lnSpc>
            </a:pPr>
            <a:r>
              <a:rPr lang="pt-BR" sz="2600"/>
              <a:t>Problemas: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Esterilização – divida e seus custo fiscal </a:t>
            </a:r>
          </a:p>
          <a:p>
            <a:pPr marL="1143000" lvl="2" indent="-228600">
              <a:lnSpc>
                <a:spcPct val="90000"/>
              </a:lnSpc>
            </a:pPr>
            <a:r>
              <a:rPr lang="pt-BR" sz="2000"/>
              <a:t>Divida custa mais que rendimento das reservas</a:t>
            </a:r>
          </a:p>
          <a:p>
            <a:pPr marL="1143000" lvl="2" indent="-228600">
              <a:lnSpc>
                <a:spcPct val="90000"/>
              </a:lnSpc>
            </a:pPr>
            <a:r>
              <a:rPr lang="pt-BR" sz="2000"/>
              <a:t>Volta a perder autonomia da pol. Monetária ou inflação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ataques</a:t>
            </a:r>
          </a:p>
          <a:p>
            <a:pPr>
              <a:lnSpc>
                <a:spcPct val="90000"/>
              </a:lnSpc>
            </a:pPr>
            <a:r>
              <a:rPr lang="pt-BR" sz="2600"/>
              <a:t>Ressurge idéia de controles de cambio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Vale para paises onde a questão é conta de capital ?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200"/>
              <a:t>E onde problema e a BTC ?</a:t>
            </a:r>
          </a:p>
          <a:p>
            <a:pPr marL="742950" lvl="1" indent="-285750">
              <a:lnSpc>
                <a:spcPct val="90000"/>
              </a:lnSpc>
            </a:pPr>
            <a:endParaRPr lang="pt-BR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8CA7-5BA8-4E23-9F93-1A336F1FC630}" type="slidenum">
              <a:rPr lang="pt-BR" altLang="en-US"/>
              <a:pPr/>
              <a:t>2</a:t>
            </a:fld>
            <a:endParaRPr lang="pt-BR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2002 – Só crise eleitoral ?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435975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900"/>
              <a:t>Cenário ia melhorando para FFHH até que: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700"/>
              <a:t>2001: Crise energética, crise argentina, 11/09</a:t>
            </a:r>
          </a:p>
          <a:p>
            <a:pPr marL="1143000" lvl="2" indent="-228600">
              <a:lnSpc>
                <a:spcPct val="80000"/>
              </a:lnSpc>
            </a:pPr>
            <a:r>
              <a:rPr lang="pt-BR" sz="1600"/>
              <a:t>Saída de capital – desvalorização cambial – pressão inflacionária </a:t>
            </a:r>
          </a:p>
          <a:p>
            <a:pPr marL="1143000" lvl="2" indent="-228600">
              <a:lnSpc>
                <a:spcPct val="80000"/>
              </a:lnSpc>
            </a:pPr>
            <a:r>
              <a:rPr lang="pt-BR" sz="1600"/>
              <a:t>subida de juros, ajuste recessivo, </a:t>
            </a:r>
          </a:p>
          <a:p>
            <a:pPr>
              <a:lnSpc>
                <a:spcPct val="80000"/>
              </a:lnSpc>
            </a:pPr>
            <a:r>
              <a:rPr lang="pt-BR" sz="1800"/>
              <a:t>Último ano de FHC, contexto: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baixo crescimento econômico e elevação do desemprego,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fragilidade do ajuste fiscal com aumento da dívida pública apesar do superávit primário,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pressões inflacionárias (vindas da taxa de câmbio),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risco eleitoral.</a:t>
            </a:r>
          </a:p>
          <a:p>
            <a:pPr marL="1143000" lvl="2" indent="-228600">
              <a:lnSpc>
                <a:spcPct val="80000"/>
              </a:lnSpc>
            </a:pPr>
            <a:r>
              <a:rPr lang="pt-BR" sz="1600"/>
              <a:t>Positivo: melhora comercial externa (não percebida ?)</a:t>
            </a:r>
          </a:p>
          <a:p>
            <a:pPr>
              <a:lnSpc>
                <a:spcPct val="80000"/>
              </a:lnSpc>
            </a:pPr>
            <a:r>
              <a:rPr lang="pt-BR" sz="1800"/>
              <a:t>Dominância Fiscal: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elevações da taxa de juros para conter a inflação,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deterioravam a situação fiscal, ampliando o risco da dívida pública (e o risco-país),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levando a fuga de capitais, </a:t>
            </a:r>
          </a:p>
          <a:p>
            <a:pPr marL="742950" lvl="1" indent="-285750">
              <a:lnSpc>
                <a:spcPct val="80000"/>
              </a:lnSpc>
            </a:pPr>
            <a:r>
              <a:rPr lang="pt-BR" sz="1800"/>
              <a:t>desvalorização cambial e novas pressões inflacionárias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contas publicas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69C7-6A83-4F40-B55D-815FFA5F7DE3}" type="slidenum">
              <a:rPr lang="pt-BR" altLang="en-US"/>
              <a:pPr/>
              <a:t>21</a:t>
            </a:fld>
            <a:endParaRPr lang="pt-BR" alt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0" y="188913"/>
          <a:ext cx="9144000" cy="6335712"/>
        </p:xfrm>
        <a:graphic>
          <a:graphicData uri="http://schemas.openxmlformats.org/presentationml/2006/ole">
            <p:oleObj spid="_x0000_s2050" name="Gráfico" r:id="rId4" imgW="11792033" imgH="56578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F25-69A2-450B-B3BC-340824C1C36A}" type="slidenum">
              <a:rPr lang="pt-BR" altLang="en-US"/>
              <a:pPr/>
              <a:t>22</a:t>
            </a:fld>
            <a:endParaRPr lang="pt-BR" alt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323587" name="Object 3"/>
          <p:cNvGraphicFramePr>
            <a:graphicFrameLocks noChangeAspect="1"/>
          </p:cNvGraphicFramePr>
          <p:nvPr>
            <p:ph idx="1"/>
          </p:nvPr>
        </p:nvGraphicFramePr>
        <p:xfrm>
          <a:off x="468313" y="404813"/>
          <a:ext cx="8135937" cy="5619750"/>
        </p:xfrm>
        <a:graphic>
          <a:graphicData uri="http://schemas.openxmlformats.org/presentationml/2006/ole">
            <p:oleObj spid="_x0000_s3074" name="Imagem de bitmap" r:id="rId4" imgW="6876190" imgH="50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Gráfico" r:id="rId3" imgW="6239066" imgH="39339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 smtClean="0"/>
              <a:t>STN: Resultado do governo central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64575" cy="56165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BR" sz="3600" dirty="0" smtClean="0"/>
              <a:t>Acima da linha - </a:t>
            </a:r>
            <a:r>
              <a:rPr lang="pt-BR" dirty="0" smtClean="0"/>
              <a:t>Governo central (STN): </a:t>
            </a:r>
          </a:p>
          <a:p>
            <a:pPr lvl="1" eaLnBrk="1" hangingPunct="1">
              <a:defRPr/>
            </a:pPr>
            <a:r>
              <a:rPr lang="pt-BR" sz="3600" dirty="0" smtClean="0"/>
              <a:t>Tesouro Nacional, </a:t>
            </a:r>
          </a:p>
          <a:p>
            <a:pPr lvl="1" eaLnBrk="1" hangingPunct="1">
              <a:defRPr/>
            </a:pPr>
            <a:r>
              <a:rPr lang="pt-BR" sz="3600" dirty="0" smtClean="0"/>
              <a:t>Previdência Social, </a:t>
            </a:r>
          </a:p>
          <a:p>
            <a:pPr lvl="1" eaLnBrk="1" hangingPunct="1">
              <a:defRPr/>
            </a:pPr>
            <a:r>
              <a:rPr lang="pt-BR" sz="3600" dirty="0" smtClean="0"/>
              <a:t>Banco Central (desde 97)</a:t>
            </a:r>
          </a:p>
          <a:p>
            <a:pPr eaLnBrk="1" hangingPunct="1">
              <a:defRPr/>
            </a:pPr>
            <a:r>
              <a:rPr lang="pt-BR" sz="4000" dirty="0" smtClean="0"/>
              <a:t>Acima da linha - outros</a:t>
            </a:r>
          </a:p>
          <a:p>
            <a:pPr lvl="1" eaLnBrk="1" hangingPunct="1">
              <a:defRPr/>
            </a:pPr>
            <a:r>
              <a:rPr lang="pt-BR" sz="3600" dirty="0" smtClean="0"/>
              <a:t>para estados e municípios – mais difícil </a:t>
            </a:r>
          </a:p>
          <a:p>
            <a:pPr lvl="1" eaLnBrk="1" hangingPunct="1">
              <a:defRPr/>
            </a:pPr>
            <a:r>
              <a:rPr lang="pt-BR" sz="3600" dirty="0" smtClean="0"/>
              <a:t>Estatais federais – SEST </a:t>
            </a:r>
          </a:p>
          <a:p>
            <a:pPr lvl="1" eaLnBrk="1" hangingPunct="1">
              <a:defRPr/>
            </a:pPr>
            <a:r>
              <a:rPr lang="pt-BR" sz="3600" dirty="0" smtClean="0"/>
              <a:t>Estatais municipais e estaduais – </a:t>
            </a:r>
            <a:r>
              <a:rPr lang="pt-BR" sz="3600" dirty="0" err="1" smtClean="0"/>
              <a:t>tb</a:t>
            </a:r>
            <a:r>
              <a:rPr lang="pt-BR" sz="3600" dirty="0" smtClean="0"/>
              <a:t> pouco)</a:t>
            </a:r>
          </a:p>
          <a:p>
            <a:pPr eaLnBrk="1" hangingPunct="1"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smtClean="0"/>
              <a:t>Os dados da Secretaria do Tesouro nacional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35975" cy="49974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dirty="0" smtClean="0"/>
              <a:t>Acima da linha  </a:t>
            </a:r>
            <a:r>
              <a:rPr lang="pt-BR" sz="3000" dirty="0" smtClean="0"/>
              <a:t>(cuidado com execução financeira</a:t>
            </a:r>
            <a:r>
              <a:rPr lang="pt-BR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dirty="0" smtClean="0"/>
              <a:t>Governo central: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dirty="0" smtClean="0"/>
              <a:t>Tesouro Nacional, Previdência Social, Banco Central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dirty="0" smtClean="0"/>
              <a:t>Das Receitas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dirty="0" smtClean="0"/>
              <a:t>apropriadas pelas DARF, retira-se restituições</a:t>
            </a:r>
          </a:p>
          <a:p>
            <a:pPr lvl="3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 smtClean="0"/>
              <a:t>(Execução só quando entra na Conta única)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dirty="0" smtClean="0"/>
              <a:t>desconta-se as transferências p/ Estados e Municípios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pt-BR" dirty="0" smtClean="0"/>
              <a:t>Tem-se assim a </a:t>
            </a:r>
            <a:r>
              <a:rPr lang="pt-BR" u="sng" dirty="0" smtClean="0"/>
              <a:t>Receita Liquida</a:t>
            </a:r>
            <a:r>
              <a:rPr lang="pt-BR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dirty="0" smtClean="0"/>
              <a:t>Retira-se as Despesas (</a:t>
            </a:r>
            <a:r>
              <a:rPr lang="pt-BR" sz="2400" dirty="0" smtClean="0"/>
              <a:t>efetivas, na execução só liberação</a:t>
            </a:r>
            <a:r>
              <a:rPr lang="pt-BR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dirty="0" smtClean="0"/>
              <a:t>Se não inclui pagamentos de juros sobre a dívida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>Resultado primário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dirty="0" smtClean="0"/>
              <a:t>Adicionando-se os juros nominais (competência)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 smtClean="0"/>
              <a:t>			(</a:t>
            </a:r>
            <a:r>
              <a:rPr lang="pt-BR" sz="2600" dirty="0" smtClean="0"/>
              <a:t>na execução critério caixa)</a:t>
            </a:r>
            <a:endParaRPr lang="pt-BR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>Resultado nominal</a:t>
            </a:r>
            <a:endParaRPr lang="pt-BR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8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33375"/>
            <a:ext cx="893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>
                <a:solidFill>
                  <a:schemeClr val="tx2"/>
                </a:solidFill>
                <a:latin typeface="Times New Roman" pitchFamily="18" charset="0"/>
              </a:rPr>
              <a:t>STN: Resultado primário do governo central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8974138" cy="513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E9B4-A7E3-490E-AFE1-C507033F24E5}" type="slidenum">
              <a:rPr lang="pt-BR" altLang="en-US"/>
              <a:pPr/>
              <a:t>3</a:t>
            </a:fld>
            <a:endParaRPr lang="pt-BR" alt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/>
              <a:t>Alterações políticas no ideário do PT</a:t>
            </a:r>
            <a:r>
              <a:rPr lang="pt-BR" sz="3800"/>
              <a:t> 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002588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600"/>
              <a:t>3 eleições 1989,1994,1998: derrotas (duas no primeiro turno)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600"/>
              <a:t>	- projeto de reformas (abertura, privatização etc.) não impostas por FMI, mas aquiescência política nacional </a:t>
            </a:r>
          </a:p>
          <a:p>
            <a:pPr>
              <a:lnSpc>
                <a:spcPct val="90000"/>
              </a:lnSpc>
            </a:pPr>
            <a:r>
              <a:rPr lang="pt-BR" sz="2600"/>
              <a:t>Partido: consolidar ideologia x alcançar o poder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400"/>
              <a:t>Consolidação no cenário político – no espectro “esquerdo” 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400"/>
              <a:t>Busca do eleitor mediano – tendência ao centro</a:t>
            </a:r>
          </a:p>
          <a:p>
            <a:pPr marL="742950" lvl="1" indent="-285750">
              <a:lnSpc>
                <a:spcPct val="90000"/>
              </a:lnSpc>
            </a:pPr>
            <a:endParaRPr lang="pt-BR" sz="2400"/>
          </a:p>
          <a:p>
            <a:pPr marL="742950" lvl="1" indent="-285750" algn="ctr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→"/>
            </a:pPr>
            <a:r>
              <a:rPr lang="pt-BR" sz="2400"/>
              <a:t>     Mudanças programáticas – some  socialismo, surge crescimento com base no mercado interno – distribuição (cuidado sub-consumismo de ocasião)</a:t>
            </a:r>
          </a:p>
        </p:txBody>
      </p:sp>
      <p:pic>
        <p:nvPicPr>
          <p:cNvPr id="307204" name="Picture 4" descr="2006-8-29-lula7170991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40352" y="2924944"/>
            <a:ext cx="876300" cy="119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42125"/>
        </p:xfrm>
        <a:graphic>
          <a:graphicData uri="http://schemas.openxmlformats.org/presentationml/2006/ole">
            <p:oleObj spid="_x0000_s8194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6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0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4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8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2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0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2CB-66AC-4925-913C-ECB8E5FFB373}" type="slidenum">
              <a:rPr lang="pt-BR" altLang="en-US"/>
              <a:pPr/>
              <a:t>4</a:t>
            </a:fld>
            <a:endParaRPr lang="pt-BR" alt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transição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63688"/>
            <a:ext cx="8435975" cy="5294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100"/>
              <a:t>2º semestre 2002 – crise forte 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000"/>
              <a:t>Perspectiva de vitória do PT acirra o cenário de fragilidade nos “fundamentos” 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000"/>
              <a:t>Ponto positivo saldo comercial </a:t>
            </a:r>
          </a:p>
          <a:p>
            <a:pPr>
              <a:lnSpc>
                <a:spcPct val="90000"/>
              </a:lnSpc>
            </a:pPr>
            <a:r>
              <a:rPr lang="pt-BR" sz="2100"/>
              <a:t>Choque de credibilidade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000"/>
              <a:t>Carta ao povo (06/2002): ligação entre as mudanças no ideário PT e choque de credibilidade</a:t>
            </a:r>
          </a:p>
          <a:p>
            <a:pPr marL="742950" lvl="1" indent="-285750">
              <a:lnSpc>
                <a:spcPct val="90000"/>
              </a:lnSpc>
            </a:pPr>
            <a:r>
              <a:rPr lang="pt-BR" sz="2000"/>
              <a:t>Ações logo após as eleições e primeiros meses depois da posse</a:t>
            </a:r>
          </a:p>
          <a:p>
            <a:pPr marL="1143000" lvl="2" indent="-228600">
              <a:lnSpc>
                <a:spcPct val="90000"/>
              </a:lnSpc>
            </a:pPr>
            <a:r>
              <a:rPr lang="pt-BR" sz="1800"/>
              <a:t>Palocci, Meirelles e equipe</a:t>
            </a:r>
          </a:p>
          <a:p>
            <a:pPr marL="1143000" lvl="2" indent="-228600">
              <a:lnSpc>
                <a:spcPct val="90000"/>
              </a:lnSpc>
            </a:pPr>
            <a:r>
              <a:rPr lang="pt-BR" sz="1800"/>
              <a:t>Renovação acordo com FMI</a:t>
            </a:r>
          </a:p>
          <a:p>
            <a:pPr marL="1143000" lvl="2" indent="-228600">
              <a:lnSpc>
                <a:spcPct val="90000"/>
              </a:lnSpc>
            </a:pPr>
            <a:r>
              <a:rPr lang="pt-BR" sz="1800"/>
              <a:t>Manutenção macroeconomia - tripé</a:t>
            </a:r>
          </a:p>
          <a:p>
            <a:pPr marL="1600200" lvl="3" indent="-228600">
              <a:lnSpc>
                <a:spcPct val="90000"/>
              </a:lnSpc>
            </a:pPr>
            <a:r>
              <a:rPr lang="pt-BR" sz="1600"/>
              <a:t>Revisão das metas de inflação (1 digito) – 8,5 e 5,5</a:t>
            </a:r>
          </a:p>
          <a:p>
            <a:pPr marL="1600200" lvl="3" indent="-228600">
              <a:lnSpc>
                <a:spcPct val="90000"/>
              </a:lnSpc>
            </a:pPr>
            <a:r>
              <a:rPr lang="pt-BR" sz="1600"/>
              <a:t>elevação juros acima 26% </a:t>
            </a:r>
          </a:p>
          <a:p>
            <a:pPr marL="1600200" lvl="3" indent="-228600">
              <a:lnSpc>
                <a:spcPct val="90000"/>
              </a:lnSpc>
            </a:pPr>
            <a:r>
              <a:rPr lang="pt-BR" sz="1600"/>
              <a:t>Ampliação do superávit primário – LDO: 4,25% para todo o governo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4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8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2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42125"/>
        </p:xfrm>
        <a:graphic>
          <a:graphicData uri="http://schemas.openxmlformats.org/presentationml/2006/ole">
            <p:oleObj spid="_x0000_s22530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669088"/>
        </p:xfrm>
        <a:graphic>
          <a:graphicData uri="http://schemas.openxmlformats.org/presentationml/2006/ole">
            <p:oleObj spid="_x0000_s23554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333375"/>
            <a:ext cx="893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>
                <a:solidFill>
                  <a:schemeClr val="tx2"/>
                </a:solidFill>
                <a:latin typeface="Times New Roman" pitchFamily="18" charset="0"/>
              </a:rPr>
              <a:t>STN: Resultado primário do governo central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25538"/>
            <a:ext cx="9144000" cy="4970462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4578" name="Gráfico" r:id="rId4" imgW="5181570" imgH="32955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5602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26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3A-CA43-47B0-9191-2F5CC745F0DF}" type="slidenum">
              <a:rPr lang="pt-BR" altLang="en-US"/>
              <a:pPr/>
              <a:t>5</a:t>
            </a:fld>
            <a:endParaRPr lang="pt-BR" alt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circulo virtuoso 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600"/>
              <a:t>Choque de credibilidade – reversão risco pais e cambio (2003)</a:t>
            </a:r>
          </a:p>
          <a:p>
            <a:pPr marL="742950" lvl="1" indent="-285750"/>
            <a:r>
              <a:rPr lang="pt-BR" sz="2200"/>
              <a:t>Combinado com quadro recessivo e superávit primário (mantido e ampliado) e comercial </a:t>
            </a:r>
          </a:p>
          <a:p>
            <a:pPr marL="1143000" lvl="2" indent="-228600"/>
            <a:r>
              <a:rPr lang="pt-BR" sz="2000"/>
              <a:t>Diminuição divida/PIB e Queda de inflação </a:t>
            </a:r>
          </a:p>
          <a:p>
            <a:pPr marL="1143000" lvl="2" indent="-228600"/>
            <a:r>
              <a:rPr lang="pt-BR" sz="2000"/>
              <a:t>Possibilidade de lentamente reduzir os juros </a:t>
            </a:r>
          </a:p>
          <a:p>
            <a:pPr marL="742950" lvl="1" indent="-285750"/>
            <a:r>
              <a:rPr lang="pt-BR" sz="2200"/>
              <a:t>Saldo comercial se amplia – superávit TC – redução do passivo externo </a:t>
            </a:r>
          </a:p>
          <a:p>
            <a:pPr marL="742950" lvl="1" indent="-285750"/>
            <a:r>
              <a:rPr lang="pt-BR" sz="2200"/>
              <a:t>Virtuosos – redução da divida interna e mudança de perfil </a:t>
            </a:r>
          </a:p>
          <a:p>
            <a:pPr marL="742950" lvl="1" indent="-285750"/>
            <a:r>
              <a:rPr lang="pt-BR" sz="2200"/>
              <a:t>Permite retomada do crescimento (lento)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7650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8674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8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22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Gráfico" r:id="rId3" imgW="7429357" imgH="35241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Group 2"/>
          <p:cNvGraphicFramePr>
            <a:graphicFrameLocks noGrp="1"/>
          </p:cNvGraphicFramePr>
          <p:nvPr/>
        </p:nvGraphicFramePr>
        <p:xfrm>
          <a:off x="0" y="908050"/>
          <a:ext cx="9144000" cy="4968878"/>
        </p:xfrm>
        <a:graphic>
          <a:graphicData uri="http://schemas.openxmlformats.org/drawingml/2006/table">
            <a:tbl>
              <a:tblPr/>
              <a:tblGrid>
                <a:gridCol w="3924300"/>
                <a:gridCol w="882650"/>
                <a:gridCol w="881063"/>
                <a:gridCol w="1320800"/>
                <a:gridCol w="882650"/>
                <a:gridCol w="1252537"/>
              </a:tblGrid>
              <a:tr h="49371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 do governo Central (R$ bi)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variação 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variação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RECEITA TOTAL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618,9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716,6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739,3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3,2%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Receitas do Tesouro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477,1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551,3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15,5%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555,1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0,7%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Receitas da Previdência Social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140,4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163,4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16,3%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182,0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11,4%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TRANSFERÊNCIAS 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105,6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133,1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26,0%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127,7</a:t>
                      </a:r>
                      <a:endParaRPr kumimoji="0" lang="pt-B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-4,1%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DESPESA TOTAL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455,4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497,9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572,4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15,0%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Pessoal e Encargos Sociais 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116,4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130,8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12,4%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151,7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15,9%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Benefícios Previdenciários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185,3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199,6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7,7%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224,9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12,7%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Custeio e Capital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151,5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164,0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8,3%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191,8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17,0%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RES. PRIM. DO GOV CENTRAL 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57,7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71,5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24,0%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39,2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-45,2%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70" name="Gráfico" r:id="rId3" imgW="7429357" imgH="3524155" progId="Excel.Sheet.8">
              <p:embed/>
            </p:oleObj>
          </a:graphicData>
        </a:graphic>
      </p:graphicFrame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516688" y="3716338"/>
            <a:ext cx="10080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Set 07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 flipV="1">
            <a:off x="7092950" y="3357563"/>
            <a:ext cx="714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84888" y="1196975"/>
            <a:ext cx="1079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Out 08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235825" y="1341438"/>
            <a:ext cx="504825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092950" y="5300663"/>
            <a:ext cx="10080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  <a:latin typeface="Verdana" pitchFamily="34" charset="0"/>
              </a:rPr>
              <a:t>Out 09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8101013" y="5516563"/>
            <a:ext cx="287337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/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820738"/>
                <a:gridCol w="1501775"/>
                <a:gridCol w="1249362"/>
                <a:gridCol w="1144588"/>
                <a:gridCol w="1079500"/>
                <a:gridCol w="1081087"/>
                <a:gridCol w="1135063"/>
                <a:gridCol w="1131887"/>
              </a:tblGrid>
              <a:tr h="5969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NFSP (acumulado ano) 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jan/ago 2008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jan/ago 2009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jan/ago2010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Nominal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2,23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3,33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77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Juros Nominais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6,14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5,34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5,36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3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Primário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-3,91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-5,22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-3,54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-2,14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-2,05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-2,07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-2,29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46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-3,84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-2,37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-1,31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-1,35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-1,25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Regional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-1,15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46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-1,25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-1,02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-0,67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-0,78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Estatais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-0,47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46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-0,15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-0,03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5880" name="Rectangle 104"/>
          <p:cNvSpPr>
            <a:spLocks noChangeArrowheads="1"/>
          </p:cNvSpPr>
          <p:nvPr/>
        </p:nvSpPr>
        <p:spPr bwMode="auto">
          <a:xfrm>
            <a:off x="3563938" y="620713"/>
            <a:ext cx="1152525" cy="6237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5881" name="Rectangle 105"/>
          <p:cNvSpPr>
            <a:spLocks noChangeArrowheads="1"/>
          </p:cNvSpPr>
          <p:nvPr/>
        </p:nvSpPr>
        <p:spPr bwMode="auto">
          <a:xfrm>
            <a:off x="5795963" y="620713"/>
            <a:ext cx="1152525" cy="6237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5882" name="Rectangle 106"/>
          <p:cNvSpPr>
            <a:spLocks noChangeArrowheads="1"/>
          </p:cNvSpPr>
          <p:nvPr/>
        </p:nvSpPr>
        <p:spPr bwMode="auto">
          <a:xfrm>
            <a:off x="8027988" y="620713"/>
            <a:ext cx="1152525" cy="6237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5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5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5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0" grpId="0" animBg="1"/>
      <p:bldP spid="75881" grpId="0" animBg="1"/>
      <p:bldP spid="7588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Usos e fontes </a:t>
            </a:r>
            <a:r>
              <a:rPr lang="pt-BR" sz="2000" smtClean="0"/>
              <a:t>(27)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2232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9144000" cy="1728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FF0-765C-4650-A5F8-5881EE2CB071}" type="slidenum">
              <a:rPr lang="pt-BR" altLang="en-US"/>
              <a:pPr/>
              <a:t>6</a:t>
            </a:fld>
            <a:endParaRPr lang="pt-BR" alt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mudanças 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Passivo </a:t>
            </a:r>
            <a:r>
              <a:rPr lang="pt-BR" dirty="0" smtClean="0"/>
              <a:t>externo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982B-0757-4643-AC13-53772806CF04}" type="slidenum">
              <a:rPr lang="pt-BR" altLang="en-US"/>
              <a:pPr/>
              <a:t>60</a:t>
            </a:fld>
            <a:endParaRPr lang="pt-BR" alt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Debates atuais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política </a:t>
            </a:r>
            <a:r>
              <a:rPr lang="pt-BR" dirty="0"/>
              <a:t>fiscal e sua deterioração</a:t>
            </a:r>
          </a:p>
          <a:p>
            <a:pPr lvl="1">
              <a:lnSpc>
                <a:spcPct val="90000"/>
              </a:lnSpc>
            </a:pPr>
            <a:endParaRPr lang="pt-BR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pt-BR" dirty="0"/>
              <a:t>Desenvolvimento no Longo Prazo: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/>
              <a:t>A questão cambial e a retomada do debate das vantagens comparativas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A questão distributiva e o modelo de desenvolvimento com base no consumo de massa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955A-EDB4-4FF3-A279-AAC99A86BE5C}" type="slidenum">
              <a:rPr lang="pt-BR" altLang="en-US"/>
              <a:pPr/>
              <a:t>61</a:t>
            </a:fld>
            <a:endParaRPr lang="pt-BR" alt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mudanças  novamente 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Tipo de gasto: ampliação transferências (juros e assistência) – problemas investimento público </a:t>
            </a:r>
          </a:p>
          <a:p>
            <a:pPr>
              <a:lnSpc>
                <a:spcPct val="90000"/>
              </a:lnSpc>
            </a:pPr>
            <a:r>
              <a:rPr lang="pt-BR"/>
              <a:t>Aprofundamento financeiro</a:t>
            </a:r>
          </a:p>
          <a:p>
            <a:pPr marL="742950" lvl="1" indent="-285750">
              <a:lnSpc>
                <a:spcPct val="90000"/>
              </a:lnSpc>
            </a:pPr>
            <a:r>
              <a:rPr lang="pt-BR"/>
              <a:t>Extensão do sistema de crédito</a:t>
            </a:r>
          </a:p>
          <a:p>
            <a:pPr>
              <a:lnSpc>
                <a:spcPct val="90000"/>
              </a:lnSpc>
            </a:pPr>
            <a:r>
              <a:rPr lang="pt-BR"/>
              <a:t>Melhora nas condições do mercado de trabalho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E989-A2ED-4D36-A378-D28E22815A27}" type="slidenum">
              <a:rPr lang="pt-BR" altLang="en-US"/>
              <a:pPr/>
              <a:t>62</a:t>
            </a:fld>
            <a:endParaRPr lang="pt-BR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Pergunta :</a:t>
            </a:r>
          </a:p>
        </p:txBody>
      </p:sp>
      <p:graphicFrame>
        <p:nvGraphicFramePr>
          <p:cNvPr id="344068" name="Object 4">
            <a:hlinkClick r:id="" action="ppaction://ole?verb=0"/>
          </p:cNvPr>
          <p:cNvGraphicFramePr>
            <a:graphicFrameLocks/>
          </p:cNvGraphicFramePr>
          <p:nvPr>
            <p:ph sz="half" idx="2"/>
          </p:nvPr>
        </p:nvGraphicFramePr>
        <p:xfrm>
          <a:off x="468313" y="1268413"/>
          <a:ext cx="8353425" cy="4895850"/>
        </p:xfrm>
        <a:graphic>
          <a:graphicData uri="http://schemas.openxmlformats.org/presentationml/2006/ole">
            <p:oleObj spid="_x0000_s33794" name="Clip" r:id="rId4" imgW="5095800" imgH="2246040" progId="">
              <p:embed/>
            </p:oleObj>
          </a:graphicData>
        </a:graphic>
      </p:graphicFrame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3132138" y="2205038"/>
            <a:ext cx="30972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000" b="1" dirty="0"/>
              <a:t>Está ocorrendo no Brasil um novo padrão de desenvolvimento que têm entre seus elementos centrais a dinâmica de consumo de massa ?</a:t>
            </a:r>
            <a:endParaRPr lang="pt-BR" sz="2000" dirty="0"/>
          </a:p>
          <a:p>
            <a:pPr algn="ctr">
              <a:spcBef>
                <a:spcPct val="50000"/>
              </a:spcBef>
            </a:pPr>
            <a:endParaRPr lang="pt-B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064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68538" y="1125538"/>
            <a:ext cx="1676400" cy="10144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latin typeface="Times New Roman" pitchFamily="18" charset="0"/>
              </a:rPr>
              <a:t>   I. Gini = 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latin typeface="Times New Roman" pitchFamily="18" charset="0"/>
              </a:rPr>
              <a:t>   Z / AÔB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59338" y="3213100"/>
            <a:ext cx="504825" cy="711200"/>
          </a:xfrm>
          <a:prstGeom prst="rect">
            <a:avLst/>
          </a:prstGeom>
          <a:solidFill>
            <a:srgbClr val="F6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solidFill>
                  <a:srgbClr val="FF0000"/>
                </a:solidFill>
                <a:latin typeface="Arial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t-BR" b="1"/>
              <a:t>Curvas de Lorenz</a:t>
            </a:r>
            <a:endParaRPr lang="pt-BR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Imagem de bitmap" r:id="rId3" imgW="4885714" imgH="32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solidFill>
            <a:srgbClr val="F6FCA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fld id="{921C2C44-2759-42DA-A280-92221C05ED0C}" type="slidenum">
              <a:rPr lang="pt-BR" sz="1400" b="1">
                <a:solidFill>
                  <a:srgbClr val="FFFFFF"/>
                </a:solidFill>
                <a:latin typeface="+mn-lt"/>
                <a:cs typeface="Arial" charset="0"/>
              </a:rPr>
              <a:pPr algn="ctr">
                <a:defRPr/>
              </a:pPr>
              <a:t>67</a:t>
            </a:fld>
            <a:endParaRPr lang="pt-BR" sz="1400" b="1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pt-BR" sz="3600" b="1">
                <a:solidFill>
                  <a:schemeClr val="tx1"/>
                </a:solidFill>
              </a:rPr>
              <a:t>DISTRIBUIÇÃO DE RENDA NO BRASIL: 1960 E 1970</a:t>
            </a:r>
          </a:p>
        </p:txBody>
      </p:sp>
      <p:graphicFrame>
        <p:nvGraphicFramePr>
          <p:cNvPr id="28740" name="Group 68"/>
          <p:cNvGraphicFramePr>
            <a:graphicFrameLocks noGrp="1"/>
          </p:cNvGraphicFramePr>
          <p:nvPr/>
        </p:nvGraphicFramePr>
        <p:xfrm>
          <a:off x="250825" y="1557338"/>
          <a:ext cx="8580438" cy="5806440"/>
        </p:xfrm>
        <a:graphic>
          <a:graphicData uri="http://schemas.openxmlformats.org/drawingml/2006/table">
            <a:tbl>
              <a:tblPr/>
              <a:tblGrid>
                <a:gridCol w="1635125"/>
                <a:gridCol w="1625600"/>
                <a:gridCol w="1995488"/>
                <a:gridCol w="3324225"/>
              </a:tblGrid>
              <a:tr h="482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PERCENTIL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DA RENDA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CRESC. REAL ENTRE 1960 E 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36,89%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18,33%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7,74%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74,62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46,23%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28,00%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39,66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47,79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66,87%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pt-BR" b="1"/>
              <a:t>Curvas de Lorenz</a:t>
            </a:r>
            <a:endParaRPr lang="pt-BR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5842" name="Imagem de bitmap" r:id="rId3" imgW="4885714" imgH="32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56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0" y="0"/>
          <a:ext cx="9144000" cy="6524625"/>
        </p:xfrm>
        <a:graphic>
          <a:graphicData uri="http://schemas.openxmlformats.org/presentationml/2006/ole">
            <p:oleObj spid="_x0000_s44034" name="Gráfico" r:id="rId4" imgW="8848710" imgH="58864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t-BR" b="1"/>
              <a:t>Pobreza</a:t>
            </a:r>
            <a:endParaRPr lang="pt-B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8392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2700"/>
              </a:spcBef>
              <a:spcAft>
                <a:spcPts val="1200"/>
              </a:spcAft>
            </a:pPr>
            <a:r>
              <a:rPr lang="pt-BR" b="1">
                <a:latin typeface="Charter BT"/>
              </a:rPr>
              <a:t>A pobreza pode ser definida como um </a:t>
            </a:r>
            <a:r>
              <a:rPr lang="pt-BR" b="1">
                <a:solidFill>
                  <a:schemeClr val="accent1"/>
                </a:solidFill>
                <a:latin typeface="Charter BT"/>
              </a:rPr>
              <a:t>estado  de carência</a:t>
            </a:r>
            <a:r>
              <a:rPr lang="pt-BR" b="1">
                <a:latin typeface="Charter BT"/>
              </a:rPr>
              <a:t> em relação a alguns indicadores mínimos das condições de vida da população como a renda ou outras necessidades elementares.</a:t>
            </a:r>
            <a:r>
              <a:rPr lang="pt-BR">
                <a:latin typeface="Charter BT"/>
              </a:rPr>
              <a:t> </a:t>
            </a:r>
          </a:p>
          <a:p>
            <a:pPr>
              <a:lnSpc>
                <a:spcPct val="70000"/>
              </a:lnSpc>
              <a:spcBef>
                <a:spcPts val="2700"/>
              </a:spcBef>
              <a:spcAft>
                <a:spcPts val="1200"/>
              </a:spcAft>
              <a:buClr>
                <a:schemeClr val="tx1"/>
              </a:buClr>
              <a:buFont typeface="Symbol" pitchFamily="18" charset="2"/>
              <a:buChar char="Þ"/>
            </a:pPr>
            <a:r>
              <a:rPr lang="pt-BR" sz="3000" b="1">
                <a:latin typeface="Charter BT"/>
              </a:rPr>
              <a:t>Indicadores de pobreza - indicadores absolutos</a:t>
            </a:r>
          </a:p>
          <a:p>
            <a:pPr>
              <a:lnSpc>
                <a:spcPct val="80000"/>
              </a:lnSpc>
              <a:spcBef>
                <a:spcPts val="2700"/>
              </a:spcBef>
              <a:spcAft>
                <a:spcPts val="1200"/>
              </a:spcAft>
              <a:buClr>
                <a:schemeClr val="tx1"/>
              </a:buClr>
              <a:buFont typeface="Symbol" pitchFamily="18" charset="2"/>
              <a:buChar char="Þ"/>
            </a:pPr>
            <a:r>
              <a:rPr lang="pt-BR" sz="3000" b="1">
                <a:latin typeface="Charter BT"/>
              </a:rPr>
              <a:t>Indicadores de distribuição - indicadores relativos</a:t>
            </a:r>
            <a:endParaRPr lang="pt-BR">
              <a:latin typeface="Charter B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t-BR"/>
              <a:t>Linha de Pobreza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pt-BR" b="1">
                <a:solidFill>
                  <a:schemeClr val="tx2"/>
                </a:solidFill>
                <a:latin typeface="Charter BT"/>
              </a:rPr>
              <a:t>Linha de pobreza</a:t>
            </a:r>
            <a:r>
              <a:rPr lang="pt-BR" b="1">
                <a:latin typeface="Charter BT"/>
              </a:rPr>
              <a:t>: define-se um </a:t>
            </a:r>
            <a:r>
              <a:rPr lang="pt-BR" b="1" u="sng">
                <a:latin typeface="Charter BT"/>
              </a:rPr>
              <a:t>indicador preciso</a:t>
            </a:r>
            <a:r>
              <a:rPr lang="pt-BR" b="1">
                <a:latin typeface="Charter BT"/>
              </a:rPr>
              <a:t> e um </a:t>
            </a:r>
            <a:r>
              <a:rPr lang="pt-BR" b="1" u="sng">
                <a:latin typeface="Charter BT"/>
              </a:rPr>
              <a:t>valor mínimo</a:t>
            </a:r>
            <a:r>
              <a:rPr lang="pt-BR" b="1">
                <a:latin typeface="Charter BT"/>
              </a:rPr>
              <a:t>, considerando-se pobres todos aqueles que se situam abaixo desta linha.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pt-BR" b="1">
                <a:latin typeface="Charter BT"/>
              </a:rPr>
              <a:t>o salário mínimo/mês, ¼ do salário mínimo/mês, o acesso a uma cesta básica por mês etc.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pt-BR" b="1">
                <a:latin typeface="Charter BT"/>
              </a:rPr>
              <a:t>Utilizando como linha de pobreza uma cesta mínima de consumo, o IPEA calcula o número de pobres brasileiros</a:t>
            </a:r>
            <a:endParaRPr lang="pt-BR">
              <a:latin typeface="Charter B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78" name="Group 74"/>
          <p:cNvGraphicFramePr>
            <a:graphicFrameLocks noGrp="1"/>
          </p:cNvGraphicFramePr>
          <p:nvPr/>
        </p:nvGraphicFramePr>
        <p:xfrm>
          <a:off x="611188" y="1268413"/>
          <a:ext cx="8137525" cy="5333048"/>
        </p:xfrm>
        <a:graphic>
          <a:graphicData uri="http://schemas.openxmlformats.org/drawingml/2006/table">
            <a:tbl>
              <a:tblPr/>
              <a:tblGrid>
                <a:gridCol w="1108075"/>
                <a:gridCol w="1662112"/>
                <a:gridCol w="1533525"/>
                <a:gridCol w="1363663"/>
                <a:gridCol w="1362075"/>
                <a:gridCol w="110807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2007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Número (mil)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% em relação ao total de pobres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% em relação à pop.</a:t>
                      </a:r>
                      <a:endParaRPr kumimoji="0" lang="pt-B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Sul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3.289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7,88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12,30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Sudeste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9.262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22,21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11,89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Centro-oeste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1.436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3,44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10,86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Norte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5.284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12,67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36,13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Nordeste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22.438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53,80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43,54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Brasil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41.709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100,00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22,70</a:t>
                      </a:r>
                      <a:endParaRPr kumimoji="0" lang="pt-BR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47174" name="Rectangle 7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pt-BR"/>
              <a:t>Onde estão os pobres 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Voltando à distribuição ...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98647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564312"/>
          </a:xfrm>
          <a:prstGeom prst="rect">
            <a:avLst/>
          </a:prstGeom>
          <a:noFill/>
        </p:spPr>
      </p:pic>
      <p:sp>
        <p:nvSpPr>
          <p:cNvPr id="35843" name="AutoShape 3"/>
          <p:cNvSpPr>
            <a:spLocks/>
          </p:cNvSpPr>
          <p:nvPr/>
        </p:nvSpPr>
        <p:spPr bwMode="auto">
          <a:xfrm>
            <a:off x="7092950" y="1989138"/>
            <a:ext cx="936625" cy="3600450"/>
          </a:xfrm>
          <a:prstGeom prst="rightBrace">
            <a:avLst>
              <a:gd name="adj1" fmla="val 32034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135938" y="3213100"/>
            <a:ext cx="10080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</a:rPr>
              <a:t>0,7 ptos por ano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</a:rPr>
              <a:t> 7 anos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7890" name="Gráfico" r:id="rId4" imgW="6162750" imgH="39147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Velocidade e persistência: </a:t>
            </a:r>
            <a:br>
              <a:rPr lang="pt-BR" sz="4000"/>
            </a:br>
            <a:r>
              <a:rPr lang="pt-BR" sz="4000"/>
              <a:t>outros países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type="tbl" idx="1"/>
          </p:nvPr>
        </p:nvGraphicFramePr>
        <p:xfrm>
          <a:off x="250825" y="1844675"/>
          <a:ext cx="8569325" cy="4525965"/>
        </p:xfrm>
        <a:graphic>
          <a:graphicData uri="http://schemas.openxmlformats.org/drawingml/2006/table">
            <a:tbl>
              <a:tblPr/>
              <a:tblGrid>
                <a:gridCol w="1792288"/>
                <a:gridCol w="1947862"/>
                <a:gridCol w="1790700"/>
                <a:gridCol w="1422400"/>
                <a:gridCol w="1616075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período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Duração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Ritmo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Gini 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1929 - 1944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1938 -1954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Suécia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1922 - 1945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Noruega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1938 - 1963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Espanha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1950 – 1960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 mantivermos o ritmo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Teremos o Gini:</a:t>
            </a:r>
          </a:p>
          <a:p>
            <a:pPr>
              <a:buFont typeface="Wingdings" pitchFamily="2" charset="2"/>
              <a:buNone/>
            </a:pPr>
            <a:endParaRPr lang="pt-BR"/>
          </a:p>
          <a:p>
            <a:pPr lvl="1"/>
            <a:r>
              <a:rPr lang="pt-BR"/>
              <a:t>Do      México     em     5 anos</a:t>
            </a:r>
          </a:p>
          <a:p>
            <a:pPr lvl="1"/>
            <a:r>
              <a:rPr lang="pt-BR"/>
              <a:t>Dos     EUA        em    12 anos</a:t>
            </a:r>
          </a:p>
          <a:p>
            <a:pPr lvl="1"/>
            <a:r>
              <a:rPr lang="pt-BR"/>
              <a:t>Do      Canadá   em     24 anos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/>
              <a:t>Causas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532812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/>
              <a:t>Demográficas (2%)</a:t>
            </a:r>
          </a:p>
          <a:p>
            <a:pPr>
              <a:lnSpc>
                <a:spcPct val="90000"/>
              </a:lnSpc>
            </a:pPr>
            <a:r>
              <a:rPr lang="pt-BR" sz="2400"/>
              <a:t>Transferências de renda (35%)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Aposentadorias (10 %)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Bolsa Família e outras (20 %)</a:t>
            </a:r>
          </a:p>
          <a:p>
            <a:pPr>
              <a:lnSpc>
                <a:spcPct val="90000"/>
              </a:lnSpc>
            </a:pPr>
            <a:r>
              <a:rPr lang="pt-BR" sz="2400"/>
              <a:t>Redução de discrepâncias no mercado de trabalho (50%)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Emprego (3 %)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Produtividade (18%)</a:t>
            </a:r>
          </a:p>
          <a:p>
            <a:pPr lvl="2">
              <a:lnSpc>
                <a:spcPct val="90000"/>
              </a:lnSpc>
            </a:pPr>
            <a:r>
              <a:rPr lang="pt-BR" sz="1800"/>
              <a:t>Desigualdade escolaridade (6%)</a:t>
            </a:r>
          </a:p>
          <a:p>
            <a:pPr lvl="2">
              <a:lnSpc>
                <a:spcPct val="90000"/>
              </a:lnSpc>
            </a:pPr>
            <a:r>
              <a:rPr lang="pt-BR" sz="1800"/>
              <a:t>Desigualdade remuneração por escolaridade (10%)</a:t>
            </a:r>
          </a:p>
          <a:p>
            <a:pPr lvl="2">
              <a:lnSpc>
                <a:spcPct val="90000"/>
              </a:lnSpc>
            </a:pPr>
            <a:r>
              <a:rPr lang="pt-BR" sz="1800"/>
              <a:t>Desigualdade por experiência (2 %)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Outros (14%)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Discriminação/Segmentação (13%)</a:t>
            </a:r>
          </a:p>
          <a:p>
            <a:pPr lvl="2">
              <a:lnSpc>
                <a:spcPct val="90000"/>
              </a:lnSpc>
            </a:pPr>
            <a:r>
              <a:rPr lang="pt-BR" sz="1800"/>
              <a:t>Discriminação (raça/gênero) (1 %)</a:t>
            </a:r>
          </a:p>
          <a:p>
            <a:pPr lvl="2">
              <a:lnSpc>
                <a:spcPct val="90000"/>
              </a:lnSpc>
            </a:pPr>
            <a:r>
              <a:rPr lang="pt-BR" sz="1800"/>
              <a:t>Segmentação espacial – capital x interior (10 %)</a:t>
            </a:r>
          </a:p>
          <a:p>
            <a:pPr lvl="2">
              <a:lnSpc>
                <a:spcPct val="90000"/>
              </a:lnSpc>
            </a:pPr>
            <a:r>
              <a:rPr lang="pt-BR" sz="1800"/>
              <a:t>Segmentação espacial – urbano x rural (5%)</a:t>
            </a:r>
          </a:p>
          <a:p>
            <a:pPr lvl="2">
              <a:lnSpc>
                <a:spcPct val="90000"/>
              </a:lnSpc>
            </a:pPr>
            <a:r>
              <a:rPr lang="pt-BR" sz="1800"/>
              <a:t>Formal x informal (- 5%)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153400" cy="914400"/>
          </a:xfrm>
        </p:spPr>
        <p:txBody>
          <a:bodyPr lIns="92075" tIns="44450" rIns="92075" bIns="44450"/>
          <a:lstStyle/>
          <a:p>
            <a:r>
              <a:rPr lang="es-ES" sz="3200" b="1"/>
              <a:t> </a:t>
            </a:r>
            <a:r>
              <a:rPr lang="pt-BR" sz="2800" b="1">
                <a:solidFill>
                  <a:srgbClr val="FF9933"/>
                </a:solidFill>
              </a:rPr>
              <a:t>Mudanças no perfil do consumo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534400" cy="3429000"/>
          </a:xfrm>
        </p:spPr>
        <p:txBody>
          <a:bodyPr lIns="92075" tIns="44450" rIns="92075" bIns="44450"/>
          <a:lstStyle/>
          <a:p>
            <a:pPr marL="476250" indent="-476250" defTabSz="904875">
              <a:lnSpc>
                <a:spcPct val="10000"/>
              </a:lnSpc>
              <a:spcAft>
                <a:spcPct val="70000"/>
              </a:spcAft>
              <a:buFont typeface="Wingdings" pitchFamily="2" charset="2"/>
              <a:buChar char="Ø"/>
            </a:pPr>
            <a:endParaRPr lang="pt-BR" sz="300" b="1"/>
          </a:p>
          <a:p>
            <a:pPr marL="476250" indent="-476250" defTabSz="904875">
              <a:lnSpc>
                <a:spcPct val="90000"/>
              </a:lnSpc>
              <a:spcAft>
                <a:spcPct val="70000"/>
              </a:spcAft>
              <a:buFont typeface="Wingdings" pitchFamily="2" charset="2"/>
              <a:buNone/>
            </a:pPr>
            <a:endParaRPr lang="pt-BR" sz="2500" b="1"/>
          </a:p>
        </p:txBody>
      </p:sp>
      <p:graphicFrame>
        <p:nvGraphicFramePr>
          <p:cNvPr id="39940" name="Group 4"/>
          <p:cNvGraphicFramePr>
            <a:graphicFrameLocks noGrp="1"/>
          </p:cNvGraphicFramePr>
          <p:nvPr/>
        </p:nvGraphicFramePr>
        <p:xfrm>
          <a:off x="395288" y="1341438"/>
          <a:ext cx="8305800" cy="4064001"/>
        </p:xfrm>
        <a:graphic>
          <a:graphicData uri="http://schemas.openxmlformats.org/drawingml/2006/table">
            <a:tbl>
              <a:tblPr/>
              <a:tblGrid>
                <a:gridCol w="3167062"/>
                <a:gridCol w="2444750"/>
                <a:gridCol w="2693988"/>
              </a:tblGrid>
              <a:tr h="581025">
                <a:tc rowSpan="2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Estratos de rendimento domiciliar (em reais de 2003)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2003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2006*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Domicílios (%)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Domicílios (%)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Até  600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44,2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32,0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 600 até 1.000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20,4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25,1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De 1000 até 3000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26,1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32,5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De 3000 até 6000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8,7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10,4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Total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100,0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100,0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381000" y="5867400"/>
            <a:ext cx="861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600">
                <a:solidFill>
                  <a:srgbClr val="000514"/>
                </a:solidFill>
                <a:latin typeface="Times New Roman" pitchFamily="18" charset="0"/>
              </a:rPr>
              <a:t>Classes de rendimento equivalentes às de 2003, atualizadas pela variação da inflação no período</a:t>
            </a:r>
          </a:p>
          <a:p>
            <a:r>
              <a:rPr lang="pt-BR" sz="1600">
                <a:solidFill>
                  <a:srgbClr val="000514"/>
                </a:solidFill>
                <a:latin typeface="Times New Roman" pitchFamily="18" charset="0"/>
              </a:rPr>
              <a:t>Fonte: Pnads 2003 e 2006, elaboração: SPI/MP </a:t>
            </a:r>
            <a:endParaRPr lang="en-US" sz="1600">
              <a:solidFill>
                <a:srgbClr val="00051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Pergunta :</a:t>
            </a:r>
          </a:p>
        </p:txBody>
      </p:sp>
      <p:graphicFrame>
        <p:nvGraphicFramePr>
          <p:cNvPr id="50179" name="Object 3">
            <a:hlinkClick r:id="" action="ppaction://ole?verb=0"/>
          </p:cNvPr>
          <p:cNvGraphicFramePr>
            <a:graphicFrameLocks/>
          </p:cNvGraphicFramePr>
          <p:nvPr>
            <p:ph sz="half" idx="2"/>
          </p:nvPr>
        </p:nvGraphicFramePr>
        <p:xfrm>
          <a:off x="468313" y="1268413"/>
          <a:ext cx="8353425" cy="4895850"/>
        </p:xfrm>
        <a:graphic>
          <a:graphicData uri="http://schemas.openxmlformats.org/presentationml/2006/ole">
            <p:oleObj spid="_x0000_s36866" name="Clip" r:id="rId4" imgW="5095800" imgH="2246040" progId="">
              <p:embed/>
            </p:oleObj>
          </a:graphicData>
        </a:graphic>
      </p:graphicFrame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32138" y="2205038"/>
            <a:ext cx="30972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sz="2000" b="1">
                <a:latin typeface="Arial" pitchFamily="34" charset="0"/>
              </a:rPr>
              <a:t>Está ocorrendo no Brasil um novo padrão de desenvolvimento que têm entre seus elementos centrais a dinâmica de consumo de massa ?</a:t>
            </a:r>
            <a:endParaRPr lang="pt-BR" sz="2000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Gráfico" r:id="rId4" imgW="8848710" imgH="58864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1616</Words>
  <Application>Microsoft Office PowerPoint</Application>
  <PresentationFormat>Apresentação na tela (4:3)</PresentationFormat>
  <Paragraphs>476</Paragraphs>
  <Slides>84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84</vt:i4>
      </vt:variant>
    </vt:vector>
  </HeadingPairs>
  <TitlesOfParts>
    <vt:vector size="88" baseType="lpstr">
      <vt:lpstr>Tema do Office</vt:lpstr>
      <vt:lpstr>Gráfico</vt:lpstr>
      <vt:lpstr>Imagem de bitmap</vt:lpstr>
      <vt:lpstr>Clip</vt:lpstr>
      <vt:lpstr>O governo Lula e as questões atuais</vt:lpstr>
      <vt:lpstr>2002 – Só crise eleitoral ?</vt:lpstr>
      <vt:lpstr>Alterações políticas no ideário do PT </vt:lpstr>
      <vt:lpstr>A transição</vt:lpstr>
      <vt:lpstr>O circulo virtuoso </vt:lpstr>
      <vt:lpstr>As mudanças </vt:lpstr>
      <vt:lpstr>Slide 7</vt:lpstr>
      <vt:lpstr>Slide 8</vt:lpstr>
      <vt:lpstr>Slide 9</vt:lpstr>
      <vt:lpstr>Slide 10</vt:lpstr>
      <vt:lpstr>Slide 11</vt:lpstr>
      <vt:lpstr>Balanço de Pagamentos no Brasil: evolução 1980 - 2009</vt:lpstr>
      <vt:lpstr>Slide 13</vt:lpstr>
      <vt:lpstr>Slide 14</vt:lpstr>
      <vt:lpstr>Encontramos o regime cambial ótimo ?</vt:lpstr>
      <vt:lpstr> </vt:lpstr>
      <vt:lpstr>Por que valorização ?</vt:lpstr>
      <vt:lpstr>Qual o problema com a valorização ?</vt:lpstr>
      <vt:lpstr>Qual a alternativa à flutuação com valorização ?</vt:lpstr>
      <vt:lpstr>Slide 20</vt:lpstr>
      <vt:lpstr>Slide 21</vt:lpstr>
      <vt:lpstr>Slide 22</vt:lpstr>
      <vt:lpstr>Slide 23</vt:lpstr>
      <vt:lpstr>STN: Resultado do governo central </vt:lpstr>
      <vt:lpstr>Os dados da Secretaria do Tesouro nacional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Usos e fontes (27)</vt:lpstr>
      <vt:lpstr>Slide 60</vt:lpstr>
      <vt:lpstr>As mudanças  novamente </vt:lpstr>
      <vt:lpstr>Pergunta :</vt:lpstr>
      <vt:lpstr>Slide 63</vt:lpstr>
      <vt:lpstr>Slide 64</vt:lpstr>
      <vt:lpstr>Curvas de Lorenz</vt:lpstr>
      <vt:lpstr>Slide 66</vt:lpstr>
      <vt:lpstr>DISTRIBUIÇÃO DE RENDA NO BRASIL: 1960 E 1970</vt:lpstr>
      <vt:lpstr>Curvas de Lorenz</vt:lpstr>
      <vt:lpstr>Slide 69</vt:lpstr>
      <vt:lpstr>Pobreza</vt:lpstr>
      <vt:lpstr>Linha de Pobreza</vt:lpstr>
      <vt:lpstr>Slide 72</vt:lpstr>
      <vt:lpstr>Onde estão os pobres ?</vt:lpstr>
      <vt:lpstr>Voltando à distribuição ...</vt:lpstr>
      <vt:lpstr>Slide 75</vt:lpstr>
      <vt:lpstr>Slide 76</vt:lpstr>
      <vt:lpstr>Slide 77</vt:lpstr>
      <vt:lpstr>Slide 78</vt:lpstr>
      <vt:lpstr>Slide 79</vt:lpstr>
      <vt:lpstr>Velocidade e persistência:  outros países</vt:lpstr>
      <vt:lpstr>Se mantivermos o ritmo</vt:lpstr>
      <vt:lpstr>Causas</vt:lpstr>
      <vt:lpstr> Mudanças no perfil do consumo</vt:lpstr>
      <vt:lpstr>Pergunta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governo Lula e as questões atuais</dc:title>
  <dc:creator>Amaury</dc:creator>
  <cp:lastModifiedBy>Matheus</cp:lastModifiedBy>
  <cp:revision>12</cp:revision>
  <dcterms:created xsi:type="dcterms:W3CDTF">2010-11-28T16:07:26Z</dcterms:created>
  <dcterms:modified xsi:type="dcterms:W3CDTF">2013-08-04T23:54:01Z</dcterms:modified>
</cp:coreProperties>
</file>