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66" r:id="rId3"/>
    <p:sldId id="268" r:id="rId4"/>
    <p:sldId id="275" r:id="rId5"/>
    <p:sldId id="276" r:id="rId6"/>
    <p:sldId id="277" r:id="rId7"/>
    <p:sldId id="278" r:id="rId8"/>
    <p:sldId id="281" r:id="rId9"/>
    <p:sldId id="280" r:id="rId10"/>
    <p:sldId id="279" r:id="rId11"/>
    <p:sldId id="282" r:id="rId12"/>
    <p:sldId id="283" r:id="rId13"/>
    <p:sldId id="284" r:id="rId14"/>
    <p:sldId id="270" r:id="rId15"/>
    <p:sldId id="294" r:id="rId16"/>
    <p:sldId id="293" r:id="rId17"/>
    <p:sldId id="271" r:id="rId18"/>
    <p:sldId id="273" r:id="rId19"/>
    <p:sldId id="274" r:id="rId20"/>
    <p:sldId id="285" r:id="rId21"/>
    <p:sldId id="286" r:id="rId22"/>
    <p:sldId id="287" r:id="rId23"/>
    <p:sldId id="289" r:id="rId24"/>
    <p:sldId id="263" r:id="rId25"/>
    <p:sldId id="267" r:id="rId26"/>
    <p:sldId id="295" r:id="rId27"/>
    <p:sldId id="290" r:id="rId28"/>
    <p:sldId id="265" r:id="rId29"/>
  </p:sldIdLst>
  <p:sldSz cx="9144000" cy="5143500" type="screen16x9"/>
  <p:notesSz cx="6858000" cy="9144000"/>
  <p:embeddedFontLs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864"/>
    <a:srgbClr val="3C6890"/>
    <a:srgbClr val="78A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3EAA3-C5E6-459E-9A30-6AE4C3139E4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9CF05B-753C-426E-BF11-0571056052D2}">
      <dgm:prSet phldrT="[Texto]"/>
      <dgm:spPr/>
      <dgm:t>
        <a:bodyPr/>
        <a:lstStyle/>
        <a:p>
          <a:r>
            <a:rPr lang="pt-BR" dirty="0" smtClean="0"/>
            <a:t>Palavra não pode ser identificada como ato.</a:t>
          </a:r>
          <a:endParaRPr lang="pt-BR" dirty="0"/>
        </a:p>
      </dgm:t>
    </dgm:pt>
    <dgm:pt modelId="{3C36CDDB-6E56-4E62-8FDA-6CA574BEE0A5}" type="parTrans" cxnId="{02CCC442-CCD9-45BA-8631-8D4D7068527C}">
      <dgm:prSet/>
      <dgm:spPr/>
      <dgm:t>
        <a:bodyPr/>
        <a:lstStyle/>
        <a:p>
          <a:endParaRPr lang="pt-BR"/>
        </a:p>
      </dgm:t>
    </dgm:pt>
    <dgm:pt modelId="{AE7634A1-0BCF-4C19-BE3A-0255516F2136}" type="sibTrans" cxnId="{02CCC442-CCD9-45BA-8631-8D4D7068527C}">
      <dgm:prSet/>
      <dgm:spPr/>
      <dgm:t>
        <a:bodyPr/>
        <a:lstStyle/>
        <a:p>
          <a:endParaRPr lang="pt-BR"/>
        </a:p>
      </dgm:t>
    </dgm:pt>
    <dgm:pt modelId="{F770147C-CB06-4517-9F46-3E37AEEE43E8}">
      <dgm:prSet phldrT="[Texto]"/>
      <dgm:spPr/>
      <dgm:t>
        <a:bodyPr/>
        <a:lstStyle/>
        <a:p>
          <a:r>
            <a:rPr lang="pt-BR" dirty="0" smtClean="0"/>
            <a:t>A palavra em si é um ato.</a:t>
          </a:r>
          <a:endParaRPr lang="pt-BR" dirty="0"/>
        </a:p>
      </dgm:t>
    </dgm:pt>
    <dgm:pt modelId="{B08DA49E-24DC-4C1D-BD4A-8F56CE60414B}" type="parTrans" cxnId="{E411B9CE-5CAF-4B14-B9C0-66A8D1964EE0}">
      <dgm:prSet/>
      <dgm:spPr/>
      <dgm:t>
        <a:bodyPr/>
        <a:lstStyle/>
        <a:p>
          <a:endParaRPr lang="pt-BR"/>
        </a:p>
      </dgm:t>
    </dgm:pt>
    <dgm:pt modelId="{7395C914-1663-4391-9FE7-650B8C3CAFFA}" type="sibTrans" cxnId="{E411B9CE-5CAF-4B14-B9C0-66A8D1964EE0}">
      <dgm:prSet/>
      <dgm:spPr/>
      <dgm:t>
        <a:bodyPr/>
        <a:lstStyle/>
        <a:p>
          <a:endParaRPr lang="pt-BR"/>
        </a:p>
      </dgm:t>
    </dgm:pt>
    <dgm:pt modelId="{17B834FA-173E-48EE-97A9-82F6AED02CA3}" type="pres">
      <dgm:prSet presAssocID="{4B33EAA3-C5E6-459E-9A30-6AE4C3139E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427350-35CE-4560-979B-741592270FF6}" type="pres">
      <dgm:prSet presAssocID="{B79CF05B-753C-426E-BF11-0571056052D2}" presName="arrow" presStyleLbl="node1" presStyleIdx="0" presStyleCnt="2" custRadScaleRad="100223" custRadScaleInc="21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2EC965-298C-44DB-89E2-69349B719B95}" type="pres">
      <dgm:prSet presAssocID="{F770147C-CB06-4517-9F46-3E37AEEE43E8}" presName="arrow" presStyleLbl="node1" presStyleIdx="1" presStyleCnt="2" custRadScaleRad="100223" custRadScaleInc="-21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2CCC442-CCD9-45BA-8631-8D4D7068527C}" srcId="{4B33EAA3-C5E6-459E-9A30-6AE4C3139E40}" destId="{B79CF05B-753C-426E-BF11-0571056052D2}" srcOrd="0" destOrd="0" parTransId="{3C36CDDB-6E56-4E62-8FDA-6CA574BEE0A5}" sibTransId="{AE7634A1-0BCF-4C19-BE3A-0255516F2136}"/>
    <dgm:cxn modelId="{28204BEC-FF4F-4245-9FE9-3B6248E59D3E}" type="presOf" srcId="{F770147C-CB06-4517-9F46-3E37AEEE43E8}" destId="{892EC965-298C-44DB-89E2-69349B719B95}" srcOrd="0" destOrd="0" presId="urn:microsoft.com/office/officeart/2005/8/layout/arrow1"/>
    <dgm:cxn modelId="{CC861665-A496-4D4A-AEB6-569B29E94E41}" type="presOf" srcId="{4B33EAA3-C5E6-459E-9A30-6AE4C3139E40}" destId="{17B834FA-173E-48EE-97A9-82F6AED02CA3}" srcOrd="0" destOrd="0" presId="urn:microsoft.com/office/officeart/2005/8/layout/arrow1"/>
    <dgm:cxn modelId="{E411B9CE-5CAF-4B14-B9C0-66A8D1964EE0}" srcId="{4B33EAA3-C5E6-459E-9A30-6AE4C3139E40}" destId="{F770147C-CB06-4517-9F46-3E37AEEE43E8}" srcOrd="1" destOrd="0" parTransId="{B08DA49E-24DC-4C1D-BD4A-8F56CE60414B}" sibTransId="{7395C914-1663-4391-9FE7-650B8C3CAFFA}"/>
    <dgm:cxn modelId="{710F36A3-204B-41C2-BBC6-B6C2490297D3}" type="presOf" srcId="{B79CF05B-753C-426E-BF11-0571056052D2}" destId="{4B427350-35CE-4560-979B-741592270FF6}" srcOrd="0" destOrd="0" presId="urn:microsoft.com/office/officeart/2005/8/layout/arrow1"/>
    <dgm:cxn modelId="{AB836AE3-3F58-4131-92B6-53043D0CB37F}" type="presParOf" srcId="{17B834FA-173E-48EE-97A9-82F6AED02CA3}" destId="{4B427350-35CE-4560-979B-741592270FF6}" srcOrd="0" destOrd="0" presId="urn:microsoft.com/office/officeart/2005/8/layout/arrow1"/>
    <dgm:cxn modelId="{61021B18-8593-4A55-9C32-984C5A487463}" type="presParOf" srcId="{17B834FA-173E-48EE-97A9-82F6AED02CA3}" destId="{892EC965-298C-44DB-89E2-69349B719B9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3EAA3-C5E6-459E-9A30-6AE4C3139E4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9CF05B-753C-426E-BF11-0571056052D2}">
      <dgm:prSet phldrT="[Texto]"/>
      <dgm:spPr/>
      <dgm:t>
        <a:bodyPr/>
        <a:lstStyle/>
        <a:p>
          <a:r>
            <a:rPr lang="pt-BR" dirty="0" smtClean="0"/>
            <a:t>Palavra não pode ser identificada como ato.</a:t>
          </a:r>
          <a:endParaRPr lang="pt-BR" dirty="0"/>
        </a:p>
      </dgm:t>
    </dgm:pt>
    <dgm:pt modelId="{3C36CDDB-6E56-4E62-8FDA-6CA574BEE0A5}" type="parTrans" cxnId="{02CCC442-CCD9-45BA-8631-8D4D7068527C}">
      <dgm:prSet/>
      <dgm:spPr/>
      <dgm:t>
        <a:bodyPr/>
        <a:lstStyle/>
        <a:p>
          <a:endParaRPr lang="pt-BR"/>
        </a:p>
      </dgm:t>
    </dgm:pt>
    <dgm:pt modelId="{AE7634A1-0BCF-4C19-BE3A-0255516F2136}" type="sibTrans" cxnId="{02CCC442-CCD9-45BA-8631-8D4D7068527C}">
      <dgm:prSet/>
      <dgm:spPr/>
      <dgm:t>
        <a:bodyPr/>
        <a:lstStyle/>
        <a:p>
          <a:endParaRPr lang="pt-BR"/>
        </a:p>
      </dgm:t>
    </dgm:pt>
    <dgm:pt modelId="{F770147C-CB06-4517-9F46-3E37AEEE43E8}">
      <dgm:prSet phldrT="[Texto]"/>
      <dgm:spPr/>
      <dgm:t>
        <a:bodyPr/>
        <a:lstStyle/>
        <a:p>
          <a:r>
            <a:rPr lang="pt-BR" dirty="0" smtClean="0"/>
            <a:t>A palavra em si é um ato.</a:t>
          </a:r>
          <a:endParaRPr lang="pt-BR" dirty="0"/>
        </a:p>
      </dgm:t>
    </dgm:pt>
    <dgm:pt modelId="{B08DA49E-24DC-4C1D-BD4A-8F56CE60414B}" type="parTrans" cxnId="{E411B9CE-5CAF-4B14-B9C0-66A8D1964EE0}">
      <dgm:prSet/>
      <dgm:spPr/>
      <dgm:t>
        <a:bodyPr/>
        <a:lstStyle/>
        <a:p>
          <a:endParaRPr lang="pt-BR"/>
        </a:p>
      </dgm:t>
    </dgm:pt>
    <dgm:pt modelId="{7395C914-1663-4391-9FE7-650B8C3CAFFA}" type="sibTrans" cxnId="{E411B9CE-5CAF-4B14-B9C0-66A8D1964EE0}">
      <dgm:prSet/>
      <dgm:spPr/>
      <dgm:t>
        <a:bodyPr/>
        <a:lstStyle/>
        <a:p>
          <a:endParaRPr lang="pt-BR"/>
        </a:p>
      </dgm:t>
    </dgm:pt>
    <dgm:pt modelId="{17B834FA-173E-48EE-97A9-82F6AED02CA3}" type="pres">
      <dgm:prSet presAssocID="{4B33EAA3-C5E6-459E-9A30-6AE4C3139E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427350-35CE-4560-979B-741592270FF6}" type="pres">
      <dgm:prSet presAssocID="{B79CF05B-753C-426E-BF11-0571056052D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2EC965-298C-44DB-89E2-69349B719B95}" type="pres">
      <dgm:prSet presAssocID="{F770147C-CB06-4517-9F46-3E37AEEE43E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2CCC442-CCD9-45BA-8631-8D4D7068527C}" srcId="{4B33EAA3-C5E6-459E-9A30-6AE4C3139E40}" destId="{B79CF05B-753C-426E-BF11-0571056052D2}" srcOrd="0" destOrd="0" parTransId="{3C36CDDB-6E56-4E62-8FDA-6CA574BEE0A5}" sibTransId="{AE7634A1-0BCF-4C19-BE3A-0255516F2136}"/>
    <dgm:cxn modelId="{8F32042D-C6A1-4DD7-90B0-1704B4A0DC86}" type="presOf" srcId="{F770147C-CB06-4517-9F46-3E37AEEE43E8}" destId="{892EC965-298C-44DB-89E2-69349B719B95}" srcOrd="0" destOrd="0" presId="urn:microsoft.com/office/officeart/2005/8/layout/arrow1"/>
    <dgm:cxn modelId="{E411B9CE-5CAF-4B14-B9C0-66A8D1964EE0}" srcId="{4B33EAA3-C5E6-459E-9A30-6AE4C3139E40}" destId="{F770147C-CB06-4517-9F46-3E37AEEE43E8}" srcOrd="1" destOrd="0" parTransId="{B08DA49E-24DC-4C1D-BD4A-8F56CE60414B}" sibTransId="{7395C914-1663-4391-9FE7-650B8C3CAFFA}"/>
    <dgm:cxn modelId="{704CBF0E-FE27-45A7-8D6F-3415DB1F32F5}" type="presOf" srcId="{B79CF05B-753C-426E-BF11-0571056052D2}" destId="{4B427350-35CE-4560-979B-741592270FF6}" srcOrd="0" destOrd="0" presId="urn:microsoft.com/office/officeart/2005/8/layout/arrow1"/>
    <dgm:cxn modelId="{71E637CF-1FEE-4887-9C1D-FA0C340BD16A}" type="presOf" srcId="{4B33EAA3-C5E6-459E-9A30-6AE4C3139E40}" destId="{17B834FA-173E-48EE-97A9-82F6AED02CA3}" srcOrd="0" destOrd="0" presId="urn:microsoft.com/office/officeart/2005/8/layout/arrow1"/>
    <dgm:cxn modelId="{1B94C109-8A1B-4BC1-A32F-70AC6683BAD1}" type="presParOf" srcId="{17B834FA-173E-48EE-97A9-82F6AED02CA3}" destId="{4B427350-35CE-4560-979B-741592270FF6}" srcOrd="0" destOrd="0" presId="urn:microsoft.com/office/officeart/2005/8/layout/arrow1"/>
    <dgm:cxn modelId="{328E55A7-F5D4-407F-ACDE-14927EDB1A15}" type="presParOf" srcId="{17B834FA-173E-48EE-97A9-82F6AED02CA3}" destId="{892EC965-298C-44DB-89E2-69349B719B9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27350-35CE-4560-979B-741592270FF6}">
      <dsp:nvSpPr>
        <dsp:cNvPr id="0" name=""/>
        <dsp:cNvSpPr/>
      </dsp:nvSpPr>
      <dsp:spPr>
        <a:xfrm rot="16200000">
          <a:off x="170" y="241116"/>
          <a:ext cx="2081807" cy="208180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Palavra não pode ser identificada como ato.</a:t>
          </a:r>
          <a:endParaRPr lang="pt-BR" sz="1500" kern="1200" dirty="0"/>
        </a:p>
      </dsp:txBody>
      <dsp:txXfrm rot="5400000">
        <a:off x="364486" y="761568"/>
        <a:ext cx="1717491" cy="1040903"/>
      </dsp:txXfrm>
    </dsp:sp>
    <dsp:sp modelId="{892EC965-298C-44DB-89E2-69349B719B95}">
      <dsp:nvSpPr>
        <dsp:cNvPr id="0" name=""/>
        <dsp:cNvSpPr/>
      </dsp:nvSpPr>
      <dsp:spPr>
        <a:xfrm rot="5400000">
          <a:off x="2290885" y="241116"/>
          <a:ext cx="2081807" cy="208180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 palavra em si é um ato.</a:t>
          </a:r>
          <a:endParaRPr lang="pt-BR" sz="1500" kern="1200" dirty="0"/>
        </a:p>
      </dsp:txBody>
      <dsp:txXfrm rot="-5400000">
        <a:off x="2290885" y="761568"/>
        <a:ext cx="1717491" cy="1040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27350-35CE-4560-979B-741592270FF6}">
      <dsp:nvSpPr>
        <dsp:cNvPr id="0" name=""/>
        <dsp:cNvSpPr/>
      </dsp:nvSpPr>
      <dsp:spPr>
        <a:xfrm rot="16200000">
          <a:off x="177" y="116408"/>
          <a:ext cx="2028502" cy="202850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Palavra não pode ser identificada como ato.</a:t>
          </a:r>
          <a:endParaRPr lang="pt-BR" sz="1500" kern="1200" dirty="0"/>
        </a:p>
      </dsp:txBody>
      <dsp:txXfrm rot="5400000">
        <a:off x="355166" y="623533"/>
        <a:ext cx="1673514" cy="1014251"/>
      </dsp:txXfrm>
    </dsp:sp>
    <dsp:sp modelId="{892EC965-298C-44DB-89E2-69349B719B95}">
      <dsp:nvSpPr>
        <dsp:cNvPr id="0" name=""/>
        <dsp:cNvSpPr/>
      </dsp:nvSpPr>
      <dsp:spPr>
        <a:xfrm rot="5400000">
          <a:off x="2232216" y="116408"/>
          <a:ext cx="2028502" cy="202850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 palavra em si é um ato.</a:t>
          </a:r>
          <a:endParaRPr lang="pt-BR" sz="1500" kern="1200" dirty="0"/>
        </a:p>
      </dsp:txBody>
      <dsp:txXfrm rot="-5400000">
        <a:off x="2232217" y="623534"/>
        <a:ext cx="1673514" cy="1014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562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11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AUTOLAYOUT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6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436825" y="536713"/>
            <a:ext cx="4065900" cy="22677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Comunicação, Educação e Liberdade de Expressão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436825" y="2974150"/>
            <a:ext cx="4065900" cy="128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dirty="0" smtClean="0"/>
              <a:t>Campanhas </a:t>
            </a:r>
            <a:r>
              <a:rPr lang="pt-BR" dirty="0"/>
              <a:t>Eleitorais 2018 e </a:t>
            </a:r>
            <a:r>
              <a:rPr lang="pt-BR" dirty="0" smtClean="0"/>
              <a:t>Liberdade </a:t>
            </a:r>
            <a:r>
              <a:rPr lang="pt-BR" dirty="0"/>
              <a:t>de </a:t>
            </a:r>
            <a:r>
              <a:rPr lang="pt-BR" dirty="0" smtClean="0"/>
              <a:t>Expressão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Seminário OBCOM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33437"/>
            <a:ext cx="6477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r="42200" b="7143"/>
          <a:stretch/>
        </p:blipFill>
        <p:spPr bwMode="auto">
          <a:xfrm>
            <a:off x="149292" y="74646"/>
            <a:ext cx="6176864" cy="489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31429" y="1539551"/>
            <a:ext cx="23326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imprensa profissional cobriu o discurso de ódio nas eleições 2018?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2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r="41483" b="9311"/>
          <a:stretch/>
        </p:blipFill>
        <p:spPr bwMode="auto">
          <a:xfrm>
            <a:off x="662473" y="68559"/>
            <a:ext cx="6251276" cy="48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60077" r="42558" b="12117"/>
          <a:stretch/>
        </p:blipFill>
        <p:spPr bwMode="auto">
          <a:xfrm>
            <a:off x="419876" y="485192"/>
            <a:ext cx="6223519" cy="20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Discurso de ódio – </a:t>
            </a:r>
            <a:r>
              <a:rPr lang="pt-BR" dirty="0" err="1" smtClean="0"/>
              <a:t>Survey</a:t>
            </a:r>
            <a:r>
              <a:rPr lang="pt-BR" dirty="0"/>
              <a:t> - 153 respostas entre 29/5 e </a:t>
            </a:r>
            <a:r>
              <a:rPr lang="pt-BR" dirty="0" smtClean="0"/>
              <a:t>1º/7/2018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33202" r="37794" b="34599"/>
          <a:stretch>
            <a:fillRect/>
          </a:stretch>
        </p:blipFill>
        <p:spPr bwMode="auto">
          <a:xfrm>
            <a:off x="1032036" y="1156025"/>
            <a:ext cx="56165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2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Discurso de ódio – </a:t>
            </a:r>
            <a:r>
              <a:rPr lang="pt-BR" dirty="0" err="1" smtClean="0"/>
              <a:t>Survey</a:t>
            </a:r>
            <a:r>
              <a:rPr lang="pt-BR" dirty="0"/>
              <a:t> - 153 respostas entre 29/5 e </a:t>
            </a:r>
            <a:r>
              <a:rPr lang="pt-BR" dirty="0" smtClean="0"/>
              <a:t>1º/7</a:t>
            </a:r>
            <a:r>
              <a:rPr lang="pt-BR" dirty="0"/>
              <a:t>/2018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2701" r="35825" b="47200"/>
          <a:stretch>
            <a:fillRect/>
          </a:stretch>
        </p:blipFill>
        <p:spPr bwMode="auto">
          <a:xfrm>
            <a:off x="1163249" y="1184113"/>
            <a:ext cx="60483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4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dirty="0" smtClean="0"/>
              <a:t>Quando falamos de Arte, o problema se complica.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A palavra artística / </a:t>
            </a:r>
            <a:r>
              <a:rPr lang="pt-BR" sz="1800" dirty="0"/>
              <a:t>A palavra </a:t>
            </a:r>
            <a:r>
              <a:rPr lang="pt-BR" sz="1800" dirty="0" smtClean="0"/>
              <a:t>não artística / a ação.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err="1" smtClean="0"/>
              <a:t>Lotman</a:t>
            </a:r>
            <a:r>
              <a:rPr lang="pt-BR" sz="1800" dirty="0" smtClean="0"/>
              <a:t> quando elabora esta questão pensa em literatura; mas sinaliza que pode-se pensar na pintura e outras formas de arte em situações análogas.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Na posição liberal, a Arte goza de um maior grau de liberdade;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Do outro lado, a Arte vira objeto de ação judicial.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752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27"/>
            <a:ext cx="9144000" cy="46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11225" r="41627" b="11990"/>
          <a:stretch/>
        </p:blipFill>
        <p:spPr bwMode="auto">
          <a:xfrm>
            <a:off x="391886" y="0"/>
            <a:ext cx="5654351" cy="49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31429" y="1539551"/>
            <a:ext cx="233265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imprensa profissional cobriu a censura à exposição “</a:t>
            </a:r>
            <a:r>
              <a:rPr lang="pt-BR" sz="2400" dirty="0" err="1" smtClean="0"/>
              <a:t>Queer</a:t>
            </a:r>
            <a:r>
              <a:rPr lang="pt-BR" sz="2400" dirty="0" smtClean="0"/>
              <a:t> Museu”? Como?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15689" r="42917" b="11862"/>
          <a:stretch/>
        </p:blipFill>
        <p:spPr bwMode="auto">
          <a:xfrm>
            <a:off x="457201" y="177280"/>
            <a:ext cx="5607698" cy="486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1138335"/>
            <a:ext cx="753913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/>
              <a:t>A relação entre palavra e ato como um índice da tipologia da cultura;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“A autoconsciência histórica oscila em algum lugar entre a completa separação dos dois e sua total identificação.”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3690517"/>
              </p:ext>
            </p:extLst>
          </p:nvPr>
        </p:nvGraphicFramePr>
        <p:xfrm>
          <a:off x="2416628" y="2789846"/>
          <a:ext cx="4372863" cy="271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1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sz="1800" dirty="0" smtClean="0"/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Então, por um lado, estamos numa época na qual em alguns momentos a palavra é ato e condenada judicialmente – ambiente de censura, especialmente em relação à Arte;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/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Por outro lado, tende-se a minimizar os efeitos do discurso de ódio propagados nas eleições 2018 </a:t>
            </a:r>
            <a:r>
              <a:rPr lang="pt-BR" sz="1800" dirty="0" smtClean="0"/>
              <a:t>às </a:t>
            </a:r>
            <a:r>
              <a:rPr lang="pt-BR" sz="1800" dirty="0"/>
              <a:t>comunidades  LGBTTT (lésbicas, gays, bissexuais, travestis, transexuais e </a:t>
            </a:r>
            <a:r>
              <a:rPr lang="pt-BR" sz="1800" dirty="0" err="1"/>
              <a:t>transgêneros</a:t>
            </a:r>
            <a:r>
              <a:rPr lang="pt-BR" sz="1800" dirty="0" smtClean="0"/>
              <a:t>), Quilombolas (Negros), Mulheres (misoginia), posição política (“esquerdistas”).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644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</a:t>
            </a:r>
            <a:r>
              <a:rPr lang="pt-BR" dirty="0" smtClean="0">
                <a:sym typeface="Wingdings" panose="05000000000000000000" pitchFamily="2" charset="2"/>
              </a:rPr>
              <a:t> Imprensa profissional  Educação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1222314"/>
            <a:ext cx="7539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dirty="0" smtClean="0"/>
              <a:t>O papel da imprensa profissional deve ser cada vez mais educativo?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Como proporcionar às novas gerações o contato com uma narrativa linear (imprensa) em oposição à dominância da narrativa fragmentada e sem contexto nos diversos formatos na internet?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O combate à desinformação permeia a educação crítica para as mídias (Media </a:t>
            </a:r>
            <a:r>
              <a:rPr lang="pt-BR" sz="1800" dirty="0" err="1" smtClean="0"/>
              <a:t>Literacy</a:t>
            </a:r>
            <a:r>
              <a:rPr lang="pt-BR" sz="1800" dirty="0" smtClean="0"/>
              <a:t>) mas, também, educação para o uso das mídias sociais e internet: a consciência da mediação do cálculo, da fragmentação e da ausência de contexto. 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229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Negatividade e Positividade / </a:t>
            </a:r>
            <a:r>
              <a:rPr lang="pt-BR" dirty="0" err="1" smtClean="0"/>
              <a:t>Byung-Chul</a:t>
            </a:r>
            <a:r>
              <a:rPr lang="pt-BR" dirty="0" smtClean="0"/>
              <a:t> </a:t>
            </a:r>
            <a:r>
              <a:rPr lang="pt-BR" dirty="0" err="1" smtClean="0"/>
              <a:t>Han</a:t>
            </a:r>
            <a:r>
              <a:rPr lang="pt-BR" dirty="0" smtClean="0"/>
              <a:t> / Sociedade da Transparência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dirty="0" smtClean="0"/>
              <a:t>No entanto, um complicador: é possível pensar estes temas à luz – portanto, da razão - da cultura midiática do século XX</a:t>
            </a:r>
            <a:r>
              <a:rPr lang="pt-BR" sz="1800" dirty="0"/>
              <a:t>? </a:t>
            </a:r>
            <a:r>
              <a:rPr lang="pt-BR" sz="1800" dirty="0" smtClean="0"/>
              <a:t>Segundo </a:t>
            </a:r>
            <a:r>
              <a:rPr lang="pt-BR" sz="1800" dirty="0" err="1" smtClean="0"/>
              <a:t>Han</a:t>
            </a:r>
            <a:r>
              <a:rPr lang="pt-BR" sz="1800" dirty="0" smtClean="0"/>
              <a:t>, não, pois estamos </a:t>
            </a:r>
            <a:r>
              <a:rPr lang="pt-BR" sz="1800" dirty="0"/>
              <a:t>vivendo </a:t>
            </a:r>
            <a:r>
              <a:rPr lang="pt-BR" sz="1800" dirty="0" smtClean="0"/>
              <a:t>uma mudança de paradigma social.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A passagem de uma sociedade mediada por negatividade (censura)  e positividade (liberdade de expressão – negatividade e positividade) para uma sociedade da positividade (tudo pode, inclusive discurso de ódio).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“Sociedade positiva”: “As coisas se tornam transparentes quando eliminam de si toda e qualquer negatividade, quando se tornam </a:t>
            </a:r>
            <a:r>
              <a:rPr lang="pt-BR" sz="1800" b="1" dirty="0" smtClean="0"/>
              <a:t>rasas e planas</a:t>
            </a:r>
            <a:r>
              <a:rPr lang="pt-BR" sz="1800" dirty="0" smtClean="0"/>
              <a:t>, quando se encaixam sem qualquer resistência ao curso raso do capital, da comunicação e da informação.” p. 10</a:t>
            </a:r>
          </a:p>
          <a:p>
            <a:r>
              <a:rPr lang="pt-BR" sz="1800" dirty="0" smtClean="0"/>
              <a:t>(Grifo meu).</a:t>
            </a: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190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Negatividade e Positividade / </a:t>
            </a:r>
            <a:r>
              <a:rPr lang="pt-BR" dirty="0" err="1" smtClean="0"/>
              <a:t>Byung-Chul</a:t>
            </a:r>
            <a:r>
              <a:rPr lang="pt-BR" dirty="0" smtClean="0"/>
              <a:t> </a:t>
            </a:r>
            <a:r>
              <a:rPr lang="pt-BR" dirty="0" err="1" smtClean="0"/>
              <a:t>Han</a:t>
            </a:r>
            <a:r>
              <a:rPr lang="pt-BR" dirty="0" smtClean="0"/>
              <a:t> / Topologia da  violência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dirty="0" smtClean="0"/>
              <a:t>“À </a:t>
            </a:r>
            <a:r>
              <a:rPr lang="pt-BR" sz="1800" i="1" dirty="0" smtClean="0"/>
              <a:t>violência sistêmica</a:t>
            </a:r>
            <a:r>
              <a:rPr lang="pt-BR" sz="1800" dirty="0" smtClean="0"/>
              <a:t>, enquanto </a:t>
            </a:r>
            <a:r>
              <a:rPr lang="pt-BR" sz="1800" i="1" dirty="0" smtClean="0"/>
              <a:t>violência da positividade</a:t>
            </a:r>
            <a:r>
              <a:rPr lang="pt-BR" sz="1800" dirty="0" smtClean="0"/>
              <a:t>, falta a negatividade do impedimento, da recusa, da proibição, da exclusão e da subtração. Ela se manifesta como exagero e desproporção, como excesso, exuberância e exaustão, como superprodução, superacumulação, </a:t>
            </a:r>
            <a:r>
              <a:rPr lang="pt-BR" sz="1800" dirty="0" err="1" smtClean="0"/>
              <a:t>super</a:t>
            </a:r>
            <a:r>
              <a:rPr lang="pt-BR" sz="1800" dirty="0" err="1" smtClean="0"/>
              <a:t>comunicação</a:t>
            </a:r>
            <a:r>
              <a:rPr lang="pt-BR" sz="1800" dirty="0" smtClean="0"/>
              <a:t> e superinformação. E em virtude da positividade não é percebida como violência. Não é só um </a:t>
            </a:r>
            <a:r>
              <a:rPr lang="pt-BR" sz="1800" i="1" dirty="0" smtClean="0"/>
              <a:t>muito pouco </a:t>
            </a:r>
            <a:r>
              <a:rPr lang="pt-BR" sz="1800" dirty="0" smtClean="0"/>
              <a:t>que leva à violência, mas também um </a:t>
            </a:r>
            <a:r>
              <a:rPr lang="pt-BR" sz="1800" i="1" dirty="0" smtClean="0"/>
              <a:t>muito exagerado</a:t>
            </a:r>
            <a:r>
              <a:rPr lang="pt-BR" sz="1800" dirty="0" smtClean="0"/>
              <a:t>; não apenas a negatividade do </a:t>
            </a:r>
            <a:r>
              <a:rPr lang="pt-BR" sz="1800" i="1" dirty="0" smtClean="0"/>
              <a:t>não-ter-o-direito-de</a:t>
            </a:r>
            <a:r>
              <a:rPr lang="pt-BR" sz="1800" dirty="0" smtClean="0"/>
              <a:t>, mas também a </a:t>
            </a:r>
            <a:r>
              <a:rPr lang="pt-BR" sz="1800" i="1" dirty="0" smtClean="0"/>
              <a:t>positividade do tudo-poder</a:t>
            </a:r>
            <a:r>
              <a:rPr lang="pt-BR" sz="1800" dirty="0" smtClean="0"/>
              <a:t>”. (p. 169-170). (Grifos do autor)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Nos tornamos </a:t>
            </a:r>
            <a:r>
              <a:rPr lang="pt-BR" sz="1800" b="1" dirty="0" smtClean="0"/>
              <a:t>“máquinas de cálculo”, </a:t>
            </a:r>
            <a:r>
              <a:rPr lang="pt-BR" sz="1800" dirty="0" smtClean="0"/>
              <a:t>no sentido de que a máquina elimina o outro; </a:t>
            </a:r>
            <a:r>
              <a:rPr lang="pt-BR" sz="1800" b="1" dirty="0" smtClean="0"/>
              <a:t>“todo mundo sabe que um computador não hesita”</a:t>
            </a:r>
            <a:r>
              <a:rPr lang="pt-BR" sz="1800" dirty="0" smtClean="0"/>
              <a:t>. P. 238 (Grifo meu)</a:t>
            </a:r>
            <a:endParaRPr lang="pt-BR" sz="1800" dirty="0" smtClean="0"/>
          </a:p>
          <a:p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366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 idx="4294967295"/>
          </p:nvPr>
        </p:nvSpPr>
        <p:spPr>
          <a:xfrm>
            <a:off x="773700" y="289249"/>
            <a:ext cx="7596600" cy="2584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lt2"/>
                </a:solidFill>
              </a:rPr>
              <a:t>“O pensar, em sentido enfático, está ligado à negatividade; sem ela o pensamento nada mais seria que o cálculo. "</a:t>
            </a:r>
            <a:endParaRPr dirty="0">
              <a:solidFill>
                <a:schemeClr val="lt2"/>
              </a:solidFill>
            </a:endParaRPr>
          </a:p>
        </p:txBody>
      </p:sp>
      <p:cxnSp>
        <p:nvCxnSpPr>
          <p:cNvPr id="116" name="Google Shape;116;p21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1"/>
          <p:cNvSpPr txBox="1">
            <a:spLocks noGrp="1"/>
          </p:cNvSpPr>
          <p:nvPr>
            <p:ph type="body" idx="4294967295"/>
          </p:nvPr>
        </p:nvSpPr>
        <p:spPr>
          <a:xfrm>
            <a:off x="773700" y="2961650"/>
            <a:ext cx="75966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- </a:t>
            </a:r>
            <a:r>
              <a:rPr lang="pt-BR" dirty="0" smtClean="0"/>
              <a:t>p. 238.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7" y="468630"/>
            <a:ext cx="2813538" cy="42062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34882" y="849086"/>
            <a:ext cx="371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Capítulo “Word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Deed</a:t>
            </a:r>
            <a:r>
              <a:rPr lang="pt-BR" dirty="0" smtClean="0"/>
              <a:t>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1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t="19029" r="21872" b="5262"/>
          <a:stretch/>
        </p:blipFill>
        <p:spPr bwMode="auto">
          <a:xfrm>
            <a:off x="989054" y="0"/>
            <a:ext cx="7221894" cy="50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4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" y="255814"/>
            <a:ext cx="2790825" cy="4762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23" y="270976"/>
            <a:ext cx="2724972" cy="47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smtClean="0"/>
              <a:t>Obrigada.</a:t>
            </a:r>
            <a:endParaRPr sz="3000" dirty="0"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dirty="0" smtClean="0"/>
              <a:t>dosvald@gmail.com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 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1138335"/>
            <a:ext cx="7539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/>
              <a:t>Quando a palavra não se identifica com o ato, pode-se falar em </a:t>
            </a:r>
            <a:r>
              <a:rPr lang="pt-BR" sz="2000" b="1" dirty="0" smtClean="0"/>
              <a:t>liberdade de expressão </a:t>
            </a:r>
            <a:r>
              <a:rPr lang="pt-BR" sz="2000" dirty="0" smtClean="0"/>
              <a:t>dentro de certos limites; a palavra não tem valor de um ato mediado.</a:t>
            </a:r>
            <a:br>
              <a:rPr lang="pt-BR" sz="2000" dirty="0" smtClean="0"/>
            </a:b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Na outra ponta, há a </a:t>
            </a:r>
            <a:r>
              <a:rPr lang="pt-BR" sz="2000" dirty="0" smtClean="0"/>
              <a:t>convicção de que a palavra é </a:t>
            </a:r>
            <a:r>
              <a:rPr lang="pt-BR" sz="2000" dirty="0" smtClean="0"/>
              <a:t>“</a:t>
            </a:r>
            <a:r>
              <a:rPr lang="pt-BR" sz="2000" dirty="0" smtClean="0"/>
              <a:t>um </a:t>
            </a:r>
            <a:r>
              <a:rPr lang="pt-BR" sz="2000" dirty="0" smtClean="0"/>
              <a:t>ato em </a:t>
            </a:r>
            <a:r>
              <a:rPr lang="pt-BR" sz="2000" dirty="0" smtClean="0"/>
              <a:t>si”.</a:t>
            </a:r>
            <a:endParaRPr lang="pt-BR" sz="2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9946306"/>
              </p:ext>
            </p:extLst>
          </p:nvPr>
        </p:nvGraphicFramePr>
        <p:xfrm>
          <a:off x="2528596" y="2881376"/>
          <a:ext cx="4260896" cy="226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dirty="0" smtClean="0"/>
              <a:t>Desde 2013, tendo seu ponto alto nas eleições 2018, vimos no </a:t>
            </a:r>
            <a:r>
              <a:rPr lang="pt-BR" sz="1800" dirty="0" smtClean="0"/>
              <a:t>Brasil o início do ataque organizado ao Iluminismo e à “Era da Razão”.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A não identificação da palavra com o ato marca justamente o desenvolvimento das ideias humanistas liberais, do princípio da liberdade de expressão </a:t>
            </a:r>
            <a:r>
              <a:rPr lang="pt-BR" sz="1800" dirty="0" smtClean="0"/>
              <a:t>liberais </a:t>
            </a:r>
            <a:r>
              <a:rPr lang="pt-BR" sz="1800" dirty="0" smtClean="0"/>
              <a:t>e dos Direitos Humanos; </a:t>
            </a:r>
            <a:endParaRPr lang="pt-BR" sz="1800" dirty="0" smtClean="0"/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“Sinal dos tempos”: O </a:t>
            </a:r>
            <a:r>
              <a:rPr lang="pt-BR" sz="1800" dirty="0" smtClean="0"/>
              <a:t>debate </a:t>
            </a:r>
            <a:r>
              <a:rPr lang="pt-BR" sz="1800" dirty="0" smtClean="0"/>
              <a:t>em </a:t>
            </a:r>
            <a:r>
              <a:rPr lang="pt-BR" sz="1800" dirty="0" smtClean="0"/>
              <a:t>torno da regulação do discurso de </a:t>
            </a:r>
            <a:r>
              <a:rPr lang="pt-BR" sz="1800" dirty="0" smtClean="0"/>
              <a:t>ódio.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Um </a:t>
            </a:r>
            <a:r>
              <a:rPr lang="pt-BR" sz="1800" dirty="0" smtClean="0"/>
              <a:t>limite: quando a palavra, em uma sociedade pretensamente  liberal, deve ser identificada como ato? E</a:t>
            </a:r>
            <a:r>
              <a:rPr lang="pt-BR" sz="1800" dirty="0" smtClean="0"/>
              <a:t>m </a:t>
            </a:r>
            <a:r>
              <a:rPr lang="pt-BR" sz="1800" dirty="0" smtClean="0"/>
              <a:t>que ponto cerceia-se ou não a liberdade de expressão? 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003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dirty="0"/>
              <a:t>A liberdade de expressão é assegurada em </a:t>
            </a:r>
            <a:r>
              <a:rPr lang="pt-BR" sz="1800" dirty="0" smtClean="0"/>
              <a:t>tratados </a:t>
            </a:r>
            <a:r>
              <a:rPr lang="pt-BR" sz="1800" dirty="0"/>
              <a:t>internacionais, </a:t>
            </a:r>
            <a:r>
              <a:rPr lang="pt-BR" sz="1800" dirty="0" smtClean="0"/>
              <a:t>entre eles</a:t>
            </a:r>
            <a:r>
              <a:rPr lang="pt-BR" sz="1800" dirty="0"/>
              <a:t>, </a:t>
            </a:r>
            <a:r>
              <a:rPr lang="pt-BR" sz="1800" dirty="0" smtClean="0"/>
              <a:t>a </a:t>
            </a:r>
            <a:r>
              <a:rPr lang="pt-BR" sz="1800" dirty="0"/>
              <a:t>Declaração Universal dos Direitos Humanos (ONU, 1948 – art. 19</a:t>
            </a:r>
            <a:r>
              <a:rPr lang="pt-BR" sz="1800" dirty="0" smtClean="0"/>
              <a:t>).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 smtClean="0"/>
              <a:t>Para o enquadramento legal do discurso de ódio, a Artigo 19 recomenda a verificação de:</a:t>
            </a:r>
            <a:endParaRPr lang="pt-BR" sz="1800" dirty="0"/>
          </a:p>
          <a:p>
            <a:pPr marL="285750" indent="-285750">
              <a:buFontTx/>
              <a:buChar char="-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170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800" dirty="0" smtClean="0"/>
              <a:t>Norte nos </a:t>
            </a:r>
            <a:r>
              <a:rPr lang="pt-BR" sz="1800" dirty="0"/>
              <a:t>“Princípios de </a:t>
            </a:r>
            <a:r>
              <a:rPr lang="pt-BR" sz="1800" dirty="0" err="1"/>
              <a:t>Camden</a:t>
            </a:r>
            <a:r>
              <a:rPr lang="pt-BR" sz="1800" dirty="0"/>
              <a:t> sobre a </a:t>
            </a:r>
            <a:r>
              <a:rPr lang="pt-BR" sz="1800" dirty="0" smtClean="0"/>
              <a:t>Liberdade de </a:t>
            </a:r>
            <a:r>
              <a:rPr lang="pt-BR" sz="1800" dirty="0"/>
              <a:t>Expressão e Igualdade</a:t>
            </a:r>
            <a:r>
              <a:rPr lang="pt-BR" sz="1800" dirty="0" smtClean="0"/>
              <a:t>”(2008-2009):</a:t>
            </a:r>
            <a:endParaRPr lang="pt-BR" sz="1800" dirty="0"/>
          </a:p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i</a:t>
            </a:r>
            <a:r>
              <a:rPr lang="pt-BR" sz="1800" b="1" dirty="0"/>
              <a:t>.</a:t>
            </a:r>
            <a:r>
              <a:rPr lang="pt-BR" sz="1800" dirty="0"/>
              <a:t> </a:t>
            </a:r>
            <a:r>
              <a:rPr lang="pt-BR" sz="1800" b="1" dirty="0"/>
              <a:t>severidade:</a:t>
            </a:r>
            <a:r>
              <a:rPr lang="pt-BR" sz="1800" dirty="0"/>
              <a:t> a ofensa deve ser “a mais severa e profunda forma de</a:t>
            </a:r>
          </a:p>
          <a:p>
            <a:r>
              <a:rPr lang="pt-BR" sz="1800" dirty="0"/>
              <a:t>opróbrio”.</a:t>
            </a:r>
          </a:p>
          <a:p>
            <a:r>
              <a:rPr lang="pt-BR" sz="1800" b="1" dirty="0" err="1"/>
              <a:t>ii</a:t>
            </a:r>
            <a:r>
              <a:rPr lang="pt-BR" sz="1800" b="1" dirty="0"/>
              <a:t>.</a:t>
            </a:r>
            <a:r>
              <a:rPr lang="pt-BR" sz="1800" dirty="0"/>
              <a:t> </a:t>
            </a:r>
            <a:r>
              <a:rPr lang="pt-BR" sz="1800" b="1" dirty="0"/>
              <a:t>intenção:</a:t>
            </a:r>
            <a:r>
              <a:rPr lang="pt-BR" sz="1800" dirty="0"/>
              <a:t> deve haver a intenção de incitar o ódio.</a:t>
            </a:r>
          </a:p>
          <a:p>
            <a:r>
              <a:rPr lang="pt-BR" sz="1800" b="1" dirty="0" err="1"/>
              <a:t>iii</a:t>
            </a:r>
            <a:r>
              <a:rPr lang="pt-BR" sz="1800" b="1" dirty="0"/>
              <a:t>.</a:t>
            </a:r>
            <a:r>
              <a:rPr lang="pt-BR" sz="1800" dirty="0"/>
              <a:t> </a:t>
            </a:r>
            <a:r>
              <a:rPr lang="pt-BR" sz="1800" b="1" dirty="0"/>
              <a:t>conteúdo ou forma do discurso: </a:t>
            </a:r>
            <a:r>
              <a:rPr lang="pt-BR" sz="1800" dirty="0"/>
              <a:t>devem ser consideradas a forma, </a:t>
            </a:r>
            <a:r>
              <a:rPr lang="pt-BR" sz="1800" dirty="0" smtClean="0"/>
              <a:t>estilo e </a:t>
            </a:r>
            <a:r>
              <a:rPr lang="pt-BR" sz="1800" dirty="0"/>
              <a:t>natureza dos argumentos empregados.</a:t>
            </a:r>
          </a:p>
          <a:p>
            <a:r>
              <a:rPr lang="pt-BR" sz="1800" b="1" dirty="0" err="1"/>
              <a:t>iv</a:t>
            </a:r>
            <a:r>
              <a:rPr lang="pt-BR" sz="1800" b="1" dirty="0"/>
              <a:t>. extensão do discurso:</a:t>
            </a:r>
            <a:r>
              <a:rPr lang="pt-BR" sz="1800" dirty="0"/>
              <a:t> o discurso deve ser dirigido ao público em </a:t>
            </a:r>
            <a:r>
              <a:rPr lang="pt-BR" sz="1800" dirty="0" smtClean="0"/>
              <a:t>geral ou </a:t>
            </a:r>
            <a:r>
              <a:rPr lang="pt-BR" sz="1800" dirty="0"/>
              <a:t>à um número de indivíduos em um </a:t>
            </a:r>
            <a:r>
              <a:rPr lang="pt-BR" sz="1800" b="1" dirty="0"/>
              <a:t>espaço público</a:t>
            </a:r>
            <a:r>
              <a:rPr lang="pt-BR" sz="1800" dirty="0"/>
              <a:t>.</a:t>
            </a:r>
          </a:p>
          <a:p>
            <a:r>
              <a:rPr lang="pt-BR" sz="1800" b="1" dirty="0"/>
              <a:t>v. probabilidade de ocorrência de dano:</a:t>
            </a:r>
            <a:r>
              <a:rPr lang="pt-BR" sz="1800" dirty="0"/>
              <a:t> o crime de incitação não </a:t>
            </a:r>
            <a:r>
              <a:rPr lang="pt-BR" sz="1800" dirty="0" smtClean="0"/>
              <a:t>necessita que </a:t>
            </a:r>
            <a:r>
              <a:rPr lang="pt-BR" sz="1800" dirty="0"/>
              <a:t>o dano ocorra de fato, entretanto é necessária a averiguação de </a:t>
            </a:r>
            <a:r>
              <a:rPr lang="pt-BR" sz="1800" dirty="0" smtClean="0"/>
              <a:t>algum nível </a:t>
            </a:r>
            <a:r>
              <a:rPr lang="pt-BR" sz="1800" dirty="0"/>
              <a:t>de risco de que algum dano resulte de tal incitação.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214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 e Ato: uma tipologia da cultura / </a:t>
            </a:r>
            <a:r>
              <a:rPr lang="pt-BR" dirty="0" err="1" smtClean="0"/>
              <a:t>Lotman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449" y="951715"/>
            <a:ext cx="7539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vi. iminência:</a:t>
            </a:r>
            <a:r>
              <a:rPr lang="pt-BR" sz="1800" dirty="0"/>
              <a:t> o tempo entre o discurso e a ação (discriminação,</a:t>
            </a:r>
          </a:p>
          <a:p>
            <a:r>
              <a:rPr lang="pt-BR" sz="1800" dirty="0"/>
              <a:t>hostilidade ou violência) não pode ser demasiado longo de forma que </a:t>
            </a:r>
            <a:r>
              <a:rPr lang="pt-BR" sz="1800" dirty="0" smtClean="0"/>
              <a:t>não seja </a:t>
            </a:r>
            <a:r>
              <a:rPr lang="pt-BR" sz="1800" dirty="0"/>
              <a:t>razoável imputar ao emissor do discurso a responsabilidade </a:t>
            </a:r>
            <a:r>
              <a:rPr lang="pt-BR" sz="1800" dirty="0" smtClean="0"/>
              <a:t>pelo eventual </a:t>
            </a:r>
            <a:r>
              <a:rPr lang="pt-BR" sz="1800" dirty="0"/>
              <a:t>resultado</a:t>
            </a:r>
            <a:r>
              <a:rPr lang="pt-BR" sz="1800" dirty="0" smtClean="0"/>
              <a:t>.</a:t>
            </a:r>
            <a:br>
              <a:rPr lang="pt-BR" sz="1800" dirty="0" smtClean="0"/>
            </a:br>
            <a:r>
              <a:rPr lang="pt-BR" sz="1800" b="1" dirty="0" smtClean="0"/>
              <a:t>v</a:t>
            </a:r>
            <a:r>
              <a:rPr lang="pt-BR" sz="1800" b="1" dirty="0"/>
              <a:t>. contexto:</a:t>
            </a:r>
            <a:r>
              <a:rPr lang="pt-BR" sz="1800" dirty="0"/>
              <a:t> o contexto em que é proferido o discurso é de suma</a:t>
            </a:r>
          </a:p>
          <a:p>
            <a:r>
              <a:rPr lang="pt-BR" sz="1800" dirty="0"/>
              <a:t>importância para verificar se as declarações tem potencial de incitar </a:t>
            </a:r>
            <a:r>
              <a:rPr lang="pt-BR" sz="1800" dirty="0" smtClean="0"/>
              <a:t>ódio e </a:t>
            </a:r>
            <a:r>
              <a:rPr lang="pt-BR" sz="1800" dirty="0"/>
              <a:t>gerar alguma </a:t>
            </a:r>
            <a:r>
              <a:rPr lang="pt-BR" sz="1800" dirty="0" smtClean="0"/>
              <a:t>ação.</a:t>
            </a: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45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t="34821" r="30510" b="27934"/>
          <a:stretch/>
        </p:blipFill>
        <p:spPr bwMode="auto">
          <a:xfrm>
            <a:off x="1203648" y="998375"/>
            <a:ext cx="6494107" cy="27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08973" y="251933"/>
            <a:ext cx="267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Folha de São Paulo, 11/4/2019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9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3" t="9024" r="25530" b="5867"/>
          <a:stretch/>
        </p:blipFill>
        <p:spPr bwMode="auto">
          <a:xfrm>
            <a:off x="578496" y="0"/>
            <a:ext cx="5439749" cy="493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99992" y="83975"/>
            <a:ext cx="267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11/4/2019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18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931</Words>
  <Application>Microsoft Office PowerPoint</Application>
  <PresentationFormat>Apresentação na tela (16:9)</PresentationFormat>
  <Paragraphs>83</Paragraphs>
  <Slides>28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Wingdings</vt:lpstr>
      <vt:lpstr>Roboto</vt:lpstr>
      <vt:lpstr>Material</vt:lpstr>
      <vt:lpstr>Comunicação, Educação e Liberdade de Expressão</vt:lpstr>
      <vt:lpstr>Palavra e Ato: uma tipologia da cultura / Lotman</vt:lpstr>
      <vt:lpstr>Palavra e Ato: uma tipologia da cultura / Lotman</vt:lpstr>
      <vt:lpstr>Palavra e Ato: uma tipologia da cultura / Lotman</vt:lpstr>
      <vt:lpstr>Palavra e Ato: uma tipologia da cultura / Lotman</vt:lpstr>
      <vt:lpstr>Palavra e Ato: uma tipologia da cultura / Lotman</vt:lpstr>
      <vt:lpstr>Palavra e Ato: uma tipologia da cultura / Lotman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Discurso de ódio – Survey - 153 respostas entre 29/5 e 1º/7/2018 </vt:lpstr>
      <vt:lpstr> Discurso de ódio – Survey - 153 respostas entre 29/5 e 1º/7/2018 </vt:lpstr>
      <vt:lpstr>Palavra e Ato: uma tipologia da cultura / Lotman</vt:lpstr>
      <vt:lpstr>Apresentação do PowerPoint</vt:lpstr>
      <vt:lpstr>Apresentação do PowerPoint</vt:lpstr>
      <vt:lpstr>Apresentação do PowerPoint</vt:lpstr>
      <vt:lpstr>Palavra e Ato: uma tipologia da cultura / Lotman</vt:lpstr>
      <vt:lpstr>Comunicação  Imprensa profissional  Educação</vt:lpstr>
      <vt:lpstr>Negatividade e Positividade / Byung-Chul Han / Sociedade da Transparência</vt:lpstr>
      <vt:lpstr>Negatividade e Positividade / Byung-Chul Han / Topologia da  violência</vt:lpstr>
      <vt:lpstr>“O pensar, em sentido enfático, está ligado à negatividade; sem ela o pensamento nada mais seria que o cálculo. "</vt:lpstr>
      <vt:lpstr>Apresentação do PowerPoint</vt:lpstr>
      <vt:lpstr>Apresentação do PowerPoint</vt:lpstr>
      <vt:lpstr>Apresentação do PowerPoint</vt:lpstr>
      <vt:lpstr>Obrigada.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Comunicação, Educação e Liberdade de Expressão</dc:title>
  <dc:creator>User</dc:creator>
  <cp:lastModifiedBy>Dosvald1</cp:lastModifiedBy>
  <cp:revision>76</cp:revision>
  <dcterms:modified xsi:type="dcterms:W3CDTF">2019-04-11T16:03:44Z</dcterms:modified>
</cp:coreProperties>
</file>