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408" r:id="rId2"/>
    <p:sldId id="1489" r:id="rId3"/>
    <p:sldId id="339" r:id="rId4"/>
    <p:sldId id="340" r:id="rId5"/>
    <p:sldId id="341" r:id="rId6"/>
    <p:sldId id="344" r:id="rId7"/>
    <p:sldId id="336" r:id="rId8"/>
    <p:sldId id="320" r:id="rId9"/>
    <p:sldId id="333" r:id="rId10"/>
    <p:sldId id="351" r:id="rId11"/>
    <p:sldId id="352" r:id="rId12"/>
    <p:sldId id="353" r:id="rId13"/>
    <p:sldId id="348" r:id="rId14"/>
    <p:sldId id="356" r:id="rId15"/>
    <p:sldId id="357" r:id="rId16"/>
    <p:sldId id="358" r:id="rId17"/>
    <p:sldId id="396" r:id="rId18"/>
    <p:sldId id="331" r:id="rId19"/>
    <p:sldId id="368" r:id="rId20"/>
    <p:sldId id="414" r:id="rId21"/>
    <p:sldId id="415" r:id="rId22"/>
    <p:sldId id="416" r:id="rId23"/>
    <p:sldId id="417" r:id="rId24"/>
    <p:sldId id="1483" r:id="rId25"/>
    <p:sldId id="1481" r:id="rId26"/>
    <p:sldId id="1484" r:id="rId27"/>
    <p:sldId id="1485" r:id="rId28"/>
    <p:sldId id="1486" r:id="rId29"/>
    <p:sldId id="1487" r:id="rId30"/>
    <p:sldId id="1480" r:id="rId31"/>
    <p:sldId id="359" r:id="rId32"/>
    <p:sldId id="360" r:id="rId33"/>
    <p:sldId id="1488" r:id="rId34"/>
    <p:sldId id="389" r:id="rId35"/>
    <p:sldId id="388" r:id="rId36"/>
    <p:sldId id="274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BBAE"/>
    <a:srgbClr val="B886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291" autoAdjust="0"/>
  </p:normalViewPr>
  <p:slideViewPr>
    <p:cSldViewPr snapToGrid="0" snapToObjects="1">
      <p:cViewPr varScale="1">
        <p:scale>
          <a:sx n="65" d="100"/>
          <a:sy n="65" d="100"/>
        </p:scale>
        <p:origin x="834" y="60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-763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CB025-30F3-4D70-8AC5-2F5F3E768FAD}" type="datetimeFigureOut">
              <a:rPr lang="pt-BR" smtClean="0"/>
              <a:t>16/04/2022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EC99C-1812-48B5-A7F5-00C768015B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2117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Vídeo “</a:t>
            </a:r>
            <a:r>
              <a:rPr lang="pt-BR" dirty="0" err="1"/>
              <a:t>vc</a:t>
            </a:r>
            <a:r>
              <a:rPr lang="pt-BR" dirty="0"/>
              <a:t> sabia”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EC99C-1812-48B5-A7F5-00C768015B9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295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EC99C-1812-48B5-A7F5-00C768015B9B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071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EC99C-1812-48B5-A7F5-00C768015B9B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3099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Mudar para o fim do 2º?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EC99C-1812-48B5-A7F5-00C768015B9B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524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Vídeo notícias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EC99C-1812-48B5-A7F5-00C768015B9B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7789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EC99C-1812-48B5-A7F5-00C768015B9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469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hape 147">
            <a:extLst>
              <a:ext uri="{FF2B5EF4-FFF2-40B4-BE49-F238E27FC236}">
                <a16:creationId xmlns:a16="http://schemas.microsoft.com/office/drawing/2014/main" id="{A3F4EF36-1F6D-4D0E-A023-550903854C4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Marco legal 2007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ECA 1990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Estatuto da Juventude 2013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Saúde Integral de Adolescentes e jovens 2007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Diretrizes Nacionais 2010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Guia </a:t>
            </a:r>
            <a:r>
              <a:rPr lang="pt-BR" altLang="pt-B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Aha</a:t>
            </a: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2017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Global </a:t>
            </a:r>
            <a:r>
              <a:rPr lang="pt-BR" altLang="pt-B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Standarts</a:t>
            </a: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2015</a:t>
            </a:r>
          </a:p>
        </p:txBody>
      </p:sp>
      <p:sp>
        <p:nvSpPr>
          <p:cNvPr id="46083" name="Shape 148">
            <a:extLst>
              <a:ext uri="{FF2B5EF4-FFF2-40B4-BE49-F238E27FC236}">
                <a16:creationId xmlns:a16="http://schemas.microsoft.com/office/drawing/2014/main" id="{0B8C6404-6AC3-467B-ACF1-A724C1FD483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80764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1200" b="1" dirty="0"/>
              <a:t>Referenciais</a:t>
            </a:r>
          </a:p>
          <a:p>
            <a:pPr marL="439737" indent="-342900">
              <a:spcBef>
                <a:spcPct val="0"/>
              </a:spcBef>
              <a:buClr>
                <a:schemeClr val="tx1"/>
              </a:buClr>
              <a:buSzPct val="85000"/>
              <a:defRPr/>
            </a:pPr>
            <a:r>
              <a:rPr lang="pt-BR" altLang="pt-B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Princípios e diretrizes do SUS;</a:t>
            </a:r>
          </a:p>
          <a:p>
            <a:pPr marL="439737" indent="-342900">
              <a:spcBef>
                <a:spcPct val="0"/>
              </a:spcBef>
              <a:buClr>
                <a:schemeClr val="tx1"/>
              </a:buClr>
              <a:buSzPct val="85000"/>
              <a:defRPr/>
            </a:pPr>
            <a:r>
              <a:rPr lang="pt-BR" altLang="pt-B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Definições  e metodologias de construção de linhas de cuidado;</a:t>
            </a:r>
          </a:p>
          <a:p>
            <a:pPr marL="439737" indent="-342900">
              <a:spcBef>
                <a:spcPct val="0"/>
              </a:spcBef>
              <a:buClr>
                <a:schemeClr val="tx1"/>
              </a:buClr>
              <a:buSzPct val="85000"/>
              <a:defRPr/>
            </a:pPr>
            <a:r>
              <a:rPr lang="pt-BR" altLang="pt-B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Recomendações e políticas públicas para saúde de adolescentes;</a:t>
            </a:r>
          </a:p>
          <a:p>
            <a:pPr marL="439737" indent="-342900">
              <a:spcBef>
                <a:spcPct val="0"/>
              </a:spcBef>
              <a:buClr>
                <a:schemeClr val="tx1"/>
              </a:buClr>
              <a:buSzPct val="85000"/>
              <a:defRPr/>
            </a:pPr>
            <a:r>
              <a:rPr lang="pt-BR" altLang="pt-B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Referencial teórico: integralidade (teoria do trabalho em saúde e noção de Cuidado).</a:t>
            </a:r>
          </a:p>
          <a:p>
            <a:pPr marL="0" indent="0">
              <a:buNone/>
            </a:pPr>
            <a:r>
              <a:rPr lang="pt-BR" sz="1200" b="1" dirty="0"/>
              <a:t>Histórico</a:t>
            </a:r>
          </a:p>
          <a:p>
            <a:pPr marL="439737" indent="-342900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ct val="85000"/>
              <a:defRPr/>
            </a:pPr>
            <a:r>
              <a:rPr lang="pt-BR" altLang="pt-B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Projeto de construção da LCA&amp;J (2016-2018);</a:t>
            </a:r>
          </a:p>
          <a:p>
            <a:pPr marL="439737" indent="-342900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ct val="85000"/>
              <a:defRPr/>
            </a:pPr>
            <a:r>
              <a:rPr lang="pt-BR" altLang="pt-B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Atualmente: implementação da LCA&amp;J.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EC99C-1812-48B5-A7F5-00C768015B9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8191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EC99C-1812-48B5-A7F5-00C768015B9B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5340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Conversa necessidades, finalidades e modos de ação </a:t>
            </a:r>
          </a:p>
          <a:p>
            <a:r>
              <a:rPr lang="pt-BR" dirty="0"/>
              <a:t>Vídeo atribuições comuns</a:t>
            </a:r>
          </a:p>
          <a:p>
            <a:r>
              <a:rPr lang="pt-BR" dirty="0" err="1"/>
              <a:t>Papéias</a:t>
            </a:r>
            <a:r>
              <a:rPr lang="pt-BR" dirty="0"/>
              <a:t> da atenção básica e vídeo atenção básica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EC99C-1812-48B5-A7F5-00C768015B9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901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Vídeo </a:t>
            </a:r>
            <a:r>
              <a:rPr lang="pt-BR" dirty="0" err="1"/>
              <a:t>vc</a:t>
            </a:r>
            <a:r>
              <a:rPr lang="pt-BR" dirty="0"/>
              <a:t> sabia que a </a:t>
            </a:r>
            <a:r>
              <a:rPr lang="pt-BR" dirty="0" err="1"/>
              <a:t>lca&amp;j</a:t>
            </a:r>
            <a:r>
              <a:rPr lang="pt-BR" dirty="0"/>
              <a:t> é um política </a:t>
            </a:r>
            <a:r>
              <a:rPr lang="pt-BR" dirty="0" err="1"/>
              <a:t>opublica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EC99C-1812-48B5-A7F5-00C768015B9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1110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EC99C-1812-48B5-A7F5-00C768015B9B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071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EC99C-1812-48B5-A7F5-00C768015B9B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071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838A9A-815E-DE4F-838C-BC32CA89F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30EE64-91A6-D744-8B2E-E6F0FBD70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692487-8E43-AF4D-B9A1-E9DEDAAF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0D9DB-B124-7347-97A6-B5FA3159CD0A}" type="datetimeFigureOut">
              <a:rPr lang="pt-BR" smtClean="0"/>
              <a:t>16/04/2022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9F2EA6-9A0A-134D-904C-4568EA920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4F747E-3A51-FB4E-A20B-DDB8C294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A5E9-23BC-3541-A8A6-B6C69DFE7D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81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71DF2-DCB9-A948-8332-D249067E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43E684B-6562-3645-BC75-CCAD03986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16DF94-0430-AE48-8F9E-001E452A2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0D9DB-B124-7347-97A6-B5FA3159CD0A}" type="datetimeFigureOut">
              <a:rPr lang="pt-BR" smtClean="0"/>
              <a:t>16/04/2022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A5EA21-31A1-CF4C-B6BB-17D577808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374C3A-A64D-8E43-9970-2373D5418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A5E9-23BC-3541-A8A6-B6C69DFE7D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29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6BC702-3044-5A4F-B881-206C40734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60642F9-2D1D-194A-9C98-F4B3B02D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DE34E07-017F-C646-A89E-CB696A97C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0D9DB-B124-7347-97A6-B5FA3159CD0A}" type="datetimeFigureOut">
              <a:rPr lang="pt-BR" smtClean="0"/>
              <a:t>16/04/2022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4FAD46-CF41-7E48-A051-8D70749E3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5A34D6-4DC4-9241-987B-FCABBFB5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A5E9-23BC-3541-A8A6-B6C69DFE7D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812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99" cy="4555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82875" marR="0" lvl="0" indent="-53339" algn="l" rtl="0">
              <a:spcBef>
                <a:spcPts val="0"/>
              </a:spcBef>
              <a:buClr>
                <a:schemeClr val="accent1"/>
              </a:buClr>
              <a:buSzPct val="85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-78314" algn="l" rtl="0">
              <a:spcBef>
                <a:spcPts val="0"/>
              </a:spcBef>
              <a:buClr>
                <a:schemeClr val="accent1"/>
              </a:buClr>
              <a:buSzPct val="85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31502" marR="0" lvl="2" indent="-86780" algn="l" rtl="0">
              <a:spcBef>
                <a:spcPts val="0"/>
              </a:spcBef>
              <a:buClr>
                <a:schemeClr val="accent1"/>
              </a:buClr>
              <a:buSzPct val="86785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05815" marR="0" lvl="3" indent="-91438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88689" marR="0" lvl="4" indent="-49951" algn="l" rtl="0">
              <a:spcBef>
                <a:spcPts val="0"/>
              </a:spcBef>
              <a:buClr>
                <a:schemeClr val="accent1"/>
              </a:buClr>
              <a:buSzPct val="95454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371566" marR="0" lvl="5" indent="-103713" algn="l" rtl="0">
              <a:spcBef>
                <a:spcPts val="0"/>
              </a:spcBef>
              <a:buClr>
                <a:schemeClr val="accent1"/>
              </a:buClr>
              <a:buSzPct val="975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554441" marR="0" lvl="6" indent="-100327" algn="l" rtl="0">
              <a:spcBef>
                <a:spcPts val="0"/>
              </a:spcBef>
              <a:buClr>
                <a:schemeClr val="accent1"/>
              </a:buClr>
              <a:buSzPct val="975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737317" marR="0" lvl="7" indent="-113873" algn="l" rtl="0">
              <a:spcBef>
                <a:spcPts val="0"/>
              </a:spcBef>
              <a:buClr>
                <a:schemeClr val="accent1"/>
              </a:buClr>
              <a:buSzPct val="975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920192" marR="0" lvl="8" indent="-110487" algn="l" rtl="0">
              <a:spcBef>
                <a:spcPts val="0"/>
              </a:spcBef>
              <a:buClr>
                <a:schemeClr val="accent1"/>
              </a:buClr>
              <a:buSzPct val="975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23">
            <a:extLst>
              <a:ext uri="{FF2B5EF4-FFF2-40B4-BE49-F238E27FC236}">
                <a16:creationId xmlns:a16="http://schemas.microsoft.com/office/drawing/2014/main" id="{14211D53-9B0E-4FD2-8D14-6351BB5FDE51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1" y="6216651"/>
            <a:ext cx="732367" cy="524933"/>
          </a:xfrm>
        </p:spPr>
        <p:txBody>
          <a:bodyPr tIns="91425" bIns="91425">
            <a:no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fld id="{357DF399-AB31-41FE-B7B7-04F7C4028A4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207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cumento 3">
            <a:extLst>
              <a:ext uri="{FF2B5EF4-FFF2-40B4-BE49-F238E27FC236}">
                <a16:creationId xmlns:a16="http://schemas.microsoft.com/office/drawing/2014/main" id="{294DA8E8-451C-C24F-8E41-2F9BA36DC581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flowChartDocumen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B4FE62-EC75-EF4E-9B56-5AA16E901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5FF88E-FC4E-F64D-B6C6-DC69E8C0B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9AE215-25F7-2447-A5B0-C1BF4F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0D9DB-B124-7347-97A6-B5FA3159CD0A}" type="datetimeFigureOut">
              <a:rPr lang="pt-BR" smtClean="0"/>
              <a:t>16/04/2022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F39AD0-6E41-B84F-9C47-492F4640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82029A-B034-1544-9A97-70EDA4FE6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A5E9-23BC-3541-A8A6-B6C69DFE7D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230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E3C418-9677-D046-8D02-90B9C515F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0AAD8E-E4FD-A14D-AD46-D127088DB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21A322-AEA1-0C4D-97E5-A4ED48C57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0D9DB-B124-7347-97A6-B5FA3159CD0A}" type="datetimeFigureOut">
              <a:rPr lang="pt-BR" smtClean="0"/>
              <a:t>16/04/2022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5459CB-AD96-A243-BD34-702042301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6AD38D-D05E-4443-B551-3072DCDB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A5E9-23BC-3541-A8A6-B6C69DFE7D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431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B91420-8D59-7D47-A82C-7C9874ED7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DB5D4B-B743-454C-A8F3-2B022BDA40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A31FD93-92BA-D94D-8E74-B342AAF41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A480492-5CBB-B14E-A57B-BFEA2683B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0D9DB-B124-7347-97A6-B5FA3159CD0A}" type="datetimeFigureOut">
              <a:rPr lang="pt-BR" smtClean="0"/>
              <a:t>16/04/2022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FBE50BE-B48C-2440-8560-B38835032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DEE7D3F-3DEE-4647-89DA-F618C001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A5E9-23BC-3541-A8A6-B6C69DFE7D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9964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779FAA-E5EB-7D4B-BF42-34EB9F719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2CED42-71A6-D545-A270-BA593EDF1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4EC117D-79CE-054A-9604-35D609771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048DBBD-694B-3B4B-8089-45FCE3732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CE73DE1-7937-9C47-A76B-D96361C0C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8029C2A-A1F0-BC4B-B668-B1A3BE227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0D9DB-B124-7347-97A6-B5FA3159CD0A}" type="datetimeFigureOut">
              <a:rPr lang="pt-BR" smtClean="0"/>
              <a:t>16/04/2022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A9986F7-27D8-9D40-8BB9-8A5FBC088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994DA78-BF6E-A243-AE3C-453870B50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A5E9-23BC-3541-A8A6-B6C69DFE7D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072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3B1BCC-587F-A249-9B62-FB219E23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FFDCCFC-8E46-6849-BFBD-7B5329935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0D9DB-B124-7347-97A6-B5FA3159CD0A}" type="datetimeFigureOut">
              <a:rPr lang="pt-BR" smtClean="0"/>
              <a:t>16/04/2022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DA9701F-A82F-494B-96E3-B04516C84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16B84D8-E99F-0744-9390-1F970344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A5E9-23BC-3541-A8A6-B6C69DFE7D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9288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E2D62F2-97F3-D440-B3CE-5EAFC4643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0D9DB-B124-7347-97A6-B5FA3159CD0A}" type="datetimeFigureOut">
              <a:rPr lang="pt-BR" smtClean="0"/>
              <a:t>16/04/2022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16126DD-6532-A747-8524-0B75D5406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DB53E2F-A15F-E74C-A2CA-D68485F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A5E9-23BC-3541-A8A6-B6C69DFE7D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77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456A4-649B-0849-B153-9B127FBE1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A9A43D-8D06-8E43-B2A6-0801DCB3B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59B5DF1-1DF5-6846-A02E-9A90C06A1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9690399-9205-074A-8038-EB58A163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0D9DB-B124-7347-97A6-B5FA3159CD0A}" type="datetimeFigureOut">
              <a:rPr lang="pt-BR" smtClean="0"/>
              <a:t>16/04/2022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5BCA7BD-15C6-7345-B5A8-1454415B5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C2B2C6-EFDE-8A4A-AD48-848D87E75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A5E9-23BC-3541-A8A6-B6C69DFE7D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2404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82F2B-71A2-AD43-9A05-A10CBA7B6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6BA809D-CDFD-9B45-B732-04D0B1E14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BDFBE44-EBC1-1F41-AA1D-058888F21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44783F3-E5F6-8140-9967-3EDB0EEA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0D9DB-B124-7347-97A6-B5FA3159CD0A}" type="datetimeFigureOut">
              <a:rPr lang="pt-BR" smtClean="0"/>
              <a:t>16/04/2022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9594D7F-8C82-7249-B4AA-95B584858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DBBD613-E341-C543-9F8F-C140F59F0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A5E9-23BC-3541-A8A6-B6C69DFE7D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8210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AAFC0DB-5057-354E-80EC-EC48ACF3C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A40AD5F-3223-BE4C-8075-83EB331FA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C6E82C-2F6A-E24B-AE4E-1722015A9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0D9DB-B124-7347-97A6-B5FA3159CD0A}" type="datetimeFigureOut">
              <a:rPr lang="pt-BR" smtClean="0"/>
              <a:t>16/04/2022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71A8C6-268B-5B4F-A955-6FA7D2B61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F2ECF4-5FF7-2F4C-9C8E-60DE0E906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4A5E9-23BC-3541-A8A6-B6C69DFE7D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98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jp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udeadolescentesejovens.net.br/" TargetMode="External"/><Relationship Id="rId2" Type="http://schemas.openxmlformats.org/officeDocument/2006/relationships/hyperlink" Target="https://www.youtube.com/channel/UClk4UqY9LVXI4mQXEU5GT9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pmedeiros@isaude.sp.gov.br" TargetMode="External"/><Relationship Id="rId5" Type="http://schemas.openxmlformats.org/officeDocument/2006/relationships/hyperlink" Target="http://www.crt.saude.sp.gov.br/" TargetMode="External"/><Relationship Id="rId4" Type="http://schemas.openxmlformats.org/officeDocument/2006/relationships/hyperlink" Target="mailto:lcadolescentessp@gmail.com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cumento 11">
            <a:extLst>
              <a:ext uri="{FF2B5EF4-FFF2-40B4-BE49-F238E27FC236}">
                <a16:creationId xmlns:a16="http://schemas.microsoft.com/office/drawing/2014/main" id="{A637F0D4-D643-8F4B-99E3-B407C9E1A984}"/>
              </a:ext>
            </a:extLst>
          </p:cNvPr>
          <p:cNvSpPr/>
          <p:nvPr/>
        </p:nvSpPr>
        <p:spPr>
          <a:xfrm>
            <a:off x="0" y="0"/>
            <a:ext cx="12192000" cy="3683435"/>
          </a:xfrm>
          <a:prstGeom prst="flowChartDocumen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8A6A60-D090-AD47-8EC5-5128F4281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0026" y="91548"/>
            <a:ext cx="9818576" cy="1394021"/>
          </a:xfrm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</a:pPr>
            <a:r>
              <a:rPr lang="pt-BR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Faculdade de Saúde Pública, Ciclos de Vida II, 18/04/22</a:t>
            </a:r>
          </a:p>
        </p:txBody>
      </p:sp>
      <p:pic>
        <p:nvPicPr>
          <p:cNvPr id="11" name="Imagem 10" descr="Uma imagem contendo no interior, muitos, coberto, computador&#10;&#10;Descrição gerada automaticamente">
            <a:extLst>
              <a:ext uri="{FF2B5EF4-FFF2-40B4-BE49-F238E27FC236}">
                <a16:creationId xmlns:a16="http://schemas.microsoft.com/office/drawing/2014/main" id="{8407EE5D-D219-F042-8492-5B7270DE2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1" y="3278762"/>
            <a:ext cx="5006837" cy="30232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611C52E-9E84-644A-9BD0-ADCBAD09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5237" y="1868296"/>
            <a:ext cx="8859773" cy="960375"/>
          </a:xfrm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</a:pPr>
            <a:r>
              <a:rPr lang="pt-BR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LINHA DE CUIDADO PARA A SAÚDE NA ADOLESCÊNCIA E JUVENTUDE</a:t>
            </a:r>
            <a:br>
              <a:rPr lang="pt-BR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pt-BR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PARA O SISTEMA ÚNICO DE SAÚDE NO ESTADO DE SÃO PAULO (LCA&amp;J)</a:t>
            </a:r>
            <a:endParaRPr lang="pt-BR" sz="1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B64315E-5A4A-C747-8E89-17170499C34C}"/>
              </a:ext>
            </a:extLst>
          </p:cNvPr>
          <p:cNvCxnSpPr>
            <a:cxnSpLocks/>
          </p:cNvCxnSpPr>
          <p:nvPr/>
        </p:nvCxnSpPr>
        <p:spPr>
          <a:xfrm>
            <a:off x="316839" y="1130531"/>
            <a:ext cx="1148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5" descr="Imagem relacionada">
            <a:extLst>
              <a:ext uri="{FF2B5EF4-FFF2-40B4-BE49-F238E27FC236}">
                <a16:creationId xmlns:a16="http://schemas.microsoft.com/office/drawing/2014/main" id="{1035247E-DDD8-B143-99EB-C8F19DB94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219" y="4037037"/>
            <a:ext cx="597321" cy="64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595B32C1-0BD7-9A40-B1DA-EEA69958D790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0242" y="4133756"/>
            <a:ext cx="434050" cy="43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571018FB-1666-9E4F-8490-BAA930CBD9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098" y="4161047"/>
            <a:ext cx="747066" cy="429561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6C47E222-E110-844B-8FDE-C8A636BAA4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818" y="4092666"/>
            <a:ext cx="349695" cy="540000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F7637E16-8330-D84D-ACD0-86D7EE73E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262" y="4181346"/>
            <a:ext cx="502001" cy="34290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B6341BB6-2AAA-404B-987F-F2D8FECA3D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5947" y="4107957"/>
            <a:ext cx="390954" cy="569357"/>
          </a:xfrm>
          <a:prstGeom prst="rect">
            <a:avLst/>
          </a:prstGeom>
        </p:spPr>
      </p:pic>
      <p:pic>
        <p:nvPicPr>
          <p:cNvPr id="55" name="Picture 2" descr="Resultado de imagem para unifesp logo">
            <a:extLst>
              <a:ext uri="{FF2B5EF4-FFF2-40B4-BE49-F238E27FC236}">
                <a16:creationId xmlns:a16="http://schemas.microsoft.com/office/drawing/2014/main" id="{AC7BB11A-A84C-5449-96B5-056AF82FE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358" y="4200740"/>
            <a:ext cx="673530" cy="38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54F4FBEE-EB42-C045-A28B-060F3430D0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33790" y="4175843"/>
            <a:ext cx="846485" cy="315808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8360164" y="5202891"/>
            <a:ext cx="3620111" cy="1360229"/>
            <a:chOff x="8472458" y="5202891"/>
            <a:chExt cx="3620111" cy="1360229"/>
          </a:xfrm>
        </p:grpSpPr>
        <p:pic>
          <p:nvPicPr>
            <p:cNvPr id="58" name="Imagem 14">
              <a:extLst>
                <a:ext uri="{FF2B5EF4-FFF2-40B4-BE49-F238E27FC236}">
                  <a16:creationId xmlns:a16="http://schemas.microsoft.com/office/drawing/2014/main" id="{7D0C27E5-8277-0644-A095-424F74B66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9981" y="5202891"/>
              <a:ext cx="2636549" cy="6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CaixaDeTexto 14">
              <a:extLst>
                <a:ext uri="{FF2B5EF4-FFF2-40B4-BE49-F238E27FC236}">
                  <a16:creationId xmlns:a16="http://schemas.microsoft.com/office/drawing/2014/main" id="{01011DE6-E09D-E24D-B1C4-4328544DD54C}"/>
                </a:ext>
              </a:extLst>
            </p:cNvPr>
            <p:cNvSpPr txBox="1"/>
            <p:nvPr/>
          </p:nvSpPr>
          <p:spPr bwMode="auto">
            <a:xfrm>
              <a:off x="8472458" y="5949924"/>
              <a:ext cx="3620111" cy="613196"/>
            </a:xfrm>
            <a:prstGeom prst="rect">
              <a:avLst/>
            </a:prstGeom>
            <a:noFill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00" kern="0" cap="small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TERMO DE COOPERAÇÃO: SCON2016-02872</a:t>
              </a:r>
              <a:endParaRPr lang="pt-BR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5226305" y="5240187"/>
            <a:ext cx="3601451" cy="1062754"/>
            <a:chOff x="5322557" y="5240187"/>
            <a:chExt cx="3601451" cy="1062754"/>
          </a:xfrm>
        </p:grpSpPr>
        <p:grpSp>
          <p:nvGrpSpPr>
            <p:cNvPr id="61" name="Agrupar 22">
              <a:extLst>
                <a:ext uri="{FF2B5EF4-FFF2-40B4-BE49-F238E27FC236}">
                  <a16:creationId xmlns:a16="http://schemas.microsoft.com/office/drawing/2014/main" id="{73F57A75-ACF8-B546-AE54-6406073CCE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9814" y="5240187"/>
              <a:ext cx="3420000" cy="540000"/>
              <a:chOff x="3580793" y="6007872"/>
              <a:chExt cx="2613972" cy="332603"/>
            </a:xfrm>
          </p:grpSpPr>
          <p:pic>
            <p:nvPicPr>
              <p:cNvPr id="63" name="Shape 82">
                <a:extLst>
                  <a:ext uri="{FF2B5EF4-FFF2-40B4-BE49-F238E27FC236}">
                    <a16:creationId xmlns:a16="http://schemas.microsoft.com/office/drawing/2014/main" id="{605CED3B-C63F-AA48-A0DF-475CAB920D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2518" y="6007872"/>
                <a:ext cx="332247" cy="332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Imagem 42">
                <a:extLst>
                  <a:ext uri="{FF2B5EF4-FFF2-40B4-BE49-F238E27FC236}">
                    <a16:creationId xmlns:a16="http://schemas.microsoft.com/office/drawing/2014/main" id="{896B7B95-9E46-4942-8323-FF26F0EC90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0793" y="6007872"/>
                <a:ext cx="889367" cy="332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Imagem 43">
                <a:extLst>
                  <a:ext uri="{FF2B5EF4-FFF2-40B4-BE49-F238E27FC236}">
                    <a16:creationId xmlns:a16="http://schemas.microsoft.com/office/drawing/2014/main" id="{C7B4DD2F-0753-FB40-87BE-B509D6A43F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7722" y="6008192"/>
                <a:ext cx="621195" cy="332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Imagem 44">
                <a:extLst>
                  <a:ext uri="{FF2B5EF4-FFF2-40B4-BE49-F238E27FC236}">
                    <a16:creationId xmlns:a16="http://schemas.microsoft.com/office/drawing/2014/main" id="{1954F0BF-F969-0446-9D75-7BCA713185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3762" y="6031796"/>
                <a:ext cx="597604" cy="193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2" name="CaixaDeTexto 14">
              <a:extLst>
                <a:ext uri="{FF2B5EF4-FFF2-40B4-BE49-F238E27FC236}">
                  <a16:creationId xmlns:a16="http://schemas.microsoft.com/office/drawing/2014/main" id="{0DD158BA-1C67-194B-9760-1EC046A388D8}"/>
                </a:ext>
              </a:extLst>
            </p:cNvPr>
            <p:cNvSpPr txBox="1"/>
            <p:nvPr/>
          </p:nvSpPr>
          <p:spPr bwMode="auto">
            <a:xfrm>
              <a:off x="5322557" y="5858092"/>
              <a:ext cx="3601451" cy="444849"/>
            </a:xfrm>
            <a:prstGeom prst="rect">
              <a:avLst/>
            </a:prstGeom>
            <a:noFill/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00" cap="small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PPSUS-SP 2016-2018: PROCESSO </a:t>
              </a:r>
              <a:r>
                <a:rPr lang="pt-BR" sz="1000" kern="0" cap="small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FAPESP 2016/15205-5</a:t>
              </a:r>
            </a:p>
            <a:p>
              <a:pPr algn="ctr">
                <a:defRPr/>
              </a:pPr>
              <a:r>
                <a:rPr lang="pt-BR" sz="10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PPSUS-SP 2019/2021 – PROCESSO FAPESP 2019/03955-8</a:t>
              </a:r>
            </a:p>
            <a:p>
              <a:pPr algn="ctr">
                <a:defRPr/>
              </a:pPr>
              <a:endParaRPr lang="pt-BR" sz="1000" cap="small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000" kern="0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Arial"/>
                <a:sym typeface="Arial"/>
              </a:endParaRP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8BCE078A-31EB-4985-A78A-028ECDAA8F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37888" y="4192157"/>
            <a:ext cx="444849" cy="44484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4E6F100-641E-4DA6-902D-9923C80FB87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18486" y="4175843"/>
            <a:ext cx="705346" cy="348411"/>
          </a:xfrm>
          <a:prstGeom prst="rect">
            <a:avLst/>
          </a:prstGeom>
        </p:spPr>
      </p:pic>
      <p:sp>
        <p:nvSpPr>
          <p:cNvPr id="27" name="CaixaDeTexto 5">
            <a:extLst>
              <a:ext uri="{FF2B5EF4-FFF2-40B4-BE49-F238E27FC236}">
                <a16:creationId xmlns:a16="http://schemas.microsoft.com/office/drawing/2014/main" id="{2AC4AD8A-8686-4213-AF13-B21FE7F28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699" y="6409231"/>
            <a:ext cx="4775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pt-BR" altLang="pt-B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Maquete para a LCA&amp;J, Oficina 2: Litoral Norte, 2017</a:t>
            </a:r>
          </a:p>
        </p:txBody>
      </p:sp>
    </p:spTree>
    <p:extLst>
      <p:ext uri="{BB962C8B-B14F-4D97-AF65-F5344CB8AC3E}">
        <p14:creationId xmlns:p14="http://schemas.microsoft.com/office/powerpoint/2010/main" val="398769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cumento 3">
            <a:extLst>
              <a:ext uri="{FF2B5EF4-FFF2-40B4-BE49-F238E27FC236}">
                <a16:creationId xmlns:a16="http://schemas.microsoft.com/office/drawing/2014/main" id="{294DA8E8-451C-C24F-8E41-2F9BA36DC581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flowChartDocumen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8F37E9-4D74-F443-AD74-A784E17F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999"/>
            <a:ext cx="10515600" cy="1325563"/>
          </a:xfrm>
        </p:spPr>
        <p:txBody>
          <a:bodyPr>
            <a:normAutofit/>
          </a:bodyPr>
          <a:lstStyle/>
          <a:p>
            <a:r>
              <a:rPr lang="pt-BR" sz="6600" dirty="0">
                <a:solidFill>
                  <a:schemeClr val="bg1"/>
                </a:solidFill>
              </a:rPr>
              <a:t>Objetivos da LCA&amp;J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38C6AA-CD36-7B4B-94B1-22A5F06E0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8236"/>
            <a:ext cx="10970795" cy="4799763"/>
          </a:xfrm>
        </p:spPr>
        <p:txBody>
          <a:bodyPr>
            <a:normAutofit/>
          </a:bodyPr>
          <a:lstStyle/>
          <a:p>
            <a:pPr marL="96837" indent="0">
              <a:spcBef>
                <a:spcPct val="0"/>
              </a:spcBef>
              <a:buNone/>
              <a:defRPr/>
            </a:pPr>
            <a:r>
              <a:rPr lang="pt-BR" sz="2400" dirty="0">
                <a:effectLst/>
                <a:ea typeface="Calibri" panose="020F0502020204030204" pitchFamily="34" charset="0"/>
              </a:rPr>
              <a:t>A LCA&amp;J foi construída para adolescentes e jovens que vivem nos municípios paulistas. </a:t>
            </a:r>
          </a:p>
          <a:p>
            <a:pPr marL="96837" indent="0">
              <a:spcBef>
                <a:spcPct val="0"/>
              </a:spcBef>
              <a:buNone/>
              <a:defRPr/>
            </a:pPr>
            <a:endParaRPr lang="pt-BR" altLang="pt-BR" sz="2000" dirty="0">
              <a:solidFill>
                <a:srgbClr val="000000"/>
              </a:solidFill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marL="96837" indent="0">
              <a:spcBef>
                <a:spcPct val="0"/>
              </a:spcBef>
              <a:buNone/>
              <a:defRPr/>
            </a:pPr>
            <a:endParaRPr lang="pt-BR" altLang="pt-BR" sz="2000" dirty="0">
              <a:solidFill>
                <a:srgbClr val="000000"/>
              </a:solidFill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marL="0" indent="0">
              <a:buNone/>
            </a:pPr>
            <a:endParaRPr lang="pt-BR" sz="2000" b="1" dirty="0"/>
          </a:p>
          <a:p>
            <a:pPr marL="0" indent="0">
              <a:buNone/>
            </a:pPr>
            <a:endParaRPr lang="pt-BR" sz="2000" b="1" dirty="0"/>
          </a:p>
          <a:p>
            <a:pPr marL="0" indent="0">
              <a:buNone/>
            </a:pPr>
            <a:r>
              <a:rPr lang="pt-BR" sz="2000" b="1" dirty="0"/>
              <a:t>OBJETIVOS ESPECÍFICOS</a:t>
            </a:r>
          </a:p>
          <a:p>
            <a:pPr algn="just" defTabSz="685800"/>
            <a:r>
              <a:rPr lang="pt-BR" sz="2000" dirty="0">
                <a:solidFill>
                  <a:prstClr val="black"/>
                </a:solidFill>
              </a:rPr>
              <a:t>garantir direitos em saúde e cidadania;</a:t>
            </a:r>
          </a:p>
          <a:p>
            <a:pPr algn="just" defTabSz="685800"/>
            <a:r>
              <a:rPr lang="pt-BR" sz="2000" dirty="0">
                <a:solidFill>
                  <a:prstClr val="black"/>
                </a:solidFill>
              </a:rPr>
              <a:t>estabelecer atribuições de cada tipo de serviço;</a:t>
            </a:r>
          </a:p>
          <a:p>
            <a:pPr algn="just" defTabSz="685800"/>
            <a:r>
              <a:rPr lang="pt-BR" sz="2000" dirty="0">
                <a:solidFill>
                  <a:prstClr val="black"/>
                </a:solidFill>
              </a:rPr>
              <a:t>qualificar as práticas de cuidado em saúde e a interação entre A&amp;J e a equipe;</a:t>
            </a:r>
          </a:p>
          <a:p>
            <a:pPr algn="just" defTabSz="685800"/>
            <a:r>
              <a:rPr lang="pt-BR" sz="2000" dirty="0">
                <a:solidFill>
                  <a:prstClr val="black"/>
                </a:solidFill>
              </a:rPr>
              <a:t>aprimorar as formas de articulação entre os serviços em cada região de saúde; </a:t>
            </a:r>
          </a:p>
          <a:p>
            <a:pPr algn="just" defTabSz="685800"/>
            <a:r>
              <a:rPr lang="pt-BR" sz="2000" dirty="0">
                <a:solidFill>
                  <a:prstClr val="black"/>
                </a:solidFill>
              </a:rPr>
              <a:t>orientar sobre possibilidades de articulação entre serviços de saúde, comunidade, equipamentos sociais e serviços de outros setores. </a:t>
            </a:r>
          </a:p>
          <a:p>
            <a:pPr lvl="1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D3A4D3B-F12A-B446-AA46-E379F888BD6C}"/>
              </a:ext>
            </a:extLst>
          </p:cNvPr>
          <p:cNvSpPr/>
          <p:nvPr/>
        </p:nvSpPr>
        <p:spPr>
          <a:xfrm>
            <a:off x="673768" y="2802315"/>
            <a:ext cx="10680032" cy="76944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Clr>
                <a:srgbClr val="E2DFCC"/>
              </a:buClr>
              <a:buSzPct val="25000"/>
            </a:pPr>
            <a:r>
              <a:rPr lang="pt-BR" altLang="pt-BR" sz="2200" b="1" dirty="0">
                <a:solidFill>
                  <a:schemeClr val="bg1"/>
                </a:solidFill>
              </a:rPr>
              <a:t>OBJETIVO GERAL: </a:t>
            </a:r>
            <a:r>
              <a:rPr lang="pt-BR" altLang="pt-BR" sz="2200" dirty="0">
                <a:solidFill>
                  <a:schemeClr val="bg1"/>
                </a:solidFill>
              </a:rPr>
              <a:t>garantir o cuidado integral à saúde de adolescentes e jovens em serviços ambulatoriais do Sistema Único de Saúde do estado de São Paulo.</a:t>
            </a:r>
            <a:endParaRPr lang="pt-BR" altLang="pt-BR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09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cumento 3">
            <a:extLst>
              <a:ext uri="{FF2B5EF4-FFF2-40B4-BE49-F238E27FC236}">
                <a16:creationId xmlns:a16="http://schemas.microsoft.com/office/drawing/2014/main" id="{294DA8E8-451C-C24F-8E41-2F9BA36DC581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flowChartDocumen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8F37E9-4D74-F443-AD74-A784E17F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915"/>
            <a:ext cx="10515600" cy="1325563"/>
          </a:xfrm>
        </p:spPr>
        <p:txBody>
          <a:bodyPr>
            <a:normAutofit/>
          </a:bodyPr>
          <a:lstStyle/>
          <a:p>
            <a:r>
              <a:rPr lang="pt-BR" altLang="pt-BR" sz="6000" dirty="0">
                <a:solidFill>
                  <a:schemeClr val="bg1"/>
                </a:solidFill>
                <a:sym typeface="Arial" panose="020B0604020202020204" pitchFamily="34" charset="0"/>
              </a:rPr>
              <a:t>Objetivos</a:t>
            </a:r>
            <a:r>
              <a:rPr lang="pt-BR" altLang="pt-BR" sz="6000" dirty="0">
                <a:solidFill>
                  <a:srgbClr val="63A537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altLang="pt-BR" sz="6000" dirty="0">
                <a:solidFill>
                  <a:schemeClr val="bg1"/>
                </a:solidFill>
                <a:sym typeface="Arial" panose="020B0604020202020204" pitchFamily="34" charset="0"/>
              </a:rPr>
              <a:t>do trabalho</a:t>
            </a:r>
            <a:endParaRPr lang="pt-BR" sz="60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38C6AA-CD36-7B4B-94B1-22A5F06E0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898" y="2699918"/>
            <a:ext cx="4872788" cy="2949324"/>
          </a:xfrm>
        </p:spPr>
        <p:txBody>
          <a:bodyPr anchor="ctr">
            <a:noAutofit/>
          </a:bodyPr>
          <a:lstStyle/>
          <a:p>
            <a:pPr marL="96837" indent="0" algn="just">
              <a:spcBef>
                <a:spcPct val="0"/>
              </a:spcBef>
              <a:buNone/>
              <a:defRPr/>
            </a:pPr>
            <a:r>
              <a:rPr lang="pt-BR" sz="2400" b="1" dirty="0"/>
              <a:t>A LCA&amp;J estabelece propostas para: </a:t>
            </a:r>
            <a:br>
              <a:rPr lang="pt-BR" sz="2400" b="1" dirty="0"/>
            </a:br>
            <a:endParaRPr lang="pt-BR" sz="2400" b="1" dirty="0"/>
          </a:p>
          <a:p>
            <a:pPr marL="439737" indent="-342900" algn="just">
              <a:spcBef>
                <a:spcPct val="0"/>
              </a:spcBef>
              <a:buClr>
                <a:schemeClr val="tx1"/>
              </a:buClr>
              <a:buSzPct val="85000"/>
              <a:defRPr/>
            </a:pPr>
            <a:r>
              <a:rPr lang="pt-BR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conteúdo do trabalho de cada tipo serviço ambulatorial de saúde considerado; </a:t>
            </a:r>
          </a:p>
          <a:p>
            <a:pPr marL="96837" indent="0" algn="just">
              <a:spcBef>
                <a:spcPct val="0"/>
              </a:spcBef>
              <a:buClr>
                <a:schemeClr val="tx1"/>
              </a:buClr>
              <a:buSzPct val="85000"/>
              <a:buNone/>
              <a:defRPr/>
            </a:pPr>
            <a:endParaRPr lang="pt-BR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9737" indent="-342900" algn="just">
              <a:spcBef>
                <a:spcPct val="0"/>
              </a:spcBef>
              <a:buClr>
                <a:schemeClr val="tx1"/>
              </a:buClr>
              <a:buSzPct val="85000"/>
              <a:defRPr/>
            </a:pPr>
            <a:r>
              <a:rPr lang="pt-BR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forma de articulação entre os serviços para o cuidado integral à saúde de adolescentes e jovens, nas regiões de SP. </a:t>
            </a:r>
            <a:endParaRPr lang="pt-BR" altLang="pt-BR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06DAEE8D-6668-5D45-9BAF-B30B26A7B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334" y="2469981"/>
            <a:ext cx="6050149" cy="3436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6BE1071-B1C1-1E41-8B30-2155F0F41FE5}"/>
              </a:ext>
            </a:extLst>
          </p:cNvPr>
          <p:cNvSpPr/>
          <p:nvPr/>
        </p:nvSpPr>
        <p:spPr>
          <a:xfrm>
            <a:off x="6447554" y="6006147"/>
            <a:ext cx="42686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www.saudeadolescentesejovens.net.br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901861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4F25DB3C-07A6-AB46-A3E4-350249EC19EB}"/>
              </a:ext>
            </a:extLst>
          </p:cNvPr>
          <p:cNvSpPr txBox="1"/>
          <p:nvPr/>
        </p:nvSpPr>
        <p:spPr>
          <a:xfrm>
            <a:off x="4756110" y="2026641"/>
            <a:ext cx="2064811" cy="105670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spcAft>
                <a:spcPts val="800"/>
              </a:spcAft>
              <a:defRPr b="1" cap="small"/>
            </a:lvl1pPr>
          </a:lstStyle>
          <a:p>
            <a:pPr algn="just"/>
            <a:r>
              <a:rPr lang="pt-BR" sz="1400" cap="none" dirty="0"/>
              <a:t>Papel:</a:t>
            </a:r>
            <a:r>
              <a:rPr lang="pt-BR" sz="1400" b="0" cap="none" dirty="0"/>
              <a:t> cuidado integral a adolescentes e jovens.</a:t>
            </a:r>
          </a:p>
          <a:p>
            <a:pPr algn="just"/>
            <a:r>
              <a:rPr lang="pt-BR" sz="1400" cap="none" dirty="0"/>
              <a:t>Foco: </a:t>
            </a:r>
            <a:r>
              <a:rPr lang="pt-BR" sz="1400" b="0" cap="none" dirty="0"/>
              <a:t>prevenção e tratamento de IST/aids.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997C346-68C7-C049-8469-3B8CB58B24FF}"/>
              </a:ext>
            </a:extLst>
          </p:cNvPr>
          <p:cNvSpPr txBox="1"/>
          <p:nvPr/>
        </p:nvSpPr>
        <p:spPr>
          <a:xfrm>
            <a:off x="7157805" y="754498"/>
            <a:ext cx="2451416" cy="1272143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algn="just">
              <a:spcAft>
                <a:spcPts val="800"/>
              </a:spcAft>
              <a:defRPr b="1" cap="small"/>
            </a:lvl1pPr>
          </a:lstStyle>
          <a:p>
            <a:r>
              <a:rPr lang="pt-BR" sz="1400" cap="none" dirty="0"/>
              <a:t>Papel:</a:t>
            </a:r>
            <a:r>
              <a:rPr lang="pt-BR" sz="1400" b="0" cap="none" dirty="0"/>
              <a:t> cuidado integral de adolescentes e jovens.</a:t>
            </a:r>
          </a:p>
          <a:p>
            <a:r>
              <a:rPr lang="pt-BR" sz="1400" cap="none" dirty="0"/>
              <a:t>Focos:</a:t>
            </a:r>
            <a:r>
              <a:rPr lang="pt-BR" sz="1400" b="0" cap="none" dirty="0"/>
              <a:t> promoção, prevenção de doenças, atenção curativa e reabilitação.</a:t>
            </a:r>
            <a:endParaRPr lang="pt-BR" sz="1600" b="0" cap="none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3DCFE55-7EF9-914C-B2A7-29341F5002E5}"/>
              </a:ext>
            </a:extLst>
          </p:cNvPr>
          <p:cNvSpPr txBox="1"/>
          <p:nvPr/>
        </p:nvSpPr>
        <p:spPr>
          <a:xfrm>
            <a:off x="10052865" y="1730988"/>
            <a:ext cx="1914547" cy="1272143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spcAft>
                <a:spcPts val="800"/>
              </a:spcAft>
              <a:defRPr b="1" cap="small"/>
            </a:lvl1pPr>
          </a:lstStyle>
          <a:p>
            <a:pPr algn="just"/>
            <a:r>
              <a:rPr lang="pt-BR" sz="1400" cap="none" dirty="0"/>
              <a:t>Papel:</a:t>
            </a:r>
            <a:r>
              <a:rPr lang="pt-BR" sz="1400" b="0" cap="none" dirty="0"/>
              <a:t> cuidado integral de adolescentes e jovens.</a:t>
            </a:r>
          </a:p>
          <a:p>
            <a:pPr algn="just"/>
            <a:r>
              <a:rPr lang="pt-BR" sz="1400" cap="none" dirty="0"/>
              <a:t>Foco:</a:t>
            </a:r>
            <a:r>
              <a:rPr lang="pt-BR" sz="1400" b="0" cap="none" dirty="0"/>
              <a:t> atenção à saúde mental, álcool e drogas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0C9668C-C19F-084A-9B37-49C6A2D5906C}"/>
              </a:ext>
            </a:extLst>
          </p:cNvPr>
          <p:cNvSpPr txBox="1"/>
          <p:nvPr/>
        </p:nvSpPr>
        <p:spPr>
          <a:xfrm>
            <a:off x="4884446" y="3820147"/>
            <a:ext cx="2064811" cy="1272143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spcAft>
                <a:spcPts val="800"/>
              </a:spcAft>
              <a:defRPr b="1" cap="small"/>
            </a:lvl1pPr>
          </a:lstStyle>
          <a:p>
            <a:r>
              <a:rPr lang="pt-BR" sz="1400" cap="none" dirty="0"/>
              <a:t>Papel:</a:t>
            </a:r>
            <a:r>
              <a:rPr lang="pt-BR" sz="1400" b="0" cap="none" dirty="0"/>
              <a:t> </a:t>
            </a:r>
            <a:r>
              <a:rPr lang="pt-BR" sz="1400" dirty="0"/>
              <a:t>c</a:t>
            </a:r>
            <a:r>
              <a:rPr lang="pt-BR" sz="1400" b="0" cap="none" dirty="0"/>
              <a:t>uidado integral de adolescentes.</a:t>
            </a:r>
          </a:p>
          <a:p>
            <a:r>
              <a:rPr lang="pt-BR" sz="1400" cap="none" dirty="0"/>
              <a:t>Foco: </a:t>
            </a:r>
            <a:r>
              <a:rPr lang="pt-BR" sz="1400" b="0" cap="none" dirty="0" err="1"/>
              <a:t>multiprofissionalidade</a:t>
            </a:r>
            <a:r>
              <a:rPr lang="pt-BR" sz="1400" b="0" cap="none" dirty="0"/>
              <a:t> e temas da adolescência.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E7A0BA4-AB62-8345-A385-CCCD705DDF63}"/>
              </a:ext>
            </a:extLst>
          </p:cNvPr>
          <p:cNvSpPr txBox="1"/>
          <p:nvPr/>
        </p:nvSpPr>
        <p:spPr>
          <a:xfrm>
            <a:off x="9908487" y="3948482"/>
            <a:ext cx="1994757" cy="841256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spcAft>
                <a:spcPts val="800"/>
              </a:spcAft>
              <a:defRPr b="1" cap="small"/>
            </a:lvl1pPr>
          </a:lstStyle>
          <a:p>
            <a:pPr algn="just"/>
            <a:r>
              <a:rPr lang="pt-BR" sz="1400" cap="none" dirty="0"/>
              <a:t>Papel:</a:t>
            </a:r>
            <a:r>
              <a:rPr lang="pt-BR" sz="1400" b="0" cap="none" dirty="0"/>
              <a:t> cuidado integral a adolescentes.</a:t>
            </a:r>
          </a:p>
          <a:p>
            <a:pPr algn="just"/>
            <a:r>
              <a:rPr lang="pt-BR" sz="1400" cap="none" dirty="0"/>
              <a:t>Foco:</a:t>
            </a:r>
            <a:r>
              <a:rPr lang="pt-BR" sz="1400" b="0" cap="none" dirty="0"/>
              <a:t> doenças crônicas.</a:t>
            </a:r>
          </a:p>
        </p:txBody>
      </p:sp>
      <p:pic>
        <p:nvPicPr>
          <p:cNvPr id="5" name="Imagem 5" descr="C:\Users\lcado\Google Drive\Material em construção\diagrama LC 1.jpg">
            <a:extLst>
              <a:ext uri="{FF2B5EF4-FFF2-40B4-BE49-F238E27FC236}">
                <a16:creationId xmlns:a16="http://schemas.microsoft.com/office/drawing/2014/main" id="{848B71ED-5E83-4C42-8D90-5B8AF3887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3" b="97378" l="4167" r="96552">
                        <a14:foregroundMark x1="50000" y1="4895" x2="53736" y2="36538"/>
                        <a14:foregroundMark x1="4167" y1="36364" x2="36925" y2="48077"/>
                        <a14:foregroundMark x1="19684" y1="94406" x2="34914" y2="77797"/>
                        <a14:foregroundMark x1="34914" y1="77797" x2="45690" y2="72727"/>
                        <a14:foregroundMark x1="45690" y1="72727" x2="51293" y2="63811"/>
                        <a14:foregroundMark x1="73707" y1="80944" x2="78879" y2="93706"/>
                        <a14:foregroundMark x1="78879" y1="93706" x2="80747" y2="79895"/>
                        <a14:foregroundMark x1="80747" y1="79895" x2="70546" y2="68357"/>
                        <a14:foregroundMark x1="92529" y1="46853" x2="85489" y2="35839"/>
                        <a14:foregroundMark x1="85489" y1="35839" x2="67241" y2="52972"/>
                        <a14:foregroundMark x1="50431" y1="2972" x2="52155" y2="10490"/>
                        <a14:foregroundMark x1="96695" y1="40559" x2="92672" y2="40559"/>
                        <a14:foregroundMark x1="58333" y1="55070" x2="47557" y2="59441"/>
                        <a14:foregroundMark x1="47557" y1="59441" x2="38506" y2="69056"/>
                        <a14:foregroundMark x1="38506" y1="69056" x2="55316" y2="54196"/>
                        <a14:foregroundMark x1="55316" y1="54196" x2="38506" y2="55769"/>
                        <a14:foregroundMark x1="38506" y1="55769" x2="22845" y2="40559"/>
                        <a14:foregroundMark x1="22845" y1="40559" x2="24138" y2="62238"/>
                        <a14:foregroundMark x1="24138" y1="62238" x2="32328" y2="75175"/>
                        <a14:foregroundMark x1="32328" y1="75175" x2="45546" y2="67657"/>
                        <a14:foregroundMark x1="45546" y1="67657" x2="50000" y2="54371"/>
                        <a14:foregroundMark x1="50000" y1="54371" x2="40086" y2="48077"/>
                        <a14:foregroundMark x1="40086" y1="48077" x2="37069" y2="65210"/>
                        <a14:foregroundMark x1="37069" y1="65210" x2="59914" y2="58217"/>
                        <a14:foregroundMark x1="59914" y1="58217" x2="55891" y2="43881"/>
                        <a14:foregroundMark x1="55891" y1="43881" x2="47989" y2="60664"/>
                        <a14:foregroundMark x1="47989" y1="60664" x2="60489" y2="63636"/>
                        <a14:foregroundMark x1="60489" y1="63636" x2="64655" y2="50699"/>
                        <a14:foregroundMark x1="64655" y1="50699" x2="54310" y2="61713"/>
                        <a14:foregroundMark x1="54310" y1="61713" x2="65517" y2="61364"/>
                        <a14:foregroundMark x1="65517" y1="61364" x2="71264" y2="48601"/>
                        <a14:foregroundMark x1="71264" y1="48601" x2="63362" y2="73252"/>
                        <a14:foregroundMark x1="63362" y1="73252" x2="66092" y2="52622"/>
                        <a14:foregroundMark x1="66092" y1="52622" x2="75000" y2="35140"/>
                        <a14:foregroundMark x1="75000" y1="35140" x2="63506" y2="39860"/>
                        <a14:foregroundMark x1="63506" y1="39860" x2="51437" y2="27098"/>
                        <a14:foregroundMark x1="51437" y1="27098" x2="39224" y2="28322"/>
                        <a14:foregroundMark x1="39224" y1="28322" x2="31034" y2="37937"/>
                        <a14:foregroundMark x1="31034" y1="37937" x2="35345" y2="51049"/>
                        <a14:foregroundMark x1="35345" y1="51049" x2="18822" y2="41958"/>
                        <a14:foregroundMark x1="18822" y1="41958" x2="21552" y2="56643"/>
                        <a14:foregroundMark x1="21552" y1="56643" x2="28448" y2="69930"/>
                        <a14:foregroundMark x1="28448" y1="69930" x2="40086" y2="73077"/>
                        <a14:foregroundMark x1="40086" y1="73077" x2="47845" y2="83566"/>
                        <a14:foregroundMark x1="47845" y1="83566" x2="63218" y2="80070"/>
                        <a14:foregroundMark x1="63218" y1="80070" x2="69253" y2="67483"/>
                        <a14:foregroundMark x1="69253" y1="67483" x2="80460" y2="64860"/>
                        <a14:foregroundMark x1="80460" y1="64860" x2="77874" y2="47902"/>
                        <a14:foregroundMark x1="77874" y1="47902" x2="75431" y2="45455"/>
                        <a14:foregroundMark x1="55460" y1="26049" x2="73851" y2="44056"/>
                        <a14:foregroundMark x1="73851" y1="44056" x2="74713" y2="45455"/>
                        <a14:foregroundMark x1="43391" y1="18881" x2="34483" y2="38462"/>
                        <a14:foregroundMark x1="16523" y1="35839" x2="28736" y2="40035"/>
                        <a14:foregroundMark x1="28736" y1="40035" x2="37500" y2="48776"/>
                        <a14:foregroundMark x1="37500" y1="48776" x2="38218" y2="50524"/>
                        <a14:foregroundMark x1="16810" y1="39860" x2="26293" y2="74825"/>
                        <a14:foregroundMark x1="30316" y1="83042" x2="42816" y2="81818"/>
                        <a14:foregroundMark x1="42816" y1="81818" x2="74138" y2="85490"/>
                        <a14:foregroundMark x1="82759" y1="43531" x2="84483" y2="59091"/>
                        <a14:foregroundMark x1="84483" y1="59091" x2="73851" y2="84091"/>
                        <a14:foregroundMark x1="54454" y1="22378" x2="85776" y2="43881"/>
                        <a14:foregroundMark x1="44684" y1="15909" x2="16092" y2="39336"/>
                        <a14:foregroundMark x1="58190" y1="16783" x2="83908" y2="43881"/>
                        <a14:foregroundMark x1="52011" y1="13986" x2="81322" y2="39860"/>
                        <a14:foregroundMark x1="81322" y1="39860" x2="82328" y2="39336"/>
                        <a14:foregroundMark x1="87213" y1="47902" x2="80316" y2="76224"/>
                        <a14:foregroundMark x1="80316" y1="76224" x2="80460" y2="82517"/>
                        <a14:foregroundMark x1="26724" y1="87587" x2="63793" y2="81119"/>
                        <a14:foregroundMark x1="63793" y1="81119" x2="72557" y2="83916"/>
                        <a14:foregroundMark x1="15230" y1="48427" x2="25862" y2="81469"/>
                        <a14:foregroundMark x1="72845" y1="83916" x2="77443" y2="97203"/>
                        <a14:foregroundMark x1="77443" y1="97203" x2="77586" y2="97378"/>
                        <a14:foregroundMark x1="94540" y1="45979" x2="91954" y2="32517"/>
                        <a14:foregroundMark x1="91954" y1="32517" x2="81178" y2="33392"/>
                        <a14:foregroundMark x1="54454" y1="4371" x2="46695" y2="3497"/>
                        <a14:foregroundMark x1="91667" y1="31294" x2="84914" y2="31818"/>
                        <a14:foregroundMark x1="46839" y1="2972" x2="53736" y2="1923"/>
                        <a14:foregroundMark x1="18534" y1="97028" x2="24138" y2="97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857" y="1861595"/>
            <a:ext cx="4257577" cy="350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cumento 3">
            <a:extLst>
              <a:ext uri="{FF2B5EF4-FFF2-40B4-BE49-F238E27FC236}">
                <a16:creationId xmlns:a16="http://schemas.microsoft.com/office/drawing/2014/main" id="{294DA8E8-451C-C24F-8E41-2F9BA36DC581}"/>
              </a:ext>
            </a:extLst>
          </p:cNvPr>
          <p:cNvSpPr/>
          <p:nvPr/>
        </p:nvSpPr>
        <p:spPr>
          <a:xfrm rot="10800000">
            <a:off x="0" y="6050299"/>
            <a:ext cx="12192000" cy="3350376"/>
          </a:xfrm>
          <a:prstGeom prst="flowChartDocumen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38C6AA-CD36-7B4B-94B1-22A5F06E073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0629" y="1952923"/>
            <a:ext cx="4267202" cy="3506439"/>
          </a:xfrm>
        </p:spPr>
        <p:txBody>
          <a:bodyPr anchor="ctr">
            <a:normAutofit/>
          </a:bodyPr>
          <a:lstStyle/>
          <a:p>
            <a:pPr marL="0" indent="0" algn="just" defTabSz="685800">
              <a:buNone/>
            </a:pPr>
            <a:r>
              <a:rPr lang="pt-BR" sz="2500" dirty="0">
                <a:latin typeface="Calibri"/>
              </a:rPr>
              <a:t>Para a organização da atenção à saúde, recomendamos que sejam considerados</a:t>
            </a:r>
          </a:p>
          <a:p>
            <a:pPr marL="0" indent="0" algn="just" defTabSz="685800">
              <a:buNone/>
            </a:pPr>
            <a:endParaRPr lang="pt-BR" sz="2400" dirty="0">
              <a:latin typeface="Calibri"/>
            </a:endParaRPr>
          </a:p>
          <a:p>
            <a:pPr marL="0" indent="0" defTabSz="685800">
              <a:buNone/>
            </a:pPr>
            <a:r>
              <a:rPr lang="pt-BR" sz="2400" b="1" dirty="0">
                <a:latin typeface="Calibri"/>
              </a:rPr>
              <a:t>‒Adolescentes</a:t>
            </a:r>
            <a:r>
              <a:rPr lang="pt-BR" sz="2400" dirty="0">
                <a:latin typeface="Calibri"/>
              </a:rPr>
              <a:t>: indivíduos entre 12 e 18 anos de idade; e </a:t>
            </a:r>
          </a:p>
          <a:p>
            <a:pPr marL="0" indent="0" defTabSz="685800">
              <a:buNone/>
            </a:pPr>
            <a:r>
              <a:rPr lang="pt-BR" sz="2400" b="1" dirty="0">
                <a:latin typeface="Calibri"/>
              </a:rPr>
              <a:t>‒Jovens</a:t>
            </a:r>
            <a:r>
              <a:rPr lang="pt-BR" sz="2400" dirty="0">
                <a:latin typeface="Calibri"/>
              </a:rPr>
              <a:t>: indivíduos entre 18 e 30 anos de idade. </a:t>
            </a:r>
          </a:p>
          <a:p>
            <a:pPr marL="96837" indent="0" algn="just">
              <a:spcBef>
                <a:spcPct val="0"/>
              </a:spcBef>
              <a:buNone/>
              <a:defRPr/>
            </a:pPr>
            <a:endParaRPr lang="pt-BR" altLang="pt-BR" sz="2200" dirty="0"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1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8" grpId="0" animBg="1"/>
      <p:bldP spid="10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cumento 3">
            <a:extLst>
              <a:ext uri="{FF2B5EF4-FFF2-40B4-BE49-F238E27FC236}">
                <a16:creationId xmlns:a16="http://schemas.microsoft.com/office/drawing/2014/main" id="{294DA8E8-451C-C24F-8E41-2F9BA36DC581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flowChartDocumen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78F37E9-4D74-F443-AD74-A784E17F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44" y="254763"/>
            <a:ext cx="11353800" cy="1325563"/>
          </a:xfrm>
        </p:spPr>
        <p:txBody>
          <a:bodyPr>
            <a:no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A LCA&amp;J é uma política pública de saúde</a:t>
            </a:r>
          </a:p>
        </p:txBody>
      </p:sp>
      <p:sp>
        <p:nvSpPr>
          <p:cNvPr id="9" name="Retângulo 8"/>
          <p:cNvSpPr/>
          <p:nvPr/>
        </p:nvSpPr>
        <p:spPr>
          <a:xfrm>
            <a:off x="1907628" y="3015370"/>
            <a:ext cx="808771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>
              <a:lnSpc>
                <a:spcPct val="115000"/>
              </a:lnSpc>
            </a:pPr>
            <a:r>
              <a:rPr lang="pt-BR" sz="3200" b="1" dirty="0">
                <a:ea typeface="Times New Roman" panose="02020603050405020304" pitchFamily="18" charset="0"/>
              </a:rPr>
              <a:t>Objetivo: </a:t>
            </a:r>
            <a:r>
              <a:rPr lang="pt-BR" sz="3200" dirty="0">
                <a:ea typeface="Times New Roman" panose="02020603050405020304" pitchFamily="18" charset="0"/>
              </a:rPr>
              <a:t>garantir o cuidado integral à saúde de adolescentes e jovens em serviços ambulatoriais do SUS do estado de SP</a:t>
            </a:r>
            <a:endParaRPr lang="pt-BR" sz="3200" dirty="0"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795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cumento 3">
            <a:extLst>
              <a:ext uri="{FF2B5EF4-FFF2-40B4-BE49-F238E27FC236}">
                <a16:creationId xmlns:a16="http://schemas.microsoft.com/office/drawing/2014/main" id="{294DA8E8-451C-C24F-8E41-2F9BA36DC581}"/>
              </a:ext>
            </a:extLst>
          </p:cNvPr>
          <p:cNvSpPr/>
          <p:nvPr/>
        </p:nvSpPr>
        <p:spPr>
          <a:xfrm>
            <a:off x="0" y="-216977"/>
            <a:ext cx="12192000" cy="1825625"/>
          </a:xfrm>
          <a:prstGeom prst="flowChartDocumen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8F37E9-4D74-F443-AD74-A784E17F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528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pt-BR" sz="6000" dirty="0">
                <a:solidFill>
                  <a:schemeClr val="bg1"/>
                </a:solidFill>
                <a:sym typeface="Arial" panose="020B0604020202020204" pitchFamily="34" charset="0"/>
              </a:rPr>
              <a:t>Projeto Contribuições para o processo de implementação LCA&amp;J </a:t>
            </a:r>
            <a:r>
              <a:rPr lang="pt-BR" sz="3100" dirty="0">
                <a:solidFill>
                  <a:schemeClr val="bg1"/>
                </a:solidFill>
                <a:sym typeface="Arial" panose="020B0604020202020204" pitchFamily="34" charset="0"/>
              </a:rPr>
              <a:t>(2019-2021)</a:t>
            </a:r>
            <a:endParaRPr lang="pt-BR" altLang="pt-BR" sz="31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0" y="2684208"/>
            <a:ext cx="5721730" cy="343376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altLang="pt-BR" sz="2400" b="1" dirty="0"/>
              <a:t>Objetivo geral</a:t>
            </a:r>
          </a:p>
          <a:p>
            <a:pPr marL="0" indent="0" algn="just">
              <a:buNone/>
            </a:pPr>
            <a:endParaRPr lang="pt-BR" sz="2400" dirty="0">
              <a:solidFill>
                <a:prstClr val="black"/>
              </a:solidFill>
              <a:latin typeface="Calibri"/>
            </a:endParaRPr>
          </a:p>
          <a:p>
            <a:pPr marL="0" indent="0" algn="just">
              <a:buNone/>
            </a:pPr>
            <a:r>
              <a:rPr lang="pt-BR" sz="2400" dirty="0">
                <a:solidFill>
                  <a:prstClr val="black"/>
                </a:solidFill>
                <a:latin typeface="Calibri"/>
              </a:rPr>
              <a:t>Contribuir para a implementação da</a:t>
            </a:r>
            <a:r>
              <a:rPr lang="pt-BR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2400" dirty="0">
                <a:solidFill>
                  <a:prstClr val="black"/>
                </a:solidFill>
                <a:latin typeface="Calibri"/>
              </a:rPr>
              <a:t>Linha de Cuidado para a Saúde na Adolescência e Juventude para o Sistema Único de Saúde no Estado de São Paulo (LCA&amp;J), por meio de ações de apoio em regiões de saúde e análise do processo.</a:t>
            </a:r>
          </a:p>
          <a:p>
            <a:endParaRPr lang="pt-BR" sz="2400" dirty="0">
              <a:solidFill>
                <a:prstClr val="black"/>
              </a:solidFill>
              <a:latin typeface="Calibri"/>
            </a:endParaRPr>
          </a:p>
          <a:p>
            <a:endParaRPr lang="pt-BR" sz="2400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</a:pPr>
            <a:endParaRPr lang="pt-BR" sz="2400" dirty="0">
              <a:solidFill>
                <a:prstClr val="black"/>
              </a:solidFill>
              <a:latin typeface="Calibri"/>
            </a:endParaRPr>
          </a:p>
          <a:p>
            <a:endParaRPr lang="pt-BR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CBD0D9B-39BB-4484-B72B-A8DA9E786A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t="23939" r="7174" b="2776"/>
          <a:stretch/>
        </p:blipFill>
        <p:spPr>
          <a:xfrm>
            <a:off x="374270" y="1688841"/>
            <a:ext cx="5177640" cy="5278016"/>
          </a:xfrm>
          <a:prstGeom prst="rect">
            <a:avLst/>
          </a:prstGeom>
          <a:effectLst>
            <a:softEdge rad="482600"/>
          </a:effectLst>
        </p:spPr>
      </p:pic>
    </p:spTree>
    <p:extLst>
      <p:ext uri="{BB962C8B-B14F-4D97-AF65-F5344CB8AC3E}">
        <p14:creationId xmlns:p14="http://schemas.microsoft.com/office/powerpoint/2010/main" val="3560449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BCDABE-96B1-492F-97D4-DCE9357A6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957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z="6000" dirty="0">
                <a:solidFill>
                  <a:schemeClr val="bg1"/>
                </a:solidFill>
              </a:rPr>
              <a:t>Objetivos específicos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125C2C-4929-4AE3-8CDC-0CA316276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1937"/>
            <a:ext cx="10515600" cy="418774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just"/>
            <a:r>
              <a:rPr lang="pt-BR" sz="2400" dirty="0">
                <a:solidFill>
                  <a:prstClr val="black"/>
                </a:solidFill>
                <a:latin typeface="Calibri"/>
              </a:rPr>
              <a:t>Publicar, distribuir e divulgar o documento da LCA&amp;J.</a:t>
            </a:r>
          </a:p>
          <a:p>
            <a:pPr algn="just"/>
            <a:r>
              <a:rPr lang="pt-BR" sz="2400" dirty="0">
                <a:solidFill>
                  <a:prstClr val="black"/>
                </a:solidFill>
                <a:latin typeface="Calibri"/>
              </a:rPr>
              <a:t>Desenvolver ações difusas de sensibilização e apoio à gestão e à organização de processos de trabalho sobre a LCA&amp;J para serviços de saúde do estado de SP.</a:t>
            </a:r>
          </a:p>
          <a:p>
            <a:pPr algn="just"/>
            <a:r>
              <a:rPr lang="pt-BR" sz="2400" dirty="0">
                <a:solidFill>
                  <a:prstClr val="black"/>
                </a:solidFill>
                <a:latin typeface="Calibri"/>
              </a:rPr>
              <a:t>Desenvolver ações focalizadas de apoio à gestão e à organização de processos de trabalho para implementação da LCA&amp;J em regiões de saúde piloto. </a:t>
            </a:r>
          </a:p>
          <a:p>
            <a:pPr algn="just"/>
            <a:r>
              <a:rPr lang="pt-BR" sz="2400" dirty="0">
                <a:solidFill>
                  <a:prstClr val="black"/>
                </a:solidFill>
                <a:latin typeface="Calibri"/>
              </a:rPr>
              <a:t>Analisar a participação dos sujeitos envolvidos na gestão do cuidado a adolescentes e jovens na implementação da LCA&amp;J nas regiões-piloto.</a:t>
            </a:r>
          </a:p>
          <a:p>
            <a:pPr algn="just"/>
            <a:r>
              <a:rPr lang="pt-BR" sz="2400" dirty="0">
                <a:solidFill>
                  <a:prstClr val="black"/>
                </a:solidFill>
                <a:latin typeface="Calibri"/>
              </a:rPr>
              <a:t>Analisar a relação entre as instâncias envolvidas na gestão </a:t>
            </a:r>
            <a:r>
              <a:rPr lang="pt-BR" sz="2400" dirty="0" err="1">
                <a:solidFill>
                  <a:prstClr val="black"/>
                </a:solidFill>
                <a:latin typeface="Calibri"/>
              </a:rPr>
              <a:t>locorregional</a:t>
            </a:r>
            <a:r>
              <a:rPr lang="pt-BR" sz="2400" dirty="0">
                <a:solidFill>
                  <a:prstClr val="black"/>
                </a:solidFill>
                <a:latin typeface="Calibri"/>
              </a:rPr>
              <a:t> para a implementação da LCA&amp;J nas regiões-piloto.</a:t>
            </a:r>
          </a:p>
          <a:p>
            <a:pPr algn="just"/>
            <a:r>
              <a:rPr lang="pt-BR" sz="2400" dirty="0">
                <a:solidFill>
                  <a:prstClr val="black"/>
                </a:solidFill>
                <a:latin typeface="Calibri"/>
              </a:rPr>
              <a:t>Avaliar a implementação da LCA&amp;J em serviços, municípios e regiões de saúde do estado de SP.</a:t>
            </a:r>
          </a:p>
          <a:p>
            <a:pPr algn="just"/>
            <a:r>
              <a:rPr lang="pt-BR" sz="2400" dirty="0">
                <a:solidFill>
                  <a:prstClr val="black"/>
                </a:solidFill>
                <a:latin typeface="Calibri"/>
              </a:rPr>
              <a:t>Elaborar recomendações para a implementação da LCA&amp;J. </a:t>
            </a:r>
          </a:p>
        </p:txBody>
      </p:sp>
    </p:spTree>
    <p:extLst>
      <p:ext uri="{BB962C8B-B14F-4D97-AF65-F5344CB8AC3E}">
        <p14:creationId xmlns:p14="http://schemas.microsoft.com/office/powerpoint/2010/main" val="3719700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EDD831-00AA-4175-8028-8D97A103A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2831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z="5200" dirty="0">
                <a:solidFill>
                  <a:schemeClr val="bg1"/>
                </a:solidFill>
              </a:rPr>
              <a:t>A implementação de uma política pública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0C9D7E-FCA3-4BC5-9935-F05F6A9BE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4381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just">
              <a:buNone/>
            </a:pPr>
            <a:r>
              <a:rPr lang="pt-BR" sz="2400" b="1" dirty="0">
                <a:solidFill>
                  <a:prstClr val="black"/>
                </a:solidFill>
                <a:latin typeface="Calibri"/>
              </a:rPr>
              <a:t>Justificativa 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prstClr val="black"/>
                </a:solidFill>
                <a:latin typeface="Calibri"/>
              </a:rPr>
              <a:t>Caminho: implementação por interação - os formuladores não controlam o processo e que não há </a:t>
            </a:r>
            <a:r>
              <a:rPr lang="pt-BR" sz="2400" dirty="0" err="1">
                <a:solidFill>
                  <a:prstClr val="black"/>
                </a:solidFill>
                <a:latin typeface="Calibri"/>
              </a:rPr>
              <a:t>autoimplementação</a:t>
            </a:r>
            <a:r>
              <a:rPr lang="pt-BR" sz="2400" dirty="0">
                <a:solidFill>
                  <a:prstClr val="black"/>
                </a:solidFill>
                <a:latin typeface="Calibri"/>
              </a:rPr>
              <a:t> das decisões, de modo que a implementação depende das interações entre sujeitos e contextos, com necessidades de adaptação, e importando a participação dos diferentes atores (FRANZESE, 2011). </a:t>
            </a:r>
          </a:p>
          <a:p>
            <a:pPr algn="just"/>
            <a:endParaRPr lang="pt-BR" sz="2400" dirty="0">
              <a:solidFill>
                <a:prstClr val="black"/>
              </a:solidFill>
              <a:latin typeface="Calibri"/>
            </a:endParaRPr>
          </a:p>
          <a:p>
            <a:pPr algn="just"/>
            <a:endParaRPr lang="pt-BR" sz="2400" dirty="0">
              <a:solidFill>
                <a:prstClr val="black"/>
              </a:solidFill>
              <a:latin typeface="Calibri"/>
            </a:endParaRPr>
          </a:p>
          <a:p>
            <a:pPr marL="0" indent="0" algn="just">
              <a:buNone/>
            </a:pPr>
            <a:r>
              <a:rPr lang="pt-BR" sz="2400" b="1" dirty="0">
                <a:solidFill>
                  <a:prstClr val="black"/>
                </a:solidFill>
                <a:latin typeface="Calibri"/>
              </a:rPr>
              <a:t>Metodologia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prstClr val="black"/>
                </a:solidFill>
                <a:latin typeface="Calibri"/>
              </a:rPr>
              <a:t>O método adotado para desenvolvimento do projeto é o da pesquisa-ação, associada a procedimentos de intervenção e análise. (THIOLLENT, 2008, p.16).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96F1602-6807-40EF-BDD8-ED0D7A880D81}"/>
              </a:ext>
            </a:extLst>
          </p:cNvPr>
          <p:cNvSpPr/>
          <p:nvPr/>
        </p:nvSpPr>
        <p:spPr>
          <a:xfrm>
            <a:off x="870285" y="4566246"/>
            <a:ext cx="10515599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Clr>
                <a:srgbClr val="E2DFCC"/>
              </a:buClr>
              <a:buSzPct val="25000"/>
            </a:pPr>
            <a:r>
              <a:rPr lang="pt-BR" altLang="pt-BR" sz="2400" dirty="0">
                <a:solidFill>
                  <a:schemeClr val="bg1"/>
                </a:solidFill>
              </a:rPr>
              <a:t>Consideração crítica de nossa governabilidade enquanto equipe de pesquisa</a:t>
            </a:r>
          </a:p>
        </p:txBody>
      </p:sp>
    </p:spTree>
    <p:extLst>
      <p:ext uri="{BB962C8B-B14F-4D97-AF65-F5344CB8AC3E}">
        <p14:creationId xmlns:p14="http://schemas.microsoft.com/office/powerpoint/2010/main" val="2297002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493F81A4-AA39-493D-8CBF-BAC29272C4BB}"/>
              </a:ext>
            </a:extLst>
          </p:cNvPr>
          <p:cNvSpPr txBox="1"/>
          <p:nvPr/>
        </p:nvSpPr>
        <p:spPr>
          <a:xfrm>
            <a:off x="425306" y="1800784"/>
            <a:ext cx="6019833" cy="4940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Dados Internacionais de Catalogação na Publicação (CIP)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</a:rPr>
              <a:t>___________________________________________________</a:t>
            </a:r>
            <a:r>
              <a:rPr lang="pt-BR" sz="1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Linha de Cuidado para a Saúde na Adolescência e Juventude para o Sistema Único de Saúde no Estado de São Paulo / Organização de Mariana Arantes Nasser, </a:t>
            </a:r>
            <a:r>
              <a:rPr lang="pt-BR" sz="1600" dirty="0">
                <a:solidFill>
                  <a:srgbClr val="1D2228"/>
                </a:solidFill>
                <a:effectLst/>
                <a:ea typeface="Calibri" panose="020F0502020204030204" pitchFamily="34" charset="0"/>
              </a:rPr>
              <a:t>Albertina Duarte </a:t>
            </a:r>
            <a:r>
              <a:rPr lang="pt-BR" sz="1600" dirty="0" err="1">
                <a:solidFill>
                  <a:srgbClr val="1D2228"/>
                </a:solidFill>
                <a:effectLst/>
                <a:ea typeface="Calibri" panose="020F0502020204030204" pitchFamily="34" charset="0"/>
              </a:rPr>
              <a:t>Takiuti</a:t>
            </a:r>
            <a:r>
              <a:rPr lang="pt-BR" sz="1600" dirty="0">
                <a:solidFill>
                  <a:srgbClr val="1D2228"/>
                </a:solidFill>
                <a:effectLst/>
                <a:ea typeface="Calibri" panose="020F0502020204030204" pitchFamily="34" charset="0"/>
              </a:rPr>
              <a:t>, Arnaldo Sala, Aparecida Linhares Pimenta, Jan Stanislas Joaquin </a:t>
            </a:r>
            <a:r>
              <a:rPr lang="pt-BR" sz="1600" dirty="0" err="1">
                <a:solidFill>
                  <a:srgbClr val="1D2228"/>
                </a:solidFill>
                <a:effectLst/>
                <a:ea typeface="Calibri" panose="020F0502020204030204" pitchFamily="34" charset="0"/>
              </a:rPr>
              <a:t>Billand</a:t>
            </a:r>
            <a:r>
              <a:rPr lang="pt-BR" sz="1600" dirty="0">
                <a:solidFill>
                  <a:srgbClr val="1D2228"/>
                </a:solidFill>
                <a:effectLst/>
                <a:ea typeface="Calibri" panose="020F0502020204030204" pitchFamily="34" charset="0"/>
              </a:rPr>
              <a:t>, José Ricardo de Carvalho Mesquita Ayres, Sandra Mara Garcia, Analice de Oliveira</a:t>
            </a:r>
            <a:r>
              <a:rPr lang="pt-BR" sz="1600" dirty="0">
                <a:effectLst/>
                <a:ea typeface="Calibri" panose="020F0502020204030204" pitchFamily="34" charset="0"/>
              </a:rPr>
              <a:t>; Ilustrações de Cláudia Lúcia </a:t>
            </a:r>
            <a:r>
              <a:rPr lang="pt-BR" sz="1600" dirty="0" err="1">
                <a:effectLst/>
                <a:ea typeface="Calibri" panose="020F0502020204030204" pitchFamily="34" charset="0"/>
              </a:rPr>
              <a:t>Kfouri</a:t>
            </a:r>
            <a:r>
              <a:rPr lang="pt-BR" sz="1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 - São Paulo: </a:t>
            </a:r>
            <a:r>
              <a:rPr lang="pt-BR" sz="1600" dirty="0">
                <a:effectLst/>
                <a:ea typeface="Calibri" panose="020F0502020204030204" pitchFamily="34" charset="0"/>
              </a:rPr>
              <a:t>LCA&amp;J,</a:t>
            </a:r>
            <a:r>
              <a:rPr lang="pt-BR" sz="1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2021. </a:t>
            </a:r>
            <a:r>
              <a:rPr lang="pt-BR" sz="1600" dirty="0">
                <a:effectLst/>
                <a:ea typeface="Calibri" panose="020F0502020204030204" pitchFamily="34" charset="0"/>
              </a:rPr>
              <a:t>385 p.: il. </a:t>
            </a:r>
            <a:r>
              <a:rPr lang="pt-BR" sz="1600" dirty="0">
                <a:solidFill>
                  <a:srgbClr val="26282A"/>
                </a:solidFill>
                <a:effectLst/>
                <a:ea typeface="Calibri" panose="020F0502020204030204" pitchFamily="34" charset="0"/>
              </a:rPr>
              <a:t>ISBN 978-65-00-27795-1</a:t>
            </a:r>
            <a:endParaRPr lang="pt-BR" sz="1600" dirty="0">
              <a:effectLst/>
              <a:ea typeface="Calibri" panose="020F0502020204030204" pitchFamily="34" charset="0"/>
            </a:endParaRPr>
          </a:p>
          <a:p>
            <a:pPr indent="449580" algn="just">
              <a:lnSpc>
                <a:spcPct val="110000"/>
              </a:lnSpc>
              <a:spcAft>
                <a:spcPts val="600"/>
              </a:spcAft>
            </a:pPr>
            <a:r>
              <a:rPr lang="pt-BR" sz="1600" dirty="0">
                <a:solidFill>
                  <a:srgbClr val="26282A"/>
                </a:solidFill>
                <a:effectLst/>
                <a:ea typeface="Calibri" panose="020F0502020204030204" pitchFamily="34" charset="0"/>
              </a:rPr>
              <a:t> </a:t>
            </a:r>
            <a:endParaRPr lang="pt-BR" sz="1600" dirty="0">
              <a:effectLst/>
              <a:ea typeface="Calibri" panose="020F0502020204030204" pitchFamily="34" charset="0"/>
            </a:endParaRPr>
          </a:p>
          <a:p>
            <a:pPr lvl="0" algn="l">
              <a:lnSpc>
                <a:spcPct val="110000"/>
              </a:lnSpc>
              <a:spcAft>
                <a:spcPts val="600"/>
              </a:spcAft>
            </a:pPr>
            <a:r>
              <a:rPr lang="pt-BR" sz="1600" dirty="0">
                <a:solidFill>
                  <a:srgbClr val="1D2228"/>
                </a:solidFill>
                <a:effectLst/>
                <a:ea typeface="Times New Roman" panose="02020603050405020304" pitchFamily="18" charset="0"/>
              </a:rPr>
              <a:t>1.Adolescência/Juventude. 2. Cuidados Integrais de Saúde. 3. Sistema </a:t>
            </a:r>
            <a:r>
              <a:rPr lang="pt-BR" sz="1600" dirty="0">
                <a:solidFill>
                  <a:srgbClr val="1D2228"/>
                </a:solidFill>
                <a:ea typeface="Times New Roman" panose="02020603050405020304" pitchFamily="18" charset="0"/>
              </a:rPr>
              <a:t>Ún</a:t>
            </a:r>
            <a:r>
              <a:rPr lang="pt-BR" sz="1600" dirty="0">
                <a:solidFill>
                  <a:srgbClr val="1D2228"/>
                </a:solidFill>
                <a:effectLst/>
                <a:ea typeface="Times New Roman" panose="02020603050405020304" pitchFamily="18" charset="0"/>
              </a:rPr>
              <a:t>ico de Saúde							</a:t>
            </a:r>
          </a:p>
          <a:p>
            <a:pPr lvl="0" algn="l">
              <a:lnSpc>
                <a:spcPct val="110000"/>
              </a:lnSpc>
              <a:spcAft>
                <a:spcPts val="600"/>
              </a:spcAft>
            </a:pPr>
            <a:r>
              <a:rPr lang="pt-BR" sz="1600" dirty="0">
                <a:solidFill>
                  <a:srgbClr val="1D2228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	</a:t>
            </a:r>
            <a:r>
              <a:rPr lang="pt-BR" sz="1600" dirty="0">
                <a:solidFill>
                  <a:srgbClr val="2628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CDD-614  </a:t>
            </a:r>
          </a:p>
          <a:p>
            <a:pPr lvl="0" algn="l">
              <a:lnSpc>
                <a:spcPct val="110000"/>
              </a:lnSpc>
              <a:spcAft>
                <a:spcPts val="600"/>
              </a:spcAft>
            </a:pPr>
            <a:r>
              <a:rPr lang="pt-BR" sz="1600" dirty="0">
                <a:solidFill>
                  <a:srgbClr val="26282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___________________________________________________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algn="just">
              <a:lnSpc>
                <a:spcPct val="110000"/>
              </a:lnSpc>
              <a:spcAft>
                <a:spcPts val="600"/>
              </a:spcAft>
            </a:pPr>
            <a:r>
              <a:rPr lang="pt-BR" sz="1600" dirty="0">
                <a:solidFill>
                  <a:srgbClr val="2628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69326AD-2962-4949-8207-8F06AD23A5A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648661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rgbClr val="A7CB74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+mj-cs"/>
              </a:defRPr>
            </a:lvl1pPr>
          </a:lstStyle>
          <a:p>
            <a:pPr algn="just"/>
            <a:endParaRPr lang="pt-BR" sz="3600" dirty="0">
              <a:solidFill>
                <a:schemeClr val="accent1">
                  <a:lumMod val="50000"/>
                </a:schemeClr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grpSp>
        <p:nvGrpSpPr>
          <p:cNvPr id="8" name="Google Shape;363;p35">
            <a:extLst>
              <a:ext uri="{FF2B5EF4-FFF2-40B4-BE49-F238E27FC236}">
                <a16:creationId xmlns:a16="http://schemas.microsoft.com/office/drawing/2014/main" id="{787DF0E1-B3E3-44A2-9683-7AA4310E0998}"/>
              </a:ext>
            </a:extLst>
          </p:cNvPr>
          <p:cNvGrpSpPr/>
          <p:nvPr/>
        </p:nvGrpSpPr>
        <p:grpSpPr>
          <a:xfrm>
            <a:off x="6761018" y="1454381"/>
            <a:ext cx="5137810" cy="3846234"/>
            <a:chOff x="1177450" y="241631"/>
            <a:chExt cx="6173152" cy="3616776"/>
          </a:xfrm>
        </p:grpSpPr>
        <p:sp>
          <p:nvSpPr>
            <p:cNvPr id="9" name="Google Shape;364;p35">
              <a:extLst>
                <a:ext uri="{FF2B5EF4-FFF2-40B4-BE49-F238E27FC236}">
                  <a16:creationId xmlns:a16="http://schemas.microsoft.com/office/drawing/2014/main" id="{92180B1C-2AF1-4B86-881F-8143E3E9CF1D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65;p35">
              <a:extLst>
                <a:ext uri="{FF2B5EF4-FFF2-40B4-BE49-F238E27FC236}">
                  <a16:creationId xmlns:a16="http://schemas.microsoft.com/office/drawing/2014/main" id="{C6E11513-9297-4009-8CE5-0192AEB962B2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366;p35">
              <a:extLst>
                <a:ext uri="{FF2B5EF4-FFF2-40B4-BE49-F238E27FC236}">
                  <a16:creationId xmlns:a16="http://schemas.microsoft.com/office/drawing/2014/main" id="{B84F2B8D-BE44-4186-9870-F6843A147600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367;p35">
              <a:extLst>
                <a:ext uri="{FF2B5EF4-FFF2-40B4-BE49-F238E27FC236}">
                  <a16:creationId xmlns:a16="http://schemas.microsoft.com/office/drawing/2014/main" id="{8128AB37-85BB-4AF2-9973-9598A02F0F9B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61458D9A-2284-4D6D-B61D-0522D0C8A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2" r="9319"/>
          <a:stretch/>
        </p:blipFill>
        <p:spPr>
          <a:xfrm>
            <a:off x="7329055" y="1670338"/>
            <a:ext cx="3990109" cy="323213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94A0860-E2EE-4408-9F14-64D8D31C2D49}"/>
              </a:ext>
            </a:extLst>
          </p:cNvPr>
          <p:cNvSpPr txBox="1"/>
          <p:nvPr/>
        </p:nvSpPr>
        <p:spPr>
          <a:xfrm>
            <a:off x="543340" y="526942"/>
            <a:ext cx="11105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Livro on-line da LCA&amp;J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7313D09-494C-48D9-BD24-3476B97CEF55}"/>
              </a:ext>
            </a:extLst>
          </p:cNvPr>
          <p:cNvSpPr txBox="1"/>
          <p:nvPr/>
        </p:nvSpPr>
        <p:spPr>
          <a:xfrm>
            <a:off x="7224132" y="5334990"/>
            <a:ext cx="4199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https://saudeadolescentesejovens.net.br/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0E56BDD-5E12-4309-B0C0-5B7CBDAF69A3}"/>
              </a:ext>
            </a:extLst>
          </p:cNvPr>
          <p:cNvSpPr txBox="1"/>
          <p:nvPr/>
        </p:nvSpPr>
        <p:spPr>
          <a:xfrm flipH="1">
            <a:off x="9873844" y="5875773"/>
            <a:ext cx="202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Nasser et al, 2021</a:t>
            </a:r>
          </a:p>
        </p:txBody>
      </p:sp>
    </p:spTree>
    <p:extLst>
      <p:ext uri="{BB962C8B-B14F-4D97-AF65-F5344CB8AC3E}">
        <p14:creationId xmlns:p14="http://schemas.microsoft.com/office/powerpoint/2010/main" val="354885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cumento 3">
            <a:extLst>
              <a:ext uri="{FF2B5EF4-FFF2-40B4-BE49-F238E27FC236}">
                <a16:creationId xmlns:a16="http://schemas.microsoft.com/office/drawing/2014/main" id="{294DA8E8-451C-C24F-8E41-2F9BA36DC581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flowChartDocumen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8F37E9-4D74-F443-AD74-A784E17F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053"/>
            <a:ext cx="10515600" cy="1325563"/>
          </a:xfrm>
        </p:spPr>
        <p:txBody>
          <a:bodyPr>
            <a:noAutofit/>
          </a:bodyPr>
          <a:lstStyle/>
          <a:p>
            <a:r>
              <a:rPr lang="pt-BR" altLang="pt-BR" sz="5400" dirty="0">
                <a:solidFill>
                  <a:schemeClr val="bg1"/>
                </a:solidFill>
                <a:sym typeface="Arial" panose="020B0604020202020204" pitchFamily="34" charset="0"/>
              </a:rPr>
              <a:t>Estrutura do Livro da LCA&amp;J</a:t>
            </a:r>
            <a:endParaRPr lang="pt-BR" sz="5400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F08C1B4-9CF5-4B6A-B06B-B4A1003753D3}"/>
              </a:ext>
            </a:extLst>
          </p:cNvPr>
          <p:cNvSpPr txBox="1"/>
          <p:nvPr/>
        </p:nvSpPr>
        <p:spPr>
          <a:xfrm>
            <a:off x="675861" y="2090668"/>
            <a:ext cx="5420140" cy="391107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000" b="1" dirty="0"/>
              <a:t>Sumário:</a:t>
            </a:r>
          </a:p>
          <a:p>
            <a:pPr marL="342900" indent="-342900">
              <a:lnSpc>
                <a:spcPts val="3000"/>
              </a:lnSpc>
              <a:buFont typeface="+mj-lt"/>
              <a:buAutoNum type="arabicPeriod"/>
            </a:pPr>
            <a:r>
              <a:rPr lang="pt-BR" sz="2000" dirty="0"/>
              <a:t>Motivos</a:t>
            </a:r>
          </a:p>
          <a:p>
            <a:pPr marL="342900" indent="-342900">
              <a:lnSpc>
                <a:spcPts val="3000"/>
              </a:lnSpc>
              <a:buFont typeface="+mj-lt"/>
              <a:buAutoNum type="arabicPeriod"/>
            </a:pPr>
            <a:r>
              <a:rPr lang="pt-BR" sz="2000" dirty="0"/>
              <a:t>Referenciais</a:t>
            </a:r>
          </a:p>
          <a:p>
            <a:pPr marL="342900" indent="-342900">
              <a:lnSpc>
                <a:spcPts val="3000"/>
              </a:lnSpc>
              <a:buFont typeface="+mj-lt"/>
              <a:buAutoNum type="arabicPeriod"/>
            </a:pPr>
            <a:r>
              <a:rPr lang="pt-BR" sz="2000" dirty="0"/>
              <a:t>Objetivos</a:t>
            </a:r>
          </a:p>
          <a:p>
            <a:pPr marL="342900" indent="-342900">
              <a:lnSpc>
                <a:spcPts val="3000"/>
              </a:lnSpc>
              <a:buFont typeface="+mj-lt"/>
              <a:buAutoNum type="arabicPeriod"/>
            </a:pPr>
            <a:r>
              <a:rPr lang="pt-BR" sz="2000" dirty="0"/>
              <a:t>A Linha de Cuidado</a:t>
            </a:r>
          </a:p>
          <a:p>
            <a:pPr marL="342900" indent="-342900">
              <a:lnSpc>
                <a:spcPts val="3000"/>
              </a:lnSpc>
              <a:buFont typeface="+mj-lt"/>
              <a:buAutoNum type="arabicPeriod"/>
            </a:pPr>
            <a:r>
              <a:rPr lang="pt-BR" sz="2000" dirty="0"/>
              <a:t>Orientações para o trabalho</a:t>
            </a:r>
          </a:p>
          <a:p>
            <a:pPr marL="342900" indent="-342900">
              <a:lnSpc>
                <a:spcPts val="3000"/>
              </a:lnSpc>
              <a:buFont typeface="+mj-lt"/>
              <a:buAutoNum type="arabicPeriod"/>
            </a:pPr>
            <a:r>
              <a:rPr lang="pt-BR" sz="2000" dirty="0"/>
              <a:t>Temas e atividades sugeridas</a:t>
            </a:r>
          </a:p>
          <a:p>
            <a:pPr marL="342900" indent="-342900">
              <a:lnSpc>
                <a:spcPts val="3000"/>
              </a:lnSpc>
              <a:buFont typeface="+mj-lt"/>
              <a:buAutoNum type="arabicPeriod"/>
            </a:pPr>
            <a:r>
              <a:rPr lang="pt-BR" sz="2000" dirty="0"/>
              <a:t>Oficinas e exercícios para implementação</a:t>
            </a:r>
          </a:p>
          <a:p>
            <a:pPr marL="342900" indent="-342900">
              <a:lnSpc>
                <a:spcPts val="3000"/>
              </a:lnSpc>
              <a:buFont typeface="+mj-lt"/>
              <a:buAutoNum type="arabicPeriod"/>
            </a:pPr>
            <a:r>
              <a:rPr lang="pt-BR" sz="2000" dirty="0"/>
              <a:t>Para saber mais</a:t>
            </a:r>
          </a:p>
          <a:p>
            <a:pPr marL="342900" indent="-342900">
              <a:lnSpc>
                <a:spcPts val="3000"/>
              </a:lnSpc>
              <a:buFont typeface="+mj-lt"/>
              <a:buAutoNum type="arabicPeriod"/>
            </a:pPr>
            <a:r>
              <a:rPr lang="pt-BR" sz="2000" dirty="0"/>
              <a:t>Sobre o projeto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9B4EC81-53E2-433B-81CC-63976E8961B5}"/>
              </a:ext>
            </a:extLst>
          </p:cNvPr>
          <p:cNvSpPr txBox="1"/>
          <p:nvPr/>
        </p:nvSpPr>
        <p:spPr>
          <a:xfrm>
            <a:off x="6096001" y="2090668"/>
            <a:ext cx="54201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Visa trazer: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Informações sobre o cuidado à saúde de adolescentes e jovens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 proposta para a LCA&amp;J (objetivos, atribuições dos serviços, e articulações em rede)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Orientações e recomendações para a prática</a:t>
            </a:r>
          </a:p>
          <a:p>
            <a:endParaRPr lang="pt-BR" sz="2000" dirty="0"/>
          </a:p>
          <a:p>
            <a:r>
              <a:rPr lang="pt-BR" sz="2000" b="1" dirty="0"/>
              <a:t>Destinatários: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Gestores do setor saúde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Gerentes de serviços de saúde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Profissionais de saúde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r>
              <a:rPr lang="pt-BR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000" dirty="0">
                <a:sym typeface="Wingdings" panose="05000000000000000000" pitchFamily="2" charset="2"/>
              </a:rPr>
              <a:t> Seção: “Como ler este documento?”</a:t>
            </a:r>
            <a:endParaRPr lang="pt-BR" sz="2000" dirty="0"/>
          </a:p>
          <a:p>
            <a:endParaRPr lang="pt-BR" sz="20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219F68B-4926-4240-B7C9-1CD62DA08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791" t="11021" r="8155" b="31255"/>
          <a:stretch/>
        </p:blipFill>
        <p:spPr>
          <a:xfrm>
            <a:off x="7275442" y="5653673"/>
            <a:ext cx="3864677" cy="11032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E3081B7-E493-405E-AF24-290C3650B9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14" b="32462"/>
          <a:stretch/>
        </p:blipFill>
        <p:spPr>
          <a:xfrm>
            <a:off x="7421228" y="6387548"/>
            <a:ext cx="3718891" cy="36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19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cumento 3">
            <a:extLst>
              <a:ext uri="{FF2B5EF4-FFF2-40B4-BE49-F238E27FC236}">
                <a16:creationId xmlns:a16="http://schemas.microsoft.com/office/drawing/2014/main" id="{294DA8E8-451C-C24F-8E41-2F9BA36DC581}"/>
              </a:ext>
            </a:extLst>
          </p:cNvPr>
          <p:cNvSpPr/>
          <p:nvPr/>
        </p:nvSpPr>
        <p:spPr>
          <a:xfrm>
            <a:off x="0" y="-216977"/>
            <a:ext cx="12192000" cy="1825625"/>
          </a:xfrm>
          <a:prstGeom prst="flowChartDocumen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8F37E9-4D74-F443-AD74-A784E17F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997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altLang="pt-BR" sz="5400" dirty="0">
                <a:solidFill>
                  <a:schemeClr val="bg1"/>
                </a:solidFill>
              </a:rPr>
              <a:t>Curso sobre a LCA&amp;J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953622"/>
            <a:ext cx="10515600" cy="4378428"/>
          </a:xfrm>
        </p:spPr>
        <p:txBody>
          <a:bodyPr>
            <a:normAutofit/>
          </a:bodyPr>
          <a:lstStyle/>
          <a:p>
            <a:pPr algn="just"/>
            <a:endParaRPr lang="pt-BR" sz="2400" dirty="0"/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Visou contribuir para a sua implementação por meio de ações de educação permanente e apoio à gestão, voltadas a serviços de saúde e às regiões do estado de SP;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Curso de extensão do tipo atualização à distância, oferecido a partir da </a:t>
            </a:r>
            <a:r>
              <a:rPr lang="pt-BR" sz="2400" dirty="0" err="1"/>
              <a:t>Pró-Reitoria</a:t>
            </a:r>
            <a:r>
              <a:rPr lang="pt-BR" sz="2400" dirty="0"/>
              <a:t> de Extensão da UNIFESP, com participação das demais instituições que integram o projeto.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0" algn="just">
              <a:lnSpc>
                <a:spcPct val="110000"/>
              </a:lnSpc>
              <a:spcAft>
                <a:spcPts val="600"/>
              </a:spcAft>
              <a:buNone/>
            </a:pPr>
            <a:endParaRPr lang="pt-BR" sz="1800" dirty="0"/>
          </a:p>
          <a:p>
            <a:pPr algn="just"/>
            <a:endParaRPr lang="pt-BR" sz="22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2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206519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87DF1C-DE32-4C73-80B8-84CF9A90A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CDF303-3B39-415E-B239-725194B24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0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Mariana Arantes Nasser</a:t>
            </a:r>
            <a:endParaRPr lang="pt-BR" sz="2000" b="1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00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Médica Sanitarista</a:t>
            </a:r>
            <a:endParaRPr lang="pt-BR" sz="2000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Doutora em Ciências, área de Medicina Preventiva, FMUSP</a:t>
            </a:r>
            <a:endParaRPr lang="pt-BR" sz="2000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Professora Adjunta, Departamento de Medicina Preventiva e Laboratório de Saúde Coletiva, Unifesp</a:t>
            </a:r>
            <a:endParaRPr lang="pt-BR" sz="2000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Médica assistente, Centro de Saúde Escola Prof. Samuel Pessoa, FMUSP</a:t>
            </a:r>
            <a:endParaRPr lang="pt-BR" sz="2000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0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Coordenadora do projeto </a:t>
            </a:r>
            <a:r>
              <a:rPr lang="pt-BR" sz="20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Linha de Cuidado para a Saúde na Adolescência e Juventude para o Sistema Único de Saúde no estado de São Paulo (LCA&amp;J)</a:t>
            </a:r>
            <a:endParaRPr lang="pt-BR" sz="2000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4529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30338-DB13-4C14-B96F-4C23D6EC2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dirty="0">
                <a:solidFill>
                  <a:schemeClr val="bg1"/>
                </a:solidFill>
              </a:rPr>
              <a:t>Pactuação e convite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22A77A-8E4E-4F55-B49D-04768EE08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490" y="2098675"/>
            <a:ext cx="5014452" cy="4351338"/>
          </a:xfrm>
        </p:spPr>
        <p:txBody>
          <a:bodyPr>
            <a:normAutofit/>
          </a:bodyPr>
          <a:lstStyle/>
          <a:p>
            <a:r>
              <a:rPr lang="pt-BR" dirty="0"/>
              <a:t>Reuniões da CRS SES SP, dos DRS SES SP</a:t>
            </a:r>
          </a:p>
          <a:p>
            <a:endParaRPr lang="pt-BR" dirty="0"/>
          </a:p>
          <a:p>
            <a:r>
              <a:rPr lang="pt-BR" dirty="0"/>
              <a:t>Participação em todas as CIR para convite</a:t>
            </a:r>
          </a:p>
          <a:p>
            <a:endParaRPr lang="pt-BR" dirty="0"/>
          </a:p>
          <a:p>
            <a:r>
              <a:rPr lang="pt-BR" dirty="0"/>
              <a:t>Apoio de apoiadores do COSEMS-SP, articuladores da AB, representantes de CDQ.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6019C09-E1F3-457F-87A0-54FC502B2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61" y="219039"/>
            <a:ext cx="5147184" cy="65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72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C52D76-23C0-47F9-A02E-54ABEB1BD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5400" dirty="0">
                <a:solidFill>
                  <a:schemeClr val="bg1"/>
                </a:solidFill>
              </a:rPr>
              <a:t>Adesão e inscrição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DAEDDA-0192-4E21-B85A-2E5E61970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506662"/>
            <a:ext cx="4409768" cy="4351338"/>
          </a:xfrm>
        </p:spPr>
        <p:txBody>
          <a:bodyPr/>
          <a:lstStyle/>
          <a:p>
            <a:r>
              <a:rPr lang="pt-BR" dirty="0"/>
              <a:t>Adesão dos gestores municipais</a:t>
            </a:r>
          </a:p>
          <a:p>
            <a:r>
              <a:rPr lang="pt-BR" dirty="0"/>
              <a:t>Adesão dos gerentes de serviços</a:t>
            </a:r>
          </a:p>
          <a:p>
            <a:r>
              <a:rPr lang="pt-BR" dirty="0"/>
              <a:t>Inscrição dos profissionais de saúde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6BBEC0C4-E806-4C07-A29A-B11DD8B0E5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38280" y="2161688"/>
          <a:ext cx="6676766" cy="3811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Document" r:id="rId3" imgW="7014059" imgH="4004183" progId="Word.Document.12">
                  <p:embed/>
                </p:oleObj>
              </mc:Choice>
              <mc:Fallback>
                <p:oleObj name="Document" r:id="rId3" imgW="7014059" imgH="4004183" progId="Word.Document.12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6BBEC0C4-E806-4C07-A29A-B11DD8B0E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38280" y="2161688"/>
                        <a:ext cx="6676766" cy="3811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8050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cumento 3">
            <a:extLst>
              <a:ext uri="{FF2B5EF4-FFF2-40B4-BE49-F238E27FC236}">
                <a16:creationId xmlns:a16="http://schemas.microsoft.com/office/drawing/2014/main" id="{294DA8E8-451C-C24F-8E41-2F9BA36DC581}"/>
              </a:ext>
            </a:extLst>
          </p:cNvPr>
          <p:cNvSpPr/>
          <p:nvPr/>
        </p:nvSpPr>
        <p:spPr>
          <a:xfrm>
            <a:off x="0" y="-216977"/>
            <a:ext cx="12192000" cy="1825625"/>
          </a:xfrm>
          <a:prstGeom prst="flowChartDocumen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8F37E9-4D74-F443-AD74-A784E17F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997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altLang="pt-BR" sz="5400" dirty="0">
                <a:solidFill>
                  <a:schemeClr val="bg1"/>
                </a:solidFill>
              </a:rPr>
              <a:t>Metodologia, referências e cronograma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1" y="2361063"/>
            <a:ext cx="5257800" cy="4172472"/>
          </a:xfrm>
        </p:spPr>
        <p:txBody>
          <a:bodyPr>
            <a:normAutofit fontScale="92500" lnSpcReduction="10000"/>
          </a:bodyPr>
          <a:lstStyle/>
          <a:p>
            <a:r>
              <a:rPr lang="pt-BR" sz="2400" dirty="0"/>
              <a:t>O curso está ocorrendo entre setembro a outubro de 2021 (10 semanas);</a:t>
            </a:r>
          </a:p>
          <a:p>
            <a:r>
              <a:rPr lang="pt-BR" sz="2400" dirty="0"/>
              <a:t>Total de 36 horas;</a:t>
            </a:r>
          </a:p>
          <a:p>
            <a:r>
              <a:rPr lang="pt-BR" sz="2400" dirty="0"/>
              <a:t>12 horas síncronas virtuais;</a:t>
            </a:r>
          </a:p>
          <a:p>
            <a:pPr algn="just"/>
            <a:r>
              <a:rPr lang="pt-BR" sz="2400" dirty="0"/>
              <a:t>24 horas assíncronas, incluindo atividades para a implementação da LCA&amp;J no serviço, leituras para preparação, complementação e entregas de tarefas.</a:t>
            </a:r>
            <a:endParaRPr lang="pt-BR" sz="2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/>
            <a:r>
              <a:rPr lang="pt-BR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Materiais disponíveis no </a:t>
            </a:r>
            <a:r>
              <a:rPr lang="pt-BR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classroom</a:t>
            </a:r>
            <a:r>
              <a:rPr lang="pt-BR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, no site </a:t>
            </a:r>
            <a:r>
              <a:rPr lang="pt-BR" sz="2400" i="1" dirty="0">
                <a:solidFill>
                  <a:schemeClr val="accent6">
                    <a:lumMod val="75000"/>
                  </a:schemeClr>
                </a:solidFill>
              </a:rPr>
              <a:t>www.saudeadolescentesejovens.net.br</a:t>
            </a:r>
            <a:r>
              <a:rPr lang="pt-BR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e no YouTube </a:t>
            </a:r>
            <a:r>
              <a:rPr lang="pt-BR" sz="2400" i="1" dirty="0">
                <a:solidFill>
                  <a:srgbClr val="000000"/>
                </a:solidFill>
              </a:rPr>
              <a:t>Linha de Cuidado para Adolescência e Juventude SP</a:t>
            </a:r>
            <a:endParaRPr lang="pt-BR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endParaRPr lang="pt-BR" sz="20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8B6FB87-852E-441E-81FF-77D45ED2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977" y="2544777"/>
            <a:ext cx="5655551" cy="317965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B8F2B74-92E7-44E9-BD7F-DB4571426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322" y="6023073"/>
            <a:ext cx="34608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dirty="0"/>
              <a:t>Curso, painel sobre realidade de A&amp;J em SP</a:t>
            </a:r>
          </a:p>
        </p:txBody>
      </p:sp>
    </p:spTree>
    <p:extLst>
      <p:ext uri="{BB962C8B-B14F-4D97-AF65-F5344CB8AC3E}">
        <p14:creationId xmlns:p14="http://schemas.microsoft.com/office/powerpoint/2010/main" val="3991320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cumento 3">
            <a:extLst>
              <a:ext uri="{FF2B5EF4-FFF2-40B4-BE49-F238E27FC236}">
                <a16:creationId xmlns:a16="http://schemas.microsoft.com/office/drawing/2014/main" id="{294DA8E8-451C-C24F-8E41-2F9BA36DC581}"/>
              </a:ext>
            </a:extLst>
          </p:cNvPr>
          <p:cNvSpPr/>
          <p:nvPr/>
        </p:nvSpPr>
        <p:spPr>
          <a:xfrm>
            <a:off x="0" y="-216977"/>
            <a:ext cx="12192000" cy="1825625"/>
          </a:xfrm>
          <a:prstGeom prst="flowChartDocumen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8F37E9-4D74-F443-AD74-A784E17F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997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altLang="pt-BR" sz="5400" dirty="0">
                <a:solidFill>
                  <a:schemeClr val="bg1"/>
                </a:solidFill>
              </a:rPr>
              <a:t>Participantes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2225" y="2094270"/>
            <a:ext cx="6447504" cy="4527755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65% dos 645 municípios paulistas aderiram;</a:t>
            </a:r>
            <a:endParaRPr lang="pt-BR" sz="2400" dirty="0"/>
          </a:p>
          <a:p>
            <a:pPr algn="just"/>
            <a:r>
              <a:rPr lang="pt-BR" sz="2400" dirty="0"/>
              <a:t>Participam profissionais e gerentes dos seguintes serviços: Unidade Básica de Saúde, Centro de Atenção Psicossocial, Serviço de Atenção Especializada à IST/Aids, Casas do Adolescentes e Ambulatórios hospitalares especializados em adolescência; </a:t>
            </a:r>
          </a:p>
          <a:p>
            <a:pPr algn="just"/>
            <a:r>
              <a:rPr lang="pt-BR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1681 </a:t>
            </a:r>
            <a:r>
              <a:rPr lang="pt-BR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inscritos;</a:t>
            </a:r>
            <a:endParaRPr lang="pt-BR" sz="24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just"/>
            <a:r>
              <a:rPr lang="pt-BR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70 Facilitadores;</a:t>
            </a:r>
            <a:endParaRPr lang="pt-BR" sz="24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just"/>
            <a:r>
              <a:rPr lang="pt-BR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Aproximadamente 800 participantes que atingiram critérios (frequência e atividades) para declaração.</a:t>
            </a:r>
            <a:endParaRPr lang="pt-BR" sz="24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endParaRPr lang="pt-BR" sz="20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9A9C0CF-5C1A-478A-8015-E01EAB203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271" y="2504276"/>
            <a:ext cx="4288503" cy="268497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6FCC124-487E-4173-9339-C7EEB1AC3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858" y="5344340"/>
            <a:ext cx="34608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dirty="0"/>
              <a:t>Curso, 1º encontro regional Mananciais</a:t>
            </a:r>
          </a:p>
        </p:txBody>
      </p:sp>
    </p:spTree>
    <p:extLst>
      <p:ext uri="{BB962C8B-B14F-4D97-AF65-F5344CB8AC3E}">
        <p14:creationId xmlns:p14="http://schemas.microsoft.com/office/powerpoint/2010/main" val="3372288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20F2B-8510-4F87-8C57-57491770A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489"/>
            <a:ext cx="10515600" cy="1325563"/>
          </a:xfrm>
        </p:spPr>
        <p:txBody>
          <a:bodyPr/>
          <a:lstStyle/>
          <a:p>
            <a:r>
              <a:rPr lang="pt-BR" sz="5400" dirty="0">
                <a:solidFill>
                  <a:schemeClr val="bg1"/>
                </a:solidFill>
              </a:rPr>
              <a:t>Seminários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CAB9E5-86D2-4379-8080-11B090034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76348"/>
            <a:ext cx="10896600" cy="478165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endParaRPr lang="pt-BR" sz="2000" dirty="0"/>
          </a:p>
          <a:p>
            <a:pPr>
              <a:lnSpc>
                <a:spcPct val="170000"/>
              </a:lnSpc>
            </a:pPr>
            <a:endParaRPr lang="pt-BR" dirty="0"/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43C9BC01-0A80-451E-B9C9-4C35F028B8C5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1945640"/>
          <a:ext cx="10385324" cy="439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5866">
                  <a:extLst>
                    <a:ext uri="{9D8B030D-6E8A-4147-A177-3AD203B41FA5}">
                      <a16:colId xmlns:a16="http://schemas.microsoft.com/office/drawing/2014/main" val="3218198807"/>
                    </a:ext>
                  </a:extLst>
                </a:gridCol>
                <a:gridCol w="2669458">
                  <a:extLst>
                    <a:ext uri="{9D8B030D-6E8A-4147-A177-3AD203B41FA5}">
                      <a16:colId xmlns:a16="http://schemas.microsoft.com/office/drawing/2014/main" val="2785981161"/>
                    </a:ext>
                  </a:extLst>
                </a:gridCol>
              </a:tblGrid>
              <a:tr h="351677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Atividade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Visualizações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5877057"/>
                  </a:ext>
                </a:extLst>
              </a:tr>
              <a:tr h="351677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ABERTURA DO CURSO</a:t>
                      </a:r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5100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470556"/>
                  </a:ext>
                </a:extLst>
              </a:tr>
              <a:tr h="825478">
                <a:tc>
                  <a:txBody>
                    <a:bodyPr/>
                    <a:lstStyle/>
                    <a:p>
                      <a:pPr lvl="1">
                        <a:lnSpc>
                          <a:spcPct val="170000"/>
                        </a:lnSpc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A LCA&amp;J</a:t>
                      </a:r>
                    </a:p>
                    <a:p>
                      <a:pPr lvl="1">
                        <a:lnSpc>
                          <a:spcPct val="170000"/>
                        </a:lnSpc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Direitos em saúde na A&amp;J</a:t>
                      </a: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935479"/>
                  </a:ext>
                </a:extLst>
              </a:tr>
              <a:tr h="3516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PAINEL SOBRE A REALIDADE DE A&amp;J EM SP</a:t>
                      </a:r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2411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503156"/>
                  </a:ext>
                </a:extLst>
              </a:tr>
              <a:tr h="3516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         Identidades, pertencimentos, vivencias e necessidades</a:t>
                      </a: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4417402"/>
                  </a:ext>
                </a:extLst>
              </a:tr>
              <a:tr h="3516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ENCERRAMENTO DO CURSO</a:t>
                      </a:r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1625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8957354"/>
                  </a:ext>
                </a:extLst>
              </a:tr>
              <a:tr h="1611693">
                <a:tc>
                  <a:txBody>
                    <a:bodyPr/>
                    <a:lstStyle/>
                    <a:p>
                      <a:pPr lvl="1">
                        <a:lnSpc>
                          <a:spcPct val="170000"/>
                        </a:lnSpc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A integralidade do cuidado na LCA&amp;J</a:t>
                      </a:r>
                    </a:p>
                    <a:p>
                      <a:pPr lvl="1">
                        <a:lnSpc>
                          <a:spcPct val="170000"/>
                        </a:lnSpc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Notícias sobre a implementação da LCA&amp;J</a:t>
                      </a:r>
                    </a:p>
                    <a:p>
                      <a:pPr lvl="1">
                        <a:lnSpc>
                          <a:spcPct val="170000"/>
                        </a:lnSpc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Papéis serviços, municípios e regiões para a implementação</a:t>
                      </a:r>
                    </a:p>
                    <a:p>
                      <a:pPr lvl="1">
                        <a:lnSpc>
                          <a:spcPct val="170000"/>
                        </a:lnSpc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Próximos passos para a continuidade</a:t>
                      </a: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9694282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26DC3267-A997-423D-B7D0-0B8ECCAD9F92}"/>
              </a:ext>
            </a:extLst>
          </p:cNvPr>
          <p:cNvSpPr txBox="1"/>
          <p:nvPr/>
        </p:nvSpPr>
        <p:spPr>
          <a:xfrm>
            <a:off x="3167216" y="1108886"/>
            <a:ext cx="7200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bg1"/>
                </a:solidFill>
              </a:rPr>
              <a:t>Atividades abertas com acesso via YouTube LCA&amp;J e </a:t>
            </a:r>
            <a:r>
              <a:rPr lang="pt-BR" dirty="0" err="1">
                <a:solidFill>
                  <a:schemeClr val="bg1"/>
                </a:solidFill>
              </a:rPr>
              <a:t>Proec</a:t>
            </a:r>
            <a:r>
              <a:rPr lang="pt-BR" dirty="0">
                <a:solidFill>
                  <a:schemeClr val="bg1"/>
                </a:solidFill>
              </a:rPr>
              <a:t> Unifesp</a:t>
            </a:r>
          </a:p>
        </p:txBody>
      </p:sp>
    </p:spTree>
    <p:extLst>
      <p:ext uri="{BB962C8B-B14F-4D97-AF65-F5344CB8AC3E}">
        <p14:creationId xmlns:p14="http://schemas.microsoft.com/office/powerpoint/2010/main" val="3300571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20F2B-8510-4F87-8C57-57491770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5400" dirty="0">
                <a:solidFill>
                  <a:schemeClr val="bg1"/>
                </a:solidFill>
              </a:rPr>
              <a:t>Encontros das turmas regionais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CAB9E5-86D2-4379-8080-11B090034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pt-BR" sz="2000" dirty="0"/>
              <a:t> </a:t>
            </a:r>
            <a:r>
              <a:rPr lang="pt-BR" sz="2400" dirty="0"/>
              <a:t>23 regiões, com encontros síncronos (e simultâneos)</a:t>
            </a:r>
          </a:p>
          <a:p>
            <a:pPr>
              <a:lnSpc>
                <a:spcPct val="170000"/>
              </a:lnSpc>
            </a:pPr>
            <a:r>
              <a:rPr lang="pt-BR" sz="2400" dirty="0"/>
              <a:t>4 encontros - temas</a:t>
            </a:r>
          </a:p>
          <a:p>
            <a:pPr lvl="1">
              <a:lnSpc>
                <a:spcPct val="170000"/>
              </a:lnSpc>
            </a:pPr>
            <a:r>
              <a:rPr lang="pt-BR" sz="1800" dirty="0"/>
              <a:t>Identidade e pertencimento na A&amp;J</a:t>
            </a:r>
          </a:p>
          <a:p>
            <a:pPr lvl="1">
              <a:lnSpc>
                <a:spcPct val="170000"/>
              </a:lnSpc>
            </a:pPr>
            <a:r>
              <a:rPr lang="pt-BR" sz="1800" dirty="0"/>
              <a:t>Necessidades de Saúde: mudanças, descobertas e sonhos na A&amp;J</a:t>
            </a:r>
          </a:p>
          <a:p>
            <a:pPr lvl="1">
              <a:lnSpc>
                <a:spcPct val="170000"/>
              </a:lnSpc>
            </a:pPr>
            <a:r>
              <a:rPr lang="pt-BR" sz="1800" dirty="0"/>
              <a:t>Saúde sexual e reprodutiva na A&amp;J</a:t>
            </a:r>
          </a:p>
          <a:p>
            <a:pPr lvl="1">
              <a:lnSpc>
                <a:spcPct val="170000"/>
              </a:lnSpc>
            </a:pPr>
            <a:r>
              <a:rPr lang="pt-BR" sz="1800" dirty="0"/>
              <a:t>Saúde mental na A&amp;J</a:t>
            </a:r>
          </a:p>
          <a:p>
            <a:pPr>
              <a:lnSpc>
                <a:spcPct val="170000"/>
              </a:lnSpc>
            </a:pPr>
            <a:r>
              <a:rPr lang="pt-BR" sz="2400" dirty="0"/>
              <a:t>Plataforma: Google </a:t>
            </a:r>
            <a:r>
              <a:rPr lang="pt-BR" sz="2400" dirty="0" err="1"/>
              <a:t>meets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946621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6D63A8-52B7-461B-BF2C-CF5ABC977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Atividades em serviços para a implementação da LCA&amp;J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01F0C722-7BB0-4511-A667-D7C2DBEA32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9717" y="2710369"/>
          <a:ext cx="11533238" cy="3465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2019">
                  <a:extLst>
                    <a:ext uri="{9D8B030D-6E8A-4147-A177-3AD203B41FA5}">
                      <a16:colId xmlns:a16="http://schemas.microsoft.com/office/drawing/2014/main" val="1486820109"/>
                    </a:ext>
                  </a:extLst>
                </a:gridCol>
                <a:gridCol w="5831219">
                  <a:extLst>
                    <a:ext uri="{9D8B030D-6E8A-4147-A177-3AD203B41FA5}">
                      <a16:colId xmlns:a16="http://schemas.microsoft.com/office/drawing/2014/main" val="37112647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Atividade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Compartilhamento no Google </a:t>
                      </a:r>
                      <a:r>
                        <a:rPr lang="pt-BR" sz="2400" dirty="0" err="1">
                          <a:solidFill>
                            <a:schemeClr val="tx1"/>
                          </a:solidFill>
                        </a:rPr>
                        <a:t>Classroom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070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Reunião de equipe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Depoimento por áudio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8342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Mapa falante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Fotografia e descrição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505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Projeto para atividade de educação em saúde para A&amp;J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Esboço do projeto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201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Notícia sobre a implementação da LCA&amp;J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Boletim, vídeo curto, vinhetas, podcast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21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1960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20F2B-8510-4F87-8C57-57491770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5400" dirty="0">
                <a:solidFill>
                  <a:schemeClr val="bg1"/>
                </a:solidFill>
              </a:rPr>
              <a:t>Etapas em andamento e próximas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CAB9E5-86D2-4379-8080-11B090034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599" cy="4667250"/>
          </a:xfrm>
        </p:spPr>
        <p:txBody>
          <a:bodyPr>
            <a:normAutofit/>
          </a:bodyPr>
          <a:lstStyle/>
          <a:p>
            <a:r>
              <a:rPr lang="pt-BR" sz="2800" dirty="0"/>
              <a:t>Análise do processo de implementação – participantes e instâncias gestoras;</a:t>
            </a:r>
            <a:endParaRPr lang="pt-BR" dirty="0"/>
          </a:p>
          <a:p>
            <a:pPr>
              <a:lnSpc>
                <a:spcPct val="150000"/>
              </a:lnSpc>
            </a:pPr>
            <a:r>
              <a:rPr lang="pt-BR" sz="2900" dirty="0"/>
              <a:t>Avaliação da implementação nos serviços;</a:t>
            </a:r>
          </a:p>
          <a:p>
            <a:pPr>
              <a:lnSpc>
                <a:spcPct val="150000"/>
              </a:lnSpc>
            </a:pPr>
            <a:r>
              <a:rPr lang="pt-BR" sz="2900" dirty="0"/>
              <a:t>Seminário de compartilhamento das experiências dos serviços, municípios e regiões;</a:t>
            </a:r>
          </a:p>
          <a:p>
            <a:pPr>
              <a:lnSpc>
                <a:spcPct val="150000"/>
              </a:lnSpc>
            </a:pPr>
            <a:r>
              <a:rPr lang="pt-BR" sz="2900" dirty="0"/>
              <a:t>2ª edição do livro com a inclusão das experiências de implementação.</a:t>
            </a:r>
          </a:p>
        </p:txBody>
      </p:sp>
    </p:spTree>
    <p:extLst>
      <p:ext uri="{BB962C8B-B14F-4D97-AF65-F5344CB8AC3E}">
        <p14:creationId xmlns:p14="http://schemas.microsoft.com/office/powerpoint/2010/main" val="1090307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20F2B-8510-4F87-8C57-57491770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5400" dirty="0">
                <a:solidFill>
                  <a:schemeClr val="bg1"/>
                </a:solidFill>
              </a:rPr>
              <a:t>Etapas em andamento e próximas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CAB9E5-86D2-4379-8080-11B090034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453" y="1825625"/>
            <a:ext cx="11312012" cy="466725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pt-BR" sz="2400" dirty="0"/>
              <a:t>Disponibilidade para trocas com os profissionais e serviços participantes: </a:t>
            </a:r>
          </a:p>
          <a:p>
            <a:pPr lvl="1">
              <a:lnSpc>
                <a:spcPct val="120000"/>
              </a:lnSpc>
            </a:pPr>
            <a:r>
              <a:rPr lang="pt-BR" sz="1800" dirty="0"/>
              <a:t>Site, YouTube e contatos da LCA&amp;J - </a:t>
            </a:r>
            <a:r>
              <a:rPr lang="pt-BR" sz="1800" dirty="0">
                <a:effectLst/>
                <a:hlinkClick r:id="rId2"/>
              </a:rPr>
              <a:t>Linha de Cuidado para Adolescência e Juventude SP</a:t>
            </a:r>
            <a:r>
              <a:rPr lang="pt-BR" sz="1800" dirty="0"/>
              <a:t>, </a:t>
            </a:r>
            <a:r>
              <a:rPr lang="pt-BR" sz="1800" dirty="0">
                <a:hlinkClick r:id="rId3"/>
              </a:rPr>
              <a:t>www.saudeadolescentesejovens.net.br ,  </a:t>
            </a:r>
            <a:r>
              <a:rPr lang="pt-BR" sz="1800" dirty="0">
                <a:hlinkClick r:id="rId4"/>
              </a:rPr>
              <a:t>lcadolescentessp@gmail.com</a:t>
            </a:r>
            <a:r>
              <a:rPr lang="pt-BR" sz="1800" dirty="0"/>
              <a:t> , </a:t>
            </a:r>
            <a:r>
              <a:rPr lang="pt-BR" sz="1800" dirty="0" err="1"/>
              <a:t>whatsapp</a:t>
            </a:r>
            <a:r>
              <a:rPr lang="pt-BR" sz="1800" dirty="0"/>
              <a:t>: (11) 98211-7541;</a:t>
            </a:r>
          </a:p>
          <a:p>
            <a:pPr lvl="1">
              <a:lnSpc>
                <a:spcPct val="120000"/>
              </a:lnSpc>
            </a:pPr>
            <a:r>
              <a:rPr lang="pt-BR" sz="1800" dirty="0"/>
              <a:t>Encontros on-line mensais da LCA&amp;J na Reunião do Programa de Adolescentes – toda 4ª quarta-feira do mês, 17h00, Youtube do Programa de Adolescentes SP; </a:t>
            </a:r>
          </a:p>
          <a:p>
            <a:pPr lvl="1">
              <a:lnSpc>
                <a:spcPct val="120000"/>
              </a:lnSpc>
            </a:pPr>
            <a:r>
              <a:rPr lang="pt-BR" sz="1800" dirty="0"/>
              <a:t>Ocupe Juventudes HIV Aids – 4ª  quarta-feira do mês, on-line </a:t>
            </a:r>
            <a:r>
              <a:rPr lang="pt-BR" sz="1800" dirty="0">
                <a:hlinkClick r:id="rId5"/>
              </a:rPr>
              <a:t>www.crt.saude.sp.gov.br</a:t>
            </a:r>
            <a:r>
              <a:rPr lang="pt-BR" sz="1800" dirty="0"/>
              <a:t> ;</a:t>
            </a:r>
          </a:p>
          <a:p>
            <a:pPr lvl="1" algn="just">
              <a:lnSpc>
                <a:spcPct val="120000"/>
              </a:lnSpc>
            </a:pPr>
            <a:r>
              <a:rPr lang="pt-BR" sz="1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CurSUS</a:t>
            </a:r>
            <a:r>
              <a:rPr lang="pt-BR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Complementar e Opcional à implementação da Linha de Cuidado para a Adolescência e Juventude no SUS-SP, Instituto de Saúde, SES SP:</a:t>
            </a:r>
            <a:r>
              <a:rPr lang="pt-B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pt-BR" sz="18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“Atualização sobre ABORDAGEM de Adolescentes - Aspectos Legais”</a:t>
            </a:r>
            <a:r>
              <a:rPr lang="pt-B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 encontro on</a:t>
            </a:r>
            <a:r>
              <a:rPr lang="pt-BR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-</a:t>
            </a:r>
            <a:r>
              <a:rPr lang="pt-B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line sobre Saúde Sexual e Reprodutiva, com Regina Figueiredo, de 3h</a:t>
            </a:r>
            <a:r>
              <a:rPr lang="pt-BR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. </a:t>
            </a:r>
            <a:r>
              <a:rPr lang="pt-BR" sz="1800" b="1" dirty="0">
                <a:effectLst/>
                <a:ea typeface="Times New Roman" panose="02020603050405020304" pitchFamily="18" charset="0"/>
              </a:rPr>
              <a:t>Para os interessados, contatar: </a:t>
            </a:r>
            <a:r>
              <a:rPr lang="pt-BR" sz="1800" u="sng" dirty="0">
                <a:solidFill>
                  <a:srgbClr val="0000FF"/>
                </a:solidFill>
                <a:effectLst/>
                <a:ea typeface="Times New Roman" panose="02020603050405020304" pitchFamily="18" charset="0"/>
                <a:hlinkClick r:id="rId6"/>
              </a:rPr>
              <a:t>pmedeiros@isaude.sp.gov.br</a:t>
            </a:r>
            <a:r>
              <a:rPr lang="pt-BR" sz="1800" dirty="0"/>
              <a:t> </a:t>
            </a:r>
          </a:p>
          <a:p>
            <a:pPr lvl="1">
              <a:lnSpc>
                <a:spcPct val="120000"/>
              </a:lnSpc>
            </a:pPr>
            <a:r>
              <a:rPr lang="pt-BR" sz="1800" dirty="0"/>
              <a:t>Participação em Congresso do </a:t>
            </a:r>
            <a:r>
              <a:rPr lang="pt-BR" sz="1800" dirty="0" err="1"/>
              <a:t>Cosems</a:t>
            </a:r>
            <a:r>
              <a:rPr lang="pt-BR" sz="1800" dirty="0"/>
              <a:t> SP e trocas com gestores municipais e profissionais de saúde (16-18 de março de 2022).  Ficou disponível no YouTube do </a:t>
            </a:r>
            <a:r>
              <a:rPr lang="pt-BR" sz="1800" dirty="0" err="1"/>
              <a:t>Cosems</a:t>
            </a:r>
            <a:r>
              <a:rPr lang="pt-BR" sz="1800" dirty="0"/>
              <a:t> SP.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0718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20F2B-8510-4F87-8C57-57491770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5400" dirty="0">
                <a:solidFill>
                  <a:schemeClr val="bg1"/>
                </a:solidFill>
              </a:rPr>
              <a:t>Etapas em andamento e próximas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CAB9E5-86D2-4379-8080-11B090034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599" cy="466725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pt-BR" sz="2900" b="1" dirty="0">
                <a:solidFill>
                  <a:srgbClr val="002060"/>
                </a:solidFill>
              </a:rPr>
              <a:t>Acompanhamento: pactuação e implementação LCA&amp;J em instâncias logo-regionais e de articulação bipartite no estado de SP </a:t>
            </a:r>
          </a:p>
          <a:p>
            <a:pPr lvl="1">
              <a:lnSpc>
                <a:spcPct val="150000"/>
              </a:lnSpc>
            </a:pPr>
            <a:r>
              <a:rPr lang="pt-BR" sz="2500" dirty="0"/>
              <a:t>Comissão assessora ao Programa de Adolescentes do estado de SP com participação de representantes das instâncias envolvidas;</a:t>
            </a:r>
          </a:p>
          <a:p>
            <a:pPr lvl="1">
              <a:lnSpc>
                <a:spcPct val="150000"/>
              </a:lnSpc>
            </a:pPr>
            <a:r>
              <a:rPr lang="pt-BR" sz="2500" dirty="0"/>
              <a:t>Atuação a partir de participação em instâncias de gestão bipartite que já temos contato, como GT AB, GT EP;</a:t>
            </a:r>
          </a:p>
          <a:p>
            <a:pPr lvl="1">
              <a:lnSpc>
                <a:spcPct val="150000"/>
              </a:lnSpc>
            </a:pPr>
            <a:r>
              <a:rPr lang="pt-BR" sz="2500" dirty="0"/>
              <a:t>Coordenação de AB e possibilidade de apoio à implementação focal em algumas regiões.</a:t>
            </a:r>
          </a:p>
          <a:p>
            <a:pPr>
              <a:lnSpc>
                <a:spcPct val="150000"/>
              </a:lnSpc>
            </a:pPr>
            <a:r>
              <a:rPr lang="pt-BR" sz="2900" dirty="0">
                <a:solidFill>
                  <a:srgbClr val="C00000"/>
                </a:solidFill>
              </a:rPr>
              <a:t>Que outras sugestões propostas para pensarmos e compartilharmos tendo em vista as Atividades de Educação Permanente?</a:t>
            </a:r>
          </a:p>
        </p:txBody>
      </p:sp>
    </p:spTree>
    <p:extLst>
      <p:ext uri="{BB962C8B-B14F-4D97-AF65-F5344CB8AC3E}">
        <p14:creationId xmlns:p14="http://schemas.microsoft.com/office/powerpoint/2010/main" val="4016967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cumento 3">
            <a:extLst>
              <a:ext uri="{FF2B5EF4-FFF2-40B4-BE49-F238E27FC236}">
                <a16:creationId xmlns:a16="http://schemas.microsoft.com/office/drawing/2014/main" id="{294DA8E8-451C-C24F-8E41-2F9BA36DC581}"/>
              </a:ext>
            </a:extLst>
          </p:cNvPr>
          <p:cNvSpPr/>
          <p:nvPr/>
        </p:nvSpPr>
        <p:spPr>
          <a:xfrm rot="16200000">
            <a:off x="-1568115" y="1568116"/>
            <a:ext cx="6858000" cy="3721766"/>
          </a:xfrm>
          <a:prstGeom prst="flowChartDocumen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8F37E9-4D74-F443-AD74-A784E17F5A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3167064"/>
            <a:ext cx="3519623" cy="1325563"/>
          </a:xfrm>
        </p:spPr>
        <p:txBody>
          <a:bodyPr>
            <a:normAutofit fontScale="90000"/>
          </a:bodyPr>
          <a:lstStyle/>
          <a:p>
            <a:r>
              <a:rPr lang="pt-BR" sz="6000" dirty="0">
                <a:solidFill>
                  <a:schemeClr val="bg1"/>
                </a:solidFill>
              </a:rPr>
              <a:t>Projeto de construção da LCA&amp;J</a:t>
            </a:r>
            <a:br>
              <a:rPr lang="pt-BR" sz="6000" dirty="0">
                <a:solidFill>
                  <a:schemeClr val="bg1"/>
                </a:solidFill>
              </a:rPr>
            </a:br>
            <a:r>
              <a:rPr lang="pt-BR" sz="2700" dirty="0">
                <a:solidFill>
                  <a:schemeClr val="bg1"/>
                </a:solidFill>
              </a:rPr>
              <a:t>(2016-2018)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38C6AA-CD36-7B4B-94B1-22A5F06E073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46358" y="204623"/>
            <a:ext cx="7700210" cy="619367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pt-BR" sz="1600" b="1" dirty="0">
                <a:solidFill>
                  <a:srgbClr val="000000"/>
                </a:solidFill>
                <a:ea typeface="Times New Roman" panose="02020603050405020304" pitchFamily="18" charset="0"/>
              </a:rPr>
              <a:t>Justificativa</a:t>
            </a:r>
          </a:p>
          <a:p>
            <a:pPr algn="just">
              <a:lnSpc>
                <a:spcPct val="115000"/>
              </a:lnSpc>
              <a:defRPr/>
            </a:pPr>
            <a:r>
              <a:rPr lang="pt-BR" altLang="pt-BR" sz="1600" dirty="0">
                <a:solidFill>
                  <a:srgbClr val="000000"/>
                </a:solidFill>
                <a:ea typeface="Times New Roman" panose="02020603050405020304" pitchFamily="18" charset="0"/>
                <a:sym typeface="Arial" panose="020B0604020202020204" pitchFamily="34" charset="0"/>
              </a:rPr>
              <a:t>Ausência de uma linha de cuidado para adolescência e juventude no SUS-SP.</a:t>
            </a:r>
          </a:p>
          <a:p>
            <a:pPr algn="just">
              <a:lnSpc>
                <a:spcPct val="115000"/>
              </a:lnSpc>
              <a:defRPr/>
            </a:pPr>
            <a:r>
              <a:rPr lang="pt-BR" altLang="pt-BR" sz="1600" dirty="0">
                <a:solidFill>
                  <a:srgbClr val="000000"/>
                </a:solidFill>
                <a:ea typeface="Times New Roman" panose="02020603050405020304" pitchFamily="18" charset="0"/>
                <a:sym typeface="Arial" panose="020B0604020202020204" pitchFamily="34" charset="0"/>
              </a:rPr>
              <a:t>Critérios de saúde pública: magnitude dos problemas de saúde; transcendência; vulnerabilidade.</a:t>
            </a:r>
          </a:p>
          <a:p>
            <a:pPr marL="0" indent="0">
              <a:buNone/>
            </a:pPr>
            <a:endParaRPr lang="pt-BR" altLang="pt-BR" sz="2000" dirty="0"/>
          </a:p>
          <a:p>
            <a:pPr marL="0" indent="0">
              <a:buNone/>
            </a:pPr>
            <a:endParaRPr lang="pt-BR" altLang="pt-BR" dirty="0"/>
          </a:p>
          <a:p>
            <a:pPr marL="0" indent="0" algn="just">
              <a:lnSpc>
                <a:spcPct val="115000"/>
              </a:lnSpc>
              <a:buNone/>
            </a:pPr>
            <a:r>
              <a:rPr lang="pt-B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Objetivos específicos</a:t>
            </a:r>
          </a:p>
          <a:p>
            <a:pPr algn="just">
              <a:lnSpc>
                <a:spcPct val="115000"/>
              </a:lnSpc>
            </a:pPr>
            <a:r>
              <a:rPr lang="pt-BR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Realizar diagnóstico sobre atenção à saúde na adolescência e na juventude em SP;</a:t>
            </a:r>
            <a:endParaRPr lang="pt-BR" sz="1600" dirty="0">
              <a:solidFill>
                <a:srgbClr val="000000"/>
              </a:solidFill>
              <a:effectLst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pt-BR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Identificar e conhecer experiências dos pontos da linha de cuidado (serviços que atendem adolescentes e jovens em SP);</a:t>
            </a:r>
            <a:endParaRPr lang="pt-BR" sz="1600" dirty="0">
              <a:solidFill>
                <a:srgbClr val="000000"/>
              </a:solidFill>
              <a:effectLst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pt-BR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Elaborar proposta para linha de cuidado à saúde na adolescência e na juventude, no SUS, em SP;</a:t>
            </a:r>
            <a:endParaRPr lang="pt-BR" sz="1600" dirty="0">
              <a:solidFill>
                <a:srgbClr val="000000"/>
              </a:solidFill>
              <a:effectLst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pt-BR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Elaborar recomendações de boas práticas de cuidado à saúde na adolescência nos níveis primário, secundário e terciário.</a:t>
            </a:r>
            <a:endParaRPr lang="pt-BR" sz="1600" dirty="0">
              <a:solidFill>
                <a:srgbClr val="000000"/>
              </a:solidFill>
              <a:effectLst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pt-BR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Desenvolver experiência de linha de cuidado em regiões de saúde selecionadas;</a:t>
            </a:r>
            <a:endParaRPr lang="pt-BR" sz="1600" dirty="0">
              <a:solidFill>
                <a:srgbClr val="000000"/>
              </a:solidFill>
              <a:effectLst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pt-BR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Contribuir para consolidar a linha de cuidado enquanto política pública no estado de SP;</a:t>
            </a:r>
            <a:endParaRPr lang="pt-BR" sz="1600" dirty="0">
              <a:solidFill>
                <a:srgbClr val="000000"/>
              </a:solidFill>
              <a:effectLst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pt-BR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Desenvolver indicadores para acompanhamento e avaliação.</a:t>
            </a:r>
            <a:endParaRPr lang="pt-BR" sz="16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D3A4D3B-F12A-B446-AA46-E379F888BD6C}"/>
              </a:ext>
            </a:extLst>
          </p:cNvPr>
          <p:cNvSpPr/>
          <p:nvPr/>
        </p:nvSpPr>
        <p:spPr>
          <a:xfrm>
            <a:off x="3946357" y="1791612"/>
            <a:ext cx="7700211" cy="72943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indent="444500" algn="ctr">
              <a:lnSpc>
                <a:spcPct val="115000"/>
              </a:lnSpc>
            </a:pPr>
            <a:r>
              <a:rPr lang="pt-BR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Objetivo geral: </a:t>
            </a: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construir da linha de cuidado para saúde na adolescência e juventude para o SUS, no estado de SP</a:t>
            </a:r>
            <a:endParaRPr lang="pt-BR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446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20F2B-8510-4F87-8C57-57491770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5400" dirty="0">
                <a:solidFill>
                  <a:schemeClr val="bg1"/>
                </a:solidFill>
              </a:rPr>
              <a:t>Etapas em andamento e próximas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CAB9E5-86D2-4379-8080-11B090034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2" y="1825625"/>
            <a:ext cx="7138220" cy="466725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pt-BR" sz="2400" b="1" dirty="0">
                <a:solidFill>
                  <a:srgbClr val="002060"/>
                </a:solidFill>
              </a:rPr>
              <a:t>Possibilidades considerando atividades de educação permanente para as redes loco-regionais: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pt-BR" sz="2400" b="1" dirty="0">
                <a:solidFill>
                  <a:srgbClr val="C00000"/>
                </a:solidFill>
              </a:rPr>
              <a:t>Apoio para o desenvolvimento das atividades em serviço disparadas pelo curso</a:t>
            </a:r>
          </a:p>
          <a:p>
            <a:pPr>
              <a:lnSpc>
                <a:spcPct val="170000"/>
              </a:lnSpc>
            </a:pPr>
            <a:r>
              <a:rPr lang="pt-BR" sz="2400" dirty="0"/>
              <a:t>Estímulo para a divulgação das notícias de implementação </a:t>
            </a:r>
          </a:p>
          <a:p>
            <a:pPr>
              <a:lnSpc>
                <a:spcPct val="170000"/>
              </a:lnSpc>
            </a:pPr>
            <a:r>
              <a:rPr lang="pt-BR" sz="2400" dirty="0"/>
              <a:t>Possibilidade de apoiar o desenvolvimento de projetos de educação em saúde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2DDCE956-BF1D-47F6-9DA6-FE20D39F4A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21" y="1600200"/>
            <a:ext cx="3579479" cy="480218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1BF7912-209E-416A-936B-05DEBE2EC61A}"/>
              </a:ext>
            </a:extLst>
          </p:cNvPr>
          <p:cNvSpPr txBox="1"/>
          <p:nvPr/>
        </p:nvSpPr>
        <p:spPr>
          <a:xfrm>
            <a:off x="7968895" y="6496757"/>
            <a:ext cx="3249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Notícia sobre a implementação da LCA&amp;J</a:t>
            </a:r>
          </a:p>
        </p:txBody>
      </p:sp>
    </p:spTree>
    <p:extLst>
      <p:ext uri="{BB962C8B-B14F-4D97-AF65-F5344CB8AC3E}">
        <p14:creationId xmlns:p14="http://schemas.microsoft.com/office/powerpoint/2010/main" val="283689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8F37E9-4D74-F443-AD74-A784E17F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747"/>
            <a:ext cx="10712116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altLang="pt-BR" sz="5400" dirty="0">
                <a:solidFill>
                  <a:schemeClr val="bg1"/>
                </a:solidFill>
              </a:rPr>
              <a:t>Considerações: desafios e possibilidades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452" y="1917289"/>
            <a:ext cx="11356258" cy="4719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t-BR" altLang="pt-BR" sz="2400" b="1" dirty="0"/>
              <a:t>Cuidado em saúde de adolescentes e jovens </a:t>
            </a:r>
          </a:p>
          <a:p>
            <a:pPr marL="0" indent="0" algn="just">
              <a:buNone/>
            </a:pPr>
            <a:endParaRPr lang="pt-BR" altLang="pt-BR" sz="2400" dirty="0">
              <a:sym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altLang="pt-BR" sz="2400" dirty="0">
                <a:sym typeface="Arial" panose="020B0604020202020204" pitchFamily="34" charset="0"/>
              </a:rPr>
              <a:t>Perspectivas e construções sociais sobre adolescência e juventude</a:t>
            </a:r>
          </a:p>
          <a:p>
            <a:pPr marL="439737" indent="-342900" algn="just">
              <a:spcBef>
                <a:spcPct val="0"/>
              </a:spcBef>
              <a:defRPr/>
            </a:pPr>
            <a:endParaRPr lang="pt-BR" altLang="pt-BR" sz="2400" dirty="0"/>
          </a:p>
          <a:p>
            <a:pPr marL="96837" indent="0" algn="just">
              <a:spcBef>
                <a:spcPct val="0"/>
              </a:spcBef>
              <a:buNone/>
              <a:defRPr/>
            </a:pPr>
            <a:r>
              <a:rPr lang="pt-BR" altLang="pt-BR" sz="2400" dirty="0"/>
              <a:t>Adolescentes e jovens trazem importantes desafios para a construção da integralidade do cuidado à saúde</a:t>
            </a:r>
          </a:p>
          <a:p>
            <a:pPr marL="896937" lvl="1" indent="-342900" algn="just">
              <a:spcBef>
                <a:spcPct val="0"/>
              </a:spcBef>
              <a:defRPr/>
            </a:pPr>
            <a:r>
              <a:rPr lang="pt-BR" altLang="pt-BR" sz="2000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Garantir direitos humanos na adolescência e juventude;</a:t>
            </a:r>
          </a:p>
          <a:p>
            <a:pPr marL="896937" lvl="1" indent="-342900" algn="just">
              <a:spcBef>
                <a:spcPct val="0"/>
              </a:spcBef>
              <a:defRPr/>
            </a:pPr>
            <a:r>
              <a:rPr lang="pt-BR" altLang="pt-BR" sz="2000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Buscar as finalidade de promoção da saúde, prevenção de doenças, atenção curativa e reabilitação;</a:t>
            </a:r>
          </a:p>
          <a:p>
            <a:pPr marL="896937" lvl="1" indent="-342900" algn="just">
              <a:spcBef>
                <a:spcPct val="0"/>
              </a:spcBef>
              <a:defRPr/>
            </a:pPr>
            <a:r>
              <a:rPr lang="pt-BR" altLang="pt-BR" sz="2000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Tecnologias para o cuidado, com ênfase para ferramentas de comunicação;</a:t>
            </a:r>
          </a:p>
          <a:p>
            <a:pPr marL="896937" lvl="1" indent="-342900" algn="just">
              <a:spcBef>
                <a:spcPct val="0"/>
              </a:spcBef>
              <a:defRPr/>
            </a:pPr>
            <a:r>
              <a:rPr lang="pt-BR" altLang="pt-BR" sz="2000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Buscar participação social de adolescentes e jovens na saúde; e</a:t>
            </a:r>
          </a:p>
          <a:p>
            <a:pPr marL="896937" lvl="1" indent="-342900" algn="just">
              <a:spcBef>
                <a:spcPct val="0"/>
              </a:spcBef>
              <a:defRPr/>
            </a:pPr>
            <a:r>
              <a:rPr lang="pt-BR" altLang="pt-BR" sz="2000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Articulação da saúde de indivíduos e coletivos de adolescentes e jovens.</a:t>
            </a:r>
          </a:p>
          <a:p>
            <a:pPr marL="0" indent="0" algn="just">
              <a:buNone/>
            </a:pPr>
            <a:endParaRPr lang="pt-BR" altLang="pt-BR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400" dirty="0"/>
              <a:t>Prioridades para serviços e setor saúde diante de outros grupos populacionais e complexidade dos problemas de saúde:</a:t>
            </a:r>
          </a:p>
          <a:p>
            <a:pPr marL="457200" lvl="1" indent="0" algn="just">
              <a:buNone/>
            </a:pPr>
            <a:r>
              <a:rPr lang="pt-BR" sz="2000" dirty="0"/>
              <a:t>As necessidades de saúde e a relevância de cuidar de adolescentes e jovens já existiam antes da pandemia pela Covid-19; continuam existindo, agora também permeadas por vulnerabilidades individuais e coletivas ao coronavírus.</a:t>
            </a:r>
            <a:endParaRPr lang="pt-BR" sz="500" dirty="0"/>
          </a:p>
          <a:p>
            <a:pPr algn="just"/>
            <a:endParaRPr lang="pt-BR" altLang="pt-BR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/>
            <a:endParaRPr lang="pt-BR" altLang="pt-BR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/>
            <a:endParaRPr lang="pt-BR" altLang="pt-BR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974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cumento 3">
            <a:extLst>
              <a:ext uri="{FF2B5EF4-FFF2-40B4-BE49-F238E27FC236}">
                <a16:creationId xmlns:a16="http://schemas.microsoft.com/office/drawing/2014/main" id="{294DA8E8-451C-C24F-8E41-2F9BA36DC581}"/>
              </a:ext>
            </a:extLst>
          </p:cNvPr>
          <p:cNvSpPr/>
          <p:nvPr/>
        </p:nvSpPr>
        <p:spPr>
          <a:xfrm>
            <a:off x="0" y="585779"/>
            <a:ext cx="12192000" cy="532328"/>
          </a:xfrm>
          <a:prstGeom prst="flowChartDocumen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8F37E9-4D74-F443-AD74-A784E17F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19" y="224451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altLang="pt-BR" sz="5400" dirty="0">
                <a:solidFill>
                  <a:schemeClr val="bg1"/>
                </a:solidFill>
              </a:rPr>
              <a:t>Considerações: desafios e possibilidades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176336"/>
            <a:ext cx="10515600" cy="3200639"/>
          </a:xfrm>
        </p:spPr>
        <p:txBody>
          <a:bodyPr>
            <a:noAutofit/>
          </a:bodyPr>
          <a:lstStyle/>
          <a:p>
            <a:pPr algn="just"/>
            <a:r>
              <a:rPr lang="pt-BR" altLang="pt-BR" sz="2400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Papel dos serviços de saúde e do setor de saúde;</a:t>
            </a:r>
          </a:p>
          <a:p>
            <a:pPr algn="just"/>
            <a:r>
              <a:rPr lang="pt-BR" altLang="pt-BR" sz="2400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Serviços/profissionais generalistas e serviços de referência e profissionais especialistas (tensão e complementaridade);</a:t>
            </a:r>
          </a:p>
          <a:p>
            <a:pPr algn="just"/>
            <a:r>
              <a:rPr lang="pt-BR" altLang="pt-BR" sz="2400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Equipe interprofissional e interdisciplinar;</a:t>
            </a:r>
          </a:p>
          <a:p>
            <a:pPr algn="just"/>
            <a:r>
              <a:rPr lang="pt-BR" sz="2400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Relações entre setores (saúde, educação, assistência social, entre outros);</a:t>
            </a:r>
          </a:p>
          <a:p>
            <a:pPr algn="just"/>
            <a:r>
              <a:rPr lang="pt-BR" altLang="pt-BR" sz="2400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Desafios nas relações </a:t>
            </a:r>
            <a:r>
              <a:rPr lang="pt-BR" altLang="pt-BR" sz="2400" dirty="0" err="1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interfederativas</a:t>
            </a:r>
            <a:r>
              <a:rPr lang="pt-BR" altLang="pt-BR" sz="2400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;</a:t>
            </a:r>
          </a:p>
          <a:p>
            <a:pPr algn="just"/>
            <a:r>
              <a:rPr lang="pt-BR" sz="2400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A implementação por interação: contexto atual, características de gestão loco-regionais, atores envolvidos (papéis e relações de poder).</a:t>
            </a:r>
          </a:p>
          <a:p>
            <a:pPr algn="just"/>
            <a:endParaRPr lang="pt-BR" sz="2400" dirty="0"/>
          </a:p>
          <a:p>
            <a:pPr algn="just"/>
            <a:endParaRPr lang="pt-BR" sz="24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D91AA98-8DB1-4982-8820-2795BA74759A}"/>
              </a:ext>
            </a:extLst>
          </p:cNvPr>
          <p:cNvSpPr txBox="1"/>
          <p:nvPr/>
        </p:nvSpPr>
        <p:spPr>
          <a:xfrm>
            <a:off x="838199" y="2032166"/>
            <a:ext cx="97953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2400" b="1" dirty="0"/>
              <a:t>Organização do trabalho e a gestão do cuidado à saúde de adolescentes e jovens em redes de serviços loco-regionais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824067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8F37E9-4D74-F443-AD74-A784E17F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87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t-BR" altLang="pt-BR" sz="6000" dirty="0">
                <a:solidFill>
                  <a:schemeClr val="bg1"/>
                </a:solidFill>
              </a:rPr>
              <a:t>Considerações: desafios e possibilidades</a:t>
            </a:r>
            <a:endParaRPr lang="pt-BR" sz="60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38C6AA-CD36-7B4B-94B1-22A5F06E0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55" y="1991550"/>
            <a:ext cx="6291263" cy="4562476"/>
          </a:xfrm>
        </p:spPr>
        <p:txBody>
          <a:bodyPr>
            <a:normAutofit/>
          </a:bodyPr>
          <a:lstStyle/>
          <a:p>
            <a:pPr marL="96837" indent="0"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ct val="85000"/>
              <a:buNone/>
              <a:defRPr/>
            </a:pPr>
            <a:r>
              <a:rPr lang="pt-BR" altLang="pt-BR" sz="2200" dirty="0">
                <a:solidFill>
                  <a:srgbClr val="000000"/>
                </a:solidFill>
                <a:cs typeface="Calibri" panose="020F0502020204030204" pitchFamily="34" charset="0"/>
                <a:sym typeface="Arial" panose="020B0604020202020204" pitchFamily="34" charset="0"/>
              </a:rPr>
              <a:t>-A implementação da LCA&amp;J nas práticas de saúde, especialmente nos encontros nos serviços e nas redes de cuidado, requer a manutenção da perspectiva participativa e da articulação entre diferentes saberes, práticas, serviços e instâncias federativas de gestão nas regiões</a:t>
            </a:r>
            <a:r>
              <a:rPr lang="pt-BR" altLang="pt-BR" sz="2200" dirty="0">
                <a:solidFill>
                  <a:srgbClr val="555555"/>
                </a:solidFill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  <a:p>
            <a:pPr marL="439737" indent="-342900"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ct val="85000"/>
              <a:defRPr/>
            </a:pPr>
            <a:endParaRPr lang="pt-BR" altLang="pt-BR" sz="2200" dirty="0">
              <a:solidFill>
                <a:srgbClr val="555555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96837" indent="0"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ct val="85000"/>
              <a:buNone/>
              <a:defRPr/>
            </a:pPr>
            <a:r>
              <a:rPr lang="pt-BR" altLang="pt-BR" sz="2200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-O desenvolvimento do projeto vem sendo possível por meio da interface academia / serviços / gestão e da articulação </a:t>
            </a:r>
            <a:r>
              <a:rPr lang="pt-BR" altLang="pt-BR" sz="2200" dirty="0" err="1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interfederativa</a:t>
            </a:r>
            <a:r>
              <a:rPr lang="pt-BR" altLang="pt-BR" sz="2200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 entre o estado e municípios de SP.</a:t>
            </a:r>
          </a:p>
          <a:p>
            <a:pPr marL="96837" indent="0" algn="just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ct val="85000"/>
              <a:buNone/>
              <a:defRPr/>
            </a:pPr>
            <a:endParaRPr lang="pt-BR" altLang="pt-BR" sz="2200" dirty="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pt-BR" dirty="0"/>
          </a:p>
          <a:p>
            <a:pPr lvl="1"/>
            <a:endParaRPr lang="pt-BR" dirty="0"/>
          </a:p>
        </p:txBody>
      </p:sp>
      <p:pic>
        <p:nvPicPr>
          <p:cNvPr id="6" name="Picture 5" descr="C:\Users\unifesp\Downloads\Taboão2_63.jpg">
            <a:extLst>
              <a:ext uri="{FF2B5EF4-FFF2-40B4-BE49-F238E27FC236}">
                <a16:creationId xmlns:a16="http://schemas.microsoft.com/office/drawing/2014/main" id="{3B8D87C6-95F2-3A4A-AE08-76856FB99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4" y="2265927"/>
            <a:ext cx="4268151" cy="3199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6">
            <a:extLst>
              <a:ext uri="{FF2B5EF4-FFF2-40B4-BE49-F238E27FC236}">
                <a16:creationId xmlns:a16="http://schemas.microsoft.com/office/drawing/2014/main" id="{E5479A26-4D91-4A4B-86A0-6FC9FA7B6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501049"/>
            <a:ext cx="35776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dirty="0"/>
              <a:t>Relatoria de grupo, Oficina 1 Mananciais, 2017</a:t>
            </a:r>
          </a:p>
        </p:txBody>
      </p:sp>
    </p:spTree>
    <p:extLst>
      <p:ext uri="{BB962C8B-B14F-4D97-AF65-F5344CB8AC3E}">
        <p14:creationId xmlns:p14="http://schemas.microsoft.com/office/powerpoint/2010/main" val="2846150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434382-1240-4B84-A254-E9DE25EA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49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Equipe projeto de construção da LCA&amp;J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AB3A6E-107C-44CC-9474-993F51DE8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22" y="2075411"/>
            <a:ext cx="11245756" cy="4351338"/>
          </a:xfrm>
        </p:spPr>
        <p:txBody>
          <a:bodyPr>
            <a:noAutofit/>
          </a:bodyPr>
          <a:lstStyle/>
          <a:p>
            <a:pPr marL="0" indent="0" algn="just" defTabSz="914377">
              <a:buNone/>
            </a:pPr>
            <a:r>
              <a:rPr lang="pt-BR" sz="1300" b="1" dirty="0">
                <a:solidFill>
                  <a:prstClr val="black"/>
                </a:solidFill>
                <a:latin typeface="Calibri"/>
              </a:rPr>
              <a:t>Equipe de coordenação: 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Mariana Arantes Nasser (CSE-FMUSP;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Depto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. Medicina Preventiva-UNIFESP), Sandra Garcia (CEBRAP), Wilson Souza (Programa Estadual de Saúde do Adolescente, SES-SP).</a:t>
            </a:r>
          </a:p>
          <a:p>
            <a:pPr marL="0" indent="0" algn="just" defTabSz="914377">
              <a:buNone/>
            </a:pPr>
            <a:r>
              <a:rPr lang="pt-BR" sz="1300" b="1" dirty="0">
                <a:solidFill>
                  <a:prstClr val="black"/>
                </a:solidFill>
                <a:latin typeface="Calibri"/>
              </a:rPr>
              <a:t>Interlocutores/as: 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Albertina Duarte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Takiuti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(Programa Estadual de Saúde do Adolescente, SES-SP), Arnaldo Sala (Coordenação de Atenção Básica, SES-SP), Elza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Berquó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(CEBRAP), José Ricardo Ayres (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Depto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. Medicina Preventiva-FMUSP).</a:t>
            </a:r>
          </a:p>
          <a:p>
            <a:pPr marL="0" indent="0" algn="just" defTabSz="914377">
              <a:buNone/>
            </a:pPr>
            <a:r>
              <a:rPr lang="pt-BR" sz="1300" b="1" dirty="0">
                <a:solidFill>
                  <a:prstClr val="black"/>
                </a:solidFill>
                <a:latin typeface="Calibri"/>
              </a:rPr>
              <a:t>Equipe de pesquisa: 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Adalto Pontes (Médico Preceptor em Preventiva e Social, HC/CSE/FMUSP), Carolina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Rogel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de Souza (Doutoranda, Faculdade de Saúde Pública da Universidade de São Paulo), Débora Hermann (Pesquisadora CEBRAP, CSE/FMUSP), Denise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Piccirillo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Barbosa da Veiga (Bolsista de Treinamento Técnico FAPESP TT-IV, CSE/FMUSP), Fernanda Lopes Regina (Pesquisadora CEBRAP, CSE/FMUSP), Gabriela Souza Murizine (Bolsista de Treinamento Técnico FAPESP TT-I, CSE/FMUSP), Jan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Billand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(Pesquisador CEBRAP, CSE/FMUSP), Júlia de Campos Cardoso Rocha (Bolsista de Treinamento Técnico FAPESP TT-I, CSE/FMUSP), Maria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Altenfelder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(Gestora operacional; Pesquisadora CEBRAP, CSE/FMUSP), Neusa Francisca de Jesus (Programa Estadual de Saúde do Adolescente, SES-SP), Patrícia Ferreira de Andrade (Bolsista de Treinamento Técnico FAPESP TT-III, CSE/FMUSP), Regina Figueiredo (Instituto de Saúde, SES-SP).</a:t>
            </a:r>
          </a:p>
          <a:p>
            <a:pPr marL="0" indent="0" algn="just" defTabSz="914377">
              <a:buNone/>
            </a:pPr>
            <a:r>
              <a:rPr lang="pt-BR" sz="1300" b="1" dirty="0">
                <a:solidFill>
                  <a:prstClr val="black"/>
                </a:solidFill>
                <a:latin typeface="Calibri"/>
              </a:rPr>
              <a:t>Experts: 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Carmen Cecília de Campos Lavras (Universidade Estadual de Campinas, Núcleo de Estudos em Políticas Públicas), Evelyn Eisenstein (Universidade do Estado do Rio de Janeiro, Coordenação de Telemedicina da FCM-UERJ), Francisco Inácio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Pinkusfeld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Monteiro Bastos (Fundação Oswaldo Cruz, Centro de Informação Científica e Tecnológica, Departamento de Informações em Saúde), Juliana Rezende Melo da Silva (Ministério da Saúde/SAS/DAPES/Coordenação Geral de Saúde de Adolescentes e Jovens), Lígia Bruni Queiroz (Hospital das Clínicas-FMUSP, Instituto da Criança), Maria do Carmo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Salviano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Adrião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(UNICEF – Fundo das Nações Unidas para a Infância), Maria Ignez Saito (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Depto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. Pediatria-FMUSP), Maria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Ines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Battistella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Nemes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Depto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. Medicina Preventiva - FMUSP), Miriam Ventura da Silva (Instituto de Estudos em Saúde Coletiva, Universidade Federal do Rio de Janeiro), Ruth Terezinha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Kehrig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(Instituto de Saúde Coletiva, Universidade Federal de Mato Grosso).</a:t>
            </a:r>
          </a:p>
          <a:p>
            <a:pPr marL="0" indent="0" algn="just" defTabSz="914377">
              <a:buNone/>
            </a:pPr>
            <a:r>
              <a:rPr lang="pt-BR" sz="1300" b="1" dirty="0">
                <a:solidFill>
                  <a:prstClr val="black"/>
                </a:solidFill>
                <a:latin typeface="Calibri"/>
              </a:rPr>
              <a:t>Apoio técnico: 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Alzira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Ciampolini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Leal (Programa Estadual de Saúde do Adolescente, SES-SP), Analice de Oliveira (Programa Estadual de DST/Aids, SES-SP), Aparecida Linhares Pimenta (COSEMS-SP), Beatriz Pereira (PASA, CSE-FMUSP), Daniela Vinhas Bertolini (Programa Estadual de DST/Aids, SES-SP), Fernanda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Ranna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(OPAS/OMS),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Gleidiane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Hedviges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dos Santos (PASA, CSE-FMUSP),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Khrysantho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Muniz (Área Técnica de Saúde Mental, Álcool e Drogas / SES-SP), Lia Pinheiro (Programa Estadual de Saúde do Adolescente, SES-SP), Lucilene Barros dos Santos (PASA, CSE-FMUSP), Marcia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Tubone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(COSEMS-SP).</a:t>
            </a:r>
          </a:p>
          <a:p>
            <a:pPr marL="0" indent="0" algn="just" defTabSz="914377">
              <a:buNone/>
            </a:pPr>
            <a:r>
              <a:rPr lang="pt-BR" sz="1300" b="1" dirty="0">
                <a:solidFill>
                  <a:prstClr val="black"/>
                </a:solidFill>
                <a:latin typeface="Calibri"/>
              </a:rPr>
              <a:t>Apoio administrativo: 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Kelly Almeida (CEBRAP), Maria </a:t>
            </a:r>
            <a:r>
              <a:rPr lang="pt-BR" sz="1300" dirty="0" err="1">
                <a:solidFill>
                  <a:prstClr val="black"/>
                </a:solidFill>
                <a:latin typeface="Calibri"/>
              </a:rPr>
              <a:t>Goreti</a:t>
            </a:r>
            <a:r>
              <a:rPr lang="pt-BR" sz="1300" dirty="0">
                <a:solidFill>
                  <a:prstClr val="black"/>
                </a:solidFill>
                <a:latin typeface="Calibri"/>
              </a:rPr>
              <a:t> Barros Salgueiro Pereira (CSE-FMUSP).</a:t>
            </a:r>
            <a:endParaRPr lang="pt-BR" sz="1300" dirty="0"/>
          </a:p>
        </p:txBody>
      </p:sp>
    </p:spTree>
    <p:extLst>
      <p:ext uri="{BB962C8B-B14F-4D97-AF65-F5344CB8AC3E}">
        <p14:creationId xmlns:p14="http://schemas.microsoft.com/office/powerpoint/2010/main" val="3179131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cumento 3">
            <a:extLst>
              <a:ext uri="{FF2B5EF4-FFF2-40B4-BE49-F238E27FC236}">
                <a16:creationId xmlns:a16="http://schemas.microsoft.com/office/drawing/2014/main" id="{294DA8E8-451C-C24F-8E41-2F9BA36DC581}"/>
              </a:ext>
            </a:extLst>
          </p:cNvPr>
          <p:cNvSpPr/>
          <p:nvPr/>
        </p:nvSpPr>
        <p:spPr>
          <a:xfrm>
            <a:off x="0" y="-3739"/>
            <a:ext cx="12192000" cy="1898576"/>
          </a:xfrm>
          <a:prstGeom prst="flowChartDocumen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1C4A1C3-1BA4-43F6-9FD8-5B9753FDC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105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Equipe projeto de contribuições para a implementação da LCA&amp;J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A2E686-449E-4988-A8A5-724F4971A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55" y="1811886"/>
            <a:ext cx="11341290" cy="4351338"/>
          </a:xfrm>
        </p:spPr>
        <p:txBody>
          <a:bodyPr numCol="1">
            <a:noAutofit/>
          </a:bodyPr>
          <a:lstStyle/>
          <a:p>
            <a:pPr marL="0" indent="0" algn="ctr" defTabSz="914377">
              <a:buNone/>
            </a:pPr>
            <a:r>
              <a:rPr lang="pt-BR" sz="1400" b="1" u="sng" dirty="0">
                <a:solidFill>
                  <a:prstClr val="black"/>
                </a:solidFill>
                <a:latin typeface="Calibri"/>
              </a:rPr>
              <a:t>Pesquisadores</a:t>
            </a:r>
          </a:p>
          <a:p>
            <a:pPr marL="0" indent="0" algn="ctr" defTabSz="914377">
              <a:buNone/>
            </a:pPr>
            <a:r>
              <a:rPr lang="pt-BR" sz="1400" b="1" dirty="0">
                <a:solidFill>
                  <a:prstClr val="black"/>
                </a:solidFill>
                <a:latin typeface="Calibri"/>
              </a:rPr>
              <a:t>Pesquisadora Responsável: 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Mariana Arantes Nasser</a:t>
            </a:r>
          </a:p>
          <a:p>
            <a:pPr marL="0" indent="0" algn="ctr" defTabSz="914377">
              <a:buNone/>
            </a:pPr>
            <a:r>
              <a:rPr lang="pt-BR" sz="1400" b="1" dirty="0">
                <a:solidFill>
                  <a:prstClr val="black"/>
                </a:solidFill>
                <a:latin typeface="Calibri"/>
              </a:rPr>
              <a:t>Equipe de pesquisa: 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Adalto Alfredo Pontes Filho, José Ricardo de Carvalho Mesquita Ayres, Lígia Bruni Queiroz, Maria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Ines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Battistella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Nemes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Paulette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Cherez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Douek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, Fernanda Lopes Regina, Gabriela Souza Murizine, Jan Stanislas Joaquin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Billand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, Júlia de Campos Cardoso Rocha, Patrícia Ferreira de Andrade, Albertina Duarte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Takiuti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, Analice de Oliveira, Arnaldo Sala, Daniela Vinhas Bertolini, Neusa Francisca de Jesus, Regina Maria Mac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Dowell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 de Figueiredo, Aparecida Linhares Pimenta, Sandra Mara Garcia, Jorge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Harada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Julliana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 Luiz Rodrigues, Nicanor Rodrigues da Silva Pinto, Sandra Maria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Spedo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, Luiza Maria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Escardovelli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 Alcântara, Franciele Finfa da Silva, Joice Moura, Gabriella Marques, Cláudia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Fegadolli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, Maria Gabriella Simões</a:t>
            </a:r>
          </a:p>
          <a:p>
            <a:pPr marL="0" indent="0" algn="ctr" defTabSz="914377">
              <a:buNone/>
            </a:pPr>
            <a:r>
              <a:rPr lang="pt-BR" sz="1400" b="1" u="sng" dirty="0">
                <a:solidFill>
                  <a:prstClr val="black"/>
                </a:solidFill>
                <a:latin typeface="Calibri"/>
              </a:rPr>
              <a:t>Equipe de Apoio</a:t>
            </a:r>
          </a:p>
          <a:p>
            <a:pPr marL="0" indent="0" algn="ctr" defTabSz="914377">
              <a:buNone/>
            </a:pPr>
            <a:r>
              <a:rPr lang="pt-BR" sz="1400" b="1" dirty="0">
                <a:solidFill>
                  <a:prstClr val="black"/>
                </a:solidFill>
                <a:latin typeface="Calibri"/>
              </a:rPr>
              <a:t>Apoio técnico: 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Beatriz Pereira,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Gleidiane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Hedviges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 dos Santos, Lígia Moura de Souza, Lucilene Barros dos Santos,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Reneide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 Rodrigues Ramos, Wilson Pereira de Souza, Benito Lourenço, Andrea Lucila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Lanfranchi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 de Callis, Cinthia pereira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Nocentini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, Damiana Montes Santos, Sandra  Montagna Barelli</a:t>
            </a:r>
          </a:p>
          <a:p>
            <a:pPr marL="0" indent="0" algn="ctr" defTabSz="914377">
              <a:buNone/>
            </a:pPr>
            <a:r>
              <a:rPr lang="pt-BR" sz="1400" b="1" dirty="0">
                <a:solidFill>
                  <a:prstClr val="black"/>
                </a:solidFill>
                <a:latin typeface="Calibri"/>
              </a:rPr>
              <a:t>Apoio administrativo: 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Maria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Goreti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 Barros Salgueiro Pereira, </a:t>
            </a:r>
            <a:r>
              <a:rPr lang="pt-BR" sz="1400" dirty="0" err="1">
                <a:solidFill>
                  <a:prstClr val="black"/>
                </a:solidFill>
                <a:latin typeface="Calibri"/>
              </a:rPr>
              <a:t>Emislene</a:t>
            </a:r>
            <a:r>
              <a:rPr lang="pt-BR" sz="1400" dirty="0">
                <a:solidFill>
                  <a:prstClr val="black"/>
                </a:solidFill>
                <a:latin typeface="Calibri"/>
              </a:rPr>
              <a:t> Jorge Leite de Lima</a:t>
            </a:r>
          </a:p>
          <a:p>
            <a:pPr marL="0" indent="0" algn="ctr" defTabSz="914377">
              <a:buNone/>
            </a:pPr>
            <a:r>
              <a:rPr lang="pt-BR" sz="1400" b="1" u="sng" dirty="0">
                <a:solidFill>
                  <a:prstClr val="black"/>
                </a:solidFill>
                <a:latin typeface="Calibri"/>
              </a:rPr>
              <a:t>Facilitadores do Curso</a:t>
            </a:r>
          </a:p>
          <a:p>
            <a:pPr marL="0" indent="0" algn="ctr" defTabSz="914377">
              <a:buNone/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Patrícia Andrade, Rodrigo Meirelles, Amanda Freitas, Carolina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Rogel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Giovana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Chekin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Portella,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Cariele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Souza, Regina Figueiredo, Marina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Pagani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Lincoln Menezes, Mariana Nasser, Renato Dantas, Carol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Adania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Larissa Parra, Gabriela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Murizine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Sylvia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Vitalle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Rodrigo Saltão, Renata Almeida, Lígia Queiroz, Ana Paula Santos, Júlia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Malvezzi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Michele Ferrer, Luiza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Escardovelli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Reneide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Ramos, Lígia Moura,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Paulette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Douek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Sara Ivo, Cristiane Gonçalves, Macarena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Devincenzi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Natalya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Santos, Vitória Tanaka, Rui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Harayma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Lourdes D'urso, Denise Mendes, Josiane Carrapato, Fabiana Fidelis, Joice Moura, Isabel Nucci,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Carué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Contreiras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Nicanor Pinto, Carolina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Adania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Josiane Pereira, Fernanda Lopes, Wanderléia Vidal, Viviane Massa, Beatriz Pereira, Benito Lourenço,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Rossana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Silvério, Luciana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Fioroni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Monica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Vilchez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David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Mogrovejo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Vera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Zambom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Sandra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Spedo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Aparecida Crispim, Sandra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Vilchez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Thiago Domingos, Carlos Landi, André Sobrinho, Mariane Sulino, Luciane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Ferrareto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Claudia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Fegadolli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Maria Gabriella, Ricardo José Castro, Analice Oliveira, Maira Terra, Ricardo Castro e Silva , Juliana Santos, Cláudia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Gabricio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Grasiella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Mancilha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Magnus R. Dias ,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Julliana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Rodrigues, Andrey Cruz, Renata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Tsuri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712263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692A1BA-671D-4F0C-ACF4-7509CB398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8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FFFBD0A-5BE4-4A2A-B54A-DD27975B1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84" y="0"/>
            <a:ext cx="8835279" cy="6750009"/>
          </a:xfrm>
          <a:prstGeom prst="rect">
            <a:avLst/>
          </a:prstGeom>
          <a:effectLst>
            <a:reflection endPos="0" dir="5400000" sy="-100000" algn="bl" rotWithShape="0"/>
            <a:softEdge rad="228600"/>
          </a:effec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FDEEAA65-3C63-404F-9105-3A003FAD5173}"/>
              </a:ext>
            </a:extLst>
          </p:cNvPr>
          <p:cNvSpPr txBox="1">
            <a:spLocks/>
          </p:cNvSpPr>
          <p:nvPr/>
        </p:nvSpPr>
        <p:spPr>
          <a:xfrm>
            <a:off x="8642555" y="1638004"/>
            <a:ext cx="3352761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lang="pt-BR" sz="2400" dirty="0">
                <a:solidFill>
                  <a:srgbClr val="548235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dirty="0">
                <a:solidFill>
                  <a:schemeClr val="accent5">
                    <a:lumMod val="50000"/>
                  </a:schemeClr>
                </a:solidFill>
              </a:rPr>
              <a:t>lcadolescentessp@gmail.com</a:t>
            </a:r>
          </a:p>
          <a:p>
            <a:r>
              <a:rPr lang="pt-BR" sz="1800" dirty="0">
                <a:solidFill>
                  <a:schemeClr val="accent5">
                    <a:lumMod val="50000"/>
                  </a:schemeClr>
                </a:solidFill>
              </a:rPr>
              <a:t>www.saudeadolescentesejovens.net.br</a:t>
            </a:r>
          </a:p>
          <a:p>
            <a:r>
              <a:rPr lang="pt-BR" sz="1800" dirty="0">
                <a:solidFill>
                  <a:schemeClr val="accent5">
                    <a:lumMod val="50000"/>
                  </a:schemeClr>
                </a:solidFill>
              </a:rPr>
              <a:t>(11) 98211-7541 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2133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16C44-0015-4BD5-96B7-F33AA8AEC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pt-BR" sz="6000" dirty="0">
                <a:solidFill>
                  <a:schemeClr val="bg1"/>
                </a:solidFill>
              </a:rPr>
              <a:t>Referenciais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7E9C57-6FB4-4CD6-AB90-EE449E06B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7446"/>
            <a:ext cx="10515600" cy="2949678"/>
          </a:xfrm>
        </p:spPr>
        <p:txBody>
          <a:bodyPr>
            <a:normAutofit/>
          </a:bodyPr>
          <a:lstStyle/>
          <a:p>
            <a:pPr marL="439737" indent="-342900">
              <a:spcBef>
                <a:spcPct val="0"/>
              </a:spcBef>
              <a:buClr>
                <a:schemeClr val="tx1"/>
              </a:buClr>
              <a:buSzPct val="85000"/>
              <a:defRPr/>
            </a:pPr>
            <a:r>
              <a:rPr lang="pt-BR" altLang="pt-BR" sz="2800" dirty="0">
                <a:solidFill>
                  <a:srgbClr val="000000"/>
                </a:solidFill>
                <a:cs typeface="Calibri" panose="020F0502020204030204" pitchFamily="34" charset="0"/>
              </a:rPr>
              <a:t>Princípios e diretrizes do SUS – destaques para adolescência e juventude;</a:t>
            </a:r>
          </a:p>
          <a:p>
            <a:pPr marL="439737" indent="-342900">
              <a:spcBef>
                <a:spcPct val="0"/>
              </a:spcBef>
              <a:buClr>
                <a:schemeClr val="tx1"/>
              </a:buClr>
              <a:buSzPct val="85000"/>
              <a:defRPr/>
            </a:pPr>
            <a:r>
              <a:rPr lang="pt-BR" altLang="pt-BR" sz="2800" dirty="0">
                <a:solidFill>
                  <a:srgbClr val="000000"/>
                </a:solidFill>
                <a:cs typeface="Calibri" panose="020F0502020204030204" pitchFamily="34" charset="0"/>
              </a:rPr>
              <a:t>Definições  e metodologias de construção de linhas de cuidado;</a:t>
            </a:r>
          </a:p>
          <a:p>
            <a:pPr marL="439737" indent="-342900">
              <a:spcBef>
                <a:spcPct val="0"/>
              </a:spcBef>
              <a:buClr>
                <a:schemeClr val="tx1"/>
              </a:buClr>
              <a:buSzPct val="85000"/>
              <a:defRPr/>
            </a:pPr>
            <a:r>
              <a:rPr lang="pt-BR" altLang="pt-BR" sz="2800" dirty="0">
                <a:solidFill>
                  <a:srgbClr val="000000"/>
                </a:solidFill>
                <a:cs typeface="Calibri" panose="020F0502020204030204" pitchFamily="34" charset="0"/>
              </a:rPr>
              <a:t>Recomendações e políticas públicas para saúde de adolescentes e jovens;</a:t>
            </a:r>
          </a:p>
          <a:p>
            <a:pPr marL="439737" indent="-342900">
              <a:spcBef>
                <a:spcPct val="0"/>
              </a:spcBef>
              <a:buClr>
                <a:schemeClr val="tx1"/>
              </a:buClr>
              <a:buSzPct val="85000"/>
              <a:defRPr/>
            </a:pPr>
            <a:r>
              <a:rPr lang="pt-BR" altLang="pt-BR" sz="2800" dirty="0">
                <a:solidFill>
                  <a:srgbClr val="000000"/>
                </a:solidFill>
                <a:cs typeface="Calibri" panose="020F0502020204030204" pitchFamily="34" charset="0"/>
              </a:rPr>
              <a:t>Referencial teórico: integralidade (teoria do trabalho em saúde e noção de Cuidado).</a:t>
            </a:r>
            <a:endParaRPr lang="pt-BR" altLang="pt-BR" sz="32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>
              <a:buClr>
                <a:schemeClr val="accent1"/>
              </a:buClr>
              <a:buSzPct val="85000"/>
              <a:buFontTx/>
              <a:buChar char="•"/>
            </a:pPr>
            <a:endParaRPr lang="pt-BR" altLang="pt-BR" dirty="0"/>
          </a:p>
          <a:p>
            <a:pPr marL="96837" indent="0">
              <a:spcBef>
                <a:spcPct val="0"/>
              </a:spcBef>
              <a:buNone/>
              <a:defRPr/>
            </a:pPr>
            <a:endParaRPr lang="pt-BR" altLang="pt-BR" sz="3200" dirty="0">
              <a:solidFill>
                <a:srgbClr val="000000"/>
              </a:solidFill>
              <a:cs typeface="Calibri" panose="020F0502020204030204" pitchFamily="34" charset="0"/>
              <a:sym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51479F7-BE9D-4EAF-8A12-CEAB7AD9DE19}"/>
              </a:ext>
            </a:extLst>
          </p:cNvPr>
          <p:cNvSpPr txBox="1"/>
          <p:nvPr/>
        </p:nvSpPr>
        <p:spPr>
          <a:xfrm>
            <a:off x="2374822" y="5777468"/>
            <a:ext cx="9277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Brasil, 1988, 1990, 2013, Ferreira, 2011, lavras, 2011, Mendes, 2011, Ayres et al 2012, OMS, 2018</a:t>
            </a:r>
          </a:p>
        </p:txBody>
      </p:sp>
    </p:spTree>
    <p:extLst>
      <p:ext uri="{BB962C8B-B14F-4D97-AF65-F5344CB8AC3E}">
        <p14:creationId xmlns:p14="http://schemas.microsoft.com/office/powerpoint/2010/main" val="698810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cumento 3">
            <a:extLst>
              <a:ext uri="{FF2B5EF4-FFF2-40B4-BE49-F238E27FC236}">
                <a16:creationId xmlns:a16="http://schemas.microsoft.com/office/drawing/2014/main" id="{294DA8E8-451C-C24F-8E41-2F9BA36DC581}"/>
              </a:ext>
            </a:extLst>
          </p:cNvPr>
          <p:cNvSpPr/>
          <p:nvPr/>
        </p:nvSpPr>
        <p:spPr>
          <a:xfrm>
            <a:off x="6086" y="-27000"/>
            <a:ext cx="12185914" cy="3721766"/>
          </a:xfrm>
          <a:prstGeom prst="flowChartDocumen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Shape 219">
            <a:extLst>
              <a:ext uri="{FF2B5EF4-FFF2-40B4-BE49-F238E27FC236}">
                <a16:creationId xmlns:a16="http://schemas.microsoft.com/office/drawing/2014/main" id="{77A4390E-7DDF-48D1-A6DE-F8597970BC3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t="5422" b="5422"/>
          <a:stretch/>
        </p:blipFill>
        <p:spPr>
          <a:xfrm>
            <a:off x="5193777" y="2399515"/>
            <a:ext cx="3418167" cy="3351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Shape 238">
            <a:extLst>
              <a:ext uri="{FF2B5EF4-FFF2-40B4-BE49-F238E27FC236}">
                <a16:creationId xmlns:a16="http://schemas.microsoft.com/office/drawing/2014/main" id="{D1185C0C-B519-4017-B750-653137E4329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t="22866" b="10186"/>
          <a:stretch/>
        </p:blipFill>
        <p:spPr>
          <a:xfrm>
            <a:off x="4386974" y="1830678"/>
            <a:ext cx="2564708" cy="2422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15745C5-9DA5-4536-BF5A-754527054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351" y="2143445"/>
            <a:ext cx="2564709" cy="3279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6F44D82-FAF9-4D6E-ABE8-9F19E03E2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037" y="2992553"/>
            <a:ext cx="2420813" cy="2762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062" name="Shape 473">
            <a:extLst>
              <a:ext uri="{FF2B5EF4-FFF2-40B4-BE49-F238E27FC236}">
                <a16:creationId xmlns:a16="http://schemas.microsoft.com/office/drawing/2014/main" id="{918B4C16-EB7C-4732-90E1-353528EBC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" y="378235"/>
            <a:ext cx="6497941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buClr>
                <a:srgbClr val="63A537"/>
              </a:buClr>
              <a:buSzPct val="25000"/>
            </a:pPr>
            <a:r>
              <a:rPr lang="pt-BR" altLang="pt-BR" sz="3200" dirty="0">
                <a:solidFill>
                  <a:schemeClr val="bg1"/>
                </a:solidFill>
                <a:latin typeface="+mn-lt"/>
              </a:rPr>
              <a:t>Recomendações e políticas públicas</a:t>
            </a:r>
          </a:p>
        </p:txBody>
      </p:sp>
      <p:pic>
        <p:nvPicPr>
          <p:cNvPr id="2050" name="Picture 2" descr="Resultado de imagem para eca">
            <a:extLst>
              <a:ext uri="{FF2B5EF4-FFF2-40B4-BE49-F238E27FC236}">
                <a16:creationId xmlns:a16="http://schemas.microsoft.com/office/drawing/2014/main" id="{D0174135-8BB2-4BDB-B492-1100A6CBB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902" y="3645636"/>
            <a:ext cx="2354373" cy="2354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Thumbnail">
            <a:extLst>
              <a:ext uri="{FF2B5EF4-FFF2-40B4-BE49-F238E27FC236}">
                <a16:creationId xmlns:a16="http://schemas.microsoft.com/office/drawing/2014/main" id="{5762FD7B-A6CF-4D1A-AE95-4C4003D04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590" y="771301"/>
            <a:ext cx="2148787" cy="30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ok cover image.">
            <a:extLst>
              <a:ext uri="{FF2B5EF4-FFF2-40B4-BE49-F238E27FC236}">
                <a16:creationId xmlns:a16="http://schemas.microsoft.com/office/drawing/2014/main" id="{8646FCEB-83EC-49EE-8F82-26B1256CA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69" y="3619794"/>
            <a:ext cx="2148787" cy="298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40823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cumento 3">
            <a:extLst>
              <a:ext uri="{FF2B5EF4-FFF2-40B4-BE49-F238E27FC236}">
                <a16:creationId xmlns:a16="http://schemas.microsoft.com/office/drawing/2014/main" id="{294DA8E8-451C-C24F-8E41-2F9BA36DC581}"/>
              </a:ext>
            </a:extLst>
          </p:cNvPr>
          <p:cNvSpPr/>
          <p:nvPr/>
        </p:nvSpPr>
        <p:spPr>
          <a:xfrm>
            <a:off x="0" y="-27709"/>
            <a:ext cx="12192000" cy="1825625"/>
          </a:xfrm>
          <a:prstGeom prst="flowChartDocumen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8F37E9-4D74-F443-AD74-A784E17F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2830"/>
            <a:ext cx="10515600" cy="1325563"/>
          </a:xfrm>
        </p:spPr>
        <p:txBody>
          <a:bodyPr>
            <a:noAutofit/>
          </a:bodyPr>
          <a:lstStyle/>
          <a:p>
            <a:r>
              <a:rPr lang="pt-BR" altLang="pt-BR" sz="6000" dirty="0">
                <a:solidFill>
                  <a:schemeClr val="bg1"/>
                </a:solidFill>
                <a:sym typeface="Arial" panose="020B0604020202020204" pitchFamily="34" charset="0"/>
              </a:rPr>
              <a:t>A construção da LCA&amp;J  </a:t>
            </a:r>
            <a:endParaRPr lang="pt-BR" sz="6000" dirty="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E0E4324-523D-EF4D-AB6D-48AB99B4636A}"/>
              </a:ext>
            </a:extLst>
          </p:cNvPr>
          <p:cNvSpPr txBox="1"/>
          <p:nvPr/>
        </p:nvSpPr>
        <p:spPr>
          <a:xfrm>
            <a:off x="2950681" y="5941975"/>
            <a:ext cx="65622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dirty="0"/>
              <a:t>2016-2018</a:t>
            </a:r>
          </a:p>
          <a:p>
            <a:pPr algn="ctr">
              <a:defRPr/>
            </a:pPr>
            <a:endParaRPr lang="pt-BR" sz="1200" dirty="0"/>
          </a:p>
          <a:p>
            <a:pPr algn="ctr">
              <a:defRPr/>
            </a:pPr>
            <a:r>
              <a:rPr lang="pt-BR" sz="1200" dirty="0"/>
              <a:t>Comitê de Ética em Pesquisa: FMUSP (CAAE: 64912817.5.0000.0065 / Parecer: 1.977.538), Instituto de Saúde CEPIS-SP (CAAE: 64912817.5.3001.5469 / Parecer: 2.110.899) e SMS São Paulo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B7943852-2096-F04C-B9C5-13866A156A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92780"/>
              </p:ext>
            </p:extLst>
          </p:nvPr>
        </p:nvGraphicFramePr>
        <p:xfrm>
          <a:off x="545305" y="2190750"/>
          <a:ext cx="11101390" cy="3800312"/>
        </p:xfrm>
        <a:graphic>
          <a:graphicData uri="http://schemas.openxmlformats.org/drawingml/2006/table">
            <a:tbl>
              <a:tblPr firstRow="1" bandRow="1"/>
              <a:tblGrid>
                <a:gridCol w="2220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0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0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0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02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704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en-US" sz="1800" b="1" i="0" dirty="0">
                          <a:solidFill>
                            <a:schemeClr val="bg1"/>
                          </a:solidFill>
                          <a:ea typeface="ＭＳ Ｐゴシック" pitchFamily="34" charset="-128"/>
                        </a:rPr>
                        <a:t>Identificação dos pontos de cuidado e diagnóstico das práticas em curs</a:t>
                      </a:r>
                      <a:r>
                        <a:rPr lang="pt-BR" altLang="en-US" sz="1800" b="1" i="0" dirty="0">
                          <a:solidFill>
                            <a:schemeClr val="bg1"/>
                          </a:solidFill>
                          <a:ea typeface="+mn-ea"/>
                        </a:rPr>
                        <a:t>o</a:t>
                      </a:r>
                      <a:endParaRPr lang="pt-BR" sz="180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17" marB="457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en-US" sz="1800" b="1" i="0" dirty="0">
                          <a:solidFill>
                            <a:schemeClr val="bg1"/>
                          </a:solidFill>
                          <a:ea typeface="ＭＳ Ｐゴシック" pitchFamily="34" charset="-128"/>
                        </a:rPr>
                        <a:t>Consulta a experts, grupos focais com atores de todo o estado</a:t>
                      </a:r>
                      <a:endParaRPr lang="pt-BR" sz="180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17" marB="457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en-US" sz="1800" b="1" i="0" dirty="0">
                          <a:solidFill>
                            <a:schemeClr val="bg1"/>
                          </a:solidFill>
                          <a:ea typeface="ＭＳ Ｐゴシック" pitchFamily="34" charset="-128"/>
                        </a:rPr>
                        <a:t>Experiência piloto em três regiões de saúde</a:t>
                      </a:r>
                      <a:endParaRPr lang="pt-BR" sz="180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17" marB="457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en-US" sz="1800" b="1" i="0" dirty="0">
                          <a:solidFill>
                            <a:schemeClr val="bg1"/>
                          </a:solidFill>
                          <a:ea typeface="ＭＳ Ｐゴシック" pitchFamily="34" charset="-128"/>
                        </a:rPr>
                        <a:t>Elaboração do documento, </a:t>
                      </a:r>
                      <a:r>
                        <a:rPr lang="pt-BR" altLang="en-US" sz="1800" b="1" i="0" dirty="0" err="1">
                          <a:solidFill>
                            <a:schemeClr val="bg1"/>
                          </a:solidFill>
                          <a:ea typeface="ＭＳ Ｐゴシック" pitchFamily="34" charset="-128"/>
                        </a:rPr>
                        <a:t>recomentações</a:t>
                      </a:r>
                      <a:r>
                        <a:rPr lang="pt-BR" altLang="en-US" sz="1800" b="1" i="0" dirty="0">
                          <a:solidFill>
                            <a:schemeClr val="bg1"/>
                          </a:solidFill>
                          <a:ea typeface="ＭＳ Ｐゴシック" pitchFamily="34" charset="-128"/>
                        </a:rPr>
                        <a:t> e pactuação</a:t>
                      </a:r>
                      <a:endParaRPr lang="pt-BR" sz="180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17" marB="457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en-US" sz="1800" b="1" i="0" dirty="0">
                          <a:solidFill>
                            <a:schemeClr val="bg1"/>
                          </a:solidFill>
                          <a:ea typeface="ＭＳ Ｐゴシック" pitchFamily="34" charset="-128"/>
                        </a:rPr>
                        <a:t>Desenvolvimento de indicadores para avaliação</a:t>
                      </a:r>
                      <a:endParaRPr lang="pt-BR" sz="180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17" marB="457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635"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pt-BR" sz="1600" dirty="0"/>
                        <a:t>Questionário descritivo estruturado com 50 questões;</a:t>
                      </a:r>
                    </a:p>
                    <a:p>
                      <a:pPr algn="ctr" eaLnBrk="1" hangingPunct="1"/>
                      <a:r>
                        <a:rPr lang="pt-BR" sz="1600" dirty="0"/>
                        <a:t>Respondido por 950 serviços, de 252(39,1%) dos municípios SP. </a:t>
                      </a:r>
                      <a:endParaRPr lang="pt-BR" sz="1600" b="1" dirty="0"/>
                    </a:p>
                  </a:txBody>
                  <a:tcPr marL="91431" marR="91431" marT="45717" marB="457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pt-BR" sz="1600" dirty="0"/>
                        <a:t>10 Experts (adolescência e planejamento);</a:t>
                      </a:r>
                    </a:p>
                    <a:p>
                      <a:pPr algn="ctr" eaLnBrk="1" hangingPunct="1"/>
                      <a:r>
                        <a:rPr lang="pt-BR" sz="1600" dirty="0"/>
                        <a:t>6 grupos focais (10 participantes cada): adolescentes, jovens, profissionais de saúde, </a:t>
                      </a:r>
                      <a:r>
                        <a:rPr lang="pt-BR" sz="1600" dirty="0" err="1"/>
                        <a:t>intersetoriais</a:t>
                      </a:r>
                      <a:r>
                        <a:rPr lang="pt-BR" sz="1600" dirty="0"/>
                        <a:t>, gerentes, gestores.</a:t>
                      </a:r>
                    </a:p>
                  </a:txBody>
                  <a:tcPr marL="91431" marR="91431" marT="45717" marB="457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pt-BR" sz="1600" dirty="0"/>
                        <a:t>Piloto em 3 CIR: Itapetininga, Litoral Norte e Mananciais;</a:t>
                      </a:r>
                    </a:p>
                    <a:p>
                      <a:pPr algn="ctr" eaLnBrk="1" hangingPunct="1"/>
                      <a:r>
                        <a:rPr lang="pt-BR" sz="1600" dirty="0"/>
                        <a:t>2 oficinas; caderno</a:t>
                      </a:r>
                      <a:r>
                        <a:rPr lang="pt-BR" sz="1600" baseline="0" dirty="0"/>
                        <a:t> de trabalho para</a:t>
                      </a:r>
                      <a:endParaRPr lang="pt-BR" sz="1600" dirty="0"/>
                    </a:p>
                    <a:p>
                      <a:pPr algn="ctr" eaLnBrk="1" hangingPunct="1"/>
                      <a:r>
                        <a:rPr lang="pt-BR" sz="1600" dirty="0"/>
                        <a:t>6 semanas de exercício nos municípios.</a:t>
                      </a:r>
                    </a:p>
                    <a:p>
                      <a:pPr algn="ctr"/>
                      <a:r>
                        <a:rPr lang="pt-BR" sz="1600" dirty="0"/>
                        <a:t>Experiência local: Ocupe o CSEB.</a:t>
                      </a:r>
                    </a:p>
                  </a:txBody>
                  <a:tcPr marL="91431" marR="91431" marT="45717" marB="457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pt-BR" sz="1600" dirty="0"/>
                        <a:t>Consolidação: recomendações das etapas; seminários de pesquisa e reuniões em espaços de gestão; elaboração de </a:t>
                      </a:r>
                      <a:r>
                        <a:rPr lang="pt-BR" sz="1600" b="1" dirty="0">
                          <a:solidFill>
                            <a:schemeClr val="accent6"/>
                          </a:solidFill>
                        </a:rPr>
                        <a:t>documento da LCA&amp;J; apresentação na CIB SP em 18/10/18, com registro em ata.</a:t>
                      </a:r>
                    </a:p>
                  </a:txBody>
                  <a:tcPr marL="91431" marR="91431" marT="45717" marB="457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/>
                        <a:t>Preparação de </a:t>
                      </a:r>
                      <a:r>
                        <a:rPr lang="pt-BR" sz="1600" b="1" dirty="0">
                          <a:solidFill>
                            <a:schemeClr val="accent6"/>
                          </a:solidFill>
                        </a:rPr>
                        <a:t>indicadores e sistema on-line para avaliação</a:t>
                      </a:r>
                    </a:p>
                  </a:txBody>
                  <a:tcPr marL="91431" marR="91431" marT="45717" marB="457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2759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ítulo 1">
            <a:extLst>
              <a:ext uri="{FF2B5EF4-FFF2-40B4-BE49-F238E27FC236}">
                <a16:creationId xmlns:a16="http://schemas.microsoft.com/office/drawing/2014/main" id="{CEBD28C2-301F-4550-8E71-24055DD96D0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pt-BR" altLang="pt-BR" sz="6600" dirty="0">
                <a:solidFill>
                  <a:schemeClr val="bg1"/>
                </a:solidFill>
                <a:sym typeface="Arial" panose="020B0604020202020204" pitchFamily="34" charset="0"/>
              </a:rPr>
              <a:t>Questionário</a:t>
            </a:r>
          </a:p>
        </p:txBody>
      </p:sp>
      <p:graphicFrame>
        <p:nvGraphicFramePr>
          <p:cNvPr id="4" name="Shape 141">
            <a:extLst>
              <a:ext uri="{FF2B5EF4-FFF2-40B4-BE49-F238E27FC236}">
                <a16:creationId xmlns:a16="http://schemas.microsoft.com/office/drawing/2014/main" id="{5CC18D6A-7E48-4151-837E-95EAE8BB5F0B}"/>
              </a:ext>
            </a:extLst>
          </p:cNvPr>
          <p:cNvGraphicFramePr/>
          <p:nvPr/>
        </p:nvGraphicFramePr>
        <p:xfrm>
          <a:off x="170098" y="2382249"/>
          <a:ext cx="1983555" cy="1476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60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737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Total de municípios no Estado</a:t>
                      </a:r>
                      <a:endParaRPr sz="150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9" marR="9529" marT="949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i="0" u="none" strike="noStrike" kern="1200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Municípios com serviços respondentes</a:t>
                      </a:r>
                    </a:p>
                  </a:txBody>
                  <a:tcPr marL="9529" marR="9529" marT="94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62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645</a:t>
                      </a:r>
                      <a:endParaRPr sz="150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9" marR="9529" marT="949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252 (39,1%)</a:t>
                      </a:r>
                      <a:endParaRPr sz="150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9" marR="9529" marT="94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Shape 140">
            <a:extLst>
              <a:ext uri="{FF2B5EF4-FFF2-40B4-BE49-F238E27FC236}">
                <a16:creationId xmlns:a16="http://schemas.microsoft.com/office/drawing/2014/main" id="{3FD3C17F-13E1-4EAF-9014-51F9F5DCF42F}"/>
              </a:ext>
            </a:extLst>
          </p:cNvPr>
          <p:cNvGraphicFramePr/>
          <p:nvPr/>
        </p:nvGraphicFramePr>
        <p:xfrm>
          <a:off x="2290998" y="2382249"/>
          <a:ext cx="3929328" cy="301326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93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2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10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 dirty="0" err="1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Tipos</a:t>
                      </a:r>
                      <a:r>
                        <a:rPr lang="en-US" sz="1200" b="1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 de </a:t>
                      </a:r>
                      <a:r>
                        <a:rPr lang="en-US" sz="1200" b="1" i="0" u="none" strike="noStrike" cap="none" dirty="0" err="1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serviços</a:t>
                      </a:r>
                      <a:endParaRPr sz="150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Total de </a:t>
                      </a:r>
                      <a:r>
                        <a:rPr lang="en-US" sz="1200" b="1" i="0" u="none" strike="noStrike" cap="none" dirty="0" err="1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serviços</a:t>
                      </a:r>
                      <a:r>
                        <a:rPr lang="en-US" sz="1200" b="1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1200" b="1" i="0" u="none" strike="noStrike" cap="none" dirty="0" err="1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estimado</a:t>
                      </a:r>
                      <a:endParaRPr sz="150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Total de </a:t>
                      </a:r>
                      <a:r>
                        <a:rPr lang="en-US" sz="1200" b="1" i="0" u="none" strike="noStrike" cap="none" dirty="0" err="1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questionários</a:t>
                      </a:r>
                      <a:r>
                        <a:rPr lang="en-US" sz="1200" b="1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1200" b="1" i="0" u="none" strike="noStrike" cap="none" dirty="0" err="1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respondidos</a:t>
                      </a:r>
                      <a:endParaRPr sz="150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%</a:t>
                      </a:r>
                      <a:endParaRPr sz="150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4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UBS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4671</a:t>
                      </a:r>
                      <a:endParaRPr sz="1500" b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721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15,4</a:t>
                      </a: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8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CAPS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490</a:t>
                      </a:r>
                      <a:endParaRPr sz="1500" b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102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20,8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4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HIV/Aids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201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48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23,9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1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Casas do </a:t>
                      </a:r>
                      <a:r>
                        <a:rPr lang="en-US" sz="1200" b="0" i="0" u="none" strike="noStrike" cap="none" dirty="0" err="1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Adolescente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18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18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100,0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79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 err="1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Ambulatórios</a:t>
                      </a: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 de </a:t>
                      </a:r>
                      <a:r>
                        <a:rPr lang="en-US" sz="1200" b="0" i="0" u="none" strike="noStrike" cap="none" dirty="0" err="1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Adolescência</a:t>
                      </a: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1200" b="0" i="0" u="none" strike="noStrike" cap="none" dirty="0" err="1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em</a:t>
                      </a: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1200" b="0" i="0" u="none" strike="noStrike" cap="none" dirty="0" err="1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Hospitais</a:t>
                      </a: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1200" b="0" i="0" u="none" strike="noStrike" cap="none" dirty="0" err="1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Universitários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9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8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88,9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1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 err="1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Ambulatórios</a:t>
                      </a: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 de </a:t>
                      </a:r>
                      <a:r>
                        <a:rPr lang="en-US" sz="1200" b="0" i="0" u="none" strike="noStrike" cap="none" dirty="0" err="1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Pediatria</a:t>
                      </a: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 HIV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8</a:t>
                      </a:r>
                      <a:endParaRPr sz="1500" b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4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50,0</a:t>
                      </a:r>
                      <a:endParaRPr sz="1500" b="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3" marR="9523" marT="9527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Shape 142">
            <a:extLst>
              <a:ext uri="{FF2B5EF4-FFF2-40B4-BE49-F238E27FC236}">
                <a16:creationId xmlns:a16="http://schemas.microsoft.com/office/drawing/2014/main" id="{234C1B25-EDED-4A6D-A29A-31EE6EA96E93}"/>
              </a:ext>
            </a:extLst>
          </p:cNvPr>
          <p:cNvGraphicFramePr/>
          <p:nvPr/>
        </p:nvGraphicFramePr>
        <p:xfrm>
          <a:off x="170098" y="3991512"/>
          <a:ext cx="1983555" cy="139863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60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854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Total de </a:t>
                      </a:r>
                      <a:r>
                        <a:rPr lang="en-US" sz="1200" b="1" i="0" u="none" strike="noStrike" cap="none" dirty="0" err="1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serviços</a:t>
                      </a:r>
                      <a:r>
                        <a:rPr lang="en-US" sz="1200" b="1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 no Estado</a:t>
                      </a:r>
                      <a:endParaRPr sz="150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9" marR="9529" marT="9499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Total de </a:t>
                      </a:r>
                      <a:r>
                        <a:rPr lang="en-US" sz="1200" b="1" i="0" u="none" strike="noStrike" cap="none" dirty="0" err="1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serviços</a:t>
                      </a:r>
                      <a:r>
                        <a:rPr lang="en-US" sz="1200" b="1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-US" sz="1200" b="1" i="0" u="none" strike="noStrike" cap="none" dirty="0" err="1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respondentes</a:t>
                      </a:r>
                      <a:endParaRPr sz="150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9" marR="9529" marT="9499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09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5402</a:t>
                      </a:r>
                      <a:endParaRPr sz="150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9" marR="9529" marT="9499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950 (17,6%)</a:t>
                      </a:r>
                      <a:endParaRPr sz="150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9" marR="9529" marT="9499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2294" name="Espaço Reservado para Conteúdo 3">
            <a:extLst>
              <a:ext uri="{FF2B5EF4-FFF2-40B4-BE49-F238E27FC236}">
                <a16:creationId xmlns:a16="http://schemas.microsoft.com/office/drawing/2014/main" id="{9A241278-4205-41E4-A0F1-78F359E80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612" y="2312243"/>
            <a:ext cx="5715002" cy="400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Shape 142">
            <a:extLst>
              <a:ext uri="{FF2B5EF4-FFF2-40B4-BE49-F238E27FC236}">
                <a16:creationId xmlns:a16="http://schemas.microsoft.com/office/drawing/2014/main" id="{234C1B25-EDED-4A6D-A29A-31EE6EA96E93}"/>
              </a:ext>
            </a:extLst>
          </p:cNvPr>
          <p:cNvGraphicFramePr/>
          <p:nvPr/>
        </p:nvGraphicFramePr>
        <p:xfrm>
          <a:off x="170098" y="5605614"/>
          <a:ext cx="6050228" cy="68690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50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79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 dirty="0" err="1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Nas</a:t>
                      </a:r>
                      <a:r>
                        <a:rPr lang="en-US" sz="1200" b="1" i="0" u="none" strike="noStrike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 regiões </a:t>
                      </a:r>
                      <a:r>
                        <a:rPr lang="en-US" sz="1200" b="1" i="0" u="none" strike="noStrike" cap="none" dirty="0" err="1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pilotos</a:t>
                      </a:r>
                      <a:endParaRPr sz="1500" dirty="0">
                        <a:latin typeface="Trebuchet MS" panose="020B0603020202020204" pitchFamily="34" charset="0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529" marR="9529" marT="9499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16">
                <a:tc>
                  <a:txBody>
                    <a:bodyPr/>
                    <a:lstStyle/>
                    <a:p>
                      <a:pPr algn="ctr" eaLnBrk="1" hangingPunct="1">
                        <a:buClr>
                          <a:srgbClr val="297D53"/>
                        </a:buClr>
                        <a:buFontTx/>
                        <a:buNone/>
                      </a:pPr>
                      <a:r>
                        <a:rPr lang="pt-BR" altLang="pt-BR" sz="120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55,2%</a:t>
                      </a:r>
                      <a:r>
                        <a:rPr lang="pt-BR" altLang="pt-BR" sz="1200" b="1" dirty="0">
                          <a:solidFill>
                            <a:srgbClr val="63A537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pt-BR" altLang="pt-BR" sz="1200" i="0" u="none" strike="noStrike" kern="1200" cap="none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Quicksand"/>
                          <a:cs typeface="Quicksand"/>
                          <a:sym typeface="Quicksand"/>
                        </a:rPr>
                        <a:t>de questionários respondidos</a:t>
                      </a:r>
                    </a:p>
                  </a:txBody>
                  <a:tcPr marL="9529" marR="9529" marT="9499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395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cumento 3">
            <a:extLst>
              <a:ext uri="{FF2B5EF4-FFF2-40B4-BE49-F238E27FC236}">
                <a16:creationId xmlns:a16="http://schemas.microsoft.com/office/drawing/2014/main" id="{294DA8E8-451C-C24F-8E41-2F9BA36DC581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flowChartDocumen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8F37E9-4D74-F443-AD74-A784E17F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041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altLang="pt-BR" sz="6600" dirty="0">
                <a:solidFill>
                  <a:schemeClr val="bg1"/>
                </a:solidFill>
              </a:rPr>
              <a:t>Oficinas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B7943852-2096-F04C-B9C5-13866A156A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117956"/>
              </p:ext>
            </p:extLst>
          </p:nvPr>
        </p:nvGraphicFramePr>
        <p:xfrm>
          <a:off x="369008" y="1991644"/>
          <a:ext cx="5618836" cy="1706874"/>
        </p:xfrm>
        <a:graphic>
          <a:graphicData uri="http://schemas.openxmlformats.org/drawingml/2006/table">
            <a:tbl>
              <a:tblPr firstRow="1" bandRow="1"/>
              <a:tblGrid>
                <a:gridCol w="1404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4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529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dirty="0">
                          <a:solidFill>
                            <a:schemeClr val="bg1"/>
                          </a:solidFill>
                        </a:rPr>
                        <a:t>Definição das regiões</a:t>
                      </a:r>
                    </a:p>
                  </a:txBody>
                  <a:tcPr marL="91431" marR="91431" marT="45717" marB="457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dirty="0">
                          <a:solidFill>
                            <a:schemeClr val="bg1"/>
                          </a:solidFill>
                          <a:ea typeface="ＭＳ Ｐゴシック" pitchFamily="34" charset="-128"/>
                        </a:rPr>
                        <a:t>Articulação</a:t>
                      </a:r>
                      <a:r>
                        <a:rPr lang="pt-BR" sz="1800" b="1" i="0" baseline="0" dirty="0">
                          <a:solidFill>
                            <a:schemeClr val="bg1"/>
                          </a:solidFill>
                          <a:ea typeface="ＭＳ Ｐゴシック" pitchFamily="34" charset="-128"/>
                        </a:rPr>
                        <a:t> com a gestão estadual e municipal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17" marB="457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dirty="0">
                          <a:solidFill>
                            <a:schemeClr val="bg1"/>
                          </a:solidFill>
                        </a:rPr>
                        <a:t>Reuniões em espaços gestores  nas CIR</a:t>
                      </a:r>
                    </a:p>
                  </a:txBody>
                  <a:tcPr marL="91431" marR="91431" marT="45717" marB="457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dirty="0">
                          <a:solidFill>
                            <a:schemeClr val="bg1"/>
                          </a:solidFill>
                          <a:ea typeface="ＭＳ Ｐゴシック" pitchFamily="34" charset="-128"/>
                        </a:rPr>
                        <a:t>Atores</a:t>
                      </a:r>
                      <a:r>
                        <a:rPr lang="pt-BR" sz="1800" b="1" i="0" baseline="0" dirty="0">
                          <a:solidFill>
                            <a:schemeClr val="bg1"/>
                          </a:solidFill>
                          <a:ea typeface="ＭＳ Ｐゴシック" pitchFamily="34" charset="-128"/>
                        </a:rPr>
                        <a:t> locais</a:t>
                      </a:r>
                      <a:endParaRPr lang="pt-BR" sz="1800" b="1" i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17" marB="4571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4" descr="C:\Users\unifesp\Downloads\Itape14.jpg">
            <a:extLst>
              <a:ext uri="{FF2B5EF4-FFF2-40B4-BE49-F238E27FC236}">
                <a16:creationId xmlns:a16="http://schemas.microsoft.com/office/drawing/2014/main" id="{A66823C1-9371-447D-97AF-8DF49A773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138" y="2196744"/>
            <a:ext cx="4827636" cy="3064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CABA3E52-5E26-489C-B4FE-5304DF061B07}"/>
              </a:ext>
            </a:extLst>
          </p:cNvPr>
          <p:cNvSpPr txBox="1">
            <a:spLocks/>
          </p:cNvSpPr>
          <p:nvPr/>
        </p:nvSpPr>
        <p:spPr>
          <a:xfrm>
            <a:off x="369008" y="3837612"/>
            <a:ext cx="5618837" cy="2775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Piloto em 3 CIR: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Itapetininga, Litoral Norte e Mananciais</a:t>
            </a:r>
          </a:p>
          <a:p>
            <a:r>
              <a:rPr lang="pt-BR" sz="2400" dirty="0"/>
              <a:t>2 oficinas em cada região</a:t>
            </a:r>
          </a:p>
          <a:p>
            <a:r>
              <a:rPr lang="pt-BR" sz="2400" dirty="0"/>
              <a:t>Intervalo de 6 semanas com exercícios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10" name="CaixaDeTexto 5">
            <a:extLst>
              <a:ext uri="{FF2B5EF4-FFF2-40B4-BE49-F238E27FC236}">
                <a16:creationId xmlns:a16="http://schemas.microsoft.com/office/drawing/2014/main" id="{F0254AA9-A215-4C35-A555-D7AA4ADD1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770" y="5351232"/>
            <a:ext cx="4775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pt-BR" altLang="pt-B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Discussão em grupo, Oficina 1 Itapetininga, 2017</a:t>
            </a:r>
          </a:p>
        </p:txBody>
      </p:sp>
    </p:spTree>
    <p:extLst>
      <p:ext uri="{BB962C8B-B14F-4D97-AF65-F5344CB8AC3E}">
        <p14:creationId xmlns:p14="http://schemas.microsoft.com/office/powerpoint/2010/main" val="389810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cumento 3">
            <a:extLst>
              <a:ext uri="{FF2B5EF4-FFF2-40B4-BE49-F238E27FC236}">
                <a16:creationId xmlns:a16="http://schemas.microsoft.com/office/drawing/2014/main" id="{294DA8E8-451C-C24F-8E41-2F9BA36DC581}"/>
              </a:ext>
            </a:extLst>
          </p:cNvPr>
          <p:cNvSpPr/>
          <p:nvPr/>
        </p:nvSpPr>
        <p:spPr>
          <a:xfrm rot="16200000">
            <a:off x="-1470544" y="1470546"/>
            <a:ext cx="6858002" cy="3916901"/>
          </a:xfrm>
          <a:prstGeom prst="flowChartDocumen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4834CE-7ACF-47AA-956B-2B87E66FCDB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4168" y="0"/>
            <a:ext cx="3659188" cy="6858000"/>
          </a:xfrm>
        </p:spPr>
        <p:txBody>
          <a:bodyPr anchor="ctr">
            <a:noAutofit/>
          </a:bodyPr>
          <a:lstStyle/>
          <a:p>
            <a:r>
              <a:rPr lang="pt-BR" sz="6600" dirty="0">
                <a:solidFill>
                  <a:srgbClr val="FFFFFF"/>
                </a:solidFill>
              </a:rPr>
              <a:t>Ocupe </a:t>
            </a:r>
            <a:br>
              <a:rPr lang="pt-BR" sz="6600" dirty="0">
                <a:solidFill>
                  <a:srgbClr val="FFFFFF"/>
                </a:solidFill>
              </a:rPr>
            </a:br>
            <a:r>
              <a:rPr lang="pt-BR" sz="6600" dirty="0">
                <a:solidFill>
                  <a:srgbClr val="FFFFFF"/>
                </a:solidFill>
              </a:rPr>
              <a:t>o Centro </a:t>
            </a:r>
            <a:br>
              <a:rPr lang="pt-BR" sz="6600" dirty="0">
                <a:solidFill>
                  <a:srgbClr val="FFFFFF"/>
                </a:solidFill>
              </a:rPr>
            </a:br>
            <a:r>
              <a:rPr lang="pt-BR" sz="6600" dirty="0">
                <a:solidFill>
                  <a:srgbClr val="FFFFFF"/>
                </a:solidFill>
              </a:rPr>
              <a:t>de Saúde </a:t>
            </a:r>
            <a:br>
              <a:rPr lang="pt-BR" sz="6600" dirty="0">
                <a:solidFill>
                  <a:srgbClr val="FFFFFF"/>
                </a:solidFill>
              </a:rPr>
            </a:br>
            <a:r>
              <a:rPr lang="pt-BR" sz="6600" dirty="0">
                <a:solidFill>
                  <a:srgbClr val="FFFFFF"/>
                </a:solidFill>
              </a:rPr>
              <a:t>Escola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494AF14-CED6-4FF7-B0C1-5E2EEB9BB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00" r="11804" b="-4"/>
          <a:stretch/>
        </p:blipFill>
        <p:spPr>
          <a:xfrm>
            <a:off x="4503762" y="345796"/>
            <a:ext cx="3792714" cy="367484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6541E97-7B8F-4671-AECF-910832AE23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84" r="6" b="523"/>
          <a:stretch/>
        </p:blipFill>
        <p:spPr>
          <a:xfrm>
            <a:off x="8464632" y="345796"/>
            <a:ext cx="3354330" cy="2108201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27D27BBC-9296-41CB-A6E6-A7E1B599F6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08" r="18697" b="-2"/>
          <a:stretch/>
        </p:blipFill>
        <p:spPr>
          <a:xfrm>
            <a:off x="8474508" y="2614864"/>
            <a:ext cx="3344454" cy="383589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AFCEF35-98D0-47C3-8135-F60F33945B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44" r="4" b="4"/>
          <a:stretch/>
        </p:blipFill>
        <p:spPr>
          <a:xfrm>
            <a:off x="4503762" y="4181512"/>
            <a:ext cx="3792714" cy="230233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0DC2DC5-5EC0-4554-9C8B-5231EFDD0B1B}"/>
              </a:ext>
            </a:extLst>
          </p:cNvPr>
          <p:cNvSpPr txBox="1"/>
          <p:nvPr/>
        </p:nvSpPr>
        <p:spPr>
          <a:xfrm>
            <a:off x="5235677" y="6452588"/>
            <a:ext cx="600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Instalações e atividades Ocupe o CSE, Butantã, 2016 e 2018</a:t>
            </a:r>
          </a:p>
        </p:txBody>
      </p:sp>
    </p:spTree>
    <p:extLst>
      <p:ext uri="{BB962C8B-B14F-4D97-AF65-F5344CB8AC3E}">
        <p14:creationId xmlns:p14="http://schemas.microsoft.com/office/powerpoint/2010/main" val="30870857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3343</TotalTime>
  <Words>3968</Words>
  <Application>Microsoft Office PowerPoint</Application>
  <PresentationFormat>Widescreen</PresentationFormat>
  <Paragraphs>371</Paragraphs>
  <Slides>36</Slides>
  <Notes>13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6" baseType="lpstr">
      <vt:lpstr>MS PGothic</vt:lpstr>
      <vt:lpstr>Yu Gothic Light</vt:lpstr>
      <vt:lpstr>Yu Gothic UI Light</vt:lpstr>
      <vt:lpstr>Arial</vt:lpstr>
      <vt:lpstr>Calibri</vt:lpstr>
      <vt:lpstr>Calibri Light</vt:lpstr>
      <vt:lpstr>Times New Roman</vt:lpstr>
      <vt:lpstr>Trebuchet MS</vt:lpstr>
      <vt:lpstr>Tema do Office</vt:lpstr>
      <vt:lpstr>Document</vt:lpstr>
      <vt:lpstr>LINHA DE CUIDADO PARA A SAÚDE NA ADOLESCÊNCIA E JUVENTUDE PARA O SISTEMA ÚNICO DE SAÚDE NO ESTADO DE SÃO PAULO (LCA&amp;J)</vt:lpstr>
      <vt:lpstr>Apresentação do PowerPoint</vt:lpstr>
      <vt:lpstr>Projeto de construção da LCA&amp;J (2016-2018)</vt:lpstr>
      <vt:lpstr>Referenciais </vt:lpstr>
      <vt:lpstr>Apresentação do PowerPoint</vt:lpstr>
      <vt:lpstr>A construção da LCA&amp;J  </vt:lpstr>
      <vt:lpstr>Questionário</vt:lpstr>
      <vt:lpstr>Oficinas</vt:lpstr>
      <vt:lpstr>Ocupe  o Centro  de Saúde  Escola</vt:lpstr>
      <vt:lpstr>Objetivos da LCA&amp;J</vt:lpstr>
      <vt:lpstr>Objetivos do trabalho</vt:lpstr>
      <vt:lpstr>Apresentação do PowerPoint</vt:lpstr>
      <vt:lpstr>A LCA&amp;J é uma política pública de saúde</vt:lpstr>
      <vt:lpstr>Projeto Contribuições para o processo de implementação LCA&amp;J (2019-2021)</vt:lpstr>
      <vt:lpstr>Objetivos específicos</vt:lpstr>
      <vt:lpstr>A implementação de uma política pública</vt:lpstr>
      <vt:lpstr>Apresentação do PowerPoint</vt:lpstr>
      <vt:lpstr>Estrutura do Livro da LCA&amp;J</vt:lpstr>
      <vt:lpstr>Curso sobre a LCA&amp;J </vt:lpstr>
      <vt:lpstr>Pactuação e convite</vt:lpstr>
      <vt:lpstr>Adesão e inscrição</vt:lpstr>
      <vt:lpstr>Metodologia, referências e cronograma</vt:lpstr>
      <vt:lpstr>Participantes</vt:lpstr>
      <vt:lpstr>Seminários</vt:lpstr>
      <vt:lpstr>Encontros das turmas regionais</vt:lpstr>
      <vt:lpstr>Atividades em serviços para a implementação da LCA&amp;J</vt:lpstr>
      <vt:lpstr>Etapas em andamento e próximas</vt:lpstr>
      <vt:lpstr>Etapas em andamento e próximas</vt:lpstr>
      <vt:lpstr>Etapas em andamento e próximas</vt:lpstr>
      <vt:lpstr>Etapas em andamento e próximas</vt:lpstr>
      <vt:lpstr>Considerações: desafios e possibilidades</vt:lpstr>
      <vt:lpstr>Considerações: desafios e possibilidades</vt:lpstr>
      <vt:lpstr>Considerações: desafios e possibilidades</vt:lpstr>
      <vt:lpstr>Equipe projeto de construção da LCA&amp;J</vt:lpstr>
      <vt:lpstr>Equipe projeto de contribuições para a implementação da LCA&amp;J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4º CBPPGS, ABRASCO, 2021</dc:title>
  <dc:creator>Ju .</dc:creator>
  <cp:lastModifiedBy>Mariana Nasser</cp:lastModifiedBy>
  <cp:revision>168</cp:revision>
  <dcterms:created xsi:type="dcterms:W3CDTF">2021-03-03T21:55:56Z</dcterms:created>
  <dcterms:modified xsi:type="dcterms:W3CDTF">2022-04-16T22:52:30Z</dcterms:modified>
</cp:coreProperties>
</file>