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9"/>
  </p:notesMasterIdLst>
  <p:sldIdLst>
    <p:sldId id="256" r:id="rId2"/>
    <p:sldId id="257" r:id="rId3"/>
    <p:sldId id="319" r:id="rId4"/>
    <p:sldId id="357" r:id="rId5"/>
    <p:sldId id="359" r:id="rId6"/>
    <p:sldId id="330" r:id="rId7"/>
    <p:sldId id="358" r:id="rId8"/>
    <p:sldId id="288" r:id="rId9"/>
    <p:sldId id="302" r:id="rId10"/>
    <p:sldId id="260" r:id="rId11"/>
    <p:sldId id="352" r:id="rId12"/>
    <p:sldId id="353" r:id="rId13"/>
    <p:sldId id="297" r:id="rId14"/>
    <p:sldId id="299" r:id="rId15"/>
    <p:sldId id="354" r:id="rId16"/>
    <p:sldId id="258" r:id="rId17"/>
    <p:sldId id="259" r:id="rId18"/>
    <p:sldId id="286" r:id="rId19"/>
    <p:sldId id="304" r:id="rId20"/>
    <p:sldId id="320" r:id="rId21"/>
    <p:sldId id="321" r:id="rId22"/>
    <p:sldId id="322" r:id="rId23"/>
    <p:sldId id="323" r:id="rId24"/>
    <p:sldId id="289" r:id="rId25"/>
    <p:sldId id="293" r:id="rId26"/>
    <p:sldId id="290" r:id="rId27"/>
    <p:sldId id="291" r:id="rId28"/>
    <p:sldId id="292" r:id="rId29"/>
    <p:sldId id="294" r:id="rId30"/>
    <p:sldId id="295" r:id="rId31"/>
    <p:sldId id="347" r:id="rId32"/>
    <p:sldId id="314" r:id="rId33"/>
    <p:sldId id="315" r:id="rId34"/>
    <p:sldId id="316" r:id="rId35"/>
    <p:sldId id="331" r:id="rId36"/>
    <p:sldId id="332" r:id="rId37"/>
    <p:sldId id="317" r:id="rId38"/>
    <p:sldId id="318" r:id="rId39"/>
    <p:sldId id="355" r:id="rId40"/>
    <p:sldId id="261" r:id="rId41"/>
    <p:sldId id="305" r:id="rId42"/>
    <p:sldId id="308" r:id="rId43"/>
    <p:sldId id="309" r:id="rId44"/>
    <p:sldId id="310" r:id="rId45"/>
    <p:sldId id="311" r:id="rId46"/>
    <p:sldId id="348" r:id="rId47"/>
    <p:sldId id="349" r:id="rId48"/>
    <p:sldId id="306" r:id="rId49"/>
    <p:sldId id="307" r:id="rId50"/>
    <p:sldId id="262" r:id="rId51"/>
    <p:sldId id="263" r:id="rId52"/>
    <p:sldId id="296" r:id="rId53"/>
    <p:sldId id="264" r:id="rId54"/>
    <p:sldId id="363" r:id="rId55"/>
    <p:sldId id="298" r:id="rId56"/>
    <p:sldId id="265" r:id="rId57"/>
    <p:sldId id="266" r:id="rId58"/>
    <p:sldId id="267" r:id="rId59"/>
    <p:sldId id="301" r:id="rId60"/>
    <p:sldId id="300" r:id="rId61"/>
    <p:sldId id="351" r:id="rId62"/>
    <p:sldId id="268" r:id="rId63"/>
    <p:sldId id="333" r:id="rId64"/>
    <p:sldId id="269" r:id="rId65"/>
    <p:sldId id="270" r:id="rId66"/>
    <p:sldId id="271" r:id="rId67"/>
    <p:sldId id="272" r:id="rId68"/>
    <p:sldId id="273" r:id="rId69"/>
    <p:sldId id="360" r:id="rId70"/>
    <p:sldId id="334" r:id="rId71"/>
    <p:sldId id="361" r:id="rId72"/>
    <p:sldId id="364" r:id="rId73"/>
    <p:sldId id="335" r:id="rId74"/>
    <p:sldId id="336" r:id="rId75"/>
    <p:sldId id="362" r:id="rId76"/>
    <p:sldId id="337" r:id="rId77"/>
    <p:sldId id="365" r:id="rId78"/>
    <p:sldId id="338" r:id="rId79"/>
    <p:sldId id="339" r:id="rId80"/>
    <p:sldId id="340" r:id="rId81"/>
    <p:sldId id="344" r:id="rId82"/>
    <p:sldId id="283" r:id="rId83"/>
    <p:sldId id="328" r:id="rId84"/>
    <p:sldId id="329" r:id="rId85"/>
    <p:sldId id="324" r:id="rId86"/>
    <p:sldId id="285" r:id="rId87"/>
    <p:sldId id="312" r:id="rId8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12" autoAdjust="0"/>
    <p:restoredTop sz="94660"/>
  </p:normalViewPr>
  <p:slideViewPr>
    <p:cSldViewPr>
      <p:cViewPr varScale="1">
        <p:scale>
          <a:sx n="109" d="100"/>
          <a:sy n="109" d="100"/>
        </p:scale>
        <p:origin x="142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BBE0E-9E09-4294-9812-F4BBCDDBAD35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09205-6638-48DA-AD96-F18E41816B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9129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Os pais devem estar alertas para o fato de que a criança não inventa sintomas. Ao sinal de alguma anormalidade, levem seus filhos ao pediatra para avaliação. Na maioria das vezes, os sintomas estão relacionados a doenças comuns na infância, mas isto não deve ser motivo para descartar a visita ao médico. </a:t>
            </a:r>
          </a:p>
          <a:p>
            <a:endParaRPr lang="pt-BR" dirty="0"/>
          </a:p>
          <a:p>
            <a:r>
              <a:rPr lang="pt-BR" dirty="0"/>
              <a:t>A manifestação clínica dos tumores </a:t>
            </a:r>
            <a:r>
              <a:rPr lang="pt-BR" dirty="0" err="1"/>
              <a:t>infantojuvenis</a:t>
            </a:r>
            <a:r>
              <a:rPr lang="pt-BR" dirty="0"/>
              <a:t> pode não diferir muito de doenças benignas (sem maior gravidade) comuns nessa faixa etária. Muitas vezes, a criança ou o jovem está em razoáveis condições de saúde no início da doença. Por esse motivo, o conhecimento do médico sobre a possibilidade da doença é fundamental.  </a:t>
            </a:r>
          </a:p>
          <a:p>
            <a:endParaRPr lang="pt-BR" dirty="0"/>
          </a:p>
          <a:p>
            <a:r>
              <a:rPr lang="pt-BR" dirty="0"/>
              <a:t> </a:t>
            </a:r>
          </a:p>
          <a:p>
            <a:r>
              <a:rPr lang="pt-BR" dirty="0"/>
              <a:t>Veja aqui um folder sobre sinais do câncer infantil.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FB54F-AEDA-4D9F-890A-C7BCE2151BEB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664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1EDEB-9B7B-4C74-92A2-30A3EC012BD6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A65CFEA-3F8E-4AA7-859F-AC66BBF5C99A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1EDEB-9B7B-4C74-92A2-30A3EC012BD6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CFEA-3F8E-4AA7-859F-AC66BBF5C99A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0A65CFEA-3F8E-4AA7-859F-AC66BBF5C99A}" type="slidenum">
              <a:rPr lang="pt-BR" smtClean="0"/>
              <a:t>‹nº›</a:t>
            </a:fld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1EDEB-9B7B-4C74-92A2-30A3EC012BD6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1EDEB-9B7B-4C74-92A2-30A3EC012BD6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A65CFEA-3F8E-4AA7-859F-AC66BBF5C99A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1EDEB-9B7B-4C74-92A2-30A3EC012BD6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A65CFEA-3F8E-4AA7-859F-AC66BBF5C99A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6C1EDEB-9B7B-4C74-92A2-30A3EC012BD6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CFEA-3F8E-4AA7-859F-AC66BBF5C99A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ço Reservado para Conteúdo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ector reto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1EDEB-9B7B-4C74-92A2-30A3EC012BD6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25" name="Elips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0A65CFEA-3F8E-4AA7-859F-AC66BBF5C99A}" type="slidenum">
              <a:rPr lang="pt-BR" smtClean="0"/>
              <a:t>‹nº›</a:t>
            </a:fld>
            <a:endParaRPr lang="pt-BR"/>
          </a:p>
        </p:txBody>
      </p:sp>
      <p:sp>
        <p:nvSpPr>
          <p:cNvPr id="23" name="Título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1EDEB-9B7B-4C74-92A2-30A3EC012BD6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A65CFEA-3F8E-4AA7-859F-AC66BBF5C99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1EDEB-9B7B-4C74-92A2-30A3EC012BD6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A65CFEA-3F8E-4AA7-859F-AC66BBF5C99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ço Reservado para Conteúdo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A65CFEA-3F8E-4AA7-859F-AC66BBF5C99A}" type="slidenum">
              <a:rPr lang="pt-BR" smtClean="0"/>
              <a:t>‹nº›</a:t>
            </a:fld>
            <a:endParaRPr lang="pt-BR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1EDEB-9B7B-4C74-92A2-30A3EC012BD6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ector reto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0A65CFEA-3F8E-4AA7-859F-AC66BBF5C99A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6C1EDEB-9B7B-4C74-92A2-30A3EC012BD6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6C1EDEB-9B7B-4C74-92A2-30A3EC012BD6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A65CFEA-3F8E-4AA7-859F-AC66BBF5C99A}" type="slidenum">
              <a:rPr lang="pt-BR" smtClean="0"/>
              <a:t>‹nº›</a:t>
            </a:fld>
            <a:endParaRPr lang="pt-BR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/>
              <a:t>Clique para editar 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aacc.org.br/o-cancer-infantil/tipos-e-principais-tratamentos.aspx#Osseos" TargetMode="External"/><Relationship Id="rId3" Type="http://schemas.openxmlformats.org/officeDocument/2006/relationships/hyperlink" Target="https://www.graacc.org.br/o-cancer-infantil/tipos-e-principais-tratamentos.aspx#Tumores" TargetMode="External"/><Relationship Id="rId7" Type="http://schemas.openxmlformats.org/officeDocument/2006/relationships/hyperlink" Target="https://www.graacc.org.br/o-cancer-infantil/tipos-e-principais-tratamentos.aspx#Partes" TargetMode="External"/><Relationship Id="rId12" Type="http://schemas.openxmlformats.org/officeDocument/2006/relationships/hyperlink" Target="https://www.graacc.org.br/o-cancer-infantil/tipos-e-principais-tratamentos.aspx#Germinativo" TargetMode="External"/><Relationship Id="rId2" Type="http://schemas.openxmlformats.org/officeDocument/2006/relationships/hyperlink" Target="https://www.graacc.org.br/o-cancer-infantil/tipos-e-principais-tratamentos.aspx#Leucemia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raacc.org.br/o-cancer-infantil/tipos-e-principais-tratamentos.aspx#Wilms" TargetMode="External"/><Relationship Id="rId11" Type="http://schemas.openxmlformats.org/officeDocument/2006/relationships/hyperlink" Target="https://www.graacc.org.br/o-cancer-infantil/tipos-e-principais-tratamentos.aspx#Histiocitose" TargetMode="External"/><Relationship Id="rId5" Type="http://schemas.openxmlformats.org/officeDocument/2006/relationships/hyperlink" Target="https://www.graacc.org.br/o-cancer-infantil/tipos-e-principais-tratamentos.aspx#Neuroblastoma" TargetMode="External"/><Relationship Id="rId10" Type="http://schemas.openxmlformats.org/officeDocument/2006/relationships/hyperlink" Target="https://www.graacc.org.br/o-cancer-infantil/tipos-e-principais-tratamentos.aspx#Hodgkin" TargetMode="External"/><Relationship Id="rId4" Type="http://schemas.openxmlformats.org/officeDocument/2006/relationships/hyperlink" Target="https://www.graacc.org.br/o-cancer-infantil/tipos-e-principais-tratamentos.aspx#Linfomas" TargetMode="External"/><Relationship Id="rId9" Type="http://schemas.openxmlformats.org/officeDocument/2006/relationships/hyperlink" Target="https://www.graacc.org.br/o-cancer-infantil/tipos-e-principais-tratamentos.aspx#Retinoblastoma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5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43200" y="4869160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Enf. Simone R. Pacheco de Abreu</a:t>
            </a:r>
          </a:p>
          <a:p>
            <a:pPr algn="r"/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CTI O1</a:t>
            </a:r>
          </a:p>
          <a:p>
            <a:pPr algn="r"/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ITACI- HCFM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-6052"/>
            <a:ext cx="7772400" cy="1470025"/>
          </a:xfrm>
        </p:spPr>
        <p:txBody>
          <a:bodyPr/>
          <a:lstStyle/>
          <a:p>
            <a:pPr algn="l"/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Oncologia Pediátrica</a:t>
            </a:r>
          </a:p>
        </p:txBody>
      </p:sp>
    </p:spTree>
    <p:extLst>
      <p:ext uri="{BB962C8B-B14F-4D97-AF65-F5344CB8AC3E}">
        <p14:creationId xmlns:p14="http://schemas.microsoft.com/office/powerpoint/2010/main" val="3053256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DIAGNÓSTICO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EXAME FÍSICO</a:t>
            </a:r>
          </a:p>
          <a:p>
            <a:r>
              <a:rPr lang="pt-BR" dirty="0"/>
              <a:t>EXAMES DE IMAGEM</a:t>
            </a:r>
          </a:p>
          <a:p>
            <a:r>
              <a:rPr lang="pt-BR" dirty="0"/>
              <a:t>MIELOGRAMA</a:t>
            </a:r>
          </a:p>
          <a:p>
            <a:r>
              <a:rPr lang="pt-BR" dirty="0"/>
              <a:t>EXAMES LABORATORIAIS</a:t>
            </a:r>
          </a:p>
          <a:p>
            <a:r>
              <a:rPr lang="pt-BR" dirty="0"/>
              <a:t>COLETA DE LCR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345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EXAME FÍSICO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4052689" cy="486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939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EXAME DE IMAGEM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RAIO X</a:t>
            </a:r>
          </a:p>
          <a:p>
            <a:r>
              <a:rPr lang="pt-BR" dirty="0"/>
              <a:t>TOMOGRAFIA COMPUTADORIZADA</a:t>
            </a:r>
          </a:p>
          <a:p>
            <a:r>
              <a:rPr lang="pt-BR" dirty="0"/>
              <a:t>RESSONÂNCIA MAGNÉTICA</a:t>
            </a:r>
          </a:p>
          <a:p>
            <a:r>
              <a:rPr lang="pt-BR" dirty="0"/>
              <a:t>PETSCAN</a:t>
            </a:r>
          </a:p>
          <a:p>
            <a:r>
              <a:rPr lang="pt-BR" dirty="0"/>
              <a:t>ENDOSCOPIA</a:t>
            </a:r>
          </a:p>
          <a:p>
            <a:r>
              <a:rPr lang="pt-BR" dirty="0"/>
              <a:t>BRONCOSPIA</a:t>
            </a:r>
          </a:p>
          <a:p>
            <a:r>
              <a:rPr lang="pt-BR" dirty="0"/>
              <a:t>COLONOSCOPIA</a:t>
            </a:r>
          </a:p>
        </p:txBody>
      </p:sp>
    </p:spTree>
    <p:extLst>
      <p:ext uri="{BB962C8B-B14F-4D97-AF65-F5344CB8AC3E}">
        <p14:creationId xmlns:p14="http://schemas.microsoft.com/office/powerpoint/2010/main" val="2812903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MIELOGRAMA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3429669" cy="4572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56792"/>
            <a:ext cx="476250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792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COLETA DE LCR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8204861" cy="4248472"/>
          </a:xfrm>
        </p:spPr>
      </p:pic>
    </p:spTree>
    <p:extLst>
      <p:ext uri="{BB962C8B-B14F-4D97-AF65-F5344CB8AC3E}">
        <p14:creationId xmlns:p14="http://schemas.microsoft.com/office/powerpoint/2010/main" val="1139796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EXAMES LABORATORIAIS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48" y="1527175"/>
            <a:ext cx="736979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815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TIPOS DE CÂNCERES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Conheça os tipos de câncer mais comuns em crianças e saiba mais sobre os tratamentos:</a:t>
            </a:r>
          </a:p>
          <a:p>
            <a:r>
              <a:rPr lang="pt-BR" u="sng" dirty="0">
                <a:hlinkClick r:id="rId2"/>
              </a:rPr>
              <a:t>Leucemias</a:t>
            </a:r>
            <a:r>
              <a:rPr lang="pt-BR" dirty="0"/>
              <a:t> (33%)</a:t>
            </a:r>
          </a:p>
          <a:p>
            <a:r>
              <a:rPr lang="pt-BR" u="sng" dirty="0">
                <a:hlinkClick r:id="rId3"/>
              </a:rPr>
              <a:t>Tumores do sistema nervoso central</a:t>
            </a:r>
            <a:r>
              <a:rPr lang="pt-BR" dirty="0"/>
              <a:t> (20%)</a:t>
            </a:r>
          </a:p>
          <a:p>
            <a:r>
              <a:rPr lang="pt-BR" u="sng" dirty="0">
                <a:hlinkClick r:id="rId4"/>
              </a:rPr>
              <a:t>Linfomas</a:t>
            </a:r>
            <a:r>
              <a:rPr lang="pt-BR" dirty="0"/>
              <a:t> (12%)</a:t>
            </a:r>
          </a:p>
          <a:p>
            <a:r>
              <a:rPr lang="pt-BR" u="sng" dirty="0" err="1">
                <a:hlinkClick r:id="rId5"/>
              </a:rPr>
              <a:t>Neuroblastoma</a:t>
            </a:r>
            <a:r>
              <a:rPr lang="pt-BR" dirty="0"/>
              <a:t> (8%)</a:t>
            </a:r>
          </a:p>
          <a:p>
            <a:r>
              <a:rPr lang="pt-BR" u="sng" dirty="0">
                <a:hlinkClick r:id="rId6"/>
              </a:rPr>
              <a:t>Tumor de </a:t>
            </a:r>
            <a:r>
              <a:rPr lang="pt-BR" u="sng" dirty="0" err="1">
                <a:hlinkClick r:id="rId6"/>
              </a:rPr>
              <a:t>Wilms</a:t>
            </a:r>
            <a:r>
              <a:rPr lang="pt-BR" u="sng" dirty="0">
                <a:hlinkClick r:id="rId6"/>
              </a:rPr>
              <a:t>, dos rins</a:t>
            </a:r>
            <a:r>
              <a:rPr lang="pt-BR" dirty="0"/>
              <a:t> (6%)</a:t>
            </a:r>
          </a:p>
          <a:p>
            <a:r>
              <a:rPr lang="pt-BR" u="sng" dirty="0">
                <a:hlinkClick r:id="rId7"/>
              </a:rPr>
              <a:t>Tumores de partes moles</a:t>
            </a:r>
            <a:r>
              <a:rPr lang="pt-BR" dirty="0"/>
              <a:t> (6%)</a:t>
            </a:r>
          </a:p>
          <a:p>
            <a:r>
              <a:rPr lang="pt-BR" u="sng" dirty="0">
                <a:hlinkClick r:id="rId8"/>
              </a:rPr>
              <a:t>Tumores ósseos</a:t>
            </a:r>
            <a:r>
              <a:rPr lang="pt-BR" dirty="0"/>
              <a:t> (5%)</a:t>
            </a:r>
          </a:p>
          <a:p>
            <a:r>
              <a:rPr lang="pt-BR" u="sng" dirty="0" err="1">
                <a:hlinkClick r:id="rId9"/>
              </a:rPr>
              <a:t>Retinoblastoma</a:t>
            </a:r>
            <a:r>
              <a:rPr lang="pt-BR" u="sng" dirty="0">
                <a:hlinkClick r:id="rId9"/>
              </a:rPr>
              <a:t>, nos olhos</a:t>
            </a:r>
            <a:r>
              <a:rPr lang="pt-BR" dirty="0"/>
              <a:t> (3%)</a:t>
            </a:r>
          </a:p>
          <a:p>
            <a:r>
              <a:rPr lang="pt-BR" u="sng" dirty="0">
                <a:hlinkClick r:id="rId10"/>
              </a:rPr>
              <a:t>Linfoma de Hodgkin</a:t>
            </a:r>
            <a:endParaRPr lang="pt-BR" dirty="0"/>
          </a:p>
          <a:p>
            <a:r>
              <a:rPr lang="pt-BR" u="sng" dirty="0" err="1">
                <a:hlinkClick r:id="rId11"/>
              </a:rPr>
              <a:t>Histiocitose</a:t>
            </a:r>
            <a:endParaRPr lang="pt-BR" dirty="0"/>
          </a:p>
          <a:p>
            <a:r>
              <a:rPr lang="pt-BR" u="sng" dirty="0">
                <a:hlinkClick r:id="rId12"/>
              </a:rPr>
              <a:t>Tumores Germinativos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111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PRINCIPAIS SINTOMAS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 dores de cabeça pela manhã e vômito;</a:t>
            </a:r>
          </a:p>
          <a:p>
            <a:r>
              <a:rPr lang="pt-BR" dirty="0"/>
              <a:t> caroços no pescoço, nas axilas e na virilha, ínguas que não resolvem;</a:t>
            </a:r>
          </a:p>
          <a:p>
            <a:r>
              <a:rPr lang="pt-BR" dirty="0"/>
              <a:t>dores nas pernas  que não passam e atrapalham as atividades das crianças;</a:t>
            </a:r>
          </a:p>
          <a:p>
            <a:r>
              <a:rPr lang="pt-BR" dirty="0"/>
              <a:t>manchas arroxeadas na pele, como hematomas ou pintinhas vermelhas;</a:t>
            </a:r>
          </a:p>
          <a:p>
            <a:r>
              <a:rPr lang="pt-BR" dirty="0"/>
              <a:t> aumento de tamanho de barriga;</a:t>
            </a:r>
          </a:p>
          <a:p>
            <a:r>
              <a:rPr lang="pt-BR" dirty="0"/>
              <a:t> brilho branco em um ou nos dois olhos quando a criança sai em fotografias com flash.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4706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8642962" cy="5001419"/>
          </a:xfrm>
        </p:spPr>
      </p:pic>
    </p:spTree>
    <p:extLst>
      <p:ext uri="{BB962C8B-B14F-4D97-AF65-F5344CB8AC3E}">
        <p14:creationId xmlns:p14="http://schemas.microsoft.com/office/powerpoint/2010/main" val="747052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534400" cy="758952"/>
          </a:xfrm>
        </p:spPr>
        <p:txBody>
          <a:bodyPr>
            <a:normAutofit/>
          </a:bodyPr>
          <a:lstStyle/>
          <a:p>
            <a:r>
              <a:rPr lang="pt-BR" dirty="0"/>
              <a:t>SINTOMAS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Nas leucemias, pela invasão da medula óssea por células anormais, a criança se torna mais sujeita a diminuição de glóbulos brancos (infecções), diminuição de glóbulos vermelhos(anemia), </a:t>
            </a:r>
            <a:r>
              <a:rPr lang="pt-BR" dirty="0" err="1"/>
              <a:t>plaquetopenia</a:t>
            </a:r>
            <a:r>
              <a:rPr lang="pt-BR" dirty="0"/>
              <a:t>(sangramentos) , dores ósseas, perda de peso e desconforto abdominal são as mais comuns.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3767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Câncer Infantil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No Brasil, a incidência anual é de aproximadamente 7000 casos novos. Atinge ambos os sexos, acometendo principalmente o sistema hematopoiético, o sistema nervoso, os rins, os ossos e os tecidos moles. Em geral, os diversos tipos de doenças neoplásicas específicas da infância e adolescência têm desenvolvimento rápido – manifestam-se em algumas semanas – e são muito sensíveis aos tratamentos quimioterápicos e radioterápicos.</a:t>
            </a:r>
          </a:p>
        </p:txBody>
      </p:sp>
    </p:spTree>
    <p:extLst>
      <p:ext uri="{BB962C8B-B14F-4D97-AF65-F5344CB8AC3E}">
        <p14:creationId xmlns:p14="http://schemas.microsoft.com/office/powerpoint/2010/main" val="4212164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SINTOMAS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No </a:t>
            </a:r>
            <a:r>
              <a:rPr lang="pt-BR" dirty="0" err="1"/>
              <a:t>retinoblastoma</a:t>
            </a:r>
            <a:r>
              <a:rPr lang="pt-BR" dirty="0"/>
              <a:t>, um sinal importante é o chamado "reflexo do olho do gato", </a:t>
            </a:r>
            <a:r>
              <a:rPr lang="pt-BR" dirty="0" err="1"/>
              <a:t>embranquecimento</a:t>
            </a:r>
            <a:r>
              <a:rPr lang="pt-BR" dirty="0"/>
              <a:t> da pupila quando exposta à luz. Pode se apresentar, também, através de fotofobia (sensibilidade exagerada à luz) ou estrabismo (olhar vesgo). Geralmente, acomete crianças antes dos 3 anos. Atualmente, a pesquisa desse reflexo pode ser feita desde a fase de recém-nascido.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8872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SINTOMAS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Aumento do volume ou surgimento de massa no abdômen pode ser sintoma de tumor de </a:t>
            </a:r>
            <a:r>
              <a:rPr lang="pt-BR" dirty="0" err="1"/>
              <a:t>Wilms</a:t>
            </a:r>
            <a:r>
              <a:rPr lang="pt-BR" dirty="0"/>
              <a:t> (que afeta os rins) ou </a:t>
            </a:r>
            <a:r>
              <a:rPr lang="pt-BR" dirty="0" err="1"/>
              <a:t>neuroblastoma</a:t>
            </a:r>
            <a:r>
              <a:rPr lang="pt-BR" dirty="0"/>
              <a:t>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2303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SINTOMAS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Tumores sólidos podem se manifestar pela formação de massa, visível ou não, e causar dor nos membros. Esse sintoma é frequente, por exemplo, no </a:t>
            </a:r>
            <a:r>
              <a:rPr lang="pt-BR" dirty="0" err="1"/>
              <a:t>osteossarcoma</a:t>
            </a:r>
            <a:r>
              <a:rPr lang="pt-BR" dirty="0"/>
              <a:t> (tumor no osso em crescimento), mais comum em adolescentes.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4195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SINTOMAS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Tumor de sistema nervoso central tem como sintomas dores de cabeça, vômitos, alterações motoras, alterações de comportamento e paralisia de nervos. </a:t>
            </a:r>
          </a:p>
          <a:p>
            <a:endParaRPr lang="pt-BR" dirty="0"/>
          </a:p>
          <a:p>
            <a:pPr algn="r"/>
            <a:r>
              <a:rPr lang="pt-BR" dirty="0"/>
              <a:t>Fonte: Inca, 2016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0124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LEUCEMIAS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Leucemia </a:t>
            </a:r>
            <a:r>
              <a:rPr lang="pt-BR" b="1" dirty="0" err="1"/>
              <a:t>Mielóide</a:t>
            </a:r>
            <a:r>
              <a:rPr lang="pt-BR" b="1" dirty="0"/>
              <a:t> Aguda (LMA)</a:t>
            </a:r>
            <a:r>
              <a:rPr lang="pt-BR" dirty="0"/>
              <a:t> é um câncer que se espalha rapidamente no sangue e medula óssea. Devido a origem das células leucêmicas, a medula óssea produz rapidamente um grande número de células, que na maioria das vezes não funcionam corretamente e substituem as células normais. Existem subclassificações das leucemias agudas que fogem do objetivo deste texto.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9560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Leucemia </a:t>
            </a:r>
            <a:r>
              <a:rPr lang="pt-BR" b="1" dirty="0" err="1"/>
              <a:t>Mielóide</a:t>
            </a:r>
            <a:r>
              <a:rPr lang="pt-BR" b="1" dirty="0"/>
              <a:t> Crônica (LMC)</a:t>
            </a:r>
            <a:r>
              <a:rPr lang="pt-BR" dirty="0"/>
              <a:t> é um tipo de leucemia caracterizada pela produção de leucócitos anormais em grande quantidade, o que pode causar redução no número de células normais (glóbulos brancos, vermelhos e plaquetas). Geralmente apresenta crescimento lento. Tende a ocorrer em adultos e idosos, e o acometimento de crianças é raro. </a:t>
            </a:r>
          </a:p>
        </p:txBody>
      </p:sp>
    </p:spTree>
    <p:extLst>
      <p:ext uri="{BB962C8B-B14F-4D97-AF65-F5344CB8AC3E}">
        <p14:creationId xmlns:p14="http://schemas.microsoft.com/office/powerpoint/2010/main" val="3208531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b="1" dirty="0"/>
              <a:t>Leucemia </a:t>
            </a:r>
            <a:r>
              <a:rPr lang="pt-BR" b="1" dirty="0" err="1"/>
              <a:t>Linfoblástica</a:t>
            </a:r>
            <a:r>
              <a:rPr lang="pt-BR" b="1" dirty="0"/>
              <a:t> Aguda (LLA)</a:t>
            </a:r>
            <a:r>
              <a:rPr lang="pt-BR" dirty="0"/>
              <a:t> é um câncer semelhante à leucemia </a:t>
            </a:r>
            <a:r>
              <a:rPr lang="pt-BR" dirty="0" err="1"/>
              <a:t>mielóide</a:t>
            </a:r>
            <a:r>
              <a:rPr lang="pt-BR" dirty="0"/>
              <a:t> aguda, mas que se origina de outro grupo de células, os precursores dos linfócitos. Linfócitos são glóbulos brancos que defendem o corpo contra infecções. A medula óssea cria inúmeras células subdesenvolvidas conhecidas como blastos, que em uma pessoa saudável tornar-se-iam linfócitos. Em uma pessoa com Leucemia </a:t>
            </a:r>
            <a:r>
              <a:rPr lang="pt-BR" dirty="0" err="1"/>
              <a:t>Linfoblástica</a:t>
            </a:r>
            <a:r>
              <a:rPr lang="pt-BR" dirty="0"/>
              <a:t> Aguda (LLA), porém, os blastos não se desenvolvem normalmente em células brancas do sangue. As células anormais então ocupam espaço na medula normalmente dedicado a células saudáveis, e dificultam a criação de novas células. Este processo pode levar a uma redução nos glóbulos vermelhos e no desenvolvimento de anemia, bem como uma redução de células brancas do sangue que leva a um sistema imunológico mais fraco.</a:t>
            </a:r>
          </a:p>
        </p:txBody>
      </p:sp>
    </p:spTree>
    <p:extLst>
      <p:ext uri="{BB962C8B-B14F-4D97-AF65-F5344CB8AC3E}">
        <p14:creationId xmlns:p14="http://schemas.microsoft.com/office/powerpoint/2010/main" val="2717437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b="1" dirty="0"/>
              <a:t>Leucemia </a:t>
            </a:r>
            <a:r>
              <a:rPr lang="pt-BR" b="1" dirty="0" err="1"/>
              <a:t>Linfóide</a:t>
            </a:r>
            <a:r>
              <a:rPr lang="pt-BR" b="1" dirty="0"/>
              <a:t> Aguda da Infância</a:t>
            </a: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>A Leucemia </a:t>
            </a:r>
            <a:r>
              <a:rPr lang="pt-BR" dirty="0" err="1"/>
              <a:t>Linfóide</a:t>
            </a:r>
            <a:r>
              <a:rPr lang="pt-BR" dirty="0"/>
              <a:t> Aguda caracteriza-se pelo crescimento excessivo das células progenitoras da medula óssea (tecido gelatinoso que preenche a cavidade interna de vários ossos, responsável pelos elementos do sangue como hemácias, leucócitos e plaquetas).</a:t>
            </a:r>
          </a:p>
        </p:txBody>
      </p:sp>
    </p:spTree>
    <p:extLst>
      <p:ext uri="{BB962C8B-B14F-4D97-AF65-F5344CB8AC3E}">
        <p14:creationId xmlns:p14="http://schemas.microsoft.com/office/powerpoint/2010/main" val="105097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b="1" dirty="0"/>
              <a:t>Leucemia </a:t>
            </a:r>
            <a:r>
              <a:rPr lang="pt-BR" b="1" dirty="0" err="1"/>
              <a:t>Linfocítica</a:t>
            </a:r>
            <a:r>
              <a:rPr lang="pt-BR" b="1" dirty="0"/>
              <a:t> Crônica (LLC</a:t>
            </a:r>
            <a:r>
              <a:rPr lang="pt-BR" dirty="0"/>
              <a:t>), assim como outros tipos de leucemia, desenvolve-se no sangue e medula óssea. </a:t>
            </a:r>
            <a:r>
              <a:rPr lang="pt-BR" b="1" dirty="0"/>
              <a:t>A leucemia</a:t>
            </a:r>
            <a:r>
              <a:rPr lang="pt-BR" dirty="0"/>
              <a:t> crônica progride a um ritmo mais lento do que leucemia aguda, mas ainda afeta linfócitos, que normalmente combatem as infecções. LLC cria muitos linfócitos subdesenvolvidos e sem função que tomaram o lugar das células saudáveis. Como as células cancerígenas continuam a multiplicar, elas dificultam a eficácia funcional de linfócitos, levando a um enfraquecimento do sistema </a:t>
            </a:r>
            <a:r>
              <a:rPr lang="pt-BR" dirty="0" err="1"/>
              <a:t>imunologico</a:t>
            </a:r>
            <a:r>
              <a:rPr lang="pt-BR" dirty="0"/>
              <a:t>. Anemia e sangramento também podem ocorrer em um paciente de LLC devido aos glóbulos vermelhos e plaquetas que são substituídos pelos linfócitos anormais.</a:t>
            </a:r>
          </a:p>
        </p:txBody>
      </p:sp>
    </p:spTree>
    <p:extLst>
      <p:ext uri="{BB962C8B-B14F-4D97-AF65-F5344CB8AC3E}">
        <p14:creationId xmlns:p14="http://schemas.microsoft.com/office/powerpoint/2010/main" val="3175235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TUMORES DE SNC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GLIOMAS</a:t>
            </a:r>
          </a:p>
          <a:p>
            <a:r>
              <a:rPr lang="pt-BR" dirty="0"/>
              <a:t>MENINGIOMAS</a:t>
            </a:r>
          </a:p>
          <a:p>
            <a:r>
              <a:rPr lang="pt-BR" dirty="0"/>
              <a:t>MEDULOBLASTOMAS</a:t>
            </a:r>
          </a:p>
          <a:p>
            <a:r>
              <a:rPr lang="pt-BR" dirty="0"/>
              <a:t>GANGLIOGLIOMAS</a:t>
            </a:r>
          </a:p>
          <a:p>
            <a:r>
              <a:rPr lang="pt-BR" dirty="0"/>
              <a:t>SCHWANNOMAS</a:t>
            </a:r>
          </a:p>
          <a:p>
            <a:r>
              <a:rPr lang="pt-BR" dirty="0"/>
              <a:t>CRANIOFARINGIOMAS</a:t>
            </a:r>
          </a:p>
          <a:p>
            <a:r>
              <a:rPr lang="pt-BR" dirty="0"/>
              <a:t>CORDOMAS</a:t>
            </a:r>
          </a:p>
          <a:p>
            <a:r>
              <a:rPr lang="pt-BR" dirty="0"/>
              <a:t>LINFOMAS NÃO HODGKIN</a:t>
            </a:r>
          </a:p>
          <a:p>
            <a:r>
              <a:rPr lang="pt-BR" dirty="0"/>
              <a:t>TUMORES PITUITÁRIOS</a:t>
            </a:r>
          </a:p>
        </p:txBody>
      </p:sp>
    </p:spTree>
    <p:extLst>
      <p:ext uri="{BB962C8B-B14F-4D97-AF65-F5344CB8AC3E}">
        <p14:creationId xmlns:p14="http://schemas.microsoft.com/office/powerpoint/2010/main" val="2397182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Câncer: o que é?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Benigno</a:t>
            </a:r>
          </a:p>
          <a:p>
            <a:r>
              <a:rPr lang="pt-BR" dirty="0"/>
              <a:t>Maligno </a:t>
            </a:r>
          </a:p>
          <a:p>
            <a:r>
              <a:rPr lang="pt-BR" dirty="0"/>
              <a:t>Metástase </a:t>
            </a:r>
          </a:p>
        </p:txBody>
      </p:sp>
    </p:spTree>
    <p:extLst>
      <p:ext uri="{BB962C8B-B14F-4D97-AF65-F5344CB8AC3E}">
        <p14:creationId xmlns:p14="http://schemas.microsoft.com/office/powerpoint/2010/main" val="3374437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LINFOMA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Linfoma é um câncer (tumor maligno) que tem origem no sistema linfático, uma rede complexa de tubos (vasos linfáticos), nódulos (ou linfonodos) e outros órgãos, que é responsável pelo transporte de linfócitos (glóbulos brancos), entre outras substancias, através dos vasos linfáticos, para todas as partes do corpo. A doença se desenvolve nos linfonodos, encontrados em várias partes do corpo, principalmente na axila, no pescoço e região inguinal.</a:t>
            </a:r>
          </a:p>
        </p:txBody>
      </p:sp>
    </p:spTree>
    <p:extLst>
      <p:ext uri="{BB962C8B-B14F-4D97-AF65-F5344CB8AC3E}">
        <p14:creationId xmlns:p14="http://schemas.microsoft.com/office/powerpoint/2010/main" val="1277057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MODALIDADES TERAPÊUTICAS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Terapia de indução</a:t>
            </a:r>
          </a:p>
          <a:p>
            <a:r>
              <a:rPr lang="pt-BR" dirty="0"/>
              <a:t>Terapia de consolidação</a:t>
            </a:r>
          </a:p>
          <a:p>
            <a:r>
              <a:rPr lang="pt-BR" dirty="0"/>
              <a:t>Terapia de manutenção</a:t>
            </a:r>
          </a:p>
          <a:p>
            <a:r>
              <a:rPr lang="pt-BR" dirty="0"/>
              <a:t>Transplante de células </a:t>
            </a:r>
            <a:r>
              <a:rPr lang="pt-BR" dirty="0" err="1"/>
              <a:t>hematopoéticas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42979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TRATAMENTO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Apesar de existirem protocolos para o tratamento, estes devem ser individualizados e é importante observar as necessidades e possibilidades terapêuticas de cada paciente.</a:t>
            </a:r>
          </a:p>
        </p:txBody>
      </p:sp>
    </p:spTree>
    <p:extLst>
      <p:ext uri="{BB962C8B-B14F-4D97-AF65-F5344CB8AC3E}">
        <p14:creationId xmlns:p14="http://schemas.microsoft.com/office/powerpoint/2010/main" val="1871283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TRATAMENTO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Curativo</a:t>
            </a:r>
          </a:p>
        </p:txBody>
      </p:sp>
    </p:spTree>
    <p:extLst>
      <p:ext uri="{BB962C8B-B14F-4D97-AF65-F5344CB8AC3E}">
        <p14:creationId xmlns:p14="http://schemas.microsoft.com/office/powerpoint/2010/main" val="23161269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TRATAMENTO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Remissão da doença</a:t>
            </a:r>
          </a:p>
        </p:txBody>
      </p:sp>
    </p:spTree>
    <p:extLst>
      <p:ext uri="{BB962C8B-B14F-4D97-AF65-F5344CB8AC3E}">
        <p14:creationId xmlns:p14="http://schemas.microsoft.com/office/powerpoint/2010/main" val="34827274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TRATAMENTO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Recidiva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0053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TRATAMENTO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Podemos classificar as opções de tratamento em quatro grupos: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08775"/>
            <a:ext cx="8568952" cy="337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958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TRATAMENTO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Cuidados Paliativos</a:t>
            </a:r>
          </a:p>
        </p:txBody>
      </p:sp>
    </p:spTree>
    <p:extLst>
      <p:ext uri="{BB962C8B-B14F-4D97-AF65-F5344CB8AC3E}">
        <p14:creationId xmlns:p14="http://schemas.microsoft.com/office/powerpoint/2010/main" val="1256296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CUIDADOS DE ENFERMAGEM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Amparo</a:t>
            </a:r>
          </a:p>
          <a:p>
            <a:r>
              <a:rPr lang="pt-BR" dirty="0"/>
              <a:t>Suporte</a:t>
            </a:r>
          </a:p>
          <a:p>
            <a:r>
              <a:rPr lang="pt-BR" dirty="0"/>
              <a:t>Conforto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21136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CUIDADOS DE ENFERMAGEM</a:t>
            </a:r>
          </a:p>
        </p:txBody>
      </p:sp>
      <p:pic>
        <p:nvPicPr>
          <p:cNvPr id="1026" name="Picture 2" descr="Resultado de imagem para cuidados de enfermagem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69" y="1908175"/>
            <a:ext cx="5238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657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315" y="1527175"/>
            <a:ext cx="574885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038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TRATAMENTO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QUIMIOTERAPIA</a:t>
            </a:r>
          </a:p>
          <a:p>
            <a:r>
              <a:rPr lang="pt-BR" dirty="0"/>
              <a:t>RADIOTERAPIA</a:t>
            </a:r>
          </a:p>
          <a:p>
            <a:r>
              <a:rPr lang="pt-BR" dirty="0"/>
              <a:t>CIRURGIA</a:t>
            </a:r>
          </a:p>
          <a:p>
            <a:r>
              <a:rPr lang="pt-BR" dirty="0"/>
              <a:t>TRANSPLANTE DE MEDULA OSSEA</a:t>
            </a:r>
          </a:p>
        </p:txBody>
      </p:sp>
    </p:spTree>
    <p:extLst>
      <p:ext uri="{BB962C8B-B14F-4D97-AF65-F5344CB8AC3E}">
        <p14:creationId xmlns:p14="http://schemas.microsoft.com/office/powerpoint/2010/main" val="30215287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QUIMIOTERAPIA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A quimioterapia </a:t>
            </a:r>
            <a:r>
              <a:rPr lang="pt-BR" dirty="0" err="1"/>
              <a:t>antineoplásica</a:t>
            </a:r>
            <a:r>
              <a:rPr lang="pt-BR" dirty="0"/>
              <a:t> consiste no emprego de substâncias químicas, isoladas ou em combinação, com o objetivo de tratar as neoplasias malignas. É o tratamento de escolha para doenças do sistema </a:t>
            </a:r>
            <a:r>
              <a:rPr lang="pt-BR" dirty="0" err="1"/>
              <a:t>hematopoético</a:t>
            </a:r>
            <a:r>
              <a:rPr lang="pt-BR" dirty="0"/>
              <a:t> e para os tumores sólidos, que apresentam ou não metástases regionais ou a distância.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04925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QUIMIOTERAPIA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149709"/>
            <a:ext cx="8504238" cy="332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6105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QUIMIOTERAPIA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627007"/>
            <a:ext cx="8504238" cy="437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4620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dirty="0"/>
              <a:t>NORMAS DE SEGURANÇA NA PREPARAÇÃO E ADMINISTRAÇÃO DE ANTINEOPLÁSICOS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 Todo agente quimioterápico deve ser preparado por enfermeiro e/ou farmacêutico, de acordo com as normas dos conselhos profissionais, devidamente treinados e capacitados.</a:t>
            </a:r>
          </a:p>
          <a:p>
            <a:r>
              <a:rPr lang="pt-BR" dirty="0"/>
              <a:t>A área de preparo deve ser exclusiva, para evitar interrupções, minimizar o risco de acidentes e contaminações, e deve estar situada em área restrita, a fim de evitar o fluxo de pessoas.</a:t>
            </a:r>
          </a:p>
          <a:p>
            <a:r>
              <a:rPr lang="pt-BR" dirty="0"/>
              <a:t> A preparação da QT deve ser feita em uma Cabine de Segurança Biológica (CSB), Classe II, tipo B2 (exaustão externa), que garanta a proteção pessoal e ambiental, pois o fluxo de ar filtrado incide verticalmente em relação à área de preparo e, a seguir, é totalmente aspirado e submetido à nova filtragem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80247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dirty="0"/>
              <a:t>NORMAS DE SEGURANÇA NA PREPARAÇÃO E ADMINISTRAÇÃO DE ANTINEOPLÁSICOS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É necessário o uso de equipamento de proteção individual, em:</a:t>
            </a:r>
          </a:p>
          <a:p>
            <a:r>
              <a:rPr lang="pt-BR" dirty="0"/>
              <a:t>- Área de preparação: luvas (tipo cirúrgica) de látex, punho longo, sem talco e estéreis; avental longo ou macacão de uso restrito à área de preparação, com baixa liberação de partículas, permeabilidade, fechado, com mangas e punho elástico; em caso de </a:t>
            </a:r>
            <a:r>
              <a:rPr lang="pt-BR" dirty="0" err="1"/>
              <a:t>paramentação</a:t>
            </a:r>
            <a:r>
              <a:rPr lang="pt-BR" dirty="0"/>
              <a:t> reutilizável, deve ser guardado separadamente, em ambiente fechado, até que lavado. O processo da lavagem deve ser exclusivo a este vestiário.</a:t>
            </a:r>
          </a:p>
          <a:p>
            <a:r>
              <a:rPr lang="pt-BR" dirty="0"/>
              <a:t>- Área de administração: luvas e aventais de procedimento devem ser utilizados durante a administração de QA. Faculta-se a utilização de óculos e proteção respiratória.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50475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68152"/>
          </a:xfrm>
        </p:spPr>
        <p:txBody>
          <a:bodyPr>
            <a:normAutofit fontScale="90000"/>
          </a:bodyPr>
          <a:lstStyle/>
          <a:p>
            <a:r>
              <a:rPr lang="pt-BR" dirty="0"/>
              <a:t>VIAS DE ADMINISTRAÇÃO DE QUIMIOTERÁPICOS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Endovenosa</a:t>
            </a:r>
          </a:p>
          <a:p>
            <a:r>
              <a:rPr lang="pt-BR" dirty="0"/>
              <a:t>Oral</a:t>
            </a:r>
          </a:p>
          <a:p>
            <a:r>
              <a:rPr lang="pt-BR" dirty="0" err="1"/>
              <a:t>Intratecal</a:t>
            </a:r>
            <a:endParaRPr lang="pt-BR" dirty="0"/>
          </a:p>
          <a:p>
            <a:r>
              <a:rPr lang="pt-BR" dirty="0"/>
              <a:t>Intramuscular</a:t>
            </a:r>
          </a:p>
          <a:p>
            <a:r>
              <a:rPr lang="pt-BR" dirty="0"/>
              <a:t>Subcutânea</a:t>
            </a:r>
          </a:p>
          <a:p>
            <a:r>
              <a:rPr lang="pt-BR" dirty="0" err="1"/>
              <a:t>Intrapleural</a:t>
            </a:r>
            <a:endParaRPr lang="pt-BR" dirty="0"/>
          </a:p>
          <a:p>
            <a:r>
              <a:rPr lang="pt-BR" dirty="0"/>
              <a:t>Intraperitoneal</a:t>
            </a:r>
          </a:p>
          <a:p>
            <a:r>
              <a:rPr lang="pt-BR" dirty="0" err="1"/>
              <a:t>Intravesical</a:t>
            </a:r>
            <a:r>
              <a:rPr lang="pt-BR" dirty="0"/>
              <a:t> </a:t>
            </a:r>
          </a:p>
          <a:p>
            <a:r>
              <a:rPr lang="pt-BR" dirty="0" err="1"/>
              <a:t>Intrarterial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46785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dirty="0"/>
              <a:t>CUIDADOS DE ENFERMAGEM NA ADMINISTRAÇÃO DE ANTINEOPLÁSICOS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92899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1475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RADIOTERAPIA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Na terapia, os radioisótopos são utilizados em doses elevadas visando justamente ao efeito deletério da radioatividade sobre determinados tecidos, permitindo o estudo da fisiologia e das transformações bioquímicas dos organismos vivos em condições normais, sem lhes alterar a higidez.</a:t>
            </a:r>
          </a:p>
          <a:p>
            <a:r>
              <a:rPr lang="pt-BR" dirty="0"/>
              <a:t>O objetivo da radioterapia é alcançar um índice terapêutico favorável, levando as células malignas a perderem a sua </a:t>
            </a:r>
            <a:r>
              <a:rPr lang="pt-BR" dirty="0" err="1"/>
              <a:t>clonogenicidade</a:t>
            </a:r>
            <a:r>
              <a:rPr lang="pt-BR" dirty="0"/>
              <a:t> e, ao mesmo tempo, preservando os tecidos normais.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91041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CIRURGIA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Pode ser realizada com finalidade diagnóstica, preventiva, curativa ou paliativa.</a:t>
            </a:r>
          </a:p>
          <a:p>
            <a:r>
              <a:rPr lang="pt-BR" dirty="0"/>
              <a:t>Estima-se que cerca de 60% de todos os pacientes portadores de câncer necessitem de cirurgia para o seu tratamento. Quase todos são submetidos a algum tipo de procedimento cirúrgico para diagnóstico (como a biópsia) ou </a:t>
            </a:r>
            <a:r>
              <a:rPr lang="pt-BR" dirty="0" err="1"/>
              <a:t>estadiamento</a:t>
            </a:r>
            <a:r>
              <a:rPr lang="pt-BR" dirty="0"/>
              <a:t> da doença. </a:t>
            </a:r>
          </a:p>
          <a:p>
            <a:r>
              <a:rPr lang="pt-BR" dirty="0"/>
              <a:t>A ressecção curativa é aquela em que todo o câncer visível é removido e as margens cirúrgicas são microscopicamente livres de lesão. Um limite macroscópico de 2 cm pode ser suficiente em uma margem da ressecção, mas pode ser necessária uma distância maior em outra margem.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5158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62" y="1527175"/>
            <a:ext cx="51481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1394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TIPOS DE TRANSPLANTES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Transplante </a:t>
            </a:r>
            <a:r>
              <a:rPr lang="pt-BR" dirty="0" err="1"/>
              <a:t>alogênico</a:t>
            </a:r>
            <a:r>
              <a:rPr lang="pt-BR" dirty="0"/>
              <a:t> é aquele no qual as células precursoras da medula provêm de outro indivíduo (doador), de acordo com o nível de compatibilidade do material sanguíneo. A primeira opção é sempre pela medula de um irmão. Se o indivíduo não tem irmão ou este não é compatível, também verifica-se a compatibilidade com a mãe e o pai. Se não há um doador aparentado com boa compatibilidade, procura-se um não aparentado compatível. Este tipo de transplante também pode ser feito a partir de células precursoras de medula óssea obtidas do sangue de um cordão umbilical.</a:t>
            </a:r>
          </a:p>
        </p:txBody>
      </p:sp>
    </p:spTree>
    <p:extLst>
      <p:ext uri="{BB962C8B-B14F-4D97-AF65-F5344CB8AC3E}">
        <p14:creationId xmlns:p14="http://schemas.microsoft.com/office/powerpoint/2010/main" val="41158859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Transplante autólogo é aquele no qual as células precursoras da medula óssea provêm do próprio indivíduo transplantado (receptor). As células da medula ou do sangue periférico do próprio paciente são coletadas e congeladas para uso posterior. Esse tipo de transplante é usado basicamente para doenças que não afetam a qualidade da medula óssea, ou seja, aquelas que não têm origem diretamente na medula ou quando a doença já diminuiu a ponto de não ser mais detectada na medula (estado de remissão).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pt-BR" dirty="0"/>
              <a:t>TIPOS DE TRANSPLANTES</a:t>
            </a:r>
          </a:p>
        </p:txBody>
      </p:sp>
    </p:spTree>
    <p:extLst>
      <p:ext uri="{BB962C8B-B14F-4D97-AF65-F5344CB8AC3E}">
        <p14:creationId xmlns:p14="http://schemas.microsoft.com/office/powerpoint/2010/main" val="27040244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Transplante </a:t>
            </a:r>
            <a:r>
              <a:rPr lang="pt-BR" dirty="0" err="1"/>
              <a:t>Singênico</a:t>
            </a:r>
            <a:r>
              <a:rPr lang="pt-BR" dirty="0"/>
              <a:t> é realizado com doação de medula de um irmão gêmeo univitelino.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TIPOS DE TRANSPLANTES</a:t>
            </a:r>
          </a:p>
        </p:txBody>
      </p:sp>
    </p:spTree>
    <p:extLst>
      <p:ext uri="{BB962C8B-B14F-4D97-AF65-F5344CB8AC3E}">
        <p14:creationId xmlns:p14="http://schemas.microsoft.com/office/powerpoint/2010/main" val="6097656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COMO É FEITO O TRANSPLANTE?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869" y="1550035"/>
            <a:ext cx="3395749" cy="4526280"/>
          </a:xfrm>
        </p:spPr>
      </p:pic>
    </p:spTree>
    <p:extLst>
      <p:ext uri="{BB962C8B-B14F-4D97-AF65-F5344CB8AC3E}">
        <p14:creationId xmlns:p14="http://schemas.microsoft.com/office/powerpoint/2010/main" val="26470773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TRANSPLANTE</a:t>
            </a:r>
            <a:endParaRPr lang="pt-BR" dirty="0"/>
          </a:p>
        </p:txBody>
      </p:sp>
      <p:pic>
        <p:nvPicPr>
          <p:cNvPr id="2050" name="Picture 2" descr="Resultado de imagem para transplante de medul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19" y="1617662"/>
            <a:ext cx="7334250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8794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CONDICIONAMENTO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O condicionamento </a:t>
            </a:r>
            <a:r>
              <a:rPr lang="pt-BR" dirty="0" err="1"/>
              <a:t>pré</a:t>
            </a:r>
            <a:r>
              <a:rPr lang="pt-BR" dirty="0"/>
              <a:t> transplante tem a finalidade de induzir a imunossupressão, que permita a enxertia das </a:t>
            </a:r>
            <a:r>
              <a:rPr lang="pt-BR" dirty="0" err="1"/>
              <a:t>celulas</a:t>
            </a:r>
            <a:r>
              <a:rPr lang="pt-BR" dirty="0"/>
              <a:t> infundidas e no caso de doenças neoplásicas de erradicar a doença residual no paciente. </a:t>
            </a:r>
          </a:p>
        </p:txBody>
      </p:sp>
    </p:spTree>
    <p:extLst>
      <p:ext uri="{BB962C8B-B14F-4D97-AF65-F5344CB8AC3E}">
        <p14:creationId xmlns:p14="http://schemas.microsoft.com/office/powerpoint/2010/main" val="33236732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PUNÇÃO INTRA-ÓSSEA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31" y="1731962"/>
            <a:ext cx="5305425" cy="4162425"/>
          </a:xfrm>
        </p:spPr>
      </p:pic>
    </p:spTree>
    <p:extLst>
      <p:ext uri="{BB962C8B-B14F-4D97-AF65-F5344CB8AC3E}">
        <p14:creationId xmlns:p14="http://schemas.microsoft.com/office/powerpoint/2010/main" val="33244780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AFÉRESE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72816"/>
            <a:ext cx="5559152" cy="4169364"/>
          </a:xfrm>
        </p:spPr>
      </p:pic>
    </p:spTree>
    <p:extLst>
      <p:ext uri="{BB962C8B-B14F-4D97-AF65-F5344CB8AC3E}">
        <p14:creationId xmlns:p14="http://schemas.microsoft.com/office/powerpoint/2010/main" val="12868055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SANGUE DO CORDÃO UMBILICAL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8021804" cy="4063677"/>
          </a:xfrm>
        </p:spPr>
      </p:pic>
    </p:spTree>
    <p:extLst>
      <p:ext uri="{BB962C8B-B14F-4D97-AF65-F5344CB8AC3E}">
        <p14:creationId xmlns:p14="http://schemas.microsoft.com/office/powerpoint/2010/main" val="39331800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APLASIA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2 A 3 SEMANAS</a:t>
            </a:r>
          </a:p>
          <a:p>
            <a:r>
              <a:rPr lang="pt-BR" dirty="0"/>
              <a:t>RISCO DE INFECÇÕES</a:t>
            </a:r>
          </a:p>
          <a:p>
            <a:r>
              <a:rPr lang="pt-BR" dirty="0"/>
              <a:t>RISCO DE ANEMIA</a:t>
            </a:r>
          </a:p>
          <a:p>
            <a:r>
              <a:rPr lang="pt-BR" dirty="0"/>
              <a:t>RISCO DE SANGRAMENTOS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27697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TIPOS DE CRESCIMENTO CELULAR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Displasia</a:t>
            </a:r>
          </a:p>
          <a:p>
            <a:r>
              <a:rPr lang="pt-BR" dirty="0" err="1"/>
              <a:t>Metaplasia</a:t>
            </a:r>
            <a:endParaRPr lang="pt-BR" dirty="0"/>
          </a:p>
          <a:p>
            <a:r>
              <a:rPr lang="pt-BR" dirty="0"/>
              <a:t>Hiperplasia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823364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COMPLICAÇÕES PÓS TMO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27174"/>
            <a:ext cx="9036495" cy="5142185"/>
          </a:xfrm>
        </p:spPr>
      </p:pic>
    </p:spTree>
    <p:extLst>
      <p:ext uri="{BB962C8B-B14F-4D97-AF65-F5344CB8AC3E}">
        <p14:creationId xmlns:p14="http://schemas.microsoft.com/office/powerpoint/2010/main" val="35944991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EMERGÊNCIA PÓS TMO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Manutenção de vias respiratórias</a:t>
            </a:r>
          </a:p>
          <a:p>
            <a:r>
              <a:rPr lang="pt-BR" dirty="0"/>
              <a:t>Drogas vasoativas</a:t>
            </a:r>
          </a:p>
          <a:p>
            <a:r>
              <a:rPr lang="pt-BR" dirty="0"/>
              <a:t>Equilíbrio hídrico e hidroeletrolítico</a:t>
            </a:r>
          </a:p>
          <a:p>
            <a:r>
              <a:rPr lang="pt-BR" dirty="0" err="1"/>
              <a:t>Antibioticoterapia</a:t>
            </a:r>
            <a:endParaRPr lang="pt-BR" dirty="0"/>
          </a:p>
          <a:p>
            <a:r>
              <a:rPr lang="pt-BR" dirty="0" err="1"/>
              <a:t>Corticóides</a:t>
            </a:r>
            <a:endParaRPr lang="pt-BR" dirty="0"/>
          </a:p>
          <a:p>
            <a:r>
              <a:rPr lang="pt-BR" dirty="0"/>
              <a:t>Preservação de função renal</a:t>
            </a:r>
          </a:p>
          <a:p>
            <a:r>
              <a:rPr lang="pt-BR" dirty="0"/>
              <a:t>Sedações</a:t>
            </a:r>
          </a:p>
          <a:p>
            <a:r>
              <a:rPr lang="pt-BR" dirty="0"/>
              <a:t>Controle da dor</a:t>
            </a:r>
          </a:p>
          <a:p>
            <a:r>
              <a:rPr lang="pt-BR" dirty="0"/>
              <a:t>Apoio familiar</a:t>
            </a:r>
          </a:p>
        </p:txBody>
      </p:sp>
    </p:spTree>
    <p:extLst>
      <p:ext uri="{BB962C8B-B14F-4D97-AF65-F5344CB8AC3E}">
        <p14:creationId xmlns:p14="http://schemas.microsoft.com/office/powerpoint/2010/main" val="33447325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PEGA DA MEDULA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Este período acontece geralmente entre 15-25 dias após o transplante. É uma fase delicada, pois o paciente fica sem imunidade aguardando o desenvolvimento da nova medula em seu organismo. Entre os vários cuidados necessários nesta etapa a internação em isolamento é principal requisito. A terapia da imunossupressão adequada é imprescindível para evitar a rejeição aguda de transplantes de órgãos, evitando assim a perda do enxerto. Considera-se que a medula pegou quando os leucócitos estiverem acima 500 </a:t>
            </a:r>
            <a:r>
              <a:rPr lang="pt-BR" dirty="0" err="1"/>
              <a:t>celulas</a:t>
            </a:r>
            <a:r>
              <a:rPr lang="pt-BR" dirty="0"/>
              <a:t>/mm3 por 3 dias consecutivos.</a:t>
            </a:r>
          </a:p>
        </p:txBody>
      </p:sp>
    </p:spTree>
    <p:extLst>
      <p:ext uri="{BB962C8B-B14F-4D97-AF65-F5344CB8AC3E}">
        <p14:creationId xmlns:p14="http://schemas.microsoft.com/office/powerpoint/2010/main" val="16427200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DISPOSITIVOS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Administração de quimioterápicos</a:t>
            </a:r>
          </a:p>
          <a:p>
            <a:r>
              <a:rPr lang="pt-BR" dirty="0"/>
              <a:t>Coletas de exames</a:t>
            </a:r>
          </a:p>
          <a:p>
            <a:r>
              <a:rPr lang="pt-BR" dirty="0"/>
              <a:t>Administração de antibióticos/medicamentos</a:t>
            </a:r>
          </a:p>
          <a:p>
            <a:r>
              <a:rPr lang="pt-BR" dirty="0"/>
              <a:t>Transfusão de </a:t>
            </a:r>
            <a:r>
              <a:rPr lang="pt-BR" dirty="0" err="1"/>
              <a:t>hemocomponentes</a:t>
            </a:r>
            <a:endParaRPr lang="pt-BR" dirty="0"/>
          </a:p>
          <a:p>
            <a:r>
              <a:rPr lang="pt-BR" dirty="0"/>
              <a:t>Aférese</a:t>
            </a:r>
          </a:p>
          <a:p>
            <a:r>
              <a:rPr lang="pt-BR" dirty="0" err="1"/>
              <a:t>Hemodiafiltração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2746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dirty="0"/>
              <a:t>CATÉTERES</a:t>
            </a:r>
            <a:br>
              <a:rPr lang="pt-BR" dirty="0"/>
            </a:br>
            <a:r>
              <a:rPr lang="pt-BR" dirty="0"/>
              <a:t>PORT-A-CATH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56" y="1636712"/>
            <a:ext cx="5438775" cy="4352925"/>
          </a:xfrm>
        </p:spPr>
      </p:pic>
    </p:spTree>
    <p:extLst>
      <p:ext uri="{BB962C8B-B14F-4D97-AF65-F5344CB8AC3E}">
        <p14:creationId xmlns:p14="http://schemas.microsoft.com/office/powerpoint/2010/main" val="3810454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dirty="0"/>
              <a:t>CATETER TUNELIZADO</a:t>
            </a:r>
            <a:br>
              <a:rPr lang="pt-BR" dirty="0"/>
            </a:br>
            <a:r>
              <a:rPr lang="pt-BR" dirty="0"/>
              <a:t>LONGA PERMANÊNCIA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4" y="1527175"/>
            <a:ext cx="8128000" cy="4572000"/>
          </a:xfrm>
        </p:spPr>
      </p:pic>
    </p:spTree>
    <p:extLst>
      <p:ext uri="{BB962C8B-B14F-4D97-AF65-F5344CB8AC3E}">
        <p14:creationId xmlns:p14="http://schemas.microsoft.com/office/powerpoint/2010/main" val="39540218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PICC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060848"/>
            <a:ext cx="6447400" cy="3377877"/>
          </a:xfrm>
        </p:spPr>
      </p:pic>
    </p:spTree>
    <p:extLst>
      <p:ext uri="{BB962C8B-B14F-4D97-AF65-F5344CB8AC3E}">
        <p14:creationId xmlns:p14="http://schemas.microsoft.com/office/powerpoint/2010/main" val="15757564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dirty="0"/>
              <a:t>CATETER NÃO-TUNELIZADO</a:t>
            </a:r>
            <a:br>
              <a:rPr lang="pt-BR" dirty="0"/>
            </a:br>
            <a:r>
              <a:rPr lang="pt-BR" dirty="0"/>
              <a:t>CURTA PERMANÊNCIA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44" y="2543175"/>
            <a:ext cx="2540000" cy="2540000"/>
          </a:xfrm>
        </p:spPr>
      </p:pic>
    </p:spTree>
    <p:extLst>
      <p:ext uri="{BB962C8B-B14F-4D97-AF65-F5344CB8AC3E}">
        <p14:creationId xmlns:p14="http://schemas.microsoft.com/office/powerpoint/2010/main" val="26582841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CATÉTER VENOSO CENTRAL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06" y="1836737"/>
            <a:ext cx="6467475" cy="3952875"/>
          </a:xfrm>
        </p:spPr>
      </p:pic>
    </p:spTree>
    <p:extLst>
      <p:ext uri="{BB962C8B-B14F-4D97-AF65-F5344CB8AC3E}">
        <p14:creationId xmlns:p14="http://schemas.microsoft.com/office/powerpoint/2010/main" val="14136137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UTI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04" y="1527175"/>
            <a:ext cx="517508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337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951" y="1527175"/>
            <a:ext cx="5983586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260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MONITORIZAÇÃO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632848" cy="493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3843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MONITORIZAÇÃO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P.A.I.</a:t>
            </a:r>
          </a:p>
          <a:p>
            <a:r>
              <a:rPr lang="pt-BR" dirty="0"/>
              <a:t>B.I.S.</a:t>
            </a:r>
          </a:p>
          <a:p>
            <a:r>
              <a:rPr lang="pt-BR" dirty="0"/>
              <a:t>MONITOR CARDÍACO</a:t>
            </a:r>
          </a:p>
          <a:p>
            <a:r>
              <a:rPr lang="pt-BR" dirty="0"/>
              <a:t>OXIMETRIA DE PULSO</a:t>
            </a:r>
          </a:p>
          <a:p>
            <a:r>
              <a:rPr lang="pt-BR" dirty="0"/>
              <a:t>TERMÔMETRO</a:t>
            </a:r>
          </a:p>
          <a:p>
            <a:r>
              <a:rPr lang="pt-BR" dirty="0"/>
              <a:t>P.I.A.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61141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u="sng" dirty="0" smtClean="0"/>
              <a:t>BIS- MONITOR DE INDICE BISPECTRAL</a:t>
            </a:r>
            <a:endParaRPr lang="pt-BR" i="1" u="sng" dirty="0"/>
          </a:p>
        </p:txBody>
      </p:sp>
      <p:pic>
        <p:nvPicPr>
          <p:cNvPr id="3074" name="Picture 2" descr="Resultado de imagem para MONITOR DE SEDAÇÃ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271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0855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VENTILADOR MECÂNICO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56792"/>
            <a:ext cx="3276724" cy="492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1628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VAFO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27175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7146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P.A.I.</a:t>
            </a:r>
            <a:endParaRPr lang="pt-BR" dirty="0"/>
          </a:p>
        </p:txBody>
      </p:sp>
      <p:pic>
        <p:nvPicPr>
          <p:cNvPr id="4098" name="Picture 2" descr="Resultado de imagem para PRESSAO ARTERIAL INVASIV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4" y="1527175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7229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PRISMAFLEX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00808"/>
            <a:ext cx="2854776" cy="478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8857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P.I.A.</a:t>
            </a:r>
            <a:endParaRPr lang="pt-BR" dirty="0"/>
          </a:p>
        </p:txBody>
      </p:sp>
      <p:pic>
        <p:nvPicPr>
          <p:cNvPr id="5122" name="Picture 2" descr="Resultado de imagem para pressão intra abdomina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781" y="1751012"/>
            <a:ext cx="3971925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1119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BOMBA DE INFUSÃO CONTÍNUA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4" y="1527175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4514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BOMBA DE INFUSÃO CONTÍNUA</a:t>
            </a: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369409" cy="421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83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Apesar de o câncer ser raro em crianças, ele é uma das causas de morte mais frequente nesta idade. O câncer não é uma doença contagiosa. Na maior parte dos casos, não se sabe por que uma criança desenvolveu um tumor. Sabemos que, em geral, as crianças não herdam o câncer dos pais.</a:t>
            </a:r>
          </a:p>
        </p:txBody>
      </p:sp>
    </p:spTree>
    <p:extLst>
      <p:ext uri="{BB962C8B-B14F-4D97-AF65-F5344CB8AC3E}">
        <p14:creationId xmlns:p14="http://schemas.microsoft.com/office/powerpoint/2010/main" val="30282241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AFÉRESE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56792"/>
            <a:ext cx="3960440" cy="496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2608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ÓXIDO NÍTRICO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021" y="1527175"/>
            <a:ext cx="2523446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6915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DIREITOS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Exames complementares necessários, desde os mais simples até os mais complexos; </a:t>
            </a:r>
          </a:p>
          <a:p>
            <a:r>
              <a:rPr lang="pt-BR" dirty="0"/>
              <a:t>Assistência médica e de outros profissionais como enfermeiro, assistente social, psicólogo, nutricionista, em unidades especializadas no tratamento do câncer, mesmo fora de seu município de origem, ou, se necessário, fora do Estado;  cirurgia, quimioterapia, radioterapia, transplantes, cuidados paliativos, entre outros tratamentos; </a:t>
            </a:r>
          </a:p>
          <a:p>
            <a:r>
              <a:rPr lang="pt-BR" dirty="0"/>
              <a:t>Transporte ou recursos financeiros para custeio de passagens, hospedagem e alimentação quando o tratamento for realizado fora do seu município de origem; </a:t>
            </a:r>
          </a:p>
          <a:p>
            <a:r>
              <a:rPr lang="pt-BR" dirty="0"/>
              <a:t>Acesso à medicação mais indicada para os diferentes casos; </a:t>
            </a:r>
          </a:p>
          <a:p>
            <a:r>
              <a:rPr lang="pt-BR" dirty="0"/>
              <a:t>Acesso a órteses e próteses.</a:t>
            </a:r>
          </a:p>
        </p:txBody>
      </p:sp>
    </p:spTree>
    <p:extLst>
      <p:ext uri="{BB962C8B-B14F-4D97-AF65-F5344CB8AC3E}">
        <p14:creationId xmlns:p14="http://schemas.microsoft.com/office/powerpoint/2010/main" val="28211785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FAMÍLIA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27175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40938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EQUIPE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Enfermagem</a:t>
            </a:r>
          </a:p>
          <a:p>
            <a:r>
              <a:rPr lang="pt-BR" dirty="0"/>
              <a:t>Medico</a:t>
            </a:r>
          </a:p>
          <a:p>
            <a:r>
              <a:rPr lang="pt-BR" dirty="0"/>
              <a:t>Fisioterapeuta</a:t>
            </a:r>
          </a:p>
          <a:p>
            <a:r>
              <a:rPr lang="pt-BR" dirty="0"/>
              <a:t>Nutricionista</a:t>
            </a:r>
          </a:p>
          <a:p>
            <a:r>
              <a:rPr lang="pt-BR" dirty="0"/>
              <a:t>Fonoaudiólogo</a:t>
            </a:r>
          </a:p>
          <a:p>
            <a:r>
              <a:rPr lang="pt-BR" dirty="0"/>
              <a:t>Terapeuta Ocupacional</a:t>
            </a:r>
          </a:p>
          <a:p>
            <a:r>
              <a:rPr lang="pt-BR" dirty="0"/>
              <a:t>Serviço Social</a:t>
            </a:r>
          </a:p>
          <a:p>
            <a:r>
              <a:rPr lang="pt-BR" dirty="0"/>
              <a:t>Psicologia</a:t>
            </a:r>
          </a:p>
          <a:p>
            <a:r>
              <a:rPr lang="pt-BR" dirty="0"/>
              <a:t>Assistente Espiritual/religioso</a:t>
            </a:r>
          </a:p>
        </p:txBody>
      </p:sp>
    </p:spTree>
    <p:extLst>
      <p:ext uri="{BB962C8B-B14F-4D97-AF65-F5344CB8AC3E}">
        <p14:creationId xmlns:p14="http://schemas.microsoft.com/office/powerpoint/2010/main" val="35508902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MORTE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4623048" cy="446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7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REFERENCIAS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GRAAC</a:t>
            </a:r>
          </a:p>
          <a:p>
            <a:r>
              <a:rPr lang="pt-BR" dirty="0"/>
              <a:t>AC CAMARGO</a:t>
            </a:r>
          </a:p>
          <a:p>
            <a:r>
              <a:rPr lang="pt-BR" dirty="0"/>
              <a:t>SOBOPE</a:t>
            </a:r>
          </a:p>
          <a:p>
            <a:r>
              <a:rPr lang="pt-BR" dirty="0"/>
              <a:t>REDOME</a:t>
            </a:r>
          </a:p>
          <a:p>
            <a:r>
              <a:rPr lang="pt-BR" dirty="0"/>
              <a:t>INCA</a:t>
            </a:r>
          </a:p>
          <a:p>
            <a:r>
              <a:rPr lang="pt-BR" dirty="0"/>
              <a:t>HOSPITAL DO CÂNCER DE BARRETOS</a:t>
            </a:r>
          </a:p>
          <a:p>
            <a:r>
              <a:rPr lang="pt-BR" dirty="0"/>
              <a:t>ABRALE</a:t>
            </a:r>
          </a:p>
        </p:txBody>
      </p:sp>
    </p:spTree>
    <p:extLst>
      <p:ext uri="{BB962C8B-B14F-4D97-AF65-F5344CB8AC3E}">
        <p14:creationId xmlns:p14="http://schemas.microsoft.com/office/powerpoint/2010/main" val="23005955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OBRIGADA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27174"/>
            <a:ext cx="8784975" cy="4854153"/>
          </a:xfrm>
        </p:spPr>
      </p:pic>
    </p:spTree>
    <p:extLst>
      <p:ext uri="{BB962C8B-B14F-4D97-AF65-F5344CB8AC3E}">
        <p14:creationId xmlns:p14="http://schemas.microsoft.com/office/powerpoint/2010/main" val="3709670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No Brasil, o câncer é a primeira causa de morte (8% do total) por doença entre crianças e adolescentes de 1 a 19 anos.</a:t>
            </a:r>
          </a:p>
          <a:p>
            <a:r>
              <a:rPr lang="pt-BR" dirty="0"/>
              <a:t>Estimativa de novos casos: 12.600 (2016 - INCA) </a:t>
            </a:r>
          </a:p>
          <a:p>
            <a:pPr lvl="1"/>
            <a:r>
              <a:rPr lang="pt-BR" dirty="0"/>
              <a:t>As regiões Sudeste e Nordeste apresentarão os maiores números de casos novos, 6.050 e 2.750, respectivamente, seguidas pelas regiões Sul (1.320), Centro-Oeste (1.270) e Norte (1.210). </a:t>
            </a:r>
          </a:p>
          <a:p>
            <a:r>
              <a:rPr lang="pt-BR" dirty="0"/>
              <a:t>Número de mortes: 2.835 (2013 - SIM)</a:t>
            </a:r>
          </a:p>
          <a:p>
            <a:endParaRPr lang="pt-BR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ETIOLOGIA</a:t>
            </a:r>
          </a:p>
        </p:txBody>
      </p:sp>
    </p:spTree>
    <p:extLst>
      <p:ext uri="{BB962C8B-B14F-4D97-AF65-F5344CB8AC3E}">
        <p14:creationId xmlns:p14="http://schemas.microsoft.com/office/powerpoint/2010/main" val="27526427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ívico">
  <a:themeElements>
    <a:clrScheme name="Cívico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ívico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ívic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700</TotalTime>
  <Words>1659</Words>
  <Application>Microsoft Office PowerPoint</Application>
  <PresentationFormat>Apresentação na tela (4:3)</PresentationFormat>
  <Paragraphs>245</Paragraphs>
  <Slides>87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87</vt:i4>
      </vt:variant>
    </vt:vector>
  </HeadingPairs>
  <TitlesOfParts>
    <vt:vector size="93" baseType="lpstr">
      <vt:lpstr>Arial</vt:lpstr>
      <vt:lpstr>Calibri</vt:lpstr>
      <vt:lpstr>Georgia</vt:lpstr>
      <vt:lpstr>Wingdings</vt:lpstr>
      <vt:lpstr>Wingdings 2</vt:lpstr>
      <vt:lpstr>Cívico</vt:lpstr>
      <vt:lpstr>   Oncologia Pediátrica</vt:lpstr>
      <vt:lpstr>Câncer Infantil</vt:lpstr>
      <vt:lpstr>Câncer: o que é?</vt:lpstr>
      <vt:lpstr>Apresentação do PowerPoint</vt:lpstr>
      <vt:lpstr>Apresentação do PowerPoint</vt:lpstr>
      <vt:lpstr>TIPOS DE CRESCIMENTO CELULAR</vt:lpstr>
      <vt:lpstr>Apresentação do PowerPoint</vt:lpstr>
      <vt:lpstr>Apresentação do PowerPoint</vt:lpstr>
      <vt:lpstr>ETIOLOGIA</vt:lpstr>
      <vt:lpstr>DIAGNÓSTICO</vt:lpstr>
      <vt:lpstr>EXAME FÍSICO</vt:lpstr>
      <vt:lpstr>EXAME DE IMAGEM</vt:lpstr>
      <vt:lpstr>MIELOGRAMA</vt:lpstr>
      <vt:lpstr>COLETA DE LCR</vt:lpstr>
      <vt:lpstr>EXAMES LABORATORIAIS</vt:lpstr>
      <vt:lpstr>TIPOS DE CÂNCERES</vt:lpstr>
      <vt:lpstr>PRINCIPAIS SINTOMAS</vt:lpstr>
      <vt:lpstr>Apresentação do PowerPoint</vt:lpstr>
      <vt:lpstr>SINTOMAS</vt:lpstr>
      <vt:lpstr>SINTOMAS</vt:lpstr>
      <vt:lpstr>SINTOMAS</vt:lpstr>
      <vt:lpstr>SINTOMAS</vt:lpstr>
      <vt:lpstr>SINTOMAS</vt:lpstr>
      <vt:lpstr>LEUCEMIAS</vt:lpstr>
      <vt:lpstr>Apresentação do PowerPoint</vt:lpstr>
      <vt:lpstr>Apresentação do PowerPoint</vt:lpstr>
      <vt:lpstr>Apresentação do PowerPoint</vt:lpstr>
      <vt:lpstr>Apresentação do PowerPoint</vt:lpstr>
      <vt:lpstr>TUMORES DE SNC</vt:lpstr>
      <vt:lpstr>LINFOMA</vt:lpstr>
      <vt:lpstr>MODALIDADES TERAPÊUTICAS</vt:lpstr>
      <vt:lpstr>TRATAMENTO</vt:lpstr>
      <vt:lpstr>TRATAMENTO</vt:lpstr>
      <vt:lpstr>TRATAMENTO</vt:lpstr>
      <vt:lpstr>TRATAMENTO</vt:lpstr>
      <vt:lpstr>TRATAMENTO</vt:lpstr>
      <vt:lpstr>TRATAMENTO</vt:lpstr>
      <vt:lpstr>CUIDADOS DE ENFERMAGEM</vt:lpstr>
      <vt:lpstr>CUIDADOS DE ENFERMAGEM</vt:lpstr>
      <vt:lpstr>TRATAMENTO</vt:lpstr>
      <vt:lpstr>QUIMIOTERAPIA</vt:lpstr>
      <vt:lpstr>QUIMIOTERAPIA</vt:lpstr>
      <vt:lpstr>QUIMIOTERAPIA</vt:lpstr>
      <vt:lpstr>NORMAS DE SEGURANÇA NA PREPARAÇÃO E ADMINISTRAÇÃO DE ANTINEOPLÁSICOS</vt:lpstr>
      <vt:lpstr>NORMAS DE SEGURANÇA NA PREPARAÇÃO E ADMINISTRAÇÃO DE ANTINEOPLÁSICOS</vt:lpstr>
      <vt:lpstr>VIAS DE ADMINISTRAÇÃO DE QUIMIOTERÁPICOS</vt:lpstr>
      <vt:lpstr>CUIDADOS DE ENFERMAGEM NA ADMINISTRAÇÃO DE ANTINEOPLÁSICOS</vt:lpstr>
      <vt:lpstr>RADIOTERAPIA</vt:lpstr>
      <vt:lpstr>CIRURGIA</vt:lpstr>
      <vt:lpstr>TIPOS DE TRANSPLANTES</vt:lpstr>
      <vt:lpstr>TIPOS DE TRANSPLANTES</vt:lpstr>
      <vt:lpstr>TIPOS DE TRANSPLANTES</vt:lpstr>
      <vt:lpstr>COMO É FEITO O TRANSPLANTE?</vt:lpstr>
      <vt:lpstr>TRANSPLANTE</vt:lpstr>
      <vt:lpstr>CONDICIONAMENTO</vt:lpstr>
      <vt:lpstr>PUNÇÃO INTRA-ÓSSEA</vt:lpstr>
      <vt:lpstr>AFÉRESE</vt:lpstr>
      <vt:lpstr>SANGUE DO CORDÃO UMBILICAL</vt:lpstr>
      <vt:lpstr>APLASIA</vt:lpstr>
      <vt:lpstr>COMPLICAÇÕES PÓS TMO</vt:lpstr>
      <vt:lpstr>EMERGÊNCIA PÓS TMO</vt:lpstr>
      <vt:lpstr>PEGA DA MEDULA</vt:lpstr>
      <vt:lpstr>DISPOSITIVOS </vt:lpstr>
      <vt:lpstr>CATÉTERES PORT-A-CATH</vt:lpstr>
      <vt:lpstr>CATETER TUNELIZADO LONGA PERMANÊNCIA</vt:lpstr>
      <vt:lpstr>PICC</vt:lpstr>
      <vt:lpstr>CATETER NÃO-TUNELIZADO CURTA PERMANÊNCIA</vt:lpstr>
      <vt:lpstr>CATÉTER VENOSO CENTRAL</vt:lpstr>
      <vt:lpstr>UTI</vt:lpstr>
      <vt:lpstr>MONITORIZAÇÃO</vt:lpstr>
      <vt:lpstr>MONITORIZAÇÃO</vt:lpstr>
      <vt:lpstr>BIS- MONITOR DE INDICE BISPECTRAL</vt:lpstr>
      <vt:lpstr>VENTILADOR MECÂNICO</vt:lpstr>
      <vt:lpstr>VAFO</vt:lpstr>
      <vt:lpstr>P.A.I.</vt:lpstr>
      <vt:lpstr>PRISMAFLEX</vt:lpstr>
      <vt:lpstr>P.I.A.</vt:lpstr>
      <vt:lpstr>BOMBA DE INFUSÃO CONTÍNUA</vt:lpstr>
      <vt:lpstr>BOMBA DE INFUSÃO CONTÍNUA</vt:lpstr>
      <vt:lpstr>AFÉRESE</vt:lpstr>
      <vt:lpstr>ÓXIDO NÍTRICO</vt:lpstr>
      <vt:lpstr>DIREITOS</vt:lpstr>
      <vt:lpstr>FAMÍLIA</vt:lpstr>
      <vt:lpstr>EQUIPE</vt:lpstr>
      <vt:lpstr>MORTE</vt:lpstr>
      <vt:lpstr>REFERENCIAS</vt:lpstr>
      <vt:lpstr>OBRIGADA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Oncologia Pediátrica</dc:title>
  <dc:creator>Aristoteles Abreu</dc:creator>
  <cp:lastModifiedBy>Thais Fernandes</cp:lastModifiedBy>
  <cp:revision>88</cp:revision>
  <dcterms:created xsi:type="dcterms:W3CDTF">2017-03-13T17:30:56Z</dcterms:created>
  <dcterms:modified xsi:type="dcterms:W3CDTF">2018-03-15T16:35:29Z</dcterms:modified>
</cp:coreProperties>
</file>