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4" r:id="rId3"/>
    <p:sldId id="265" r:id="rId4"/>
    <p:sldId id="266" r:id="rId5"/>
    <p:sldId id="272" r:id="rId6"/>
    <p:sldId id="270" r:id="rId7"/>
    <p:sldId id="271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E33DF-E9BD-4327-9BB0-D552145CB995}" type="datetimeFigureOut">
              <a:rPr lang="pt-BR" smtClean="0"/>
              <a:pPr/>
              <a:t>03/10/2017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E8189-63F8-4EB0-B05C-DAC55F0C84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027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7F2DD4-7DEE-442B-B141-2E8CF84E24D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>
            <a:noFill/>
          </a:ln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753A96-C658-463B-A5C7-26DDDB60C91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89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>
            <a:noFill/>
          </a:ln>
        </p:spPr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E2A76D-9F95-4B45-916E-C34A2FCE456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>
            <a:noFill/>
          </a:ln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02816-05E4-4632-B48C-753C0EE486D0}" type="datetimeFigureOut">
              <a:rPr lang="pt-BR" smtClean="0"/>
              <a:pPr/>
              <a:t>03/10/2017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5914-1D43-4397-8560-C0AC41FAB0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02816-05E4-4632-B48C-753C0EE486D0}" type="datetimeFigureOut">
              <a:rPr lang="pt-BR" smtClean="0"/>
              <a:pPr/>
              <a:t>03/10/2017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5914-1D43-4397-8560-C0AC41FAB0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02816-05E4-4632-B48C-753C0EE486D0}" type="datetimeFigureOut">
              <a:rPr lang="pt-BR" smtClean="0"/>
              <a:pPr/>
              <a:t>03/10/2017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5914-1D43-4397-8560-C0AC41FAB0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02816-05E4-4632-B48C-753C0EE486D0}" type="datetimeFigureOut">
              <a:rPr lang="pt-BR" smtClean="0"/>
              <a:pPr/>
              <a:t>03/10/2017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5914-1D43-4397-8560-C0AC41FAB0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02816-05E4-4632-B48C-753C0EE486D0}" type="datetimeFigureOut">
              <a:rPr lang="pt-BR" smtClean="0"/>
              <a:pPr/>
              <a:t>03/10/2017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5914-1D43-4397-8560-C0AC41FAB0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02816-05E4-4632-B48C-753C0EE486D0}" type="datetimeFigureOut">
              <a:rPr lang="pt-BR" smtClean="0"/>
              <a:pPr/>
              <a:t>03/10/2017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5914-1D43-4397-8560-C0AC41FAB0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02816-05E4-4632-B48C-753C0EE486D0}" type="datetimeFigureOut">
              <a:rPr lang="pt-BR" smtClean="0"/>
              <a:pPr/>
              <a:t>03/10/2017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5914-1D43-4397-8560-C0AC41FAB0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02816-05E4-4632-B48C-753C0EE486D0}" type="datetimeFigureOut">
              <a:rPr lang="pt-BR" smtClean="0"/>
              <a:pPr/>
              <a:t>03/10/2017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5914-1D43-4397-8560-C0AC41FAB0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02816-05E4-4632-B48C-753C0EE486D0}" type="datetimeFigureOut">
              <a:rPr lang="pt-BR" smtClean="0"/>
              <a:pPr/>
              <a:t>03/10/2017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5914-1D43-4397-8560-C0AC41FAB0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02816-05E4-4632-B48C-753C0EE486D0}" type="datetimeFigureOut">
              <a:rPr lang="pt-BR" smtClean="0"/>
              <a:pPr/>
              <a:t>03/10/2017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5914-1D43-4397-8560-C0AC41FAB0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02816-05E4-4632-B48C-753C0EE486D0}" type="datetimeFigureOut">
              <a:rPr lang="pt-BR" smtClean="0"/>
              <a:pPr/>
              <a:t>03/10/2017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75914-1D43-4397-8560-C0AC41FAB0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02816-05E4-4632-B48C-753C0EE486D0}" type="datetimeFigureOut">
              <a:rPr lang="pt-BR" smtClean="0"/>
              <a:pPr/>
              <a:t>03/10/2017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75914-1D43-4397-8560-C0AC41FAB0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4437112"/>
            <a:ext cx="7560840" cy="1201688"/>
          </a:xfrm>
        </p:spPr>
        <p:txBody>
          <a:bodyPr>
            <a:normAutofit fontScale="25000" lnSpcReduction="20000"/>
          </a:bodyPr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sz="9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ANATOMIA TOPOGRÁFICA DA  CABEÇA</a:t>
            </a:r>
          </a:p>
          <a:p>
            <a:r>
              <a:rPr lang="pt-BR" sz="9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AULA 12: Músculos extrínsecos do globo ocular</a:t>
            </a:r>
            <a:r>
              <a:rPr lang="pt-BR" sz="9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	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algn="just"/>
            <a:endParaRPr lang="pt-BR" sz="12800" dirty="0" smtClean="0">
              <a:solidFill>
                <a:schemeClr val="tx1"/>
              </a:solidFill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644008" y="6279703"/>
            <a:ext cx="4319017" cy="40011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pt-BR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Dr. Luís Fernando </a:t>
            </a:r>
            <a:r>
              <a:rPr lang="pt-BR" sz="20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Tirapelli</a:t>
            </a:r>
            <a:endParaRPr lang="pt-BR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00" name="Picture 7" descr="C:\Users\tirapelli\Desktop\SÍMBOLO FMRP E RCG 014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8640"/>
            <a:ext cx="5905128" cy="442884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57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pt-BR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Músculos extrínsecos do globo ocular</a:t>
            </a:r>
          </a:p>
        </p:txBody>
      </p:sp>
      <p:pic>
        <p:nvPicPr>
          <p:cNvPr id="16387" name="Picture 8" descr="F66122-008-f089b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87900" y="2708275"/>
            <a:ext cx="4229100" cy="3281363"/>
          </a:xfrm>
          <a:noFill/>
          <a:ln>
            <a:solidFill>
              <a:schemeClr val="tx1"/>
            </a:solidFill>
          </a:ln>
        </p:spPr>
      </p:pic>
      <p:pic>
        <p:nvPicPr>
          <p:cNvPr id="431116" name="Picture 12" descr="F66122-008-f0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2715" y="2492896"/>
            <a:ext cx="4420260" cy="34563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" name="Picture 11" descr="F66122-008-f089a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51520" y="2636912"/>
            <a:ext cx="4931774" cy="3600053"/>
          </a:xfrm>
          <a:noFill/>
          <a:ln>
            <a:solidFill>
              <a:schemeClr val="tx1"/>
            </a:solidFill>
          </a:ln>
        </p:spPr>
      </p:pic>
      <p:pic>
        <p:nvPicPr>
          <p:cNvPr id="6" name="Picture 5" descr="C:\Users\Lab Biol\Desktop\olh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8583" y="1472139"/>
            <a:ext cx="7163817" cy="5373649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8" name="CaixaDeTexto 7"/>
          <p:cNvSpPr txBox="1"/>
          <p:nvPr/>
        </p:nvSpPr>
        <p:spPr>
          <a:xfrm>
            <a:off x="1907704" y="1124744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7 músculos: </a:t>
            </a:r>
            <a:r>
              <a:rPr lang="pt-BR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LPSup</a:t>
            </a:r>
            <a:r>
              <a:rPr lang="pt-BR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.; Retos S, I, M e L;  O Sup. e O Inf. </a:t>
            </a:r>
            <a:endParaRPr lang="pt-BR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Conector reto 2"/>
          <p:cNvCxnSpPr/>
          <p:nvPr/>
        </p:nvCxnSpPr>
        <p:spPr>
          <a:xfrm>
            <a:off x="2267744" y="2636912"/>
            <a:ext cx="0" cy="273630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to 4"/>
          <p:cNvCxnSpPr/>
          <p:nvPr/>
        </p:nvCxnSpPr>
        <p:spPr>
          <a:xfrm>
            <a:off x="1043608" y="3933056"/>
            <a:ext cx="2448272" cy="0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31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431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1" name="Rectangle 7"/>
          <p:cNvSpPr>
            <a:spLocks noGrp="1" noChangeArrowheads="1"/>
          </p:cNvSpPr>
          <p:nvPr>
            <p:ph type="title"/>
          </p:nvPr>
        </p:nvSpPr>
        <p:spPr>
          <a:xfrm>
            <a:off x="1547664" y="188640"/>
            <a:ext cx="5983287" cy="892175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pt-B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Movimentos do globo ocular</a:t>
            </a:r>
          </a:p>
        </p:txBody>
      </p:sp>
      <p:pic>
        <p:nvPicPr>
          <p:cNvPr id="18435" name="Picture 10" descr="F66122-008-f091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813" y="1125538"/>
            <a:ext cx="5976937" cy="2808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36" name="Picture 11" descr="F66122-008-f088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627313" y="4221163"/>
            <a:ext cx="3978275" cy="2165350"/>
          </a:xfrm>
          <a:noFill/>
          <a:ln>
            <a:solidFill>
              <a:schemeClr val="tx1"/>
            </a:solidFill>
          </a:ln>
        </p:spPr>
      </p:pic>
      <p:sp>
        <p:nvSpPr>
          <p:cNvPr id="18437" name="Line 12"/>
          <p:cNvSpPr>
            <a:spLocks noChangeShapeType="1"/>
          </p:cNvSpPr>
          <p:nvPr/>
        </p:nvSpPr>
        <p:spPr bwMode="auto">
          <a:xfrm flipV="1">
            <a:off x="4859338" y="4652963"/>
            <a:ext cx="288925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38" name="Line 13"/>
          <p:cNvSpPr>
            <a:spLocks noChangeShapeType="1"/>
          </p:cNvSpPr>
          <p:nvPr/>
        </p:nvSpPr>
        <p:spPr bwMode="auto">
          <a:xfrm flipV="1">
            <a:off x="5076825" y="4724400"/>
            <a:ext cx="142875" cy="360363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39" name="Line 14"/>
          <p:cNvSpPr>
            <a:spLocks noChangeShapeType="1"/>
          </p:cNvSpPr>
          <p:nvPr/>
        </p:nvSpPr>
        <p:spPr bwMode="auto">
          <a:xfrm flipV="1">
            <a:off x="4932363" y="5084763"/>
            <a:ext cx="144462" cy="3603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40" name="Freeform 15"/>
          <p:cNvSpPr>
            <a:spLocks/>
          </p:cNvSpPr>
          <p:nvPr/>
        </p:nvSpPr>
        <p:spPr bwMode="auto">
          <a:xfrm>
            <a:off x="4846638" y="4473575"/>
            <a:ext cx="446087" cy="755650"/>
          </a:xfrm>
          <a:custGeom>
            <a:avLst/>
            <a:gdLst>
              <a:gd name="T0" fmla="*/ 20161225 w 281"/>
              <a:gd name="T1" fmla="*/ 1199594464 h 476"/>
              <a:gd name="T2" fmla="*/ 20161225 w 281"/>
              <a:gd name="T3" fmla="*/ 171370631 h 476"/>
              <a:gd name="T4" fmla="*/ 136088275 w 281"/>
              <a:gd name="T5" fmla="*/ 171370631 h 476"/>
              <a:gd name="T6" fmla="*/ 708162210 w 281"/>
              <a:gd name="T7" fmla="*/ 743446895 h 476"/>
              <a:gd name="T8" fmla="*/ 0 60000 65536"/>
              <a:gd name="T9" fmla="*/ 0 60000 65536"/>
              <a:gd name="T10" fmla="*/ 0 60000 65536"/>
              <a:gd name="T11" fmla="*/ 0 60000 65536"/>
              <a:gd name="T12" fmla="*/ 0 w 281"/>
              <a:gd name="T13" fmla="*/ 0 h 476"/>
              <a:gd name="T14" fmla="*/ 281 w 281"/>
              <a:gd name="T15" fmla="*/ 476 h 4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1" h="476">
                <a:moveTo>
                  <a:pt x="8" y="476"/>
                </a:moveTo>
                <a:cubicBezTo>
                  <a:pt x="4" y="306"/>
                  <a:pt x="0" y="136"/>
                  <a:pt x="8" y="68"/>
                </a:cubicBezTo>
                <a:cubicBezTo>
                  <a:pt x="16" y="0"/>
                  <a:pt x="9" y="30"/>
                  <a:pt x="54" y="68"/>
                </a:cubicBezTo>
                <a:cubicBezTo>
                  <a:pt x="99" y="106"/>
                  <a:pt x="243" y="257"/>
                  <a:pt x="281" y="295"/>
                </a:cubicBezTo>
              </a:path>
            </a:pathLst>
          </a:cu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41" name="Line 16"/>
          <p:cNvSpPr>
            <a:spLocks noChangeShapeType="1"/>
          </p:cNvSpPr>
          <p:nvPr/>
        </p:nvSpPr>
        <p:spPr bwMode="auto">
          <a:xfrm>
            <a:off x="4932363" y="4437063"/>
            <a:ext cx="144462" cy="144462"/>
          </a:xfrm>
          <a:prstGeom prst="line">
            <a:avLst/>
          </a:prstGeom>
          <a:noFill/>
          <a:ln w="2857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42" name="Line 17"/>
          <p:cNvSpPr>
            <a:spLocks noChangeShapeType="1"/>
          </p:cNvSpPr>
          <p:nvPr/>
        </p:nvSpPr>
        <p:spPr bwMode="auto">
          <a:xfrm>
            <a:off x="5076825" y="4581525"/>
            <a:ext cx="358775" cy="360363"/>
          </a:xfrm>
          <a:prstGeom prst="line">
            <a:avLst/>
          </a:prstGeom>
          <a:noFill/>
          <a:ln w="28575">
            <a:solidFill>
              <a:srgbClr val="FF9933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43" name="Line 18"/>
          <p:cNvSpPr>
            <a:spLocks noChangeShapeType="1"/>
          </p:cNvSpPr>
          <p:nvPr/>
        </p:nvSpPr>
        <p:spPr bwMode="auto">
          <a:xfrm flipH="1">
            <a:off x="5364163" y="4941888"/>
            <a:ext cx="71437" cy="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6" name="Seta em curva para baixo 15"/>
          <p:cNvSpPr/>
          <p:nvPr/>
        </p:nvSpPr>
        <p:spPr>
          <a:xfrm>
            <a:off x="5220072" y="4365104"/>
            <a:ext cx="504056" cy="14401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7" name="Seta em curva para a direita 16"/>
          <p:cNvSpPr/>
          <p:nvPr/>
        </p:nvSpPr>
        <p:spPr>
          <a:xfrm rot="6645984">
            <a:off x="4985507" y="4064891"/>
            <a:ext cx="304116" cy="478312"/>
          </a:xfrm>
          <a:prstGeom prst="curved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pic>
        <p:nvPicPr>
          <p:cNvPr id="14" name="Picture 11" descr="F66122-008-f089a"/>
          <p:cNvPicPr>
            <a:picLocks noGrp="1" noChangeAspect="1" noChangeArrowheads="1"/>
          </p:cNvPicPr>
          <p:nvPr>
            <p:ph sz="half" idx="1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107504" y="3511024"/>
            <a:ext cx="3456384" cy="2680752"/>
          </a:xfr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nimBg="1"/>
      <p:bldP spid="18438" grpId="0" animBg="1"/>
      <p:bldP spid="18439" grpId="0" animBg="1"/>
      <p:bldP spid="18440" grpId="0" animBg="1"/>
      <p:bldP spid="18441" grpId="0" animBg="1"/>
      <p:bldP spid="18442" grpId="0" animBg="1"/>
      <p:bldP spid="16" grpId="0" animBg="1"/>
      <p:bldP spid="16" grpId="1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" descr="F66122-008-f09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3138" y="1619250"/>
            <a:ext cx="4181475" cy="4762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83" name="Picture 8" descr="F66122-008-f09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628775"/>
            <a:ext cx="4467225" cy="4762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3193" name="Rectangle 9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108075"/>
          </a:xfrm>
        </p:spPr>
        <p:txBody>
          <a:bodyPr/>
          <a:lstStyle/>
          <a:p>
            <a:pPr eaLnBrk="1" hangingPunct="1">
              <a:defRPr/>
            </a:pPr>
            <a:r>
              <a:rPr lang="pt-BR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Inervação dos músculos extrínsecos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400" b="1" dirty="0" smtClean="0">
                <a:latin typeface="Arial" pitchFamily="34" charset="0"/>
                <a:cs typeface="Arial" pitchFamily="34" charset="0"/>
              </a:rPr>
            </a:br>
            <a:endParaRPr lang="pt-BR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491880" y="908720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III, IV e VI</a:t>
            </a:r>
            <a:endParaRPr lang="pt-BR" sz="24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F66122-008-f09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31950" y="1690688"/>
            <a:ext cx="6108700" cy="4762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38275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252538"/>
          </a:xfrm>
        </p:spPr>
        <p:txBody>
          <a:bodyPr/>
          <a:lstStyle/>
          <a:p>
            <a:pPr eaLnBrk="1" hangingPunct="1">
              <a:defRPr/>
            </a:pPr>
            <a:r>
              <a:rPr lang="pt-BR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Anel </a:t>
            </a:r>
            <a:r>
              <a:rPr lang="pt-BR" sz="24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tendíneo</a:t>
            </a:r>
            <a:r>
              <a:rPr lang="pt-BR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comum – de </a:t>
            </a:r>
            <a:r>
              <a:rPr lang="pt-BR" sz="24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Zinn</a:t>
            </a:r>
            <a:endParaRPr lang="pt-BR" sz="24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04048" y="260648"/>
            <a:ext cx="4032448" cy="114300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pt-BR" altLang="pt-BR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           RESUMO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3829104"/>
            <a:ext cx="8641655" cy="2800767"/>
          </a:xfrm>
        </p:spPr>
        <p:txBody>
          <a:bodyPr wrap="square">
            <a:spAutoFit/>
          </a:bodyPr>
          <a:lstStyle/>
          <a:p>
            <a:pPr marL="0" indent="0" algn="just" eaLnBrk="1" hangingPunct="1">
              <a:spcBef>
                <a:spcPct val="0"/>
              </a:spcBef>
            </a:pPr>
            <a:r>
              <a:rPr lang="pt-BR" altLang="pt-BR" sz="20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Músculos extrínsecos do globo ocular:  </a:t>
            </a:r>
            <a:r>
              <a:rPr lang="pt-BR" altLang="pt-BR" sz="2000" b="1" dirty="0" smtClean="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(7 músculos)</a:t>
            </a:r>
          </a:p>
          <a:p>
            <a:pPr marL="0" indent="0" algn="just" eaLnBrk="1" hangingPunct="1">
              <a:spcBef>
                <a:spcPct val="0"/>
              </a:spcBef>
            </a:pPr>
            <a:endParaRPr lang="pt-BR" altLang="pt-BR" sz="2000" b="1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</a:pPr>
            <a:r>
              <a:rPr lang="pt-BR" altLang="pt-BR" sz="20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Inervação: </a:t>
            </a:r>
            <a:r>
              <a:rPr lang="pt-BR" altLang="pt-BR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nervos III, IV e VI cranianos</a:t>
            </a:r>
          </a:p>
          <a:p>
            <a:pPr marL="0" indent="0" algn="just" eaLnBrk="1" hangingPunct="1">
              <a:spcBef>
                <a:spcPct val="0"/>
              </a:spcBef>
            </a:pPr>
            <a:endParaRPr lang="pt-BR" altLang="pt-BR" sz="2000" b="1" dirty="0" smtClean="0">
              <a:solidFill>
                <a:schemeClr val="tx2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</a:pPr>
            <a:endParaRPr lang="pt-BR" altLang="pt-BR" sz="2000" b="1" dirty="0" smtClean="0">
              <a:solidFill>
                <a:schemeClr val="tx2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</a:pPr>
            <a:endParaRPr lang="pt-BR" altLang="pt-BR" sz="2000" b="1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</a:pPr>
            <a:endParaRPr lang="pt-BR" altLang="pt-BR" sz="2000" b="1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Font typeface="Arial" charset="0"/>
              <a:buNone/>
            </a:pPr>
            <a:endParaRPr lang="he-IL" altLang="pt-BR" sz="1800" b="1" dirty="0" smtClean="0">
              <a:solidFill>
                <a:srgbClr val="000514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pt-BR" altLang="pt-BR" sz="1800" dirty="0" smtClean="0">
              <a:latin typeface="Comic Sans MS" pitchFamily="66" charset="0"/>
              <a:ea typeface="ＭＳ Ｐゴシック" pitchFamily="34" charset="-128"/>
            </a:endParaRPr>
          </a:p>
        </p:txBody>
      </p:sp>
      <p:pic>
        <p:nvPicPr>
          <p:cNvPr id="2050" name="Picture 2" descr="F:\ANATOMIA CABEÇA E PESCOÇO 2017 RCG 0147\NEWS CABEÇA E PESCOÇO órbita óssea e conteúd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4644008" cy="34830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9537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altLang="pt-BR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REFERÊNCIAS BIBLIOGRÁFICAS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1628800"/>
            <a:ext cx="8816975" cy="5355312"/>
          </a:xfrm>
        </p:spPr>
        <p:txBody>
          <a:bodyPr wrap="square">
            <a:spAutoFit/>
          </a:bodyPr>
          <a:lstStyle/>
          <a:p>
            <a:pPr marL="0" indent="0" algn="ctr">
              <a:spcBef>
                <a:spcPct val="0"/>
              </a:spcBef>
            </a:pPr>
            <a:r>
              <a:rPr lang="pt-BR" altLang="pt-BR" sz="18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Aumüller</a:t>
            </a:r>
            <a:r>
              <a:rPr lang="pt-BR" altLang="pt-BR" sz="1800" b="1" dirty="0" smtClean="0">
                <a:solidFill>
                  <a:srgbClr val="0070C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G. </a:t>
            </a:r>
            <a:r>
              <a:rPr lang="pt-BR" altLang="pt-BR" sz="18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Anatomia. 1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ª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ed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Rio de Janeiro: Guanabara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Koogan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S.A., 2009.</a:t>
            </a: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pt-BR" altLang="pt-BR" sz="1800" b="1" dirty="0" smtClean="0">
              <a:solidFill>
                <a:srgbClr val="0070C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ct val="0"/>
              </a:spcBef>
            </a:pPr>
            <a:r>
              <a:rPr lang="pt-BR" altLang="pt-BR" sz="18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Drake</a:t>
            </a:r>
            <a:r>
              <a:rPr lang="pt-BR" altLang="pt-BR" sz="1800" b="1" dirty="0" smtClean="0">
                <a:solidFill>
                  <a:srgbClr val="0070C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R.L.,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Vogl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W., Mitchell, A.W.M. Gray</a:t>
            </a:r>
            <a:r>
              <a:rPr lang="he-IL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׳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s. Anatomia para estudantes. </a:t>
            </a:r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1ª ed. Rio de Janeiro: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Elsevier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Editora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Ltda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2005.</a:t>
            </a:r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endParaRPr lang="he-IL" altLang="pt-BR" sz="1800" b="1" dirty="0" smtClean="0">
              <a:solidFill>
                <a:srgbClr val="000514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ct val="0"/>
              </a:spcBef>
            </a:pPr>
            <a:r>
              <a:rPr lang="pt-BR" altLang="pt-BR" sz="1800" b="1" dirty="0" smtClean="0">
                <a:solidFill>
                  <a:srgbClr val="0070C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Gardner,</a:t>
            </a:r>
            <a:r>
              <a:rPr lang="pt-BR" altLang="pt-BR" sz="18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Gray e O</a:t>
            </a:r>
            <a:r>
              <a:rPr lang="he-IL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׳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Rahilly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. Anatomia. </a:t>
            </a:r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4ª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ed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Rio de Janeiro: Guanabara Koogan S.A., 1978.</a:t>
            </a:r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endParaRPr lang="pt-BR" altLang="pt-BR" sz="1800" b="1" dirty="0" smtClean="0">
              <a:solidFill>
                <a:srgbClr val="000514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algn="ctr">
              <a:spcBef>
                <a:spcPct val="0"/>
              </a:spcBef>
            </a:pPr>
            <a:r>
              <a:rPr lang="pt-BR" altLang="pt-BR" sz="1800" b="1" dirty="0" smtClean="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Gray</a:t>
            </a:r>
            <a:r>
              <a:rPr lang="he-IL" altLang="pt-BR" sz="1800" b="1" dirty="0" smtClean="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׳</a:t>
            </a:r>
            <a:r>
              <a:rPr lang="pt-BR" altLang="pt-BR" sz="1800" b="1" dirty="0" smtClean="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. Anatomia. A base anatômica da prática clínica. 40ª ed. Rio de Janeiro: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Elsevier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Editora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Ltda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2010.</a:t>
            </a:r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endParaRPr lang="pt-BR" altLang="pt-BR" sz="1800" b="1" dirty="0" smtClean="0">
              <a:solidFill>
                <a:srgbClr val="000514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ct val="0"/>
              </a:spcBef>
            </a:pPr>
            <a:r>
              <a:rPr lang="pt-BR" altLang="pt-BR" sz="1800" b="1" dirty="0" smtClean="0">
                <a:solidFill>
                  <a:srgbClr val="0070C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Moore, 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K.L.;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Dalley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A.F. Anatomia orientada para a clínica. </a:t>
            </a:r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6ª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ed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Rio de Janeiro: Guanabara Koogan S.A., 2011.</a:t>
            </a:r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endParaRPr lang="pt-BR" altLang="pt-BR" sz="1800" b="1" dirty="0" smtClean="0">
              <a:solidFill>
                <a:srgbClr val="000514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algn="ctr">
              <a:spcBef>
                <a:spcPct val="0"/>
              </a:spcBef>
            </a:pPr>
            <a:r>
              <a:rPr lang="pt-BR" altLang="pt-BR" sz="1800" b="1" dirty="0" smtClean="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Snell, </a:t>
            </a:r>
            <a:r>
              <a:rPr lang="pt-BR" altLang="pt-BR" sz="1800" b="1" dirty="0" err="1" smtClean="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R.S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.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Anatomia clínica para estudantes de medicina. 5ª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ed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Rio de Janeiro: Guanabara </a:t>
            </a:r>
            <a:r>
              <a:rPr lang="pt-BR" altLang="pt-BR" sz="1800" b="1" dirty="0" err="1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Koogan</a:t>
            </a:r>
            <a:r>
              <a:rPr lang="pt-BR" altLang="pt-BR" sz="1800" b="1" dirty="0" smtClean="0">
                <a:solidFill>
                  <a:srgbClr val="000514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S.A., 1999.</a:t>
            </a:r>
          </a:p>
          <a:p>
            <a:pPr marL="0" indent="0" algn="ctr">
              <a:spcBef>
                <a:spcPct val="0"/>
              </a:spcBef>
            </a:pPr>
            <a:endParaRPr lang="pt-BR" altLang="pt-BR" sz="1800" b="1" dirty="0" smtClean="0">
              <a:solidFill>
                <a:srgbClr val="000514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pt-BR" altLang="pt-BR" sz="1800" b="1" dirty="0" smtClean="0">
              <a:solidFill>
                <a:srgbClr val="000514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</a:pPr>
            <a:endParaRPr lang="pt-BR" altLang="pt-BR" sz="1800" dirty="0" smtClean="0">
              <a:latin typeface="Comic Sans MS" pitchFamily="66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537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243</Words>
  <Application>Microsoft Office PowerPoint</Application>
  <PresentationFormat>Apresentação na tela (4:3)</PresentationFormat>
  <Paragraphs>46</Paragraphs>
  <Slides>7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Músculos extrínsecos do globo ocular</vt:lpstr>
      <vt:lpstr>Movimentos do globo ocular</vt:lpstr>
      <vt:lpstr>Inervação dos músculos extrínsecos  </vt:lpstr>
      <vt:lpstr>Anel tendíneo comum – de Zinn</vt:lpstr>
      <vt:lpstr>            RESUMO</vt:lpstr>
      <vt:lpstr>REFERÊNCIAS BIBLIOGRÁFICAS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tirapelli</dc:creator>
  <cp:lastModifiedBy>Lab Biol</cp:lastModifiedBy>
  <cp:revision>11</cp:revision>
  <dcterms:created xsi:type="dcterms:W3CDTF">2017-10-20T19:03:13Z</dcterms:created>
  <dcterms:modified xsi:type="dcterms:W3CDTF">2017-10-03T19:11:12Z</dcterms:modified>
</cp:coreProperties>
</file>