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 id="2147483713" r:id="rId5"/>
    <p:sldMasterId id="2147483726" r:id="rId6"/>
  </p:sldMasterIdLst>
  <p:notesMasterIdLst>
    <p:notesMasterId r:id="rId71"/>
  </p:notesMasterIdLst>
  <p:sldIdLst>
    <p:sldId id="256" r:id="rId7"/>
    <p:sldId id="260" r:id="rId8"/>
    <p:sldId id="267" r:id="rId9"/>
    <p:sldId id="268" r:id="rId10"/>
    <p:sldId id="269" r:id="rId11"/>
    <p:sldId id="270" r:id="rId12"/>
    <p:sldId id="271" r:id="rId13"/>
    <p:sldId id="273" r:id="rId14"/>
    <p:sldId id="275" r:id="rId15"/>
    <p:sldId id="276" r:id="rId16"/>
    <p:sldId id="277" r:id="rId17"/>
    <p:sldId id="278" r:id="rId18"/>
    <p:sldId id="346" r:id="rId19"/>
    <p:sldId id="279" r:id="rId20"/>
    <p:sldId id="280" r:id="rId21"/>
    <p:sldId id="283" r:id="rId22"/>
    <p:sldId id="285" r:id="rId23"/>
    <p:sldId id="289" r:id="rId24"/>
    <p:sldId id="290" r:id="rId25"/>
    <p:sldId id="295" r:id="rId26"/>
    <p:sldId id="296" r:id="rId27"/>
    <p:sldId id="297" r:id="rId28"/>
    <p:sldId id="400" r:id="rId29"/>
    <p:sldId id="301" r:id="rId30"/>
    <p:sldId id="401" r:id="rId31"/>
    <p:sldId id="347" r:id="rId32"/>
    <p:sldId id="348" r:id="rId33"/>
    <p:sldId id="349" r:id="rId34"/>
    <p:sldId id="351" r:id="rId35"/>
    <p:sldId id="352" r:id="rId36"/>
    <p:sldId id="354" r:id="rId37"/>
    <p:sldId id="356" r:id="rId38"/>
    <p:sldId id="286" r:id="rId39"/>
    <p:sldId id="294" r:id="rId40"/>
    <p:sldId id="359" r:id="rId41"/>
    <p:sldId id="360" r:id="rId42"/>
    <p:sldId id="298" r:id="rId43"/>
    <p:sldId id="302" r:id="rId44"/>
    <p:sldId id="303" r:id="rId45"/>
    <p:sldId id="304" r:id="rId46"/>
    <p:sldId id="305" r:id="rId47"/>
    <p:sldId id="306" r:id="rId48"/>
    <p:sldId id="307" r:id="rId49"/>
    <p:sldId id="308" r:id="rId50"/>
    <p:sldId id="336" r:id="rId51"/>
    <p:sldId id="337" r:id="rId52"/>
    <p:sldId id="338" r:id="rId53"/>
    <p:sldId id="339" r:id="rId54"/>
    <p:sldId id="340" r:id="rId55"/>
    <p:sldId id="358" r:id="rId56"/>
    <p:sldId id="391" r:id="rId57"/>
    <p:sldId id="392" r:id="rId58"/>
    <p:sldId id="393" r:id="rId59"/>
    <p:sldId id="394" r:id="rId60"/>
    <p:sldId id="395" r:id="rId61"/>
    <p:sldId id="396" r:id="rId62"/>
    <p:sldId id="397" r:id="rId63"/>
    <p:sldId id="398" r:id="rId64"/>
    <p:sldId id="399" r:id="rId65"/>
    <p:sldId id="341" r:id="rId66"/>
    <p:sldId id="342" r:id="rId67"/>
    <p:sldId id="343" r:id="rId68"/>
    <p:sldId id="344" r:id="rId69"/>
    <p:sldId id="345" r:id="rId70"/>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CDAA490-E289-4E28-85A8-5BD6BF9E73A9}" type="datetimeFigureOut">
              <a:rPr lang="pt-BR" smtClean="0"/>
              <a:t>05/10/2021</a:t>
            </a:fld>
            <a:endParaRPr lang="pt-BR"/>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C1991D11-BBF5-41AD-8954-A40941AB7513}" type="slidenum">
              <a:rPr lang="pt-BR" smtClean="0"/>
              <a:t>‹#›</a:t>
            </a:fld>
            <a:endParaRPr lang="pt-BR"/>
          </a:p>
        </p:txBody>
      </p:sp>
    </p:spTree>
    <p:extLst>
      <p:ext uri="{BB962C8B-B14F-4D97-AF65-F5344CB8AC3E}">
        <p14:creationId xmlns:p14="http://schemas.microsoft.com/office/powerpoint/2010/main" val="331149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4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9" name="Google Shape;949;p4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4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0" name="Google Shape;990;p4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4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6" name="Google Shape;996;p4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PlaceHolder 1"/>
          <p:cNvSpPr>
            <a:spLocks noGrp="1"/>
          </p:cNvSpPr>
          <p:nvPr>
            <p:ph type="body"/>
          </p:nvPr>
        </p:nvSpPr>
        <p:spPr>
          <a:xfrm>
            <a:off x="685800" y="4400640"/>
            <a:ext cx="5483160" cy="3597120"/>
          </a:xfrm>
          <a:prstGeom prst="rect">
            <a:avLst/>
          </a:prstGeom>
        </p:spPr>
        <p:txBody>
          <a:bodyPr lIns="0" tIns="0" rIns="0" bIns="0">
            <a:noAutofit/>
          </a:bodyPr>
          <a:lstStyle/>
          <a:p>
            <a:pPr marL="216000" indent="-214920">
              <a:lnSpc>
                <a:spcPct val="100000"/>
              </a:lnSpc>
            </a:pPr>
            <a:r>
              <a:rPr lang="pt-BR" sz="2000" b="0" strike="noStrike" spc="-1">
                <a:solidFill>
                  <a:srgbClr val="000000"/>
                </a:solidFill>
                <a:latin typeface="Arial"/>
              </a:rPr>
              <a:t>Refazer</a:t>
            </a:r>
            <a:endParaRPr lang="pt-BR" sz="2000" b="0" strike="noStrike" spc="-1">
              <a:latin typeface="Arial"/>
            </a:endParaRPr>
          </a:p>
        </p:txBody>
      </p:sp>
      <p:sp>
        <p:nvSpPr>
          <p:cNvPr id="968" name="CustomShape 2"/>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F5CB4B0-1C91-42A2-8425-E288D7F98850}" type="slidenum">
              <a:rPr lang="pt-BR" sz="1200" b="0" strike="noStrike" spc="-1">
                <a:solidFill>
                  <a:srgbClr val="000000"/>
                </a:solidFill>
                <a:latin typeface="+mn-lt"/>
                <a:ea typeface="+mn-ea"/>
              </a:rPr>
              <a:t>44</a:t>
            </a:fld>
            <a:endParaRPr lang="pt-B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pic>
        <p:nvPicPr>
          <p:cNvPr id="38" name="Picture 37"/>
          <p:cNvPicPr/>
          <p:nvPr/>
        </p:nvPicPr>
        <p:blipFill>
          <a:blip r:embed="rId2"/>
          <a:stretch/>
        </p:blipFill>
        <p:spPr>
          <a:xfrm>
            <a:off x="3602880" y="1604520"/>
            <a:ext cx="4984920" cy="3977280"/>
          </a:xfrm>
          <a:prstGeom prst="rect">
            <a:avLst/>
          </a:prstGeom>
          <a:ln>
            <a:noFill/>
          </a:ln>
        </p:spPr>
      </p:pic>
      <p:pic>
        <p:nvPicPr>
          <p:cNvPr id="39" name="Picture 38"/>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4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57" name="PlaceHolder 4"/>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61"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609480" y="160452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75"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76" name="PlaceHolder 3"/>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pic>
        <p:nvPicPr>
          <p:cNvPr id="77" name="Picture 76"/>
          <p:cNvPicPr/>
          <p:nvPr/>
        </p:nvPicPr>
        <p:blipFill>
          <a:blip r:embed="rId2"/>
          <a:stretch/>
        </p:blipFill>
        <p:spPr>
          <a:xfrm>
            <a:off x="3602880" y="1604520"/>
            <a:ext cx="4984920" cy="3977280"/>
          </a:xfrm>
          <a:prstGeom prst="rect">
            <a:avLst/>
          </a:prstGeom>
          <a:ln>
            <a:noFill/>
          </a:ln>
        </p:spPr>
      </p:pic>
      <p:pic>
        <p:nvPicPr>
          <p:cNvPr id="78" name="Picture 7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2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29"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5" name="PlaceHolder 3"/>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6" name="PlaceHolder 4"/>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0"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42"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3"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4" name="PlaceHolder 4"/>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46" name="PlaceHolder 2"/>
          <p:cNvSpPr>
            <a:spLocks noGrp="1"/>
          </p:cNvSpPr>
          <p:nvPr>
            <p:ph type="body"/>
          </p:nvPr>
        </p:nvSpPr>
        <p:spPr>
          <a:xfrm>
            <a:off x="609480" y="160452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7" name="PlaceHolder 3"/>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50"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51"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52" name="PlaceHolder 5"/>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54"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55" name="PlaceHolder 3"/>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pic>
        <p:nvPicPr>
          <p:cNvPr id="156" name="Picture 155"/>
          <p:cNvPicPr/>
          <p:nvPr/>
        </p:nvPicPr>
        <p:blipFill>
          <a:blip r:embed="rId2"/>
          <a:stretch/>
        </p:blipFill>
        <p:spPr>
          <a:xfrm>
            <a:off x="3602880" y="1604520"/>
            <a:ext cx="4984920" cy="3977280"/>
          </a:xfrm>
          <a:prstGeom prst="rect">
            <a:avLst/>
          </a:prstGeom>
          <a:ln>
            <a:noFill/>
          </a:ln>
        </p:spPr>
      </p:pic>
      <p:pic>
        <p:nvPicPr>
          <p:cNvPr id="157" name="Picture 15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6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66"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73"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74" name="PlaceHolder 3"/>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75" name="PlaceHolder 4"/>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78"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79"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82"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83" name="PlaceHolder 4"/>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85" name="PlaceHolder 2"/>
          <p:cNvSpPr>
            <a:spLocks noGrp="1"/>
          </p:cNvSpPr>
          <p:nvPr>
            <p:ph type="body"/>
          </p:nvPr>
        </p:nvSpPr>
        <p:spPr>
          <a:xfrm>
            <a:off x="609480" y="160452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86" name="PlaceHolder 3"/>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88"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89"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90"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91" name="PlaceHolder 5"/>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93"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94" name="PlaceHolder 3"/>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pic>
        <p:nvPicPr>
          <p:cNvPr id="195" name="Picture 194"/>
          <p:cNvPicPr/>
          <p:nvPr/>
        </p:nvPicPr>
        <p:blipFill>
          <a:blip r:embed="rId2"/>
          <a:stretch/>
        </p:blipFill>
        <p:spPr>
          <a:xfrm>
            <a:off x="3602880" y="1604520"/>
            <a:ext cx="4984920" cy="3977280"/>
          </a:xfrm>
          <a:prstGeom prst="rect">
            <a:avLst/>
          </a:prstGeom>
          <a:ln>
            <a:noFill/>
          </a:ln>
        </p:spPr>
      </p:pic>
      <p:pic>
        <p:nvPicPr>
          <p:cNvPr id="196" name="Picture 195"/>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1_Title, 2 Content">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4" name="Google Shape;124;p2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8042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0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05"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07"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12"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13" name="PlaceHolder 3"/>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14" name="PlaceHolder 4"/>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16"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17"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18"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20"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21"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22" name="PlaceHolder 4"/>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24" name="PlaceHolder 2"/>
          <p:cNvSpPr>
            <a:spLocks noGrp="1"/>
          </p:cNvSpPr>
          <p:nvPr>
            <p:ph type="body"/>
          </p:nvPr>
        </p:nvSpPr>
        <p:spPr>
          <a:xfrm>
            <a:off x="609480" y="160452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25" name="PlaceHolder 3"/>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27"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28"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29"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30" name="PlaceHolder 5"/>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32" name="PlaceHolder 2"/>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33" name="PlaceHolder 3"/>
          <p:cNvSpPr>
            <a:spLocks noGrp="1"/>
          </p:cNvSpPr>
          <p:nvPr>
            <p:ph type="body"/>
          </p:nvPr>
        </p:nvSpPr>
        <p:spPr>
          <a:xfrm>
            <a:off x="609480" y="1604520"/>
            <a:ext cx="109724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pic>
        <p:nvPicPr>
          <p:cNvPr id="234" name="Picture 233"/>
          <p:cNvPicPr/>
          <p:nvPr/>
        </p:nvPicPr>
        <p:blipFill>
          <a:blip r:embed="rId2"/>
          <a:stretch/>
        </p:blipFill>
        <p:spPr>
          <a:xfrm>
            <a:off x="3602880" y="1604520"/>
            <a:ext cx="4984920" cy="3977280"/>
          </a:xfrm>
          <a:prstGeom prst="rect">
            <a:avLst/>
          </a:prstGeom>
          <a:ln>
            <a:noFill/>
          </a:ln>
        </p:spPr>
      </p:pic>
      <p:pic>
        <p:nvPicPr>
          <p:cNvPr id="235" name="Picture 23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359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7087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46580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622441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4102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7640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7521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97131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0948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2134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4769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9590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36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6487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161883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7639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90"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2567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1193400" y="1737720"/>
            <a:ext cx="9964080" cy="360"/>
          </a:xfrm>
          <a:custGeom>
            <a:avLst/>
            <a:gdLst/>
            <a:ahLst/>
            <a:cxnLst/>
            <a:rect l="l" t="t" r="r" b="b"/>
            <a:pathLst>
              <a:path w="21600" h="21600">
                <a:moveTo>
                  <a:pt x="0" y="0"/>
                </a:moveTo>
                <a:lnTo>
                  <a:pt x="21600" y="21600"/>
                </a:lnTo>
              </a:path>
            </a:pathLst>
          </a:custGeom>
          <a:noFill/>
          <a:ln w="9360">
            <a:solidFill>
              <a:srgbClr val="7F7F7F"/>
            </a:solidFill>
            <a:round/>
          </a:ln>
        </p:spPr>
        <p:style>
          <a:lnRef idx="0">
            <a:scrgbClr r="0" g="0" b="0"/>
          </a:lnRef>
          <a:fillRef idx="0">
            <a:scrgbClr r="0" g="0" b="0"/>
          </a:fillRef>
          <a:effectRef idx="0">
            <a:scrgbClr r="0" g="0" b="0"/>
          </a:effectRef>
          <a:fontRef idx="minor"/>
        </p:style>
      </p:sp>
      <p:sp>
        <p:nvSpPr>
          <p:cNvPr id="7" name="CustomShape 2"/>
          <p:cNvSpPr/>
          <p:nvPr/>
        </p:nvSpPr>
        <p:spPr>
          <a:xfrm>
            <a:off x="3240" y="6400800"/>
            <a:ext cx="12185640" cy="45396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2" name="CustomShape 3"/>
          <p:cNvSpPr/>
          <p:nvPr/>
        </p:nvSpPr>
        <p:spPr>
          <a:xfrm>
            <a:off x="0" y="6334200"/>
            <a:ext cx="12185640" cy="608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 name="CustomShape 4"/>
          <p:cNvSpPr/>
          <p:nvPr/>
        </p:nvSpPr>
        <p:spPr>
          <a:xfrm>
            <a:off x="1207440" y="4343400"/>
            <a:ext cx="9872640" cy="360"/>
          </a:xfrm>
          <a:custGeom>
            <a:avLst/>
            <a:gdLst/>
            <a:ahLst/>
            <a:cxnLst/>
            <a:rect l="l" t="t" r="r" b="b"/>
            <a:pathLst>
              <a:path w="21600" h="21600">
                <a:moveTo>
                  <a:pt x="0" y="0"/>
                </a:moveTo>
                <a:lnTo>
                  <a:pt x="21600" y="21600"/>
                </a:lnTo>
              </a:path>
            </a:pathLst>
          </a:custGeom>
          <a:noFill/>
          <a:ln w="9360">
            <a:solidFill>
              <a:srgbClr val="7F7F7F"/>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609480" y="273600"/>
            <a:ext cx="10972440" cy="1144800"/>
          </a:xfrm>
          <a:prstGeom prst="rect">
            <a:avLst/>
          </a:prstGeom>
        </p:spPr>
        <p:txBody>
          <a:bodyPr lIns="0" tIns="0" rIns="0" bIns="0" anchor="ctr"/>
          <a:lstStyle/>
          <a:p>
            <a:pPr algn="ctr"/>
            <a:r>
              <a:rPr lang="pt-BR" sz="4400" b="0" strike="noStrike" spc="-1">
                <a:solidFill>
                  <a:srgbClr val="000000"/>
                </a:solidFill>
                <a:uFill>
                  <a:solidFill>
                    <a:srgbClr val="FFFFFF"/>
                  </a:solidFill>
                </a:uFill>
                <a:latin typeface="Arial"/>
              </a:rPr>
              <a:t>Click to edit the title text format</a:t>
            </a:r>
          </a:p>
        </p:txBody>
      </p:sp>
      <p:sp>
        <p:nvSpPr>
          <p:cNvPr id="5" name="PlaceHolder 6"/>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pt-BR"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pt-BR"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CustomShape 1"/>
          <p:cNvSpPr/>
          <p:nvPr/>
        </p:nvSpPr>
        <p:spPr>
          <a:xfrm>
            <a:off x="1193400" y="1737720"/>
            <a:ext cx="9964080" cy="360"/>
          </a:xfrm>
          <a:custGeom>
            <a:avLst/>
            <a:gdLst/>
            <a:ahLst/>
            <a:cxnLst/>
            <a:rect l="l" t="t" r="r" b="b"/>
            <a:pathLst>
              <a:path w="21600" h="21600">
                <a:moveTo>
                  <a:pt x="0" y="0"/>
                </a:moveTo>
                <a:lnTo>
                  <a:pt x="21600" y="21600"/>
                </a:lnTo>
              </a:path>
            </a:pathLst>
          </a:custGeom>
          <a:noFill/>
          <a:ln w="9360">
            <a:solidFill>
              <a:srgbClr val="7F7F7F"/>
            </a:solidFill>
            <a:round/>
          </a:ln>
        </p:spPr>
        <p:style>
          <a:lnRef idx="0">
            <a:scrgbClr r="0" g="0" b="0"/>
          </a:lnRef>
          <a:fillRef idx="0">
            <a:scrgbClr r="0" g="0" b="0"/>
          </a:fillRef>
          <a:effectRef idx="0">
            <a:scrgbClr r="0" g="0" b="0"/>
          </a:effectRef>
          <a:fontRef idx="minor"/>
        </p:style>
      </p:sp>
      <p:sp>
        <p:nvSpPr>
          <p:cNvPr id="41" name="CustomShape 2"/>
          <p:cNvSpPr/>
          <p:nvPr/>
        </p:nvSpPr>
        <p:spPr>
          <a:xfrm>
            <a:off x="3240" y="6400800"/>
            <a:ext cx="12185640" cy="45396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42" name="CustomShape 3"/>
          <p:cNvSpPr/>
          <p:nvPr/>
        </p:nvSpPr>
        <p:spPr>
          <a:xfrm>
            <a:off x="0" y="6334200"/>
            <a:ext cx="12185640" cy="608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3" name="PlaceHolder 4"/>
          <p:cNvSpPr>
            <a:spLocks noGrp="1"/>
          </p:cNvSpPr>
          <p:nvPr>
            <p:ph type="title"/>
          </p:nvPr>
        </p:nvSpPr>
        <p:spPr>
          <a:xfrm>
            <a:off x="609480" y="273600"/>
            <a:ext cx="10972440" cy="1144800"/>
          </a:xfrm>
          <a:prstGeom prst="rect">
            <a:avLst/>
          </a:prstGeom>
        </p:spPr>
        <p:txBody>
          <a:bodyPr lIns="0" tIns="0" rIns="0" bIns="0" anchor="ctr"/>
          <a:lstStyle/>
          <a:p>
            <a:pPr algn="ctr"/>
            <a:r>
              <a:rPr lang="pt-BR" sz="4400" b="0" strike="noStrike" spc="-1">
                <a:solidFill>
                  <a:srgbClr val="000000"/>
                </a:solidFill>
                <a:uFill>
                  <a:solidFill>
                    <a:srgbClr val="FFFFFF"/>
                  </a:solidFill>
                </a:uFill>
                <a:latin typeface="Arial"/>
              </a:rPr>
              <a:t>Click to edit the title text format</a:t>
            </a:r>
          </a:p>
        </p:txBody>
      </p:sp>
      <p:sp>
        <p:nvSpPr>
          <p:cNvPr id="44"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pt-BR"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pt-BR"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 name="CustomShape 1"/>
          <p:cNvSpPr/>
          <p:nvPr/>
        </p:nvSpPr>
        <p:spPr>
          <a:xfrm>
            <a:off x="1193400" y="1737720"/>
            <a:ext cx="9964080" cy="360"/>
          </a:xfrm>
          <a:custGeom>
            <a:avLst/>
            <a:gdLst/>
            <a:ahLst/>
            <a:cxnLst/>
            <a:rect l="l" t="t" r="r" b="b"/>
            <a:pathLst>
              <a:path w="21600" h="21600">
                <a:moveTo>
                  <a:pt x="0" y="0"/>
                </a:moveTo>
                <a:lnTo>
                  <a:pt x="21600" y="21600"/>
                </a:lnTo>
              </a:path>
            </a:pathLst>
          </a:custGeom>
          <a:noFill/>
          <a:ln w="9360">
            <a:solidFill>
              <a:srgbClr val="7F7F7F"/>
            </a:solidFill>
            <a:round/>
          </a:ln>
        </p:spPr>
        <p:style>
          <a:lnRef idx="0">
            <a:scrgbClr r="0" g="0" b="0"/>
          </a:lnRef>
          <a:fillRef idx="0">
            <a:scrgbClr r="0" g="0" b="0"/>
          </a:fillRef>
          <a:effectRef idx="0">
            <a:scrgbClr r="0" g="0" b="0"/>
          </a:effectRef>
          <a:fontRef idx="minor"/>
        </p:style>
      </p:sp>
      <p:sp>
        <p:nvSpPr>
          <p:cNvPr id="120" name="CustomShape 2"/>
          <p:cNvSpPr/>
          <p:nvPr/>
        </p:nvSpPr>
        <p:spPr>
          <a:xfrm>
            <a:off x="0" y="0"/>
            <a:ext cx="4047480" cy="685476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4039920" y="0"/>
            <a:ext cx="60840" cy="685476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22" name="PlaceHolder 4"/>
          <p:cNvSpPr>
            <a:spLocks noGrp="1"/>
          </p:cNvSpPr>
          <p:nvPr>
            <p:ph type="title"/>
          </p:nvPr>
        </p:nvSpPr>
        <p:spPr>
          <a:xfrm>
            <a:off x="609480" y="273600"/>
            <a:ext cx="10972440" cy="1144800"/>
          </a:xfrm>
          <a:prstGeom prst="rect">
            <a:avLst/>
          </a:prstGeom>
        </p:spPr>
        <p:txBody>
          <a:bodyPr lIns="0" tIns="0" rIns="0" bIns="0" anchor="ctr"/>
          <a:lstStyle/>
          <a:p>
            <a:pPr algn="ctr"/>
            <a:r>
              <a:rPr lang="pt-BR" sz="4400" b="0" strike="noStrike" spc="-1">
                <a:solidFill>
                  <a:srgbClr val="000000"/>
                </a:solidFill>
                <a:uFill>
                  <a:solidFill>
                    <a:srgbClr val="FFFFFF"/>
                  </a:solidFill>
                </a:uFill>
                <a:latin typeface="Arial"/>
              </a:rPr>
              <a:t>Click to edit the title text format</a:t>
            </a:r>
          </a:p>
        </p:txBody>
      </p:sp>
      <p:sp>
        <p:nvSpPr>
          <p:cNvPr id="123"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pt-BR"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pt-BR"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 name="CustomShape 1"/>
          <p:cNvSpPr/>
          <p:nvPr/>
        </p:nvSpPr>
        <p:spPr>
          <a:xfrm>
            <a:off x="0" y="6400800"/>
            <a:ext cx="12188880" cy="45396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159" name="CustomShape 2"/>
          <p:cNvSpPr/>
          <p:nvPr/>
        </p:nvSpPr>
        <p:spPr>
          <a:xfrm>
            <a:off x="0" y="6334200"/>
            <a:ext cx="12188880" cy="626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60" name="CustomShape 3"/>
          <p:cNvSpPr/>
          <p:nvPr/>
        </p:nvSpPr>
        <p:spPr>
          <a:xfrm>
            <a:off x="1193400" y="1737720"/>
            <a:ext cx="9964080" cy="360"/>
          </a:xfrm>
          <a:custGeom>
            <a:avLst/>
            <a:gdLst/>
            <a:ahLst/>
            <a:cxnLst/>
            <a:rect l="l" t="t" r="r" b="b"/>
            <a:pathLst>
              <a:path w="21600" h="21600">
                <a:moveTo>
                  <a:pt x="0" y="0"/>
                </a:moveTo>
                <a:lnTo>
                  <a:pt x="21600" y="21600"/>
                </a:lnTo>
              </a:path>
            </a:pathLst>
          </a:custGeom>
          <a:noFill/>
          <a:ln w="9360">
            <a:solidFill>
              <a:srgbClr val="7F7F7F"/>
            </a:solidFill>
            <a:round/>
          </a:ln>
        </p:spPr>
        <p:style>
          <a:lnRef idx="0">
            <a:scrgbClr r="0" g="0" b="0"/>
          </a:lnRef>
          <a:fillRef idx="0">
            <a:scrgbClr r="0" g="0" b="0"/>
          </a:fillRef>
          <a:effectRef idx="0">
            <a:scrgbClr r="0" g="0" b="0"/>
          </a:effectRef>
          <a:fontRef idx="minor"/>
        </p:style>
      </p:sp>
      <p:sp>
        <p:nvSpPr>
          <p:cNvPr id="161" name="PlaceHolder 4"/>
          <p:cNvSpPr>
            <a:spLocks noGrp="1"/>
          </p:cNvSpPr>
          <p:nvPr>
            <p:ph type="title"/>
          </p:nvPr>
        </p:nvSpPr>
        <p:spPr>
          <a:xfrm>
            <a:off x="609480" y="273600"/>
            <a:ext cx="10972440" cy="1144800"/>
          </a:xfrm>
          <a:prstGeom prst="rect">
            <a:avLst/>
          </a:prstGeom>
        </p:spPr>
        <p:txBody>
          <a:bodyPr lIns="0" tIns="0" rIns="0" bIns="0" anchor="ctr"/>
          <a:lstStyle/>
          <a:p>
            <a:pPr algn="ctr"/>
            <a:r>
              <a:rPr lang="pt-BR" sz="4400" b="0" strike="noStrike" spc="-1">
                <a:solidFill>
                  <a:srgbClr val="000000"/>
                </a:solidFill>
                <a:uFill>
                  <a:solidFill>
                    <a:srgbClr val="FFFFFF"/>
                  </a:solidFill>
                </a:uFill>
                <a:latin typeface="Arial"/>
              </a:rPr>
              <a:t>Click to edit the title text format</a:t>
            </a:r>
          </a:p>
        </p:txBody>
      </p:sp>
      <p:sp>
        <p:nvSpPr>
          <p:cNvPr id="162"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pt-BR"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pt-BR"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4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CustomShape 1"/>
          <p:cNvSpPr/>
          <p:nvPr/>
        </p:nvSpPr>
        <p:spPr>
          <a:xfrm>
            <a:off x="0" y="6400800"/>
            <a:ext cx="12188880" cy="45396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198" name="CustomShape 2"/>
          <p:cNvSpPr/>
          <p:nvPr/>
        </p:nvSpPr>
        <p:spPr>
          <a:xfrm>
            <a:off x="0" y="6334200"/>
            <a:ext cx="12188880" cy="626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99" name="CustomShape 3"/>
          <p:cNvSpPr/>
          <p:nvPr/>
        </p:nvSpPr>
        <p:spPr>
          <a:xfrm>
            <a:off x="1193400" y="1737720"/>
            <a:ext cx="9964080" cy="360"/>
          </a:xfrm>
          <a:custGeom>
            <a:avLst/>
            <a:gdLst/>
            <a:ahLst/>
            <a:cxnLst/>
            <a:rect l="l" t="t" r="r" b="b"/>
            <a:pathLst>
              <a:path w="21600" h="21600">
                <a:moveTo>
                  <a:pt x="0" y="0"/>
                </a:moveTo>
                <a:lnTo>
                  <a:pt x="21600" y="21600"/>
                </a:lnTo>
              </a:path>
            </a:pathLst>
          </a:custGeom>
          <a:noFill/>
          <a:ln w="9360">
            <a:solidFill>
              <a:srgbClr val="7F7F7F"/>
            </a:solidFill>
            <a:round/>
          </a:ln>
        </p:spPr>
        <p:style>
          <a:lnRef idx="0">
            <a:scrgbClr r="0" g="0" b="0"/>
          </a:lnRef>
          <a:fillRef idx="0">
            <a:scrgbClr r="0" g="0" b="0"/>
          </a:fillRef>
          <a:effectRef idx="0">
            <a:scrgbClr r="0" g="0" b="0"/>
          </a:effectRef>
          <a:fontRef idx="minor"/>
        </p:style>
      </p:sp>
      <p:sp>
        <p:nvSpPr>
          <p:cNvPr id="200" name="PlaceHolder 4"/>
          <p:cNvSpPr>
            <a:spLocks noGrp="1"/>
          </p:cNvSpPr>
          <p:nvPr>
            <p:ph type="title"/>
          </p:nvPr>
        </p:nvSpPr>
        <p:spPr>
          <a:xfrm>
            <a:off x="609480" y="273600"/>
            <a:ext cx="10972440" cy="1144800"/>
          </a:xfrm>
          <a:prstGeom prst="rect">
            <a:avLst/>
          </a:prstGeom>
        </p:spPr>
        <p:txBody>
          <a:bodyPr lIns="0" tIns="0" rIns="0" bIns="0" anchor="ctr"/>
          <a:lstStyle/>
          <a:p>
            <a:pPr algn="ctr"/>
            <a:r>
              <a:rPr lang="pt-BR" sz="4400" b="0" strike="noStrike" spc="-1">
                <a:solidFill>
                  <a:srgbClr val="000000"/>
                </a:solidFill>
                <a:uFill>
                  <a:solidFill>
                    <a:srgbClr val="FFFFFF"/>
                  </a:solidFill>
                </a:uFill>
                <a:latin typeface="Arial"/>
              </a:rPr>
              <a:t>Click to edit the title text format</a:t>
            </a:r>
          </a:p>
        </p:txBody>
      </p:sp>
      <p:sp>
        <p:nvSpPr>
          <p:cNvPr id="201"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pt-BR"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pt-BR"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pt-BR"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00707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openxmlformats.org/officeDocument/2006/relationships/hyperlink" Target="http://www.netscisociety.net/" TargetMode="External"/><Relationship Id="rId2" Type="http://schemas.openxmlformats.org/officeDocument/2006/relationships/hyperlink" Target="http://www.insna.org/archives.html" TargetMode="Externa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hyperlink" Target="http://nodexl.codeplex.com/" TargetMode="Externa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hyperlink" Target="http://vlado.fmf.uni-lj.si/pub/networks/data/" TargetMode="External"/><Relationship Id="rId2" Type="http://schemas.openxmlformats.org/officeDocument/2006/relationships/hyperlink" Target="http://networkdata.ics.uci.edu/" TargetMode="External"/><Relationship Id="rId1" Type="http://schemas.openxmlformats.org/officeDocument/2006/relationships/slideLayout" Target="../slideLayouts/slideLayout37.xml"/><Relationship Id="rId6" Type="http://schemas.openxmlformats.org/officeDocument/2006/relationships/hyperlink" Target="http://www.sociopatterns.org/datasets/" TargetMode="External"/><Relationship Id="rId5" Type="http://schemas.openxmlformats.org/officeDocument/2006/relationships/hyperlink" Target="http://konect.uni-koblenz.de/" TargetMode="External"/><Relationship Id="rId4" Type="http://schemas.openxmlformats.org/officeDocument/2006/relationships/hyperlink" Target="http://networkrepository.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1097280" y="758880"/>
            <a:ext cx="10055160" cy="356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pt-BR" sz="8000" b="1" strike="noStrike" spc="-1" dirty="0">
                <a:solidFill>
                  <a:srgbClr val="262626"/>
                </a:solidFill>
                <a:uFill>
                  <a:solidFill>
                    <a:srgbClr val="FFFFFF"/>
                  </a:solidFill>
                </a:uFill>
                <a:latin typeface="Calibri"/>
                <a:ea typeface="Calibri"/>
              </a:rPr>
              <a:t> Análise de Redes Sociais</a:t>
            </a:r>
            <a:endParaRPr lang="pt-BR" sz="1800" b="0" strike="noStrike" spc="-1" dirty="0">
              <a:solidFill>
                <a:srgbClr val="000000"/>
              </a:solidFill>
              <a:uFill>
                <a:solidFill>
                  <a:srgbClr val="FFFFFF"/>
                </a:solidFill>
              </a:uFill>
              <a:latin typeface="Arial"/>
            </a:endParaRPr>
          </a:p>
        </p:txBody>
      </p:sp>
      <p:sp>
        <p:nvSpPr>
          <p:cNvPr id="237" name="CustomShape 2"/>
          <p:cNvSpPr/>
          <p:nvPr/>
        </p:nvSpPr>
        <p:spPr>
          <a:xfrm>
            <a:off x="1100160" y="4455720"/>
            <a:ext cx="10055160" cy="113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0" strike="noStrike" spc="-1" dirty="0">
                <a:solidFill>
                  <a:srgbClr val="637052"/>
                </a:solidFill>
                <a:uFill>
                  <a:solidFill>
                    <a:srgbClr val="FFFFFF"/>
                  </a:solidFill>
                </a:uFill>
                <a:latin typeface="Calibri"/>
                <a:ea typeface="Calibri"/>
              </a:rPr>
              <a:t>RAFAEL DE SOUZA (CEBRAP)</a:t>
            </a: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0" y="5154480"/>
            <a:ext cx="8912160" cy="107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1800" b="0" strike="noStrike" spc="-1" dirty="0">
                <a:solidFill>
                  <a:srgbClr val="404040"/>
                </a:solidFill>
                <a:uFill>
                  <a:solidFill>
                    <a:srgbClr val="FFFFFF"/>
                  </a:solidFill>
                </a:uFill>
                <a:latin typeface="Calibri"/>
                <a:ea typeface="Calibri"/>
              </a:rPr>
              <a:t>Exemplo 1: Rede de Blogs Americanos sobre Política, 2004</a:t>
            </a:r>
            <a:endParaRPr lang="pt-BR" sz="1800" b="0" strike="noStrike" spc="-1" dirty="0">
              <a:solidFill>
                <a:srgbClr val="000000"/>
              </a:solidFill>
              <a:uFill>
                <a:solidFill>
                  <a:srgbClr val="FFFFFF"/>
                </a:solidFill>
              </a:uFill>
              <a:latin typeface="Arial"/>
            </a:endParaRPr>
          </a:p>
          <a:p>
            <a:pPr>
              <a:lnSpc>
                <a:spcPct val="100000"/>
              </a:lnSpc>
            </a:pPr>
            <a:r>
              <a:rPr lang="pt-BR" sz="1050" b="0" strike="noStrike" spc="-1" dirty="0">
                <a:solidFill>
                  <a:srgbClr val="404040"/>
                </a:solidFill>
                <a:uFill>
                  <a:solidFill>
                    <a:srgbClr val="FFFFFF"/>
                  </a:solidFill>
                </a:uFill>
                <a:latin typeface="Calibri"/>
                <a:ea typeface="Calibri"/>
              </a:rPr>
              <a:t>Fonte: Adamic, Lada, and Natalie Glance. "The Political Blogosphere and the 2004 U.S. Election: Divided They Blog."</a:t>
            </a:r>
            <a:endParaRPr lang="pt-BR" sz="1800" b="0" strike="noStrike" spc="-1" dirty="0">
              <a:solidFill>
                <a:srgbClr val="000000"/>
              </a:solidFill>
              <a:uFill>
                <a:solidFill>
                  <a:srgbClr val="FFFFFF"/>
                </a:solidFill>
              </a:uFill>
              <a:latin typeface="Arial"/>
            </a:endParaRPr>
          </a:p>
          <a:p>
            <a:pPr>
              <a:lnSpc>
                <a:spcPct val="100000"/>
              </a:lnSpc>
            </a:pPr>
            <a:r>
              <a:rPr lang="pt-BR" sz="1050" b="0" strike="noStrike" spc="-1" dirty="0">
                <a:solidFill>
                  <a:srgbClr val="404040"/>
                </a:solidFill>
                <a:uFill>
                  <a:solidFill>
                    <a:srgbClr val="FFFFFF"/>
                  </a:solidFill>
                </a:uFill>
                <a:latin typeface="Calibri"/>
                <a:ea typeface="Calibri"/>
              </a:rPr>
              <a:t>In International Conference on Knowledge Discovery and Data Mining, Proceedings of the 3rd International Workshop on</a:t>
            </a:r>
            <a:endParaRPr lang="pt-BR" sz="1800" b="0" strike="noStrike" spc="-1" dirty="0">
              <a:solidFill>
                <a:srgbClr val="000000"/>
              </a:solidFill>
              <a:uFill>
                <a:solidFill>
                  <a:srgbClr val="FFFFFF"/>
                </a:solidFill>
              </a:uFill>
              <a:latin typeface="Arial"/>
            </a:endParaRPr>
          </a:p>
          <a:p>
            <a:pPr>
              <a:lnSpc>
                <a:spcPct val="100000"/>
              </a:lnSpc>
            </a:pPr>
            <a:r>
              <a:rPr lang="pt-BR" sz="1050" b="0" strike="noStrike" spc="-1" dirty="0">
                <a:solidFill>
                  <a:srgbClr val="404040"/>
                </a:solidFill>
                <a:uFill>
                  <a:solidFill>
                    <a:srgbClr val="FFFFFF"/>
                  </a:solidFill>
                </a:uFill>
                <a:latin typeface="Calibri"/>
                <a:ea typeface="Calibri"/>
              </a:rPr>
              <a:t>Link Discovery, Chicago, Illinois, 2005. New York, NY: Association for Computing Machinery (ACM), 2005</a:t>
            </a:r>
            <a:endParaRPr lang="pt-BR" sz="1800" b="0" strike="noStrike" spc="-1" dirty="0">
              <a:solidFill>
                <a:srgbClr val="000000"/>
              </a:solidFill>
              <a:uFill>
                <a:solidFill>
                  <a:srgbClr val="FFFFFF"/>
                </a:solidFill>
              </a:uFill>
              <a:latin typeface="Arial"/>
            </a:endParaRPr>
          </a:p>
          <a:p>
            <a:pPr>
              <a:lnSpc>
                <a:spcPct val="85000"/>
              </a:lnSpc>
            </a:pPr>
            <a:endParaRPr lang="pt-BR" sz="1800" b="0" strike="noStrike" spc="-1" dirty="0">
              <a:solidFill>
                <a:srgbClr val="000000"/>
              </a:solidFill>
              <a:uFill>
                <a:solidFill>
                  <a:srgbClr val="FFFFFF"/>
                </a:solidFill>
              </a:uFill>
              <a:latin typeface="Arial"/>
            </a:endParaRPr>
          </a:p>
        </p:txBody>
      </p:sp>
      <p:pic>
        <p:nvPicPr>
          <p:cNvPr id="288" name="Google Shape;508;p108"/>
          <p:cNvPicPr/>
          <p:nvPr/>
        </p:nvPicPr>
        <p:blipFill>
          <a:blip r:embed="rId2"/>
          <a:stretch/>
        </p:blipFill>
        <p:spPr>
          <a:xfrm>
            <a:off x="1070640" y="383040"/>
            <a:ext cx="9030240" cy="4564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2513160" y="5429160"/>
            <a:ext cx="9675720" cy="107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1800" b="0" strike="noStrike" spc="-1" dirty="0">
                <a:solidFill>
                  <a:srgbClr val="404040"/>
                </a:solidFill>
                <a:uFill>
                  <a:solidFill>
                    <a:srgbClr val="FFFFFF"/>
                  </a:solidFill>
                </a:uFill>
                <a:latin typeface="Calibri"/>
                <a:ea typeface="Calibri"/>
              </a:rPr>
              <a:t>Exemplo 2: Rede de Relações Sexuais, Escola Colegial Americana 2003</a:t>
            </a:r>
            <a:endParaRPr lang="pt-BR" sz="1800" b="0" strike="noStrike" spc="-1" dirty="0">
              <a:solidFill>
                <a:srgbClr val="000000"/>
              </a:solidFill>
              <a:uFill>
                <a:solidFill>
                  <a:srgbClr val="FFFFFF"/>
                </a:solidFill>
              </a:uFill>
              <a:latin typeface="Arial"/>
            </a:endParaRPr>
          </a:p>
          <a:p>
            <a:pPr>
              <a:lnSpc>
                <a:spcPct val="100000"/>
              </a:lnSpc>
            </a:pPr>
            <a:r>
              <a:rPr lang="pt-BR" sz="1050" b="0" strike="noStrike" spc="-1" dirty="0">
                <a:solidFill>
                  <a:srgbClr val="404040"/>
                </a:solidFill>
                <a:uFill>
                  <a:solidFill>
                    <a:srgbClr val="FFFFFF"/>
                  </a:solidFill>
                </a:uFill>
                <a:latin typeface="Calibri"/>
                <a:ea typeface="Calibri"/>
              </a:rPr>
              <a:t>Fonte: BEARMAN, Peter S.; MOODY, James; STOVEL, Katherine. Chains of affection: The structure of adolescent romantic and sexual networks. </a:t>
            </a:r>
            <a:r>
              <a:rPr lang="pt-BR" sz="1050" b="1" strike="noStrike" spc="-1" dirty="0">
                <a:solidFill>
                  <a:srgbClr val="404040"/>
                </a:solidFill>
                <a:uFill>
                  <a:solidFill>
                    <a:srgbClr val="FFFFFF"/>
                  </a:solidFill>
                </a:uFill>
                <a:latin typeface="Calibri"/>
                <a:ea typeface="Calibri"/>
              </a:rPr>
              <a:t>American journal of sociology</a:t>
            </a:r>
            <a:r>
              <a:rPr lang="pt-BR" sz="1050" b="0" strike="noStrike" spc="-1" dirty="0">
                <a:solidFill>
                  <a:srgbClr val="404040"/>
                </a:solidFill>
                <a:uFill>
                  <a:solidFill>
                    <a:srgbClr val="FFFFFF"/>
                  </a:solidFill>
                </a:uFill>
                <a:latin typeface="Calibri"/>
                <a:ea typeface="Calibri"/>
              </a:rPr>
              <a:t>, v. 110, n. 1, p. 44-91, 2004.</a:t>
            </a:r>
            <a:endParaRPr lang="pt-BR" sz="1800" b="0" strike="noStrike" spc="-1" dirty="0">
              <a:solidFill>
                <a:srgbClr val="000000"/>
              </a:solidFill>
              <a:uFill>
                <a:solidFill>
                  <a:srgbClr val="FFFFFF"/>
                </a:solidFill>
              </a:uFill>
              <a:latin typeface="Arial"/>
            </a:endParaRPr>
          </a:p>
          <a:p>
            <a:pPr>
              <a:lnSpc>
                <a:spcPct val="85000"/>
              </a:lnSpc>
            </a:pPr>
            <a:endParaRPr lang="pt-BR" sz="1800" b="0" strike="noStrike" spc="-1" dirty="0">
              <a:solidFill>
                <a:srgbClr val="000000"/>
              </a:solidFill>
              <a:uFill>
                <a:solidFill>
                  <a:srgbClr val="FFFFFF"/>
                </a:solidFill>
              </a:uFill>
              <a:latin typeface="Arial"/>
            </a:endParaRPr>
          </a:p>
        </p:txBody>
      </p:sp>
      <p:pic>
        <p:nvPicPr>
          <p:cNvPr id="290" name="Google Shape;514;p109"/>
          <p:cNvPicPr/>
          <p:nvPr/>
        </p:nvPicPr>
        <p:blipFill>
          <a:blip r:embed="rId2"/>
          <a:stretch/>
        </p:blipFill>
        <p:spPr>
          <a:xfrm>
            <a:off x="1645920" y="347760"/>
            <a:ext cx="9675360" cy="4872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124640" y="5429160"/>
            <a:ext cx="11064240" cy="107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1800" b="0" strike="noStrike" spc="-1" dirty="0">
                <a:solidFill>
                  <a:srgbClr val="404040"/>
                </a:solidFill>
                <a:uFill>
                  <a:solidFill>
                    <a:srgbClr val="FFFFFF"/>
                  </a:solidFill>
                </a:uFill>
                <a:latin typeface="Calibri"/>
                <a:ea typeface="Calibri"/>
              </a:rPr>
              <a:t>Exemplo 3: Rede de Trocas de Cargos em Organizações Estatais, Etiopia, 1941-1974</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r>
              <a:rPr lang="pt-BR" sz="1050" b="0" strike="noStrike" spc="-1" dirty="0">
                <a:solidFill>
                  <a:srgbClr val="404040"/>
                </a:solidFill>
                <a:uFill>
                  <a:solidFill>
                    <a:srgbClr val="FFFFFF"/>
                  </a:solidFill>
                </a:uFill>
                <a:latin typeface="Calibri"/>
                <a:ea typeface="Calibri"/>
              </a:rPr>
              <a:t>Fonte WOLDENSE, Josef. The ruler’s game of musical chairs: Shuffling during the reign of Ethiopia’s last emperor. </a:t>
            </a:r>
            <a:r>
              <a:rPr lang="pt-BR" sz="1050" b="1" strike="noStrike" spc="-1" dirty="0">
                <a:solidFill>
                  <a:srgbClr val="404040"/>
                </a:solidFill>
                <a:uFill>
                  <a:solidFill>
                    <a:srgbClr val="FFFFFF"/>
                  </a:solidFill>
                </a:uFill>
                <a:latin typeface="Calibri"/>
                <a:ea typeface="Calibri"/>
              </a:rPr>
              <a:t>Social Networks</a:t>
            </a:r>
            <a:r>
              <a:rPr lang="pt-BR" sz="1050" b="0" strike="noStrike" spc="-1" dirty="0">
                <a:solidFill>
                  <a:srgbClr val="404040"/>
                </a:solidFill>
                <a:uFill>
                  <a:solidFill>
                    <a:srgbClr val="FFFFFF"/>
                  </a:solidFill>
                </a:uFill>
                <a:latin typeface="Calibri"/>
                <a:ea typeface="Calibri"/>
              </a:rPr>
              <a:t>, v. 52, p. 154-166, 2018.</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85000"/>
              </a:lnSpc>
            </a:pPr>
            <a:endParaRPr lang="pt-BR" sz="1800" b="0" strike="noStrike" spc="-1" dirty="0">
              <a:solidFill>
                <a:srgbClr val="000000"/>
              </a:solidFill>
              <a:uFill>
                <a:solidFill>
                  <a:srgbClr val="FFFFFF"/>
                </a:solidFill>
              </a:uFill>
              <a:latin typeface="Arial"/>
            </a:endParaRPr>
          </a:p>
        </p:txBody>
      </p:sp>
      <p:pic>
        <p:nvPicPr>
          <p:cNvPr id="292" name="Google Shape;520;p110"/>
          <p:cNvPicPr/>
          <p:nvPr/>
        </p:nvPicPr>
        <p:blipFill>
          <a:blip r:embed="rId2"/>
          <a:stretch/>
        </p:blipFill>
        <p:spPr>
          <a:xfrm>
            <a:off x="1508760" y="685800"/>
            <a:ext cx="9357840" cy="4340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667156-312E-4AA3-8FB9-EC38BAFB0418}"/>
              </a:ext>
            </a:extLst>
          </p:cNvPr>
          <p:cNvPicPr>
            <a:picLocks noChangeAspect="1"/>
          </p:cNvPicPr>
          <p:nvPr/>
        </p:nvPicPr>
        <p:blipFill>
          <a:blip r:embed="rId2"/>
          <a:stretch>
            <a:fillRect/>
          </a:stretch>
        </p:blipFill>
        <p:spPr>
          <a:xfrm>
            <a:off x="284085" y="872572"/>
            <a:ext cx="5344434" cy="4209893"/>
          </a:xfrm>
          <a:prstGeom prst="rect">
            <a:avLst/>
          </a:prstGeom>
        </p:spPr>
      </p:pic>
      <p:pic>
        <p:nvPicPr>
          <p:cNvPr id="7" name="Picture 6">
            <a:extLst>
              <a:ext uri="{FF2B5EF4-FFF2-40B4-BE49-F238E27FC236}">
                <a16:creationId xmlns:a16="http://schemas.microsoft.com/office/drawing/2014/main" id="{9A6FA0D9-2577-456C-98BC-5B69E07E3881}"/>
              </a:ext>
            </a:extLst>
          </p:cNvPr>
          <p:cNvPicPr>
            <a:picLocks noChangeAspect="1"/>
          </p:cNvPicPr>
          <p:nvPr/>
        </p:nvPicPr>
        <p:blipFill>
          <a:blip r:embed="rId3"/>
          <a:stretch>
            <a:fillRect/>
          </a:stretch>
        </p:blipFill>
        <p:spPr>
          <a:xfrm>
            <a:off x="6372696" y="1110174"/>
            <a:ext cx="4935968" cy="4381130"/>
          </a:xfrm>
          <a:prstGeom prst="rect">
            <a:avLst/>
          </a:prstGeom>
        </p:spPr>
      </p:pic>
      <p:sp>
        <p:nvSpPr>
          <p:cNvPr id="10" name="CustomShape 1">
            <a:extLst>
              <a:ext uri="{FF2B5EF4-FFF2-40B4-BE49-F238E27FC236}">
                <a16:creationId xmlns:a16="http://schemas.microsoft.com/office/drawing/2014/main" id="{BE9A5B38-686A-415E-BA75-AB0F98CD7D3A}"/>
              </a:ext>
            </a:extLst>
          </p:cNvPr>
          <p:cNvSpPr/>
          <p:nvPr/>
        </p:nvSpPr>
        <p:spPr>
          <a:xfrm>
            <a:off x="840576" y="5491304"/>
            <a:ext cx="11064240" cy="107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1800" b="0" strike="noStrike" spc="-1" dirty="0">
                <a:solidFill>
                  <a:srgbClr val="404040"/>
                </a:solidFill>
                <a:uFill>
                  <a:solidFill>
                    <a:srgbClr val="FFFFFF"/>
                  </a:solidFill>
                </a:uFill>
                <a:latin typeface="Calibri"/>
                <a:ea typeface="Calibri"/>
              </a:rPr>
              <a:t>Exemplo 4: Simulação do Contagio de Covid-19 </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r>
              <a:rPr lang="pt-BR" sz="1050" b="0" strike="noStrike" spc="-1" dirty="0">
                <a:solidFill>
                  <a:srgbClr val="404040"/>
                </a:solidFill>
                <a:uFill>
                  <a:solidFill>
                    <a:srgbClr val="FFFFFF"/>
                  </a:solidFill>
                </a:uFill>
                <a:latin typeface="Calibri"/>
                <a:ea typeface="Calibri"/>
              </a:rPr>
              <a:t>Fonte:</a:t>
            </a:r>
            <a:r>
              <a:rPr lang="en-US" sz="1050" dirty="0"/>
              <a:t>FIRTH, Josh A. et al. Using a real-world network to model localized COVID-19 control strategies. </a:t>
            </a:r>
            <a:r>
              <a:rPr lang="en-US" sz="1050" b="1" dirty="0"/>
              <a:t>Nature medicine</a:t>
            </a:r>
            <a:r>
              <a:rPr lang="en-US" sz="1050" dirty="0"/>
              <a:t>, v. 26, n. 10, p. 1616-1622, 2020.</a:t>
            </a:r>
          </a:p>
          <a:p>
            <a:pPr>
              <a:lnSpc>
                <a:spcPct val="100000"/>
              </a:lnSpc>
            </a:pPr>
            <a:endParaRPr lang="pt-BR"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9646838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291960" y="528480"/>
            <a:ext cx="11896920" cy="49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pt-BR" sz="6600" b="1" strike="noStrike" spc="-1" dirty="0">
                <a:solidFill>
                  <a:srgbClr val="404040"/>
                </a:solidFill>
                <a:uFill>
                  <a:solidFill>
                    <a:srgbClr val="FFFFFF"/>
                  </a:solidFill>
                </a:uFill>
                <a:latin typeface="Calibri"/>
                <a:ea typeface="Calibri"/>
              </a:rPr>
              <a:t>PARTE 3 - TEORIA DOS GRAFOS</a:t>
            </a: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097280" y="286560"/>
            <a:ext cx="10055160" cy="68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t-BR" sz="4800" b="1" strike="noStrike" spc="-1" dirty="0">
                <a:solidFill>
                  <a:srgbClr val="404040"/>
                </a:solidFill>
                <a:uFill>
                  <a:solidFill>
                    <a:srgbClr val="FFFFFF"/>
                  </a:solidFill>
                </a:uFill>
                <a:latin typeface="Calibri"/>
                <a:ea typeface="Calibri"/>
              </a:rPr>
              <a:t>Tipos de Redes e Definições Básicas</a:t>
            </a:r>
            <a:endParaRPr lang="pt-BR" sz="1800" b="0" strike="noStrike" spc="-1" dirty="0">
              <a:solidFill>
                <a:srgbClr val="000000"/>
              </a:solidFill>
              <a:uFill>
                <a:solidFill>
                  <a:srgbClr val="FFFFFF"/>
                </a:solidFill>
              </a:uFill>
              <a:latin typeface="Arial"/>
            </a:endParaRPr>
          </a:p>
        </p:txBody>
      </p:sp>
      <p:sp>
        <p:nvSpPr>
          <p:cNvPr id="295"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Tipos de Redes</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O que é um grafo?</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Direcionadas e Redes Não-direcionadas</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Ponderadas e Redes Não-Ponderada</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Valoradas e Redes Não Valoradas</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Multiplex</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Simples e Redes de Afiliação</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Dinâmicas</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Redes Egocêntricas e Redes Sociocêntricas(Completas)</a:t>
            </a:r>
            <a:endParaRPr lang="pt-BR" sz="1800" b="0" strike="noStrike" spc="-1" dirty="0">
              <a:solidFill>
                <a:srgbClr val="000000"/>
              </a:solidFill>
              <a:uFill>
                <a:solidFill>
                  <a:srgbClr val="FFFFFF"/>
                </a:solidFill>
              </a:uFill>
              <a:latin typeface="Arial"/>
            </a:endParaRPr>
          </a:p>
          <a:p>
            <a:pPr marL="1051560" indent="-1048680">
              <a:lnSpc>
                <a:spcPct val="120000"/>
              </a:lnSpc>
              <a:buClr>
                <a:srgbClr val="E48312"/>
              </a:buClr>
              <a:buFont typeface="Noto Sans Symbols"/>
              <a:buChar char="❖"/>
            </a:pPr>
            <a:r>
              <a:rPr lang="pt-BR" sz="2400" b="0" strike="noStrike" spc="-1" dirty="0">
                <a:solidFill>
                  <a:srgbClr val="404040"/>
                </a:solidFill>
                <a:uFill>
                  <a:solidFill>
                    <a:srgbClr val="FFFFFF"/>
                  </a:solidFill>
                </a:uFill>
                <a:latin typeface="Calibri"/>
                <a:ea typeface="Calibri"/>
              </a:rPr>
              <a:t>Caminhos, Caminhadas, Ciclos, Diâmetro  e Geodésicas</a:t>
            </a:r>
            <a:endParaRPr lang="pt-BR" sz="1800" b="0" strike="noStrike" spc="-1" dirty="0">
              <a:solidFill>
                <a:srgbClr val="000000"/>
              </a:solidFill>
              <a:uFill>
                <a:solidFill>
                  <a:srgbClr val="FFFFFF"/>
                </a:solidFill>
              </a:uFill>
              <a:latin typeface="Arial"/>
            </a:endParaRPr>
          </a:p>
          <a:p>
            <a:pPr>
              <a:lnSpc>
                <a:spcPct val="120000"/>
              </a:lnSpc>
            </a:pPr>
            <a:endParaRPr lang="pt-BR" sz="1800" b="0" strike="noStrike" spc="-1" dirty="0">
              <a:solidFill>
                <a:srgbClr val="000000"/>
              </a:solidFill>
              <a:uFill>
                <a:solidFill>
                  <a:srgbClr val="FFFFFF"/>
                </a:solidFill>
              </a:uFill>
              <a:latin typeface="Arial"/>
            </a:endParaRPr>
          </a:p>
          <a:p>
            <a:pPr>
              <a:lnSpc>
                <a:spcPct val="170000"/>
              </a:lnSpc>
            </a:pPr>
            <a:endParaRPr lang="pt-BR" sz="1800" b="0" strike="noStrike" spc="-1" dirty="0">
              <a:solidFill>
                <a:srgbClr val="000000"/>
              </a:solidFill>
              <a:uFill>
                <a:solidFill>
                  <a:srgbClr val="FFFFFF"/>
                </a:solidFill>
              </a:uFill>
              <a:latin typeface="Arial"/>
            </a:endParaRPr>
          </a:p>
          <a:p>
            <a:pPr>
              <a:lnSpc>
                <a:spcPct val="170000"/>
              </a:lnSpc>
            </a:pPr>
            <a:endParaRPr lang="pt-BR" sz="1800" b="0" strike="noStrike" spc="-1" dirty="0">
              <a:solidFill>
                <a:srgbClr val="000000"/>
              </a:solidFill>
              <a:uFill>
                <a:solidFill>
                  <a:srgbClr val="FFFFFF"/>
                </a:solidFill>
              </a:uFill>
              <a:latin typeface="Arial"/>
            </a:endParaRPr>
          </a:p>
          <a:p>
            <a:pPr>
              <a:lnSpc>
                <a:spcPct val="120000"/>
              </a:lnSpc>
            </a:pP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1097280" y="286560"/>
            <a:ext cx="10055160" cy="6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gn="ctr">
              <a:lnSpc>
                <a:spcPct val="100000"/>
              </a:lnSpc>
            </a:pPr>
            <a:r>
              <a:rPr lang="pt-BR" sz="4800" b="1" strike="noStrike" spc="-1" dirty="0">
                <a:solidFill>
                  <a:srgbClr val="404040"/>
                </a:solidFill>
                <a:uFill>
                  <a:solidFill>
                    <a:srgbClr val="FFFFFF"/>
                  </a:solidFill>
                </a:uFill>
                <a:latin typeface="Calibri"/>
                <a:ea typeface="Calibri"/>
              </a:rPr>
              <a:t>Estruturas de Representação de Grafos</a:t>
            </a:r>
            <a:endParaRPr lang="pt-BR" sz="1800" b="0" strike="noStrike" spc="-1" dirty="0">
              <a:solidFill>
                <a:srgbClr val="000000"/>
              </a:solidFill>
              <a:uFill>
                <a:solidFill>
                  <a:srgbClr val="FFFFFF"/>
                </a:solidFill>
              </a:uFill>
              <a:latin typeface="Arial"/>
            </a:endParaRPr>
          </a:p>
        </p:txBody>
      </p:sp>
      <p:sp>
        <p:nvSpPr>
          <p:cNvPr id="301" name="CustomShape 2"/>
          <p:cNvSpPr/>
          <p:nvPr/>
        </p:nvSpPr>
        <p:spPr>
          <a:xfrm>
            <a:off x="975600" y="1759320"/>
            <a:ext cx="971676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BR" sz="2000" b="1" strike="noStrike" spc="-1" dirty="0">
                <a:solidFill>
                  <a:srgbClr val="5E2C16"/>
                </a:solidFill>
                <a:uFill>
                  <a:solidFill>
                    <a:srgbClr val="FFFFFF"/>
                  </a:solidFill>
                </a:uFill>
                <a:latin typeface="Calibri"/>
                <a:ea typeface="Calibri"/>
              </a:rPr>
              <a:t>OS GRAFOS PODEM SER REPRESENTADOS DE DUAS MANEIRAS PRINCIPAIS</a:t>
            </a:r>
            <a:endParaRPr lang="pt-BR" sz="1800" b="0" strike="noStrike" spc="-1" dirty="0">
              <a:solidFill>
                <a:srgbClr val="000000"/>
              </a:solidFill>
              <a:uFill>
                <a:solidFill>
                  <a:srgbClr val="FFFFFF"/>
                </a:solidFill>
              </a:uFill>
              <a:latin typeface="Arial"/>
            </a:endParaRPr>
          </a:p>
        </p:txBody>
      </p:sp>
      <p:sp>
        <p:nvSpPr>
          <p:cNvPr id="302" name="CustomShape 3"/>
          <p:cNvSpPr/>
          <p:nvPr/>
        </p:nvSpPr>
        <p:spPr>
          <a:xfrm>
            <a:off x="1097280" y="2441520"/>
            <a:ext cx="2897640" cy="35157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24200">
              <a:lnSpc>
                <a:spcPct val="90000"/>
              </a:lnSpc>
              <a:buClr>
                <a:srgbClr val="E48312"/>
              </a:buClr>
              <a:buFont typeface="Calibri"/>
              <a:buChar char=" "/>
            </a:pPr>
            <a:r>
              <a:rPr lang="pt-BR" sz="2000" b="0" strike="noStrike" spc="-1" dirty="0">
                <a:solidFill>
                  <a:srgbClr val="404040"/>
                </a:solidFill>
                <a:uFill>
                  <a:solidFill>
                    <a:srgbClr val="FFFFFF"/>
                  </a:solidFill>
                </a:uFill>
                <a:latin typeface="Calibri"/>
                <a:ea typeface="Calibri"/>
              </a:rPr>
              <a:t>1. Um </a:t>
            </a:r>
            <a:r>
              <a:rPr lang="pt-BR" sz="2000" b="1" strike="noStrike" spc="-1" dirty="0">
                <a:solidFill>
                  <a:srgbClr val="404040"/>
                </a:solidFill>
                <a:uFill>
                  <a:solidFill>
                    <a:srgbClr val="FFFFFF"/>
                  </a:solidFill>
                </a:uFill>
                <a:latin typeface="Calibri"/>
                <a:ea typeface="Calibri"/>
              </a:rPr>
              <a:t>Sociograma</a:t>
            </a:r>
            <a:r>
              <a:rPr lang="pt-BR" sz="2000" b="0" strike="noStrike" spc="-1" dirty="0">
                <a:solidFill>
                  <a:srgbClr val="404040"/>
                </a:solidFill>
                <a:uFill>
                  <a:solidFill>
                    <a:srgbClr val="FFFFFF"/>
                  </a:solidFill>
                </a:uFill>
                <a:latin typeface="Calibri"/>
                <a:ea typeface="Calibri"/>
              </a:rPr>
              <a:t> que é um conjunto de setas e pontos que descrevem um grafo. </a:t>
            </a: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r>
              <a:rPr lang="pt-BR" sz="2000" b="0" strike="noStrike" spc="-1" dirty="0">
                <a:solidFill>
                  <a:srgbClr val="404040"/>
                </a:solidFill>
                <a:uFill>
                  <a:solidFill>
                    <a:srgbClr val="FFFFFF"/>
                  </a:solidFill>
                </a:uFill>
                <a:latin typeface="Calibri"/>
                <a:ea typeface="Calibri"/>
              </a:rPr>
              <a:t>2. Uma </a:t>
            </a:r>
            <a:r>
              <a:rPr lang="pt-BR" sz="2000" b="1" strike="noStrike" spc="-1" dirty="0">
                <a:solidFill>
                  <a:srgbClr val="404040"/>
                </a:solidFill>
                <a:uFill>
                  <a:solidFill>
                    <a:srgbClr val="FFFFFF"/>
                  </a:solidFill>
                </a:uFill>
                <a:latin typeface="Calibri"/>
                <a:ea typeface="Calibri"/>
              </a:rPr>
              <a:t>Matriz</a:t>
            </a:r>
            <a:r>
              <a:rPr lang="pt-BR" sz="2000" b="0" strike="noStrike" spc="-1" dirty="0">
                <a:solidFill>
                  <a:srgbClr val="404040"/>
                </a:solidFill>
                <a:uFill>
                  <a:solidFill>
                    <a:srgbClr val="FFFFFF"/>
                  </a:solidFill>
                </a:uFill>
                <a:latin typeface="Calibri"/>
                <a:ea typeface="Calibri"/>
              </a:rPr>
              <a:t> que é uma representação numérica de um grafo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p:txBody>
      </p:sp>
      <p:pic>
        <p:nvPicPr>
          <p:cNvPr id="303" name="Google Shape;551;p115"/>
          <p:cNvPicPr/>
          <p:nvPr/>
        </p:nvPicPr>
        <p:blipFill>
          <a:blip r:embed="rId2"/>
          <a:stretch/>
        </p:blipFill>
        <p:spPr>
          <a:xfrm>
            <a:off x="4756680" y="2344320"/>
            <a:ext cx="6972840" cy="39654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endParaRPr lang="pt-BR" sz="1800" b="0" strike="noStrike" spc="-1" dirty="0">
              <a:solidFill>
                <a:srgbClr val="000000"/>
              </a:solidFill>
              <a:uFill>
                <a:solidFill>
                  <a:srgbClr val="FFFFFF"/>
                </a:solidFill>
              </a:uFill>
              <a:latin typeface="Arial"/>
            </a:endParaRPr>
          </a:p>
          <a:p>
            <a:pPr algn="ctr">
              <a:lnSpc>
                <a:spcPct val="100000"/>
              </a:lnSpc>
            </a:pPr>
            <a:r>
              <a:rPr lang="pt-BR" sz="4800" b="1" strike="noStrike" spc="-1" dirty="0">
                <a:solidFill>
                  <a:srgbClr val="404040"/>
                </a:solidFill>
                <a:uFill>
                  <a:solidFill>
                    <a:srgbClr val="FFFFFF"/>
                  </a:solidFill>
                </a:uFill>
                <a:latin typeface="Calibri"/>
                <a:ea typeface="Calibri"/>
              </a:rPr>
              <a:t>Grafos  - Adjacência e Incidência. </a:t>
            </a:r>
            <a:endParaRPr lang="pt-BR" sz="1800" b="0" strike="noStrike" spc="-1" dirty="0">
              <a:solidFill>
                <a:srgbClr val="000000"/>
              </a:solidFill>
              <a:uFill>
                <a:solidFill>
                  <a:srgbClr val="FFFFFF"/>
                </a:solidFill>
              </a:uFill>
              <a:latin typeface="Arial"/>
            </a:endParaRPr>
          </a:p>
        </p:txBody>
      </p:sp>
      <p:sp>
        <p:nvSpPr>
          <p:cNvPr id="308"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225720">
              <a:lnSpc>
                <a:spcPct val="90000"/>
              </a:lnSpc>
              <a:buClr>
                <a:srgbClr val="E48312"/>
              </a:buClr>
              <a:buFont typeface="Calibri"/>
              <a:buChar char=" "/>
            </a:pPr>
            <a:r>
              <a:rPr lang="pt-BR" sz="3600" b="1" strike="noStrike" spc="-1" dirty="0">
                <a:solidFill>
                  <a:srgbClr val="404040"/>
                </a:solidFill>
                <a:uFill>
                  <a:solidFill>
                    <a:srgbClr val="FFFFFF"/>
                  </a:solidFill>
                </a:uFill>
                <a:latin typeface="Calibri"/>
                <a:ea typeface="Calibri"/>
              </a:rPr>
              <a:t>Nós Adjacentes </a:t>
            </a:r>
            <a:r>
              <a:rPr lang="pt-BR" sz="3600" b="0" strike="noStrike" spc="-1" dirty="0">
                <a:solidFill>
                  <a:srgbClr val="404040"/>
                </a:solidFill>
                <a:uFill>
                  <a:solidFill>
                    <a:srgbClr val="FFFFFF"/>
                  </a:solidFill>
                </a:uFill>
                <a:latin typeface="Calibri"/>
                <a:ea typeface="Calibri"/>
              </a:rPr>
              <a:t>: Nós que compartilham um laço. Ou formalmente,  N</a:t>
            </a:r>
            <a:r>
              <a:rPr lang="pt-BR" sz="3600" b="0" strike="noStrike" spc="-1" baseline="-25000" dirty="0">
                <a:solidFill>
                  <a:srgbClr val="404040"/>
                </a:solidFill>
                <a:uFill>
                  <a:solidFill>
                    <a:srgbClr val="FFFFFF"/>
                  </a:solidFill>
                </a:uFill>
                <a:latin typeface="Calibri"/>
                <a:ea typeface="Calibri"/>
              </a:rPr>
              <a:t>i</a:t>
            </a:r>
            <a:r>
              <a:rPr lang="pt-BR" sz="3600" b="0" strike="noStrike" spc="-1" dirty="0">
                <a:solidFill>
                  <a:srgbClr val="404040"/>
                </a:solidFill>
                <a:uFill>
                  <a:solidFill>
                    <a:srgbClr val="FFFFFF"/>
                  </a:solidFill>
                </a:uFill>
                <a:latin typeface="Calibri"/>
                <a:ea typeface="Calibri"/>
              </a:rPr>
              <a:t> e N</a:t>
            </a:r>
            <a:r>
              <a:rPr lang="pt-BR" sz="3600" b="0" strike="noStrike" spc="-1" baseline="-25000" dirty="0">
                <a:solidFill>
                  <a:srgbClr val="404040"/>
                </a:solidFill>
                <a:uFill>
                  <a:solidFill>
                    <a:srgbClr val="FFFFFF"/>
                  </a:solidFill>
                </a:uFill>
                <a:latin typeface="Calibri"/>
                <a:ea typeface="Calibri"/>
              </a:rPr>
              <a:t>j</a:t>
            </a:r>
            <a:r>
              <a:rPr lang="pt-BR" sz="3600" b="0" strike="noStrike" spc="-1" dirty="0">
                <a:solidFill>
                  <a:srgbClr val="404040"/>
                </a:solidFill>
                <a:uFill>
                  <a:solidFill>
                    <a:srgbClr val="FFFFFF"/>
                  </a:solidFill>
                </a:uFill>
                <a:latin typeface="Calibri"/>
                <a:ea typeface="Calibri"/>
              </a:rPr>
              <a:t> são adjacentes se no conjunto E de laços, o laço {N</a:t>
            </a:r>
            <a:r>
              <a:rPr lang="pt-BR" sz="3600" b="0" strike="noStrike" spc="-1" baseline="-25000" dirty="0">
                <a:solidFill>
                  <a:srgbClr val="404040"/>
                </a:solidFill>
                <a:uFill>
                  <a:solidFill>
                    <a:srgbClr val="FFFFFF"/>
                  </a:solidFill>
                </a:uFill>
                <a:latin typeface="Calibri"/>
                <a:ea typeface="Calibri"/>
              </a:rPr>
              <a:t>i</a:t>
            </a:r>
            <a:r>
              <a:rPr lang="pt-BR" sz="3600" b="0" strike="noStrike" spc="-1" dirty="0">
                <a:solidFill>
                  <a:srgbClr val="404040"/>
                </a:solidFill>
                <a:uFill>
                  <a:solidFill>
                    <a:srgbClr val="FFFFFF"/>
                  </a:solidFill>
                </a:uFill>
                <a:latin typeface="Calibri"/>
                <a:ea typeface="Calibri"/>
              </a:rPr>
              <a:t>, N</a:t>
            </a:r>
            <a:r>
              <a:rPr lang="pt-BR" sz="3600" b="0" strike="noStrike" spc="-1" baseline="-25000" dirty="0">
                <a:solidFill>
                  <a:srgbClr val="404040"/>
                </a:solidFill>
                <a:uFill>
                  <a:solidFill>
                    <a:srgbClr val="FFFFFF"/>
                  </a:solidFill>
                </a:uFill>
                <a:latin typeface="Calibri"/>
                <a:ea typeface="Calibri"/>
              </a:rPr>
              <a:t>j</a:t>
            </a:r>
            <a:r>
              <a:rPr lang="pt-BR" sz="3600" b="0" strike="noStrike" spc="-1" dirty="0">
                <a:solidFill>
                  <a:srgbClr val="404040"/>
                </a:solidFill>
                <a:uFill>
                  <a:solidFill>
                    <a:srgbClr val="FFFFFF"/>
                  </a:solidFill>
                </a:uFill>
                <a:latin typeface="Calibri"/>
                <a:ea typeface="Calibri"/>
              </a:rPr>
              <a:t>} existe</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marL="91440" indent="-225720">
              <a:lnSpc>
                <a:spcPct val="90000"/>
              </a:lnSpc>
              <a:buClr>
                <a:srgbClr val="E48312"/>
              </a:buClr>
              <a:buFont typeface="Calibri"/>
              <a:buChar char=" "/>
            </a:pPr>
            <a:r>
              <a:rPr lang="pt-BR" sz="3600" b="1" strike="noStrike" spc="-1" dirty="0">
                <a:solidFill>
                  <a:srgbClr val="404040"/>
                </a:solidFill>
                <a:uFill>
                  <a:solidFill>
                    <a:srgbClr val="FFFFFF"/>
                  </a:solidFill>
                </a:uFill>
                <a:latin typeface="Calibri"/>
                <a:ea typeface="Calibri"/>
              </a:rPr>
              <a:t>Nós Incidentes: </a:t>
            </a:r>
            <a:r>
              <a:rPr lang="pt-BR" sz="3600" b="0" strike="noStrike" spc="-1" dirty="0">
                <a:solidFill>
                  <a:srgbClr val="404040"/>
                </a:solidFill>
                <a:uFill>
                  <a:solidFill>
                    <a:srgbClr val="FFFFFF"/>
                  </a:solidFill>
                </a:uFill>
                <a:latin typeface="Calibri"/>
                <a:ea typeface="Calibri"/>
              </a:rPr>
              <a:t>Um nó é incidente em um laço , se ele é um dos dois nós o qual o laço conecta. </a:t>
            </a: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endParaRPr lang="pt-BR" sz="1800" b="0" strike="noStrike" spc="-1" dirty="0">
              <a:solidFill>
                <a:srgbClr val="000000"/>
              </a:solidFill>
              <a:uFill>
                <a:solidFill>
                  <a:srgbClr val="FFFFFF"/>
                </a:solidFill>
              </a:uFill>
              <a:latin typeface="Arial"/>
            </a:endParaRPr>
          </a:p>
          <a:p>
            <a:pPr algn="ctr">
              <a:lnSpc>
                <a:spcPct val="100000"/>
              </a:lnSpc>
            </a:pPr>
            <a:r>
              <a:rPr lang="pt-BR" sz="4800" b="1" strike="noStrike" spc="-1" dirty="0">
                <a:solidFill>
                  <a:srgbClr val="404040"/>
                </a:solidFill>
                <a:uFill>
                  <a:solidFill>
                    <a:srgbClr val="FFFFFF"/>
                  </a:solidFill>
                </a:uFill>
                <a:latin typeface="Calibri"/>
                <a:ea typeface="Calibri"/>
              </a:rPr>
              <a:t>Grafos - Vizinhanças</a:t>
            </a:r>
            <a:endParaRPr lang="pt-BR" sz="1800" b="0" strike="noStrike" spc="-1" dirty="0">
              <a:solidFill>
                <a:srgbClr val="000000"/>
              </a:solidFill>
              <a:uFill>
                <a:solidFill>
                  <a:srgbClr val="FFFFFF"/>
                </a:solidFill>
              </a:uFill>
              <a:latin typeface="Arial"/>
            </a:endParaRPr>
          </a:p>
        </p:txBody>
      </p:sp>
      <p:sp>
        <p:nvSpPr>
          <p:cNvPr id="319" name="CustomShape 2"/>
          <p:cNvSpPr/>
          <p:nvPr/>
        </p:nvSpPr>
        <p:spPr>
          <a:xfrm>
            <a:off x="1024200" y="1771560"/>
            <a:ext cx="9716760" cy="4534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49400">
              <a:lnSpc>
                <a:spcPct val="90000"/>
              </a:lnSpc>
              <a:buClr>
                <a:srgbClr val="E48312"/>
              </a:buClr>
              <a:buFont typeface="Calibri"/>
              <a:buChar char=" "/>
            </a:pPr>
            <a:r>
              <a:rPr lang="pt-BR" sz="2400" b="0" strike="noStrike" spc="-1" dirty="0">
                <a:solidFill>
                  <a:srgbClr val="404040"/>
                </a:solidFill>
                <a:uFill>
                  <a:solidFill>
                    <a:srgbClr val="FFFFFF"/>
                  </a:solidFill>
                </a:uFill>
                <a:latin typeface="Calibri"/>
                <a:ea typeface="Calibri"/>
              </a:rPr>
              <a:t>Vizinhança de um nó N</a:t>
            </a:r>
            <a:r>
              <a:rPr lang="pt-BR" sz="2400" b="0" strike="noStrike" cap="small" spc="-1" baseline="-25000" dirty="0">
                <a:solidFill>
                  <a:srgbClr val="404040"/>
                </a:solidFill>
                <a:uFill>
                  <a:solidFill>
                    <a:srgbClr val="FFFFFF"/>
                  </a:solidFill>
                </a:uFill>
                <a:latin typeface="Calibri"/>
                <a:ea typeface="Calibri"/>
              </a:rPr>
              <a:t>1</a:t>
            </a:r>
            <a:r>
              <a:rPr lang="pt-BR" sz="2400" b="0" strike="noStrike" spc="-1" dirty="0">
                <a:solidFill>
                  <a:srgbClr val="404040"/>
                </a:solidFill>
                <a:uFill>
                  <a:solidFill>
                    <a:srgbClr val="FFFFFF"/>
                  </a:solidFill>
                </a:uFill>
                <a:latin typeface="Calibri"/>
                <a:ea typeface="Calibri"/>
              </a:rPr>
              <a:t> é  conjunto de nós conectados diretamente a N</a:t>
            </a:r>
            <a:r>
              <a:rPr lang="pt-BR" sz="2400" b="0" strike="noStrike" cap="small" spc="-1" baseline="-25000" dirty="0">
                <a:solidFill>
                  <a:srgbClr val="404040"/>
                </a:solidFill>
                <a:uFill>
                  <a:solidFill>
                    <a:srgbClr val="FFFFFF"/>
                  </a:solidFill>
                </a:uFill>
                <a:latin typeface="Calibri"/>
                <a:ea typeface="Calibri"/>
              </a:rPr>
              <a:t>1</a:t>
            </a:r>
            <a:r>
              <a:rPr lang="pt-BR" sz="2400" b="0" strike="noStrike" spc="-1" dirty="0">
                <a:solidFill>
                  <a:srgbClr val="404040"/>
                </a:solidFill>
                <a:uFill>
                  <a:solidFill>
                    <a:srgbClr val="FFFFFF"/>
                  </a:solidFill>
                </a:uFill>
                <a:latin typeface="Calibri"/>
                <a:ea typeface="Calibri"/>
              </a:rPr>
              <a:t> por um laço.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marL="91440" indent="-149400">
              <a:lnSpc>
                <a:spcPct val="90000"/>
              </a:lnSpc>
              <a:buClr>
                <a:srgbClr val="E48312"/>
              </a:buClr>
              <a:buFont typeface="Calibri"/>
              <a:buChar char=" "/>
            </a:pPr>
            <a:r>
              <a:rPr lang="pt-BR" sz="2400" b="0" strike="noStrike" spc="-1" dirty="0">
                <a:solidFill>
                  <a:srgbClr val="404040"/>
                </a:solidFill>
                <a:uFill>
                  <a:solidFill>
                    <a:srgbClr val="FFFFFF"/>
                  </a:solidFill>
                </a:uFill>
                <a:latin typeface="Calibri"/>
                <a:ea typeface="Calibri"/>
              </a:rPr>
              <a:t>Qual a vizinhança dos nós 6 e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marL="91440" indent="-149400">
              <a:lnSpc>
                <a:spcPct val="90000"/>
              </a:lnSpc>
              <a:buClr>
                <a:srgbClr val="E48312"/>
              </a:buClr>
              <a:buFont typeface="Calibri"/>
              <a:buChar char=" "/>
            </a:pPr>
            <a:r>
              <a:rPr lang="pt-BR" sz="2400" b="0" strike="noStrike" spc="-1" dirty="0">
                <a:solidFill>
                  <a:srgbClr val="404040"/>
                </a:solidFill>
                <a:uFill>
                  <a:solidFill>
                    <a:srgbClr val="FFFFFF"/>
                  </a:solidFill>
                </a:uFill>
                <a:latin typeface="Calibri"/>
                <a:ea typeface="Calibri"/>
              </a:rPr>
              <a:t>Quem tem a maior vizinhança?</a:t>
            </a:r>
            <a:endParaRPr lang="pt-BR" sz="1800" b="0" strike="noStrike" spc="-1" dirty="0">
              <a:solidFill>
                <a:srgbClr val="000000"/>
              </a:solidFill>
              <a:uFill>
                <a:solidFill>
                  <a:srgbClr val="FFFFFF"/>
                </a:solidFill>
              </a:uFill>
              <a:latin typeface="Arial"/>
            </a:endParaRPr>
          </a:p>
        </p:txBody>
      </p:sp>
      <p:pic>
        <p:nvPicPr>
          <p:cNvPr id="320" name="Google Shape;592;p121"/>
          <p:cNvPicPr/>
          <p:nvPr/>
        </p:nvPicPr>
        <p:blipFill>
          <a:blip r:embed="rId2"/>
          <a:stretch/>
        </p:blipFill>
        <p:spPr>
          <a:xfrm>
            <a:off x="5169600" y="2501280"/>
            <a:ext cx="6539400" cy="3330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t-BR" sz="4800" b="1" strike="noStrike" spc="-1" dirty="0">
                <a:solidFill>
                  <a:srgbClr val="404040"/>
                </a:solidFill>
                <a:uFill>
                  <a:solidFill>
                    <a:srgbClr val="FFFFFF"/>
                  </a:solidFill>
                </a:uFill>
                <a:latin typeface="Calibri"/>
                <a:ea typeface="Calibri"/>
              </a:rPr>
              <a:t>Grau de um Nó</a:t>
            </a:r>
            <a:endParaRPr lang="pt-BR" sz="1800" b="0" strike="noStrike" spc="-1" dirty="0">
              <a:solidFill>
                <a:srgbClr val="000000"/>
              </a:solidFill>
              <a:uFill>
                <a:solidFill>
                  <a:srgbClr val="FFFFFF"/>
                </a:solidFill>
              </a:uFill>
              <a:latin typeface="Arial"/>
            </a:endParaRPr>
          </a:p>
        </p:txBody>
      </p:sp>
      <p:sp>
        <p:nvSpPr>
          <p:cNvPr id="322" name="CustomShape 2"/>
          <p:cNvSpPr/>
          <p:nvPr/>
        </p:nvSpPr>
        <p:spPr>
          <a:xfrm>
            <a:off x="1024200" y="1771560"/>
            <a:ext cx="9716760" cy="4534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49400">
              <a:lnSpc>
                <a:spcPct val="90000"/>
              </a:lnSpc>
              <a:buClr>
                <a:srgbClr val="E48312"/>
              </a:buClr>
              <a:buFont typeface="Calibri"/>
              <a:buChar char=" "/>
            </a:pPr>
            <a:r>
              <a:rPr lang="pt-BR" sz="2400" b="0" strike="noStrike" spc="-1" dirty="0">
                <a:solidFill>
                  <a:srgbClr val="404040"/>
                </a:solidFill>
                <a:uFill>
                  <a:solidFill>
                    <a:srgbClr val="FFFFFF"/>
                  </a:solidFill>
                </a:uFill>
                <a:latin typeface="Calibri"/>
                <a:ea typeface="Calibri"/>
              </a:rPr>
              <a:t>O grau de um nó corresponde ao tamanho de sua vizinhança. Isto é, corresponde ao número de laços que o nó possui.  O grau pode ser pensado como o grau de atividade de um nó dentro da rede. </a:t>
            </a:r>
            <a:endParaRPr lang="pt-BR" sz="1800" b="0" strike="noStrike" spc="-1" dirty="0">
              <a:solidFill>
                <a:srgbClr val="000000"/>
              </a:solidFill>
              <a:uFill>
                <a:solidFill>
                  <a:srgbClr val="FFFFFF"/>
                </a:solidFill>
              </a:uFill>
              <a:latin typeface="Arial"/>
            </a:endParaRPr>
          </a:p>
        </p:txBody>
      </p:sp>
      <p:pic>
        <p:nvPicPr>
          <p:cNvPr id="323" name="Google Shape;599;p122"/>
          <p:cNvPicPr/>
          <p:nvPr/>
        </p:nvPicPr>
        <p:blipFill>
          <a:blip r:embed="rId2"/>
          <a:stretch/>
        </p:blipFill>
        <p:spPr>
          <a:xfrm>
            <a:off x="1243080" y="3150000"/>
            <a:ext cx="5533920" cy="2818080"/>
          </a:xfrm>
          <a:prstGeom prst="rect">
            <a:avLst/>
          </a:prstGeom>
          <a:ln>
            <a:noFill/>
          </a:ln>
        </p:spPr>
      </p:pic>
      <p:graphicFrame>
        <p:nvGraphicFramePr>
          <p:cNvPr id="324" name="Table 3"/>
          <p:cNvGraphicFramePr/>
          <p:nvPr/>
        </p:nvGraphicFramePr>
        <p:xfrm>
          <a:off x="7207200" y="3150000"/>
          <a:ext cx="4611600" cy="2595600"/>
        </p:xfrm>
        <a:graphic>
          <a:graphicData uri="http://schemas.openxmlformats.org/drawingml/2006/table">
            <a:tbl>
              <a:tblPr/>
              <a:tblGrid>
                <a:gridCol w="2305800">
                  <a:extLst>
                    <a:ext uri="{9D8B030D-6E8A-4147-A177-3AD203B41FA5}">
                      <a16:colId xmlns:a16="http://schemas.microsoft.com/office/drawing/2014/main" val="20000"/>
                    </a:ext>
                  </a:extLst>
                </a:gridCol>
                <a:gridCol w="2305800">
                  <a:extLst>
                    <a:ext uri="{9D8B030D-6E8A-4147-A177-3AD203B41FA5}">
                      <a16:colId xmlns:a16="http://schemas.microsoft.com/office/drawing/2014/main" val="20001"/>
                    </a:ext>
                  </a:extLst>
                </a:gridCol>
              </a:tblGrid>
              <a:tr h="370800">
                <a:tc>
                  <a:txBody>
                    <a:bodyPr/>
                    <a:lstStyle/>
                    <a:p>
                      <a:pPr>
                        <a:lnSpc>
                          <a:spcPct val="100000"/>
                        </a:lnSpc>
                      </a:pPr>
                      <a:r>
                        <a:rPr lang="pt-BR" sz="1800" b="1" strike="noStrike" spc="-1" dirty="0">
                          <a:solidFill>
                            <a:srgbClr val="FFFFFF"/>
                          </a:solidFill>
                          <a:uFill>
                            <a:solidFill>
                              <a:srgbClr val="FFFFFF"/>
                            </a:solidFill>
                          </a:uFill>
                          <a:latin typeface="Calibri"/>
                          <a:ea typeface="Calibri"/>
                        </a:rPr>
                        <a:t>Nós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800" b="1" strike="noStrike" spc="-1" dirty="0">
                          <a:solidFill>
                            <a:srgbClr val="FFFFFF"/>
                          </a:solidFill>
                          <a:uFill>
                            <a:solidFill>
                              <a:srgbClr val="FFFFFF"/>
                            </a:solidFill>
                          </a:uFill>
                          <a:latin typeface="Calibri"/>
                          <a:ea typeface="Calibri"/>
                        </a:rPr>
                        <a:t>Graus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extLst>
                  <a:ext uri="{0D108BD9-81ED-4DB2-BD59-A6C34878D82A}">
                    <a16:rowId xmlns:a16="http://schemas.microsoft.com/office/drawing/2014/main" val="10000"/>
                  </a:ext>
                </a:extLst>
              </a:tr>
              <a:tr h="370800">
                <a:tc>
                  <a:txBody>
                    <a:bodyPr/>
                    <a:lstStyle/>
                    <a:p>
                      <a:pPr>
                        <a:lnSpc>
                          <a:spcPct val="100000"/>
                        </a:lnSpc>
                      </a:pPr>
                      <a:r>
                        <a:rPr lang="pt-BR" sz="1800" b="0" strike="noStrike" spc="-1" dirty="0">
                          <a:solidFill>
                            <a:srgbClr val="000000"/>
                          </a:solidFill>
                          <a:uFill>
                            <a:solidFill>
                              <a:srgbClr val="FFFFFF"/>
                            </a:solidFill>
                          </a:uFill>
                          <a:latin typeface="Calibri"/>
                          <a:ea typeface="Calibri"/>
                        </a:rPr>
                        <a:t>1</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2</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extLst>
                  <a:ext uri="{0D108BD9-81ED-4DB2-BD59-A6C34878D82A}">
                    <a16:rowId xmlns:a16="http://schemas.microsoft.com/office/drawing/2014/main" val="10001"/>
                  </a:ext>
                </a:extLst>
              </a:tr>
              <a:tr h="370800">
                <a:tc>
                  <a:txBody>
                    <a:bodyPr/>
                    <a:lstStyle/>
                    <a:p>
                      <a:pPr>
                        <a:lnSpc>
                          <a:spcPct val="100000"/>
                        </a:lnSpc>
                      </a:pPr>
                      <a:r>
                        <a:rPr lang="pt-BR" sz="1800" b="0" strike="noStrike" spc="-1" dirty="0">
                          <a:solidFill>
                            <a:srgbClr val="000000"/>
                          </a:solidFill>
                          <a:uFill>
                            <a:solidFill>
                              <a:srgbClr val="FFFFFF"/>
                            </a:solidFill>
                          </a:uFill>
                          <a:latin typeface="Calibri"/>
                          <a:ea typeface="Calibri"/>
                        </a:rPr>
                        <a:t>2</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3</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2"/>
                  </a:ext>
                </a:extLst>
              </a:tr>
              <a:tr h="370800">
                <a:tc>
                  <a:txBody>
                    <a:bodyPr/>
                    <a:lstStyle/>
                    <a:p>
                      <a:pPr>
                        <a:lnSpc>
                          <a:spcPct val="100000"/>
                        </a:lnSpc>
                      </a:pPr>
                      <a:r>
                        <a:rPr lang="pt-BR" sz="1800" b="0" strike="noStrike" spc="-1" dirty="0">
                          <a:solidFill>
                            <a:srgbClr val="000000"/>
                          </a:solidFill>
                          <a:uFill>
                            <a:solidFill>
                              <a:srgbClr val="FFFFFF"/>
                            </a:solidFill>
                          </a:uFill>
                          <a:latin typeface="Calibri"/>
                          <a:ea typeface="Calibri"/>
                        </a:rPr>
                        <a:t>3</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2</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extLst>
                  <a:ext uri="{0D108BD9-81ED-4DB2-BD59-A6C34878D82A}">
                    <a16:rowId xmlns:a16="http://schemas.microsoft.com/office/drawing/2014/main" val="10003"/>
                  </a:ext>
                </a:extLst>
              </a:tr>
              <a:tr h="370800">
                <a:tc>
                  <a:txBody>
                    <a:bodyPr/>
                    <a:lstStyle/>
                    <a:p>
                      <a:pPr>
                        <a:lnSpc>
                          <a:spcPct val="100000"/>
                        </a:lnSpc>
                      </a:pPr>
                      <a:r>
                        <a:rPr lang="pt-BR" sz="1800" b="0" strike="noStrike" spc="-1" dirty="0">
                          <a:solidFill>
                            <a:srgbClr val="000000"/>
                          </a:solidFill>
                          <a:uFill>
                            <a:solidFill>
                              <a:srgbClr val="FFFFFF"/>
                            </a:solidFill>
                          </a:uFill>
                          <a:latin typeface="Calibri"/>
                          <a:ea typeface="Calibri"/>
                        </a:rPr>
                        <a:t>4</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2</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4"/>
                  </a:ext>
                </a:extLst>
              </a:tr>
              <a:tr h="370800">
                <a:tc>
                  <a:txBody>
                    <a:bodyPr/>
                    <a:lstStyle/>
                    <a:p>
                      <a:pPr>
                        <a:lnSpc>
                          <a:spcPct val="100000"/>
                        </a:lnSpc>
                      </a:pPr>
                      <a:r>
                        <a:rPr lang="pt-BR" sz="1800" b="0" strike="noStrike" spc="-1" dirty="0">
                          <a:solidFill>
                            <a:srgbClr val="000000"/>
                          </a:solidFill>
                          <a:uFill>
                            <a:solidFill>
                              <a:srgbClr val="FFFFFF"/>
                            </a:solidFill>
                          </a:uFill>
                          <a:latin typeface="Calibri"/>
                          <a:ea typeface="Calibri"/>
                        </a:rPr>
                        <a:t>5</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3</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extLst>
                  <a:ext uri="{0D108BD9-81ED-4DB2-BD59-A6C34878D82A}">
                    <a16:rowId xmlns:a16="http://schemas.microsoft.com/office/drawing/2014/main" val="10005"/>
                  </a:ext>
                </a:extLst>
              </a:tr>
              <a:tr h="370800">
                <a:tc>
                  <a:txBody>
                    <a:bodyPr/>
                    <a:lstStyle/>
                    <a:p>
                      <a:pPr>
                        <a:lnSpc>
                          <a:spcPct val="100000"/>
                        </a:lnSpc>
                      </a:pPr>
                      <a:r>
                        <a:rPr lang="pt-BR" sz="1800" b="0" strike="noStrike" spc="-1" dirty="0">
                          <a:solidFill>
                            <a:srgbClr val="000000"/>
                          </a:solidFill>
                          <a:uFill>
                            <a:solidFill>
                              <a:srgbClr val="FFFFFF"/>
                            </a:solidFill>
                          </a:uFill>
                          <a:latin typeface="Calibri"/>
                          <a:ea typeface="Calibri"/>
                        </a:rPr>
                        <a:t>6</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1</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264240" y="562680"/>
            <a:ext cx="3502080" cy="238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3200" b="1" strike="noStrike" spc="-1" dirty="0">
                <a:solidFill>
                  <a:srgbClr val="FFFFFF"/>
                </a:solidFill>
                <a:uFill>
                  <a:solidFill>
                    <a:srgbClr val="FFFFFF"/>
                  </a:solidFill>
                </a:uFill>
                <a:latin typeface="Calibri"/>
                <a:ea typeface="Calibri"/>
              </a:rPr>
              <a:t>A análise de redes: uma perspectiva relacional</a:t>
            </a:r>
            <a:endParaRPr lang="pt-BR" sz="1800" b="0" strike="noStrike" spc="-1" dirty="0">
              <a:solidFill>
                <a:srgbClr val="000000"/>
              </a:solidFill>
              <a:uFill>
                <a:solidFill>
                  <a:srgbClr val="FFFFFF"/>
                </a:solidFill>
              </a:uFill>
              <a:latin typeface="Arial"/>
            </a:endParaRPr>
          </a:p>
        </p:txBody>
      </p:sp>
      <p:pic>
        <p:nvPicPr>
          <p:cNvPr id="243" name="Google Shape;412;p94"/>
          <p:cNvPicPr/>
          <p:nvPr/>
        </p:nvPicPr>
        <p:blipFill>
          <a:blip r:embed="rId2"/>
          <a:stretch/>
        </p:blipFill>
        <p:spPr>
          <a:xfrm>
            <a:off x="5319720" y="95760"/>
            <a:ext cx="5530320" cy="5700240"/>
          </a:xfrm>
          <a:prstGeom prst="rect">
            <a:avLst/>
          </a:prstGeom>
          <a:ln>
            <a:noFill/>
          </a:ln>
        </p:spPr>
      </p:pic>
      <p:sp>
        <p:nvSpPr>
          <p:cNvPr id="244" name="CustomShape 2"/>
          <p:cNvSpPr/>
          <p:nvPr/>
        </p:nvSpPr>
        <p:spPr>
          <a:xfrm>
            <a:off x="149760" y="3933360"/>
            <a:ext cx="4170960" cy="229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dirty="0">
                <a:solidFill>
                  <a:srgbClr val="000000"/>
                </a:solidFill>
                <a:uFill>
                  <a:solidFill>
                    <a:srgbClr val="FFFFFF"/>
                  </a:solidFill>
                </a:uFill>
                <a:latin typeface="Calibri"/>
                <a:ea typeface="Calibri"/>
              </a:rPr>
              <a:t> Rafael de Souza</a:t>
            </a:r>
            <a:endParaRPr lang="pt-BR" sz="1800" b="0" strike="noStrike" spc="-1" dirty="0">
              <a:solidFill>
                <a:srgbClr val="000000"/>
              </a:solidFill>
              <a:uFill>
                <a:solidFill>
                  <a:srgbClr val="FFFFFF"/>
                </a:solidFill>
              </a:uFill>
              <a:latin typeface="Arial"/>
            </a:endParaRPr>
          </a:p>
          <a:p>
            <a:pPr algn="ctr">
              <a:lnSpc>
                <a:spcPct val="100000"/>
              </a:lnSpc>
            </a:pPr>
            <a:r>
              <a:rPr lang="pt-BR" sz="2000" b="0" strike="noStrike" spc="-1" dirty="0">
                <a:solidFill>
                  <a:srgbClr val="FFFFFF"/>
                </a:solidFill>
                <a:uFill>
                  <a:solidFill>
                    <a:srgbClr val="FFFFFF"/>
                  </a:solidFill>
                </a:uFill>
                <a:latin typeface="Calibri"/>
                <a:ea typeface="Calibri"/>
              </a:rPr>
              <a:t>rafael58cla@gmail.com</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gn="ctr">
              <a:lnSpc>
                <a:spcPct val="100000"/>
              </a:lnSpc>
            </a:pPr>
            <a:r>
              <a:rPr lang="pt-BR" sz="1500" b="0" strike="noStrike" spc="-1" dirty="0">
                <a:solidFill>
                  <a:srgbClr val="000000"/>
                </a:solidFill>
                <a:uFill>
                  <a:solidFill>
                    <a:srgbClr val="FFFFFF"/>
                  </a:solidFill>
                </a:uFill>
                <a:latin typeface="Calibri"/>
                <a:ea typeface="Calibri"/>
              </a:rPr>
              <a:t>Centro Brasileiro de Análise e Planejamento</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097280" y="286560"/>
            <a:ext cx="10055160" cy="78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t-BR" sz="4800" b="1" strike="noStrike" spc="-1" dirty="0">
                <a:solidFill>
                  <a:srgbClr val="404040"/>
                </a:solidFill>
                <a:uFill>
                  <a:solidFill>
                    <a:srgbClr val="FFFFFF"/>
                  </a:solidFill>
                </a:uFill>
                <a:latin typeface="Calibri"/>
                <a:ea typeface="Calibri"/>
              </a:rPr>
              <a:t>Densidade</a:t>
            </a:r>
            <a:endParaRPr lang="pt-BR" sz="1800" b="0" strike="noStrike" spc="-1" dirty="0">
              <a:solidFill>
                <a:srgbClr val="000000"/>
              </a:solidFill>
              <a:uFill>
                <a:solidFill>
                  <a:srgbClr val="FFFFFF"/>
                </a:solidFill>
              </a:uFill>
              <a:latin typeface="Arial"/>
            </a:endParaRPr>
          </a:p>
        </p:txBody>
      </p:sp>
      <p:sp>
        <p:nvSpPr>
          <p:cNvPr id="338" name="CustomShape 2"/>
          <p:cNvSpPr/>
          <p:nvPr/>
        </p:nvSpPr>
        <p:spPr>
          <a:xfrm>
            <a:off x="1097280" y="1845720"/>
            <a:ext cx="10055160" cy="37152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24200">
              <a:lnSpc>
                <a:spcPct val="90000"/>
              </a:lnSpc>
              <a:buClr>
                <a:srgbClr val="E48312"/>
              </a:buClr>
              <a:buFont typeface="Calibri"/>
              <a:buChar char=" "/>
            </a:pPr>
            <a:r>
              <a:rPr lang="pt-BR" sz="2000" b="0" strike="noStrike" spc="-1" dirty="0">
                <a:solidFill>
                  <a:srgbClr val="404040"/>
                </a:solidFill>
                <a:uFill>
                  <a:solidFill>
                    <a:srgbClr val="FFFFFF"/>
                  </a:solidFill>
                </a:uFill>
                <a:latin typeface="Calibri"/>
                <a:ea typeface="Calibri"/>
              </a:rPr>
              <a:t>A </a:t>
            </a:r>
            <a:r>
              <a:rPr lang="pt-BR" sz="2000" b="0" i="1" strike="noStrike" spc="-1" dirty="0">
                <a:solidFill>
                  <a:srgbClr val="404040"/>
                </a:solidFill>
                <a:uFill>
                  <a:solidFill>
                    <a:srgbClr val="FFFFFF"/>
                  </a:solidFill>
                </a:uFill>
                <a:latin typeface="Calibri"/>
                <a:ea typeface="Calibri"/>
              </a:rPr>
              <a:t>densidade</a:t>
            </a:r>
            <a:r>
              <a:rPr lang="pt-BR" sz="2000" b="0" strike="noStrike" spc="-1" dirty="0">
                <a:solidFill>
                  <a:srgbClr val="404040"/>
                </a:solidFill>
                <a:uFill>
                  <a:solidFill>
                    <a:srgbClr val="FFFFFF"/>
                  </a:solidFill>
                </a:uFill>
                <a:latin typeface="Calibri"/>
                <a:ea typeface="Calibri"/>
              </a:rPr>
              <a:t> descreve a quantidade de tríades completas </a:t>
            </a:r>
            <a:r>
              <a:rPr lang="pt-BR" sz="2000" b="1" strike="noStrike" spc="-1" dirty="0">
                <a:solidFill>
                  <a:srgbClr val="404040"/>
                </a:solidFill>
                <a:uFill>
                  <a:solidFill>
                    <a:srgbClr val="FFFFFF"/>
                  </a:solidFill>
                </a:uFill>
                <a:latin typeface="Calibri"/>
                <a:ea typeface="Calibri"/>
              </a:rPr>
              <a:t>dentro de uma rede </a:t>
            </a:r>
            <a:r>
              <a:rPr lang="pt-BR" sz="2000" b="0" strike="noStrike" spc="-1" dirty="0">
                <a:solidFill>
                  <a:srgbClr val="404040"/>
                </a:solidFill>
                <a:uFill>
                  <a:solidFill>
                    <a:srgbClr val="FFFFFF"/>
                  </a:solidFill>
                </a:uFill>
                <a:latin typeface="Calibri"/>
                <a:ea typeface="Calibri"/>
              </a:rPr>
              <a:t>. Diz respeito ao montante de laços presentes na rede em relação ao número  possível de laços. É uma medida de conectividade da rede</a:t>
            </a:r>
            <a:endParaRPr lang="pt-BR" sz="1800" b="0" strike="noStrike" spc="-1" dirty="0">
              <a:solidFill>
                <a:srgbClr val="000000"/>
              </a:solidFill>
              <a:uFill>
                <a:solidFill>
                  <a:srgbClr val="FFFFFF"/>
                </a:solidFill>
              </a:uFill>
              <a:latin typeface="Arial"/>
            </a:endParaRPr>
          </a:p>
          <a:p>
            <a:pPr>
              <a:lnSpc>
                <a:spcPct val="100000"/>
              </a:lnSpc>
            </a:pPr>
            <a:r>
              <a:rPr lang="pt-BR" sz="2000" b="0" strike="noStrike" spc="-1" dirty="0">
                <a:solidFill>
                  <a:srgbClr val="404040"/>
                </a:solidFill>
                <a:uFill>
                  <a:solidFill>
                    <a:srgbClr val="FFFFFF"/>
                  </a:solidFill>
                </a:uFill>
                <a:latin typeface="Calibri"/>
                <a:ea typeface="Calibri"/>
              </a:rPr>
              <a:t>Isto, é a quantidade de laços presentes dividida pela quantidade possível de laços. </a:t>
            </a:r>
            <a:endParaRPr lang="pt-BR" sz="1800" b="0" strike="noStrike" spc="-1" dirty="0">
              <a:solidFill>
                <a:srgbClr val="000000"/>
              </a:solidFill>
              <a:uFill>
                <a:solidFill>
                  <a:srgbClr val="FFFFFF"/>
                </a:solidFill>
              </a:uFill>
              <a:latin typeface="Arial"/>
            </a:endParaRPr>
          </a:p>
          <a:p>
            <a:pPr>
              <a:lnSpc>
                <a:spcPct val="100000"/>
              </a:lnSpc>
            </a:pPr>
            <a:r>
              <a:rPr lang="pt-BR" sz="2000" b="0" strike="noStrike" spc="-1" dirty="0">
                <a:solidFill>
                  <a:srgbClr val="404040"/>
                </a:solidFill>
                <a:uFill>
                  <a:solidFill>
                    <a:srgbClr val="FFFFFF"/>
                  </a:solidFill>
                </a:uFill>
                <a:latin typeface="Calibri"/>
                <a:ea typeface="Calibri"/>
              </a:rPr>
              <a:t>Essa métrica varia de 0 a 1</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p:txBody>
      </p:sp>
      <p:pic>
        <p:nvPicPr>
          <p:cNvPr id="339" name="Google Shape;635;p127"/>
          <p:cNvPicPr/>
          <p:nvPr/>
        </p:nvPicPr>
        <p:blipFill>
          <a:blip r:embed="rId2"/>
          <a:stretch/>
        </p:blipFill>
        <p:spPr>
          <a:xfrm>
            <a:off x="432720" y="3705120"/>
            <a:ext cx="11276280" cy="2323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1097280" y="286560"/>
            <a:ext cx="10055160" cy="71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t-BR" sz="4800" b="1" strike="noStrike" spc="-1" dirty="0">
                <a:solidFill>
                  <a:srgbClr val="404040"/>
                </a:solidFill>
                <a:uFill>
                  <a:solidFill>
                    <a:srgbClr val="FFFFFF"/>
                  </a:solidFill>
                </a:uFill>
                <a:latin typeface="Calibri"/>
                <a:ea typeface="Calibri"/>
              </a:rPr>
              <a:t>Densidade – Redes Densas e Esparsas</a:t>
            </a:r>
            <a:endParaRPr lang="pt-BR" sz="1800" b="0" strike="noStrike" spc="-1" dirty="0">
              <a:solidFill>
                <a:srgbClr val="000000"/>
              </a:solidFill>
              <a:uFill>
                <a:solidFill>
                  <a:srgbClr val="FFFFFF"/>
                </a:solidFill>
              </a:uFill>
              <a:latin typeface="Arial"/>
            </a:endParaRPr>
          </a:p>
        </p:txBody>
      </p:sp>
      <p:pic>
        <p:nvPicPr>
          <p:cNvPr id="341" name="Google Shape;641;p128"/>
          <p:cNvPicPr/>
          <p:nvPr/>
        </p:nvPicPr>
        <p:blipFill>
          <a:blip r:embed="rId2"/>
          <a:stretch/>
        </p:blipFill>
        <p:spPr>
          <a:xfrm>
            <a:off x="1097280" y="1131480"/>
            <a:ext cx="9934200" cy="3777840"/>
          </a:xfrm>
          <a:prstGeom prst="rect">
            <a:avLst/>
          </a:prstGeom>
          <a:ln>
            <a:noFill/>
          </a:ln>
        </p:spPr>
      </p:pic>
      <p:sp>
        <p:nvSpPr>
          <p:cNvPr id="342" name="CustomShape 2"/>
          <p:cNvSpPr/>
          <p:nvPr/>
        </p:nvSpPr>
        <p:spPr>
          <a:xfrm>
            <a:off x="1209960" y="5042160"/>
            <a:ext cx="982944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dirty="0">
                <a:solidFill>
                  <a:srgbClr val="000000"/>
                </a:solidFill>
                <a:uFill>
                  <a:solidFill>
                    <a:srgbClr val="FFFFFF"/>
                  </a:solidFill>
                </a:uFill>
                <a:latin typeface="Calibri"/>
                <a:ea typeface="Calibri"/>
              </a:rPr>
              <a:t>Qual a relação dos gráficos  completo, lattice em relação a sua densidade de rede? Cite exemplos de redes densas e redes esparsas. </a:t>
            </a:r>
            <a:endParaRPr lang="pt-BR" sz="1800" b="0" strike="noStrike" spc="-1" dirty="0">
              <a:solidFill>
                <a:srgbClr val="000000"/>
              </a:solidFill>
              <a:uFill>
                <a:solidFill>
                  <a:srgbClr val="FFFFFF"/>
                </a:solidFill>
              </a:uFill>
              <a:latin typeface="Arial"/>
            </a:endParaRPr>
          </a:p>
          <a:p>
            <a:pPr>
              <a:lnSpc>
                <a:spcPct val="100000"/>
              </a:lnSpc>
            </a:pPr>
            <a:r>
              <a:rPr lang="pt-BR" sz="1800" b="0" strike="noStrike" spc="-1" dirty="0">
                <a:solidFill>
                  <a:srgbClr val="000000"/>
                </a:solidFill>
                <a:uFill>
                  <a:solidFill>
                    <a:srgbClr val="FFFFFF"/>
                  </a:solidFill>
                </a:uFill>
                <a:latin typeface="Calibri"/>
                <a:ea typeface="Calibri"/>
              </a:rPr>
              <a:t>No mundo real, o que a densidade de rede pode significar? Como o aumento da densidade afeta os atores sociais, as organizações, etc?</a:t>
            </a: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564120" y="286560"/>
            <a:ext cx="10588320" cy="85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t-BR" sz="4800" b="1" strike="noStrike" spc="-1" dirty="0">
                <a:solidFill>
                  <a:srgbClr val="404040"/>
                </a:solidFill>
                <a:uFill>
                  <a:solidFill>
                    <a:srgbClr val="FFFFFF"/>
                  </a:solidFill>
                </a:uFill>
                <a:latin typeface="Calibri"/>
                <a:ea typeface="Calibri"/>
              </a:rPr>
              <a:t>Comparação de Densidades</a:t>
            </a:r>
            <a:endParaRPr lang="pt-BR" sz="1800" b="0" strike="noStrike" spc="-1" dirty="0">
              <a:solidFill>
                <a:srgbClr val="000000"/>
              </a:solidFill>
              <a:uFill>
                <a:solidFill>
                  <a:srgbClr val="FFFFFF"/>
                </a:solidFill>
              </a:uFill>
              <a:latin typeface="Arial"/>
            </a:endParaRPr>
          </a:p>
        </p:txBody>
      </p:sp>
      <p:pic>
        <p:nvPicPr>
          <p:cNvPr id="344" name="Google Shape;648;p129"/>
          <p:cNvPicPr/>
          <p:nvPr/>
        </p:nvPicPr>
        <p:blipFill>
          <a:blip r:embed="rId2"/>
          <a:stretch/>
        </p:blipFill>
        <p:spPr>
          <a:xfrm>
            <a:off x="344880" y="1299600"/>
            <a:ext cx="6650280" cy="3753720"/>
          </a:xfrm>
          <a:prstGeom prst="rect">
            <a:avLst/>
          </a:prstGeom>
          <a:ln>
            <a:noFill/>
          </a:ln>
        </p:spPr>
      </p:pic>
      <p:graphicFrame>
        <p:nvGraphicFramePr>
          <p:cNvPr id="345" name="Table 2"/>
          <p:cNvGraphicFramePr/>
          <p:nvPr/>
        </p:nvGraphicFramePr>
        <p:xfrm>
          <a:off x="7101360" y="1299600"/>
          <a:ext cx="4464360" cy="3514680"/>
        </p:xfrm>
        <a:graphic>
          <a:graphicData uri="http://schemas.openxmlformats.org/drawingml/2006/table">
            <a:tbl>
              <a:tblPr/>
              <a:tblGrid>
                <a:gridCol w="2232000">
                  <a:extLst>
                    <a:ext uri="{9D8B030D-6E8A-4147-A177-3AD203B41FA5}">
                      <a16:colId xmlns:a16="http://schemas.microsoft.com/office/drawing/2014/main" val="20000"/>
                    </a:ext>
                  </a:extLst>
                </a:gridCol>
                <a:gridCol w="2232360">
                  <a:extLst>
                    <a:ext uri="{9D8B030D-6E8A-4147-A177-3AD203B41FA5}">
                      <a16:colId xmlns:a16="http://schemas.microsoft.com/office/drawing/2014/main" val="20001"/>
                    </a:ext>
                  </a:extLst>
                </a:gridCol>
              </a:tblGrid>
              <a:tr h="547920">
                <a:tc>
                  <a:txBody>
                    <a:bodyPr/>
                    <a:lstStyle/>
                    <a:p>
                      <a:pPr>
                        <a:lnSpc>
                          <a:spcPct val="100000"/>
                        </a:lnSpc>
                      </a:pPr>
                      <a:r>
                        <a:rPr lang="pt-BR" sz="1800" b="1" strike="noStrike" spc="-1" dirty="0">
                          <a:solidFill>
                            <a:srgbClr val="FFFFFF"/>
                          </a:solidFill>
                          <a:uFill>
                            <a:solidFill>
                              <a:srgbClr val="FFFFFF"/>
                            </a:solidFill>
                          </a:uFill>
                          <a:latin typeface="Calibri"/>
                          <a:ea typeface="Calibri"/>
                        </a:rPr>
                        <a:t> Redes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800" b="1" strike="noStrike" spc="-1" dirty="0">
                          <a:solidFill>
                            <a:srgbClr val="FFFFFF"/>
                          </a:solidFill>
                          <a:uFill>
                            <a:solidFill>
                              <a:srgbClr val="FFFFFF"/>
                            </a:solidFill>
                          </a:uFill>
                          <a:latin typeface="Calibri"/>
                          <a:ea typeface="Calibri"/>
                        </a:rPr>
                        <a:t>Densidades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extLst>
                  <a:ext uri="{0D108BD9-81ED-4DB2-BD59-A6C34878D82A}">
                    <a16:rowId xmlns:a16="http://schemas.microsoft.com/office/drawing/2014/main" val="10000"/>
                  </a:ext>
                </a:extLst>
              </a:tr>
              <a:tr h="649800">
                <a:tc>
                  <a:txBody>
                    <a:bodyPr/>
                    <a:lstStyle/>
                    <a:p>
                      <a:pPr>
                        <a:lnSpc>
                          <a:spcPct val="100000"/>
                        </a:lnSpc>
                      </a:pPr>
                      <a:r>
                        <a:rPr lang="pt-BR" sz="1800" b="0" strike="noStrike" spc="-1" dirty="0">
                          <a:solidFill>
                            <a:srgbClr val="000000"/>
                          </a:solidFill>
                          <a:uFill>
                            <a:solidFill>
                              <a:srgbClr val="FFFFFF"/>
                            </a:solidFill>
                          </a:uFill>
                          <a:latin typeface="Calibri"/>
                          <a:ea typeface="Calibri"/>
                        </a:rPr>
                        <a:t>Contratação/Empréstimos de Tratores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0.0017</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extLst>
                  <a:ext uri="{0D108BD9-81ED-4DB2-BD59-A6C34878D82A}">
                    <a16:rowId xmlns:a16="http://schemas.microsoft.com/office/drawing/2014/main" val="10001"/>
                  </a:ext>
                </a:extLst>
              </a:tr>
              <a:tr h="649800">
                <a:tc>
                  <a:txBody>
                    <a:bodyPr/>
                    <a:lstStyle/>
                    <a:p>
                      <a:pPr>
                        <a:lnSpc>
                          <a:spcPct val="100000"/>
                        </a:lnSpc>
                      </a:pPr>
                      <a:r>
                        <a:rPr lang="pt-BR" sz="1800" b="0" strike="noStrike" spc="-1" dirty="0">
                          <a:solidFill>
                            <a:srgbClr val="000000"/>
                          </a:solidFill>
                          <a:uFill>
                            <a:solidFill>
                              <a:srgbClr val="FFFFFF"/>
                            </a:solidFill>
                          </a:uFill>
                          <a:latin typeface="Calibri"/>
                          <a:ea typeface="Calibri"/>
                        </a:rPr>
                        <a:t>Compartilhamento de Templos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0.0024</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2"/>
                  </a:ext>
                </a:extLst>
              </a:tr>
              <a:tr h="555840">
                <a:tc>
                  <a:txBody>
                    <a:bodyPr/>
                    <a:lstStyle/>
                    <a:p>
                      <a:pPr>
                        <a:lnSpc>
                          <a:spcPct val="100000"/>
                        </a:lnSpc>
                      </a:pPr>
                      <a:r>
                        <a:rPr lang="pt-BR" sz="1800" b="0" strike="noStrike" spc="-1" dirty="0">
                          <a:solidFill>
                            <a:srgbClr val="000000"/>
                          </a:solidFill>
                          <a:uFill>
                            <a:solidFill>
                              <a:srgbClr val="FFFFFF"/>
                            </a:solidFill>
                          </a:uFill>
                          <a:latin typeface="Calibri"/>
                          <a:ea typeface="Calibri"/>
                        </a:rPr>
                        <a:t>Escolas Elementares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0.0025</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extLst>
                  <a:ext uri="{0D108BD9-81ED-4DB2-BD59-A6C34878D82A}">
                    <a16:rowId xmlns:a16="http://schemas.microsoft.com/office/drawing/2014/main" val="10003"/>
                  </a:ext>
                </a:extLst>
              </a:tr>
              <a:tr h="555840">
                <a:tc>
                  <a:txBody>
                    <a:bodyPr/>
                    <a:lstStyle/>
                    <a:p>
                      <a:pPr>
                        <a:lnSpc>
                          <a:spcPct val="100000"/>
                        </a:lnSpc>
                      </a:pPr>
                      <a:r>
                        <a:rPr lang="pt-BR" sz="1800" b="0" strike="noStrike" spc="-1" dirty="0">
                          <a:solidFill>
                            <a:srgbClr val="000000"/>
                          </a:solidFill>
                          <a:uFill>
                            <a:solidFill>
                              <a:srgbClr val="FFFFFF"/>
                            </a:solidFill>
                          </a:uFill>
                          <a:latin typeface="Calibri"/>
                          <a:ea typeface="Calibri"/>
                        </a:rPr>
                        <a:t>Escolas Secundárias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0.0025</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4"/>
                  </a:ext>
                </a:extLst>
              </a:tr>
              <a:tr h="555480">
                <a:tc>
                  <a:txBody>
                    <a:bodyPr/>
                    <a:lstStyle/>
                    <a:p>
                      <a:pPr>
                        <a:lnSpc>
                          <a:spcPct val="100000"/>
                        </a:lnSpc>
                      </a:pPr>
                      <a:r>
                        <a:rPr lang="pt-BR" sz="1800" b="0" strike="noStrike" spc="-1" dirty="0">
                          <a:solidFill>
                            <a:srgbClr val="000000"/>
                          </a:solidFill>
                          <a:uFill>
                            <a:solidFill>
                              <a:srgbClr val="FFFFFF"/>
                            </a:solidFill>
                          </a:uFill>
                          <a:latin typeface="Calibri"/>
                          <a:ea typeface="Calibri"/>
                        </a:rPr>
                        <a:t>Trabalho</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lstStyle/>
                    <a:p>
                      <a:pPr>
                        <a:lnSpc>
                          <a:spcPct val="100000"/>
                        </a:lnSpc>
                      </a:pPr>
                      <a:r>
                        <a:rPr lang="pt-BR" sz="1800" b="0" strike="noStrike" spc="-1" dirty="0">
                          <a:solidFill>
                            <a:srgbClr val="000000"/>
                          </a:solidFill>
                          <a:uFill>
                            <a:solidFill>
                              <a:srgbClr val="FFFFFF"/>
                            </a:solidFill>
                          </a:uFill>
                          <a:latin typeface="Calibri"/>
                          <a:ea typeface="Calibri"/>
                        </a:rPr>
                        <a:t>0.0043</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extLst>
                  <a:ext uri="{0D108BD9-81ED-4DB2-BD59-A6C34878D82A}">
                    <a16:rowId xmlns:a16="http://schemas.microsoft.com/office/drawing/2014/main" val="10005"/>
                  </a:ext>
                </a:extLst>
              </a:tr>
            </a:tbl>
          </a:graphicData>
        </a:graphic>
      </p:graphicFrame>
      <p:sp>
        <p:nvSpPr>
          <p:cNvPr id="346" name="CustomShape 3"/>
          <p:cNvSpPr/>
          <p:nvPr/>
        </p:nvSpPr>
        <p:spPr>
          <a:xfrm>
            <a:off x="658440" y="5641920"/>
            <a:ext cx="10494360" cy="63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dirty="0">
                <a:solidFill>
                  <a:srgbClr val="222222"/>
                </a:solidFill>
                <a:uFill>
                  <a:solidFill>
                    <a:srgbClr val="FFFFFF"/>
                  </a:solidFill>
                </a:uFill>
                <a:latin typeface="Arial"/>
                <a:ea typeface="Arial"/>
              </a:rPr>
              <a:t>FAUST, Katherine et al. Spatial arrangement of social and economic networks among villages in Nang Rong District, Thailand. </a:t>
            </a:r>
            <a:r>
              <a:rPr lang="pt-BR" sz="1800" b="1" strike="noStrike" spc="-1" dirty="0">
                <a:solidFill>
                  <a:srgbClr val="222222"/>
                </a:solidFill>
                <a:uFill>
                  <a:solidFill>
                    <a:srgbClr val="FFFFFF"/>
                  </a:solidFill>
                </a:uFill>
                <a:latin typeface="Arial"/>
                <a:ea typeface="Arial"/>
              </a:rPr>
              <a:t>Social networks</a:t>
            </a:r>
            <a:r>
              <a:rPr lang="pt-BR" sz="1800" b="0" strike="noStrike" spc="-1" dirty="0">
                <a:solidFill>
                  <a:srgbClr val="222222"/>
                </a:solidFill>
                <a:uFill>
                  <a:solidFill>
                    <a:srgbClr val="FFFFFF"/>
                  </a:solidFill>
                </a:uFill>
                <a:latin typeface="Arial"/>
                <a:ea typeface="Arial"/>
              </a:rPr>
              <a:t>, v. 21, n. 4, p. 311-337, 2000.</a:t>
            </a: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96"/>
          <p:cNvSpPr/>
          <p:nvPr/>
        </p:nvSpPr>
        <p:spPr>
          <a:xfrm>
            <a:off x="1097280" y="286560"/>
            <a:ext cx="10054800" cy="1447200"/>
          </a:xfrm>
          <a:prstGeom prst="rect">
            <a:avLst/>
          </a:prstGeom>
          <a:noFill/>
          <a:ln>
            <a:noFill/>
          </a:ln>
        </p:spPr>
        <p:txBody>
          <a:bodyPr spcFirstLastPara="1" wrap="square" lIns="90000" tIns="45000" rIns="90000" bIns="45000" anchor="b" anchorCtr="0">
            <a:noAutofit/>
          </a:bodyPr>
          <a:lstStyle/>
          <a:p>
            <a:pPr marL="0" marR="0" lvl="0" indent="0" algn="l" rtl="0">
              <a:lnSpc>
                <a:spcPct val="100000"/>
              </a:lnSpc>
              <a:spcBef>
                <a:spcPts val="0"/>
              </a:spcBef>
              <a:spcAft>
                <a:spcPts val="0"/>
              </a:spcAft>
              <a:buNone/>
            </a:pPr>
            <a:r>
              <a:rPr lang="pt-BR" sz="4800" b="0" i="0" u="none" strike="noStrike" cap="none" dirty="0">
                <a:solidFill>
                  <a:srgbClr val="404040"/>
                </a:solidFill>
                <a:latin typeface="Calibri"/>
                <a:ea typeface="Calibri"/>
                <a:cs typeface="Calibri"/>
                <a:sym typeface="Calibri"/>
              </a:rPr>
              <a:t>Trajetos em uma Rede</a:t>
            </a:r>
            <a:endParaRPr sz="4800" b="0" i="0" u="none" strike="noStrike" cap="none" dirty="0">
              <a:latin typeface="Arial"/>
              <a:ea typeface="Arial"/>
              <a:cs typeface="Arial"/>
              <a:sym typeface="Arial"/>
            </a:endParaRPr>
          </a:p>
        </p:txBody>
      </p:sp>
      <p:sp>
        <p:nvSpPr>
          <p:cNvPr id="952" name="Google Shape;952;p196"/>
          <p:cNvSpPr/>
          <p:nvPr/>
        </p:nvSpPr>
        <p:spPr>
          <a:xfrm>
            <a:off x="1097280" y="1845720"/>
            <a:ext cx="10054800" cy="4019760"/>
          </a:xfrm>
          <a:prstGeom prst="rect">
            <a:avLst/>
          </a:prstGeom>
          <a:noFill/>
          <a:ln>
            <a:noFill/>
          </a:ln>
        </p:spPr>
        <p:txBody>
          <a:bodyPr spcFirstLastPara="1" wrap="square" lIns="0" tIns="45000" rIns="0" bIns="45000" anchor="t" anchorCtr="0">
            <a:noAutofit/>
          </a:bodyPr>
          <a:lstStyle/>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404040"/>
                </a:solidFill>
                <a:latin typeface="Calibri"/>
                <a:ea typeface="Calibri"/>
                <a:cs typeface="Calibri"/>
                <a:sym typeface="Calibri"/>
              </a:rPr>
              <a:t> </a:t>
            </a:r>
            <a:r>
              <a:rPr lang="pt-BR" sz="2800" b="0" i="0" u="none" strike="noStrike" cap="none" dirty="0">
                <a:solidFill>
                  <a:srgbClr val="404040"/>
                </a:solidFill>
                <a:latin typeface="Calibri"/>
                <a:ea typeface="Calibri"/>
                <a:cs typeface="Calibri"/>
                <a:sym typeface="Calibri"/>
              </a:rPr>
              <a:t>As vezes é importante definir características globais das redes baseadas na capacidade que informação tem de circular na rede. </a:t>
            </a:r>
            <a:endParaRPr sz="2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2800" b="0" i="0" u="none" strike="noStrike" cap="none" dirty="0">
              <a:latin typeface="Arial"/>
              <a:ea typeface="Arial"/>
              <a:cs typeface="Arial"/>
              <a:sym typeface="Arial"/>
            </a:endParaRPr>
          </a:p>
          <a:p>
            <a:pPr marL="91440" marR="0" lvl="0" indent="-177800" algn="l" rtl="0">
              <a:lnSpc>
                <a:spcPct val="90000"/>
              </a:lnSpc>
              <a:spcBef>
                <a:spcPts val="0"/>
              </a:spcBef>
              <a:spcAft>
                <a:spcPts val="0"/>
              </a:spcAft>
              <a:buClr>
                <a:srgbClr val="E48312"/>
              </a:buClr>
              <a:buSzPts val="2800"/>
              <a:buFont typeface="Calibri"/>
              <a:buChar char=" "/>
            </a:pPr>
            <a:r>
              <a:rPr lang="pt-BR" sz="2800" b="0" i="0" u="none" strike="noStrike" cap="none" dirty="0">
                <a:solidFill>
                  <a:srgbClr val="404040"/>
                </a:solidFill>
                <a:latin typeface="Calibri"/>
                <a:ea typeface="Calibri"/>
                <a:cs typeface="Calibri"/>
                <a:sym typeface="Calibri"/>
              </a:rPr>
              <a:t>Diversos fluxos circulam dentro de uma rede.</a:t>
            </a:r>
            <a:endParaRPr sz="2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2800" b="0" i="0" u="none" strike="noStrike" cap="none" dirty="0">
              <a:latin typeface="Arial"/>
              <a:ea typeface="Arial"/>
              <a:cs typeface="Arial"/>
              <a:sym typeface="Arial"/>
            </a:endParaRPr>
          </a:p>
          <a:p>
            <a:pPr marL="91440" marR="0" lvl="0" indent="-177800" algn="l" rtl="0">
              <a:lnSpc>
                <a:spcPct val="90000"/>
              </a:lnSpc>
              <a:spcBef>
                <a:spcPts val="0"/>
              </a:spcBef>
              <a:spcAft>
                <a:spcPts val="0"/>
              </a:spcAft>
              <a:buClr>
                <a:srgbClr val="E48312"/>
              </a:buClr>
              <a:buSzPts val="2800"/>
              <a:buFont typeface="Calibri"/>
              <a:buChar char=" "/>
            </a:pPr>
            <a:r>
              <a:rPr lang="pt-BR" sz="2800" b="0" i="0" u="none" strike="noStrike" cap="none" dirty="0">
                <a:solidFill>
                  <a:srgbClr val="404040"/>
                </a:solidFill>
                <a:latin typeface="Calibri"/>
                <a:ea typeface="Calibri"/>
                <a:cs typeface="Calibri"/>
                <a:sym typeface="Calibri"/>
              </a:rPr>
              <a:t>Recursos materiais  e simbólicos são transferidos dentro de cada rede. </a:t>
            </a:r>
            <a:endParaRPr sz="2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2800" b="0" i="0" u="none" strike="noStrike" cap="none" dirty="0">
              <a:latin typeface="Arial"/>
              <a:ea typeface="Arial"/>
              <a:cs typeface="Arial"/>
              <a:sym typeface="Arial"/>
            </a:endParaRPr>
          </a:p>
          <a:p>
            <a:pPr marL="91440" marR="0" lvl="0" indent="-177800" algn="l" rtl="0">
              <a:lnSpc>
                <a:spcPct val="90000"/>
              </a:lnSpc>
              <a:spcBef>
                <a:spcPts val="0"/>
              </a:spcBef>
              <a:spcAft>
                <a:spcPts val="0"/>
              </a:spcAft>
              <a:buClr>
                <a:srgbClr val="E48312"/>
              </a:buClr>
              <a:buSzPts val="2800"/>
              <a:buFont typeface="Calibri"/>
              <a:buChar char=" "/>
            </a:pPr>
            <a:r>
              <a:rPr lang="pt-BR" sz="2800" b="0" i="0" u="none" strike="noStrike" cap="none" dirty="0">
                <a:solidFill>
                  <a:srgbClr val="404040"/>
                </a:solidFill>
                <a:latin typeface="Calibri"/>
                <a:ea typeface="Calibri"/>
                <a:cs typeface="Calibri"/>
                <a:sym typeface="Calibri"/>
              </a:rPr>
              <a:t>O formato e diversas características da rede determina a rapidez e o volume com que tais fluxos percorrem as redes. </a:t>
            </a:r>
            <a:endParaRPr sz="2800" b="0" i="0" u="none" strike="noStrike" cap="none"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202"/>
          <p:cNvSpPr/>
          <p:nvPr/>
        </p:nvSpPr>
        <p:spPr>
          <a:xfrm>
            <a:off x="1097280" y="286560"/>
            <a:ext cx="10054800" cy="1447200"/>
          </a:xfrm>
          <a:prstGeom prst="rect">
            <a:avLst/>
          </a:prstGeom>
          <a:noFill/>
          <a:ln>
            <a:noFill/>
          </a:ln>
        </p:spPr>
        <p:txBody>
          <a:bodyPr spcFirstLastPara="1" wrap="square" lIns="90000" tIns="45000" rIns="90000" bIns="45000" anchor="b" anchorCtr="0">
            <a:noAutofit/>
          </a:bodyPr>
          <a:lstStyle/>
          <a:p>
            <a:pPr marL="0" marR="0" lvl="0" indent="0" algn="l" rtl="0">
              <a:lnSpc>
                <a:spcPct val="100000"/>
              </a:lnSpc>
              <a:spcBef>
                <a:spcPts val="0"/>
              </a:spcBef>
              <a:spcAft>
                <a:spcPts val="0"/>
              </a:spcAft>
              <a:buNone/>
            </a:pPr>
            <a:r>
              <a:rPr lang="pt-BR" sz="4800" b="1" i="0" u="none" strike="noStrike" cap="none" dirty="0">
                <a:solidFill>
                  <a:srgbClr val="5E2C16"/>
                </a:solidFill>
                <a:latin typeface="Calibri"/>
                <a:ea typeface="Calibri"/>
                <a:cs typeface="Calibri"/>
                <a:sym typeface="Calibri"/>
              </a:rPr>
              <a:t>PATHS  - CAMINHOS</a:t>
            </a:r>
            <a:endParaRPr sz="4800" b="0" i="0" u="none" strike="noStrike" cap="none" dirty="0">
              <a:latin typeface="Arial"/>
              <a:ea typeface="Arial"/>
              <a:cs typeface="Arial"/>
              <a:sym typeface="Arial"/>
            </a:endParaRPr>
          </a:p>
        </p:txBody>
      </p:sp>
      <p:sp>
        <p:nvSpPr>
          <p:cNvPr id="993" name="Google Shape;993;p202"/>
          <p:cNvSpPr/>
          <p:nvPr/>
        </p:nvSpPr>
        <p:spPr>
          <a:xfrm>
            <a:off x="1097280" y="1845720"/>
            <a:ext cx="10054800" cy="4019760"/>
          </a:xfrm>
          <a:prstGeom prst="rect">
            <a:avLst/>
          </a:prstGeom>
          <a:noFill/>
          <a:ln>
            <a:noFill/>
          </a:ln>
        </p:spPr>
        <p:txBody>
          <a:bodyPr spcFirstLastPara="1" wrap="square" lIns="0" tIns="45000" rIns="0" bIns="45000" anchor="t" anchorCtr="0">
            <a:noAutofit/>
          </a:bodyPr>
          <a:lstStyle/>
          <a:p>
            <a:pPr marL="91440" marR="0" lvl="0" indent="-228600" algn="l" rtl="0">
              <a:lnSpc>
                <a:spcPct val="90000"/>
              </a:lnSpc>
              <a:spcBef>
                <a:spcPts val="0"/>
              </a:spcBef>
              <a:spcAft>
                <a:spcPts val="0"/>
              </a:spcAft>
              <a:buClr>
                <a:srgbClr val="E48312"/>
              </a:buClr>
              <a:buSzPts val="3600"/>
              <a:buFont typeface="Calibri"/>
              <a:buChar char=" "/>
            </a:pPr>
            <a:r>
              <a:rPr lang="pt-BR" sz="3600" b="0" i="0" u="none" strike="noStrike" cap="none" dirty="0">
                <a:solidFill>
                  <a:srgbClr val="404040"/>
                </a:solidFill>
                <a:latin typeface="Calibri"/>
                <a:ea typeface="Calibri"/>
                <a:cs typeface="Calibri"/>
                <a:sym typeface="Calibri"/>
              </a:rPr>
              <a:t>Corresponde a qualquer sequência de nós e laços  SÓ OCORREM UMA ÚNICA VEZ</a:t>
            </a:r>
            <a:endParaRPr sz="36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3600" b="0" i="0" u="none" strike="noStrike" cap="none" dirty="0">
              <a:latin typeface="Arial"/>
              <a:ea typeface="Arial"/>
              <a:cs typeface="Arial"/>
              <a:sym typeface="Arial"/>
            </a:endParaRPr>
          </a:p>
          <a:p>
            <a:pPr marL="91440" marR="0" lvl="0" indent="-228600" algn="l" rtl="0">
              <a:lnSpc>
                <a:spcPct val="90000"/>
              </a:lnSpc>
              <a:spcBef>
                <a:spcPts val="0"/>
              </a:spcBef>
              <a:spcAft>
                <a:spcPts val="0"/>
              </a:spcAft>
              <a:buClr>
                <a:srgbClr val="E48312"/>
              </a:buClr>
              <a:buSzPts val="3600"/>
              <a:buFont typeface="Calibri"/>
              <a:buChar char=" "/>
            </a:pPr>
            <a:r>
              <a:rPr lang="pt-BR" sz="3600" b="0" i="0" u="none" strike="noStrike" cap="none" dirty="0">
                <a:solidFill>
                  <a:srgbClr val="404040"/>
                </a:solidFill>
                <a:latin typeface="Calibri"/>
                <a:ea typeface="Calibri"/>
                <a:cs typeface="Calibri"/>
                <a:sym typeface="Calibri"/>
              </a:rPr>
              <a:t>A largura dos caminhos, trilhas, ciclos e walks corresponde ao total de laços presentes. </a:t>
            </a:r>
            <a:endParaRPr sz="3600" b="0" i="0" u="none" strike="noStrike" cap="none"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203"/>
          <p:cNvSpPr/>
          <p:nvPr/>
        </p:nvSpPr>
        <p:spPr>
          <a:xfrm>
            <a:off x="1097280" y="286560"/>
            <a:ext cx="10054800" cy="1447200"/>
          </a:xfrm>
          <a:prstGeom prst="rect">
            <a:avLst/>
          </a:prstGeom>
          <a:noFill/>
          <a:ln>
            <a:noFill/>
          </a:ln>
        </p:spPr>
        <p:txBody>
          <a:bodyPr spcFirstLastPara="1" wrap="square" lIns="90000" tIns="45000" rIns="90000" bIns="45000" anchor="b" anchorCtr="0">
            <a:noAutofit/>
          </a:bodyPr>
          <a:lstStyle/>
          <a:p>
            <a:pPr marL="0" marR="0" lvl="0" indent="0" algn="l" rtl="0">
              <a:lnSpc>
                <a:spcPct val="85000"/>
              </a:lnSpc>
              <a:spcBef>
                <a:spcPts val="0"/>
              </a:spcBef>
              <a:spcAft>
                <a:spcPts val="0"/>
              </a:spcAft>
              <a:buNone/>
            </a:pPr>
            <a:r>
              <a:rPr lang="pt-BR" sz="4800" b="0" i="0" u="none" strike="noStrike" cap="none" dirty="0">
                <a:solidFill>
                  <a:srgbClr val="5E2C16"/>
                </a:solidFill>
                <a:latin typeface="Calibri"/>
                <a:ea typeface="Calibri"/>
                <a:cs typeface="Calibri"/>
                <a:sym typeface="Calibri"/>
              </a:rPr>
              <a:t>CAMINHOS</a:t>
            </a:r>
            <a:endParaRPr sz="4800" b="0" i="0" u="none" strike="noStrike" cap="none" dirty="0">
              <a:latin typeface="Arial"/>
              <a:ea typeface="Arial"/>
              <a:cs typeface="Arial"/>
              <a:sym typeface="Arial"/>
            </a:endParaRPr>
          </a:p>
        </p:txBody>
      </p:sp>
      <p:sp>
        <p:nvSpPr>
          <p:cNvPr id="999" name="Google Shape;999;p203"/>
          <p:cNvSpPr/>
          <p:nvPr/>
        </p:nvSpPr>
        <p:spPr>
          <a:xfrm>
            <a:off x="1024200" y="1964880"/>
            <a:ext cx="4751280" cy="4340880"/>
          </a:xfrm>
          <a:prstGeom prst="rect">
            <a:avLst/>
          </a:prstGeom>
          <a:noFill/>
          <a:ln>
            <a:noFill/>
          </a:ln>
        </p:spPr>
        <p:txBody>
          <a:bodyPr spcFirstLastPara="1" wrap="square" lIns="0" tIns="45000" rIns="0" bIns="45000" anchor="t" anchorCtr="0">
            <a:noAutofit/>
          </a:bodyPr>
          <a:lstStyle/>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404040"/>
                </a:solidFill>
                <a:latin typeface="Calibri"/>
                <a:ea typeface="Calibri"/>
                <a:cs typeface="Calibri"/>
                <a:sym typeface="Calibri"/>
              </a:rPr>
              <a:t>Exemplos de Caminhos</a:t>
            </a:r>
            <a:endParaRPr sz="20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2000" b="0" i="0" u="none" strike="noStrike" cap="none" dirty="0">
              <a:latin typeface="Arial"/>
              <a:ea typeface="Arial"/>
              <a:cs typeface="Arial"/>
              <a:sym typeface="Arial"/>
            </a:endParaRPr>
          </a:p>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404040"/>
                </a:solidFill>
                <a:latin typeface="Calibri"/>
                <a:ea typeface="Calibri"/>
                <a:cs typeface="Calibri"/>
                <a:sym typeface="Calibri"/>
              </a:rPr>
              <a:t>Medici – Barbadori </a:t>
            </a:r>
            <a:endParaRPr sz="2000" b="0" i="0" u="none" strike="noStrike" cap="none" dirty="0">
              <a:latin typeface="Arial"/>
              <a:ea typeface="Arial"/>
              <a:cs typeface="Arial"/>
              <a:sym typeface="Arial"/>
            </a:endParaRPr>
          </a:p>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404040"/>
                </a:solidFill>
                <a:latin typeface="Calibri"/>
                <a:ea typeface="Calibri"/>
                <a:cs typeface="Calibri"/>
                <a:sym typeface="Calibri"/>
              </a:rPr>
              <a:t>Castellani  - Peruzzi -  Bischeri -Guadagni -  </a:t>
            </a:r>
            <a:r>
              <a:rPr lang="pt-BR" sz="2000" b="0" i="0" u="none" strike="noStrike" cap="none" dirty="0" err="1">
                <a:solidFill>
                  <a:srgbClr val="404040"/>
                </a:solidFill>
                <a:latin typeface="Calibri"/>
                <a:ea typeface="Calibri"/>
                <a:cs typeface="Calibri"/>
                <a:sym typeface="Calibri"/>
              </a:rPr>
              <a:t>Tornabuoni</a:t>
            </a:r>
            <a:endParaRPr sz="2000" b="0" i="0" u="none" strike="noStrike" cap="none" dirty="0">
              <a:latin typeface="Arial"/>
              <a:ea typeface="Arial"/>
              <a:cs typeface="Arial"/>
              <a:sym typeface="Arial"/>
            </a:endParaRPr>
          </a:p>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404040"/>
                </a:solidFill>
                <a:latin typeface="Calibri"/>
                <a:ea typeface="Calibri"/>
                <a:cs typeface="Calibri"/>
                <a:sym typeface="Calibri"/>
              </a:rPr>
              <a:t>Medici – Barbadori – Castellani  - Peruzzi –Strozzi -  </a:t>
            </a:r>
            <a:r>
              <a:rPr lang="pt-BR" sz="2000" b="0" i="0" u="none" strike="noStrike" cap="none" dirty="0" err="1">
                <a:solidFill>
                  <a:srgbClr val="404040"/>
                </a:solidFill>
                <a:latin typeface="Calibri"/>
                <a:ea typeface="Calibri"/>
                <a:cs typeface="Calibri"/>
                <a:sym typeface="Calibri"/>
              </a:rPr>
              <a:t>Ridolfi</a:t>
            </a:r>
            <a:endParaRPr sz="2000" b="0" i="0" u="none" strike="noStrike" cap="none" dirty="0">
              <a:latin typeface="Arial"/>
              <a:ea typeface="Arial"/>
              <a:cs typeface="Arial"/>
              <a:sym typeface="Arial"/>
            </a:endParaRPr>
          </a:p>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404040"/>
                </a:solidFill>
                <a:latin typeface="Calibri"/>
                <a:ea typeface="Calibri"/>
                <a:cs typeface="Calibri"/>
                <a:sym typeface="Calibri"/>
              </a:rPr>
              <a:t>Medici  -  </a:t>
            </a:r>
            <a:r>
              <a:rPr lang="pt-BR" sz="2000" b="0" i="0" u="none" strike="noStrike" cap="none" dirty="0" err="1">
                <a:solidFill>
                  <a:srgbClr val="404040"/>
                </a:solidFill>
                <a:latin typeface="Calibri"/>
                <a:ea typeface="Calibri"/>
                <a:cs typeface="Calibri"/>
                <a:sym typeface="Calibri"/>
              </a:rPr>
              <a:t>Ridolfi</a:t>
            </a:r>
            <a:endParaRPr sz="2000" b="0" i="0" u="none" strike="noStrike" cap="none" dirty="0">
              <a:latin typeface="Arial"/>
              <a:ea typeface="Arial"/>
              <a:cs typeface="Arial"/>
              <a:sym typeface="Arial"/>
            </a:endParaRPr>
          </a:p>
          <a:p>
            <a:pPr marL="91440" marR="0" lvl="0" indent="-127000" algn="l" rtl="0">
              <a:lnSpc>
                <a:spcPct val="90000"/>
              </a:lnSpc>
              <a:spcBef>
                <a:spcPts val="0"/>
              </a:spcBef>
              <a:spcAft>
                <a:spcPts val="0"/>
              </a:spcAft>
              <a:buClr>
                <a:srgbClr val="E48312"/>
              </a:buClr>
              <a:buSzPts val="2000"/>
              <a:buFont typeface="Calibri"/>
              <a:buChar char=" "/>
            </a:pPr>
            <a:r>
              <a:rPr lang="pt-BR" sz="2000" b="0" i="0" u="none" strike="noStrike" cap="none" dirty="0">
                <a:solidFill>
                  <a:srgbClr val="FF0000"/>
                </a:solidFill>
                <a:latin typeface="Calibri"/>
                <a:ea typeface="Calibri"/>
                <a:cs typeface="Calibri"/>
                <a:sym typeface="Calibri"/>
              </a:rPr>
              <a:t>Ache a caminhada mais longa entre Medici e qualquer outro nó</a:t>
            </a:r>
            <a:endParaRPr sz="20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2000" b="0" i="0" u="none" strike="noStrike" cap="none" dirty="0">
              <a:latin typeface="Arial"/>
              <a:ea typeface="Arial"/>
              <a:cs typeface="Arial"/>
              <a:sym typeface="Arial"/>
            </a:endParaRPr>
          </a:p>
        </p:txBody>
      </p:sp>
      <p:sp>
        <p:nvSpPr>
          <p:cNvPr id="1000" name="Google Shape;1000;p203"/>
          <p:cNvSpPr/>
          <p:nvPr/>
        </p:nvSpPr>
        <p:spPr>
          <a:xfrm>
            <a:off x="6217920" y="1845720"/>
            <a:ext cx="4934160" cy="4019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3"/>
          <p:cNvSpPr/>
          <p:nvPr/>
        </p:nvSpPr>
        <p:spPr>
          <a:xfrm>
            <a:off x="784800" y="1964880"/>
            <a:ext cx="8835480" cy="450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2" name="Google Shape;1002;p203"/>
          <p:cNvPicPr preferRelativeResize="0"/>
          <p:nvPr/>
        </p:nvPicPr>
        <p:blipFill rotWithShape="1">
          <a:blip r:embed="rId3">
            <a:alphaModFix/>
          </a:blip>
          <a:srcRect/>
          <a:stretch/>
        </p:blipFill>
        <p:spPr>
          <a:xfrm>
            <a:off x="6217920" y="1737360"/>
            <a:ext cx="4780440" cy="43185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29">
                <a:solidFill>
                  <a:srgbClr val="432B20"/>
                </a:solidFill>
                <a:latin typeface="Calibri Light"/>
                <a:ea typeface="DejaVu Sans"/>
              </a:rPr>
              <a:t>Poder, importância, desigualdades</a:t>
            </a:r>
            <a:endParaRPr lang="pt-BR" sz="4800" b="0" strike="noStrike" spc="-1">
              <a:latin typeface="Arial"/>
            </a:endParaRPr>
          </a:p>
        </p:txBody>
      </p:sp>
      <p:sp>
        <p:nvSpPr>
          <p:cNvPr id="615"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nSpc>
                <a:spcPct val="90000"/>
              </a:lnSpc>
              <a:buClr>
                <a:srgbClr val="E48312"/>
              </a:buClr>
              <a:buFont typeface="Calibri"/>
              <a:buChar char=" "/>
            </a:pPr>
            <a:r>
              <a:rPr lang="pt-BR" sz="2800" b="0" strike="noStrike" spc="-1">
                <a:solidFill>
                  <a:srgbClr val="404040"/>
                </a:solidFill>
                <a:latin typeface="Calibri"/>
                <a:ea typeface="DejaVu Sans"/>
              </a:rPr>
              <a:t>Uma das questões mais comuns na análise de rede é quais atores são mais importantes?</a:t>
            </a:r>
            <a:endParaRPr lang="pt-BR" sz="2800" b="0" strike="noStrike" spc="-1">
              <a:latin typeface="Arial"/>
            </a:endParaRPr>
          </a:p>
          <a:p>
            <a:pPr>
              <a:lnSpc>
                <a:spcPct val="90000"/>
              </a:lnSpc>
            </a:pPr>
            <a:endParaRPr lang="pt-BR" sz="2800" b="0" strike="noStrike" spc="-1">
              <a:latin typeface="Arial"/>
            </a:endParaRPr>
          </a:p>
          <a:p>
            <a:pPr marL="91440" indent="-88200">
              <a:lnSpc>
                <a:spcPct val="90000"/>
              </a:lnSpc>
              <a:buClr>
                <a:srgbClr val="E48312"/>
              </a:buClr>
              <a:buFont typeface="Calibri"/>
              <a:buChar char=" "/>
            </a:pPr>
            <a:r>
              <a:rPr lang="pt-BR" sz="2800" b="0" strike="noStrike" spc="-1">
                <a:solidFill>
                  <a:srgbClr val="404040"/>
                </a:solidFill>
                <a:latin typeface="Calibri"/>
                <a:ea typeface="DejaVu Sans"/>
              </a:rPr>
              <a:t>Entretanto essa questão depende do que significa importância</a:t>
            </a:r>
            <a:endParaRPr lang="pt-BR" sz="2800" b="0" strike="noStrike" spc="-1">
              <a:latin typeface="Arial"/>
            </a:endParaRPr>
          </a:p>
          <a:p>
            <a:pPr>
              <a:lnSpc>
                <a:spcPct val="90000"/>
              </a:lnSpc>
            </a:pPr>
            <a:endParaRPr lang="pt-BR" sz="2800" b="0" strike="noStrike" spc="-1">
              <a:latin typeface="Arial"/>
            </a:endParaRPr>
          </a:p>
          <a:p>
            <a:pPr>
              <a:lnSpc>
                <a:spcPct val="90000"/>
              </a:lnSpc>
            </a:pPr>
            <a:endParaRPr lang="pt-BR" sz="2800" b="0" strike="noStrike" spc="-1">
              <a:latin typeface="Arial"/>
            </a:endParaRPr>
          </a:p>
          <a:p>
            <a:pPr>
              <a:lnSpc>
                <a:spcPct val="90000"/>
              </a:lnSpc>
            </a:pPr>
            <a:endParaRPr lang="pt-BR" sz="28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29">
                <a:solidFill>
                  <a:srgbClr val="432B20"/>
                </a:solidFill>
                <a:latin typeface="Calibri Light"/>
                <a:ea typeface="DejaVu Sans"/>
              </a:rPr>
              <a:t>Poder, importância, desigualdades II</a:t>
            </a:r>
            <a:endParaRPr lang="pt-BR" sz="4800" b="0" strike="noStrike" spc="-1">
              <a:latin typeface="Arial"/>
            </a:endParaRPr>
          </a:p>
        </p:txBody>
      </p:sp>
      <p:sp>
        <p:nvSpPr>
          <p:cNvPr id="617"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nSpc>
                <a:spcPct val="90000"/>
              </a:lnSpc>
              <a:buClr>
                <a:srgbClr val="E48312"/>
              </a:buClr>
              <a:buFont typeface="Calibri"/>
              <a:buChar char=" "/>
            </a:pPr>
            <a:r>
              <a:rPr lang="pt-BR" sz="2000" b="0" strike="noStrike" spc="-1">
                <a:solidFill>
                  <a:srgbClr val="404040"/>
                </a:solidFill>
                <a:latin typeface="Calibri"/>
                <a:ea typeface="DejaVu Sans"/>
              </a:rPr>
              <a:t>Mediar a importância de um nó pode ser uma etapa relevante quanto os conceitos e hipóteses de pesquisa lidam com conceitos como</a:t>
            </a:r>
            <a:endParaRPr lang="pt-BR" sz="2000" b="0" strike="noStrike" spc="-1">
              <a:latin typeface="Arial"/>
            </a:endParaRPr>
          </a:p>
          <a:p>
            <a:pPr>
              <a:lnSpc>
                <a:spcPct val="90000"/>
              </a:lnSpc>
            </a:pPr>
            <a:endParaRPr lang="pt-BR" sz="2000" b="0" strike="noStrike" spc="-1">
              <a:latin typeface="Arial"/>
            </a:endParaRPr>
          </a:p>
          <a:p>
            <a:pPr marL="457200" indent="-453960">
              <a:lnSpc>
                <a:spcPct val="100000"/>
              </a:lnSpc>
              <a:buClr>
                <a:srgbClr val="E48312"/>
              </a:buClr>
              <a:buFont typeface="Calibri Light"/>
              <a:buAutoNum type="arabicPeriod"/>
            </a:pPr>
            <a:r>
              <a:rPr lang="pt-BR" sz="2000" b="0" strike="noStrike" spc="-1">
                <a:solidFill>
                  <a:srgbClr val="404040"/>
                </a:solidFill>
                <a:latin typeface="Calibri"/>
                <a:ea typeface="DejaVu Sans"/>
              </a:rPr>
              <a:t>Poder</a:t>
            </a:r>
            <a:endParaRPr lang="pt-BR" sz="2000" b="0" strike="noStrike" spc="-1">
              <a:latin typeface="Arial"/>
            </a:endParaRPr>
          </a:p>
          <a:p>
            <a:pPr marL="457200" indent="-453960">
              <a:lnSpc>
                <a:spcPct val="100000"/>
              </a:lnSpc>
              <a:buClr>
                <a:srgbClr val="E48312"/>
              </a:buClr>
              <a:buFont typeface="Calibri Light"/>
              <a:buAutoNum type="arabicPeriod"/>
            </a:pPr>
            <a:r>
              <a:rPr lang="pt-BR" sz="2000" b="0" strike="noStrike" spc="-1">
                <a:solidFill>
                  <a:srgbClr val="404040"/>
                </a:solidFill>
                <a:latin typeface="Calibri"/>
                <a:ea typeface="DejaVu Sans"/>
              </a:rPr>
              <a:t>Status</a:t>
            </a:r>
            <a:endParaRPr lang="pt-BR" sz="2000" b="0" strike="noStrike" spc="-1">
              <a:latin typeface="Arial"/>
            </a:endParaRPr>
          </a:p>
          <a:p>
            <a:pPr marL="457200" indent="-453960">
              <a:lnSpc>
                <a:spcPct val="100000"/>
              </a:lnSpc>
              <a:buClr>
                <a:srgbClr val="E48312"/>
              </a:buClr>
              <a:buFont typeface="Calibri Light"/>
              <a:buAutoNum type="arabicPeriod"/>
            </a:pPr>
            <a:r>
              <a:rPr lang="pt-BR" sz="2000" b="0" strike="noStrike" spc="-1">
                <a:solidFill>
                  <a:srgbClr val="404040"/>
                </a:solidFill>
                <a:latin typeface="Calibri"/>
                <a:ea typeface="DejaVu Sans"/>
              </a:rPr>
              <a:t>Recursos – Desigualdade</a:t>
            </a:r>
            <a:endParaRPr lang="pt-BR" sz="2000" b="0" strike="noStrike" spc="-1">
              <a:latin typeface="Arial"/>
            </a:endParaRPr>
          </a:p>
          <a:p>
            <a:pPr marL="457200" indent="-453960">
              <a:lnSpc>
                <a:spcPct val="100000"/>
              </a:lnSpc>
              <a:buClr>
                <a:srgbClr val="E48312"/>
              </a:buClr>
              <a:buFont typeface="Calibri Light"/>
              <a:buAutoNum type="arabicPeriod"/>
            </a:pPr>
            <a:r>
              <a:rPr lang="pt-BR" sz="2000" b="0" strike="noStrike" spc="-1">
                <a:solidFill>
                  <a:srgbClr val="404040"/>
                </a:solidFill>
                <a:latin typeface="Calibri"/>
                <a:ea typeface="DejaVu Sans"/>
              </a:rPr>
              <a:t>Influencia</a:t>
            </a:r>
            <a:endParaRPr lang="pt-BR" sz="2000" b="0" strike="noStrike" spc="-1">
              <a:latin typeface="Arial"/>
            </a:endParaRPr>
          </a:p>
          <a:p>
            <a:pPr>
              <a:lnSpc>
                <a:spcPct val="90000"/>
              </a:lnSpc>
            </a:pPr>
            <a:endParaRPr lang="pt-BR" sz="2000" b="0" strike="noStrike" spc="-1">
              <a:latin typeface="Arial"/>
            </a:endParaRPr>
          </a:p>
          <a:p>
            <a:pPr marL="91440" indent="-88200">
              <a:lnSpc>
                <a:spcPct val="90000"/>
              </a:lnSpc>
              <a:buClr>
                <a:srgbClr val="E48312"/>
              </a:buClr>
              <a:buFont typeface="Calibri"/>
              <a:buChar char=" "/>
            </a:pPr>
            <a:r>
              <a:rPr lang="pt-BR" sz="2000" b="0" strike="noStrike" spc="-1">
                <a:solidFill>
                  <a:srgbClr val="404040"/>
                </a:solidFill>
                <a:latin typeface="Calibri"/>
                <a:ea typeface="DejaVu Sans"/>
              </a:rPr>
              <a:t>Como definir cada um desses termos? Eles podem ser pensados de diferentes maneiras segundo processos diferentes. </a:t>
            </a:r>
            <a:endParaRPr lang="pt-BR" sz="2000" b="0" strike="noStrike" spc="-1">
              <a:latin typeface="Arial"/>
            </a:endParaRPr>
          </a:p>
          <a:p>
            <a:pPr>
              <a:lnSpc>
                <a:spcPct val="90000"/>
              </a:lnSpc>
            </a:pPr>
            <a:endParaRPr lang="pt-BR" sz="20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pt-BR" sz="4800" b="0" strike="noStrike" spc="-29">
                <a:solidFill>
                  <a:srgbClr val="404040"/>
                </a:solidFill>
                <a:latin typeface="Calibri Light"/>
                <a:ea typeface="DejaVu Sans"/>
              </a:rPr>
              <a:t>Medidas de Centralidades</a:t>
            </a:r>
            <a:endParaRPr lang="pt-BR" sz="4800" b="0" strike="noStrike" spc="-1">
              <a:latin typeface="Arial"/>
            </a:endParaRPr>
          </a:p>
        </p:txBody>
      </p:sp>
      <p:sp>
        <p:nvSpPr>
          <p:cNvPr id="624"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endParaRPr lang="pt-BR" sz="1800" b="0" strike="noStrike" spc="-1">
              <a:latin typeface="Arial"/>
            </a:endParaRPr>
          </a:p>
          <a:p>
            <a:pPr>
              <a:lnSpc>
                <a:spcPct val="100000"/>
              </a:lnSpc>
            </a:pPr>
            <a:r>
              <a:rPr lang="pt-BR" sz="2400" b="1" strike="noStrike" spc="-1">
                <a:solidFill>
                  <a:srgbClr val="404040"/>
                </a:solidFill>
                <a:latin typeface="Calibri"/>
                <a:ea typeface="DejaVu Sans"/>
              </a:rPr>
              <a:t>Medidas com Foco na Estrutura</a:t>
            </a:r>
            <a:endParaRPr lang="pt-BR" sz="2400" b="0" strike="noStrike" spc="-1">
              <a:latin typeface="Arial"/>
            </a:endParaRPr>
          </a:p>
          <a:p>
            <a:pPr marL="457200" indent="-453960">
              <a:lnSpc>
                <a:spcPct val="100000"/>
              </a:lnSpc>
              <a:buClr>
                <a:srgbClr val="E48312"/>
              </a:buClr>
              <a:buFont typeface="Calibri Light"/>
              <a:buAutoNum type="arabicPeriod"/>
            </a:pPr>
            <a:r>
              <a:rPr lang="pt-BR" sz="2400" b="0" strike="noStrike" spc="-1">
                <a:solidFill>
                  <a:srgbClr val="404040"/>
                </a:solidFill>
                <a:latin typeface="Calibri"/>
                <a:ea typeface="DejaVu Sans"/>
              </a:rPr>
              <a:t>Grau (não-direcionadas e direcionadas)</a:t>
            </a:r>
            <a:endParaRPr lang="pt-BR" sz="2400" b="0" strike="noStrike" spc="-1">
              <a:latin typeface="Arial"/>
            </a:endParaRPr>
          </a:p>
          <a:p>
            <a:pPr marL="457200" indent="-453960">
              <a:lnSpc>
                <a:spcPct val="100000"/>
              </a:lnSpc>
              <a:buClr>
                <a:srgbClr val="E48312"/>
              </a:buClr>
              <a:buFont typeface="Calibri Light"/>
              <a:buAutoNum type="arabicPeriod"/>
            </a:pPr>
            <a:r>
              <a:rPr lang="pt-BR" sz="2400" b="0" strike="noStrike" spc="-1">
                <a:solidFill>
                  <a:srgbClr val="404040"/>
                </a:solidFill>
                <a:latin typeface="Calibri"/>
                <a:ea typeface="DejaVu Sans"/>
              </a:rPr>
              <a:t>Eigenvector</a:t>
            </a:r>
            <a:endParaRPr lang="pt-BR" sz="2400" b="0" strike="noStrike" spc="-1">
              <a:latin typeface="Arial"/>
            </a:endParaRPr>
          </a:p>
          <a:p>
            <a:pPr>
              <a:lnSpc>
                <a:spcPct val="100000"/>
              </a:lnSpc>
            </a:pPr>
            <a:endParaRPr lang="pt-BR" sz="2400" b="0" strike="noStrike" spc="-1">
              <a:latin typeface="Arial"/>
            </a:endParaRPr>
          </a:p>
          <a:p>
            <a:pPr>
              <a:lnSpc>
                <a:spcPct val="100000"/>
              </a:lnSpc>
            </a:pPr>
            <a:r>
              <a:rPr lang="pt-BR" sz="2400" b="1" strike="noStrike" spc="-1">
                <a:solidFill>
                  <a:srgbClr val="404040"/>
                </a:solidFill>
                <a:latin typeface="Calibri"/>
                <a:ea typeface="DejaVu Sans"/>
              </a:rPr>
              <a:t>Medidas com Foco na Dinâmica</a:t>
            </a:r>
            <a:endParaRPr lang="pt-BR" sz="2400" b="0" strike="noStrike" spc="-1">
              <a:latin typeface="Arial"/>
            </a:endParaRPr>
          </a:p>
          <a:p>
            <a:pPr>
              <a:lnSpc>
                <a:spcPct val="100000"/>
              </a:lnSpc>
            </a:pPr>
            <a:endParaRPr lang="pt-BR" sz="2400" b="0" strike="noStrike" spc="-1">
              <a:latin typeface="Arial"/>
            </a:endParaRPr>
          </a:p>
          <a:p>
            <a:pPr marL="457200" indent="-453960">
              <a:lnSpc>
                <a:spcPct val="100000"/>
              </a:lnSpc>
              <a:buClr>
                <a:srgbClr val="E48312"/>
              </a:buClr>
              <a:buFont typeface="Calibri Light"/>
              <a:buAutoNum type="arabicPeriod"/>
            </a:pPr>
            <a:r>
              <a:rPr lang="pt-BR" sz="2400" b="0" strike="noStrike" spc="-1">
                <a:solidFill>
                  <a:srgbClr val="404040"/>
                </a:solidFill>
                <a:latin typeface="Calibri"/>
                <a:ea typeface="DejaVu Sans"/>
              </a:rPr>
              <a:t>Proximidade</a:t>
            </a:r>
            <a:endParaRPr lang="pt-BR" sz="2400" b="0" strike="noStrike" spc="-1">
              <a:latin typeface="Arial"/>
            </a:endParaRPr>
          </a:p>
          <a:p>
            <a:pPr marL="457200" indent="-453960">
              <a:lnSpc>
                <a:spcPct val="100000"/>
              </a:lnSpc>
              <a:buClr>
                <a:srgbClr val="E48312"/>
              </a:buClr>
              <a:buFont typeface="Calibri Light"/>
              <a:buAutoNum type="arabicPeriod"/>
            </a:pPr>
            <a:r>
              <a:rPr lang="pt-BR" sz="2400" b="0" strike="noStrike" spc="-1">
                <a:solidFill>
                  <a:srgbClr val="404040"/>
                </a:solidFill>
                <a:latin typeface="Calibri"/>
                <a:ea typeface="DejaVu Sans"/>
              </a:rPr>
              <a:t>Intermediação</a:t>
            </a:r>
            <a:endParaRPr lang="pt-BR" sz="24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BR" sz="3200" b="0" strike="noStrike" spc="-29">
                <a:solidFill>
                  <a:srgbClr val="404040"/>
                </a:solidFill>
                <a:latin typeface="Calibri Light"/>
                <a:ea typeface="DejaVu Sans"/>
              </a:rPr>
              <a:t>Centralidade de Grau</a:t>
            </a:r>
            <a:endParaRPr lang="pt-BR" sz="3200" b="0" strike="noStrike" spc="-1">
              <a:latin typeface="Arial"/>
            </a:endParaRPr>
          </a:p>
        </p:txBody>
      </p:sp>
      <p:sp>
        <p:nvSpPr>
          <p:cNvPr id="630" name="CustomShape 2"/>
          <p:cNvSpPr/>
          <p:nvPr/>
        </p:nvSpPr>
        <p:spPr>
          <a:xfrm>
            <a:off x="1097280" y="1845720"/>
            <a:ext cx="464868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endParaRPr lang="pt-BR" sz="1800" b="0" strike="noStrike" spc="-1">
              <a:latin typeface="Arial"/>
            </a:endParaRPr>
          </a:p>
          <a:p>
            <a:pPr>
              <a:lnSpc>
                <a:spcPct val="100000"/>
              </a:lnSpc>
            </a:pPr>
            <a:r>
              <a:rPr lang="pt-BR" sz="2400" b="0" strike="noStrike" spc="-1">
                <a:solidFill>
                  <a:srgbClr val="404040"/>
                </a:solidFill>
                <a:latin typeface="Calibri"/>
                <a:ea typeface="DejaVu Sans"/>
              </a:rPr>
              <a:t>A medida mais simples de centralidade é a centralidade de grau. Mede quantos contatos diretos um nó tem com outros nós.</a:t>
            </a:r>
            <a:endParaRPr lang="pt-BR" sz="2400" b="0" strike="noStrike" spc="-1">
              <a:latin typeface="Arial"/>
            </a:endParaRPr>
          </a:p>
          <a:p>
            <a:pPr>
              <a:lnSpc>
                <a:spcPct val="100000"/>
              </a:lnSpc>
            </a:pPr>
            <a:endParaRPr lang="pt-BR" sz="2400" b="0" strike="noStrike" spc="-1">
              <a:latin typeface="Arial"/>
            </a:endParaRPr>
          </a:p>
          <a:p>
            <a:pPr>
              <a:lnSpc>
                <a:spcPct val="100000"/>
              </a:lnSpc>
            </a:pPr>
            <a:r>
              <a:rPr lang="pt-BR" sz="2400" b="0" strike="noStrike" spc="-1">
                <a:solidFill>
                  <a:srgbClr val="404040"/>
                </a:solidFill>
                <a:latin typeface="Calibri"/>
                <a:ea typeface="DejaVu Sans"/>
              </a:rPr>
              <a:t>Nós com um alto grau são nós muito visíveis para sua vizinhança. É uma medida de poder local?</a:t>
            </a:r>
            <a:endParaRPr lang="pt-BR" sz="2400" b="0" strike="noStrike" spc="-1">
              <a:latin typeface="Arial"/>
            </a:endParaRPr>
          </a:p>
          <a:p>
            <a:pPr>
              <a:lnSpc>
                <a:spcPct val="100000"/>
              </a:lnSpc>
            </a:pPr>
            <a:endParaRPr lang="pt-BR" sz="2400" b="0" strike="noStrike" spc="-1">
              <a:latin typeface="Arial"/>
            </a:endParaRPr>
          </a:p>
          <a:p>
            <a:pPr>
              <a:lnSpc>
                <a:spcPct val="90000"/>
              </a:lnSpc>
            </a:pPr>
            <a:endParaRPr lang="pt-BR" sz="2400" b="0" strike="noStrike" spc="-1">
              <a:latin typeface="Arial"/>
            </a:endParaRPr>
          </a:p>
        </p:txBody>
      </p:sp>
      <p:pic>
        <p:nvPicPr>
          <p:cNvPr id="631" name="Picture 3"/>
          <p:cNvPicPr/>
          <p:nvPr/>
        </p:nvPicPr>
        <p:blipFill>
          <a:blip r:embed="rId2"/>
          <a:stretch/>
        </p:blipFill>
        <p:spPr>
          <a:xfrm>
            <a:off x="6646680" y="2026440"/>
            <a:ext cx="4226040" cy="350208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673280" y="526680"/>
            <a:ext cx="9701640" cy="115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1" strike="noStrike" spc="-1" dirty="0">
                <a:solidFill>
                  <a:srgbClr val="404040"/>
                </a:solidFill>
                <a:uFill>
                  <a:solidFill>
                    <a:srgbClr val="FFFFFF"/>
                  </a:solidFill>
                </a:uFill>
                <a:latin typeface="Calibri"/>
                <a:ea typeface="Calibri"/>
              </a:rPr>
              <a:t>Como explicar a vida social: As Teorias da Ação Social</a:t>
            </a:r>
            <a:endParaRPr lang="pt-BR" sz="1800" b="0" strike="noStrike" spc="-1" dirty="0">
              <a:solidFill>
                <a:srgbClr val="000000"/>
              </a:solidFill>
              <a:uFill>
                <a:solidFill>
                  <a:srgbClr val="FFFFFF"/>
                </a:solidFill>
              </a:uFill>
              <a:latin typeface="Arial"/>
            </a:endParaRPr>
          </a:p>
        </p:txBody>
      </p:sp>
      <p:sp>
        <p:nvSpPr>
          <p:cNvPr id="261" name="CustomShape 2"/>
          <p:cNvSpPr/>
          <p:nvPr/>
        </p:nvSpPr>
        <p:spPr>
          <a:xfrm>
            <a:off x="1017360" y="1916280"/>
            <a:ext cx="10484280" cy="4831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74960">
              <a:lnSpc>
                <a:spcPct val="90000"/>
              </a:lnSpc>
              <a:buClr>
                <a:srgbClr val="E48312"/>
              </a:buClr>
              <a:buFont typeface="Calibri"/>
              <a:buChar char=" "/>
            </a:pPr>
            <a:r>
              <a:rPr lang="pt-BR" sz="2800" b="1" strike="noStrike" spc="-1" dirty="0">
                <a:solidFill>
                  <a:srgbClr val="000000"/>
                </a:solidFill>
                <a:uFill>
                  <a:solidFill>
                    <a:srgbClr val="FFFFFF"/>
                  </a:solidFill>
                </a:uFill>
                <a:latin typeface="Calibri"/>
                <a:ea typeface="Calibri"/>
              </a:rPr>
              <a:t>1. Perspectivas Individualistas:</a:t>
            </a: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r>
              <a:rPr lang="pt-BR" sz="2000" b="0" strike="noStrike" spc="-1" dirty="0">
                <a:solidFill>
                  <a:srgbClr val="000000"/>
                </a:solidFill>
                <a:uFill>
                  <a:solidFill>
                    <a:srgbClr val="FFFFFF"/>
                  </a:solidFill>
                </a:uFill>
                <a:latin typeface="Calibri"/>
                <a:ea typeface="Calibri"/>
              </a:rPr>
              <a:t>Atributos Individuais  causam ações e resultados da vida social. Ex.: interesses, traços genéticos, personalidade, etc.</a:t>
            </a:r>
            <a:endParaRPr lang="pt-BR" sz="1800" b="0" strike="noStrike" spc="-1" dirty="0">
              <a:solidFill>
                <a:srgbClr val="000000"/>
              </a:solidFill>
              <a:uFill>
                <a:solidFill>
                  <a:srgbClr val="FFFFFF"/>
                </a:solidFill>
              </a:uFill>
              <a:latin typeface="Arial"/>
            </a:endParaRPr>
          </a:p>
          <a:p>
            <a:pPr marL="91440" indent="-174960">
              <a:lnSpc>
                <a:spcPct val="90000"/>
              </a:lnSpc>
              <a:buClr>
                <a:srgbClr val="E48312"/>
              </a:buClr>
              <a:buFont typeface="Calibri"/>
              <a:buChar char=" "/>
            </a:pPr>
            <a:r>
              <a:rPr lang="pt-BR" sz="2800" b="1" strike="noStrike" spc="-1" dirty="0">
                <a:solidFill>
                  <a:srgbClr val="000000"/>
                </a:solidFill>
                <a:uFill>
                  <a:solidFill>
                    <a:srgbClr val="FFFFFF"/>
                  </a:solidFill>
                </a:uFill>
                <a:latin typeface="Calibri"/>
                <a:ea typeface="Calibri"/>
              </a:rPr>
              <a:t>2. Perspectivas  Estruturalistas:</a:t>
            </a: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r>
              <a:rPr lang="pt-BR" sz="2000" b="0" strike="noStrike" spc="-1" dirty="0">
                <a:solidFill>
                  <a:srgbClr val="000000"/>
                </a:solidFill>
                <a:uFill>
                  <a:solidFill>
                    <a:srgbClr val="FFFFFF"/>
                  </a:solidFill>
                </a:uFill>
                <a:latin typeface="Calibri"/>
                <a:ea typeface="Calibri"/>
              </a:rPr>
              <a:t> Os indivíduos são </a:t>
            </a:r>
            <a:r>
              <a:rPr lang="pt-BR" sz="2000" b="0" i="1" strike="noStrike" spc="-1" dirty="0">
                <a:solidFill>
                  <a:srgbClr val="000000"/>
                </a:solidFill>
                <a:uFill>
                  <a:solidFill>
                    <a:srgbClr val="FFFFFF"/>
                  </a:solidFill>
                </a:uFill>
                <a:latin typeface="Calibri"/>
                <a:ea typeface="Calibri"/>
              </a:rPr>
              <a:t>portadores </a:t>
            </a:r>
            <a:r>
              <a:rPr lang="pt-BR" sz="2000" b="0" strike="noStrike" spc="-1" dirty="0">
                <a:solidFill>
                  <a:srgbClr val="000000"/>
                </a:solidFill>
                <a:uFill>
                  <a:solidFill>
                    <a:srgbClr val="FFFFFF"/>
                  </a:solidFill>
                </a:uFill>
                <a:latin typeface="Calibri"/>
                <a:ea typeface="Calibri"/>
              </a:rPr>
              <a:t>de estruturas materiais e /ou simbólicas. Ex.: Cultura, estrutura material, história.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Centralidade de Grau</a:t>
            </a:r>
            <a:endParaRPr lang="pt-BR" sz="4800" b="0" strike="noStrike" spc="-1">
              <a:latin typeface="Arial"/>
            </a:endParaRPr>
          </a:p>
        </p:txBody>
      </p:sp>
      <p:sp>
        <p:nvSpPr>
          <p:cNvPr id="633"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endParaRPr lang="pt-BR" sz="1800" b="0" strike="noStrike" spc="-1">
              <a:latin typeface="Arial"/>
            </a:endParaRPr>
          </a:p>
          <a:p>
            <a:pPr>
              <a:lnSpc>
                <a:spcPct val="100000"/>
              </a:lnSpc>
            </a:pPr>
            <a:endParaRPr lang="pt-BR" sz="1800" b="0" strike="noStrike" spc="-1">
              <a:latin typeface="Arial"/>
            </a:endParaRPr>
          </a:p>
        </p:txBody>
      </p:sp>
      <p:sp>
        <p:nvSpPr>
          <p:cNvPr id="634" name="CustomShape 3"/>
          <p:cNvSpPr/>
          <p:nvPr/>
        </p:nvSpPr>
        <p:spPr>
          <a:xfrm>
            <a:off x="3840480" y="2831760"/>
            <a:ext cx="301680" cy="301680"/>
          </a:xfrm>
          <a:prstGeom prst="rect">
            <a:avLst/>
          </a:prstGeom>
          <a:noFill/>
          <a:ln>
            <a:noFill/>
          </a:ln>
        </p:spPr>
        <p:style>
          <a:lnRef idx="0">
            <a:scrgbClr r="0" g="0" b="0"/>
          </a:lnRef>
          <a:fillRef idx="0">
            <a:scrgbClr r="0" g="0" b="0"/>
          </a:fillRef>
          <a:effectRef idx="0">
            <a:scrgbClr r="0" g="0" b="0"/>
          </a:effectRef>
          <a:fontRef idx="minor"/>
        </p:style>
      </p:sp>
      <p:pic>
        <p:nvPicPr>
          <p:cNvPr id="635" name="Picture 6"/>
          <p:cNvPicPr/>
          <p:nvPr/>
        </p:nvPicPr>
        <p:blipFill>
          <a:blip r:embed="rId2"/>
          <a:stretch/>
        </p:blipFill>
        <p:spPr>
          <a:xfrm>
            <a:off x="3461040" y="1264680"/>
            <a:ext cx="4988880" cy="1563480"/>
          </a:xfrm>
          <a:prstGeom prst="rect">
            <a:avLst/>
          </a:prstGeom>
          <a:ln>
            <a:noFill/>
          </a:ln>
        </p:spPr>
      </p:pic>
      <p:pic>
        <p:nvPicPr>
          <p:cNvPr id="636" name="Picture 7"/>
          <p:cNvPicPr/>
          <p:nvPr/>
        </p:nvPicPr>
        <p:blipFill>
          <a:blip r:embed="rId3"/>
          <a:stretch/>
        </p:blipFill>
        <p:spPr>
          <a:xfrm>
            <a:off x="303840" y="2484720"/>
            <a:ext cx="4624560" cy="3150360"/>
          </a:xfrm>
          <a:prstGeom prst="rect">
            <a:avLst/>
          </a:prstGeom>
          <a:ln>
            <a:noFill/>
          </a:ln>
        </p:spPr>
      </p:pic>
      <p:graphicFrame>
        <p:nvGraphicFramePr>
          <p:cNvPr id="637" name="Table 4"/>
          <p:cNvGraphicFramePr/>
          <p:nvPr/>
        </p:nvGraphicFramePr>
        <p:xfrm>
          <a:off x="653760" y="5223600"/>
          <a:ext cx="4968720" cy="1197720"/>
        </p:xfrm>
        <a:graphic>
          <a:graphicData uri="http://schemas.openxmlformats.org/drawingml/2006/table">
            <a:tbl>
              <a:tblPr/>
              <a:tblGrid>
                <a:gridCol w="496800">
                  <a:extLst>
                    <a:ext uri="{9D8B030D-6E8A-4147-A177-3AD203B41FA5}">
                      <a16:colId xmlns:a16="http://schemas.microsoft.com/office/drawing/2014/main" val="20000"/>
                    </a:ext>
                  </a:extLst>
                </a:gridCol>
                <a:gridCol w="496800">
                  <a:extLst>
                    <a:ext uri="{9D8B030D-6E8A-4147-A177-3AD203B41FA5}">
                      <a16:colId xmlns:a16="http://schemas.microsoft.com/office/drawing/2014/main" val="20001"/>
                    </a:ext>
                  </a:extLst>
                </a:gridCol>
                <a:gridCol w="496800">
                  <a:extLst>
                    <a:ext uri="{9D8B030D-6E8A-4147-A177-3AD203B41FA5}">
                      <a16:colId xmlns:a16="http://schemas.microsoft.com/office/drawing/2014/main" val="20002"/>
                    </a:ext>
                  </a:extLst>
                </a:gridCol>
                <a:gridCol w="496800">
                  <a:extLst>
                    <a:ext uri="{9D8B030D-6E8A-4147-A177-3AD203B41FA5}">
                      <a16:colId xmlns:a16="http://schemas.microsoft.com/office/drawing/2014/main" val="20003"/>
                    </a:ext>
                  </a:extLst>
                </a:gridCol>
                <a:gridCol w="496800">
                  <a:extLst>
                    <a:ext uri="{9D8B030D-6E8A-4147-A177-3AD203B41FA5}">
                      <a16:colId xmlns:a16="http://schemas.microsoft.com/office/drawing/2014/main" val="20004"/>
                    </a:ext>
                  </a:extLst>
                </a:gridCol>
                <a:gridCol w="496800">
                  <a:extLst>
                    <a:ext uri="{9D8B030D-6E8A-4147-A177-3AD203B41FA5}">
                      <a16:colId xmlns:a16="http://schemas.microsoft.com/office/drawing/2014/main" val="20005"/>
                    </a:ext>
                  </a:extLst>
                </a:gridCol>
                <a:gridCol w="496800">
                  <a:extLst>
                    <a:ext uri="{9D8B030D-6E8A-4147-A177-3AD203B41FA5}">
                      <a16:colId xmlns:a16="http://schemas.microsoft.com/office/drawing/2014/main" val="20006"/>
                    </a:ext>
                  </a:extLst>
                </a:gridCol>
                <a:gridCol w="496800">
                  <a:extLst>
                    <a:ext uri="{9D8B030D-6E8A-4147-A177-3AD203B41FA5}">
                      <a16:colId xmlns:a16="http://schemas.microsoft.com/office/drawing/2014/main" val="20007"/>
                    </a:ext>
                  </a:extLst>
                </a:gridCol>
                <a:gridCol w="496800">
                  <a:extLst>
                    <a:ext uri="{9D8B030D-6E8A-4147-A177-3AD203B41FA5}">
                      <a16:colId xmlns:a16="http://schemas.microsoft.com/office/drawing/2014/main" val="20008"/>
                    </a:ext>
                  </a:extLst>
                </a:gridCol>
                <a:gridCol w="497520">
                  <a:extLst>
                    <a:ext uri="{9D8B030D-6E8A-4147-A177-3AD203B41FA5}">
                      <a16:colId xmlns:a16="http://schemas.microsoft.com/office/drawing/2014/main" val="20009"/>
                    </a:ext>
                  </a:extLst>
                </a:gridCol>
              </a:tblGrid>
              <a:tr h="517680">
                <a:tc>
                  <a:txBody>
                    <a:bodyPr/>
                    <a:lstStyle/>
                    <a:p>
                      <a:pPr>
                        <a:lnSpc>
                          <a:spcPct val="100000"/>
                        </a:lnSpc>
                      </a:pPr>
                      <a:r>
                        <a:rPr lang="pt-BR" sz="1600" b="1" strike="noStrike" spc="-1">
                          <a:solidFill>
                            <a:srgbClr val="FFFFFF"/>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3</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4</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5</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6</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7</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8</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9</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10</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extLst>
                  <a:ext uri="{0D108BD9-81ED-4DB2-BD59-A6C34878D82A}">
                    <a16:rowId xmlns:a16="http://schemas.microsoft.com/office/drawing/2014/main" val="10000"/>
                  </a:ext>
                </a:extLst>
              </a:tr>
              <a:tr h="340200">
                <a:tc>
                  <a:txBody>
                    <a:bodyPr/>
                    <a:lstStyle/>
                    <a:p>
                      <a:pPr>
                        <a:lnSpc>
                          <a:spcPct val="100000"/>
                        </a:lnSpc>
                      </a:pPr>
                      <a:r>
                        <a:rPr lang="pt-BR" sz="1600" b="0" strike="noStrike" spc="-1">
                          <a:solidFill>
                            <a:srgbClr val="000000"/>
                          </a:solidFill>
                          <a:latin typeface="Calibri"/>
                          <a:ea typeface="DejaVu Sans"/>
                        </a:rPr>
                        <a:t>9</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extLst>
                  <a:ext uri="{0D108BD9-81ED-4DB2-BD59-A6C34878D82A}">
                    <a16:rowId xmlns:a16="http://schemas.microsoft.com/office/drawing/2014/main" val="10001"/>
                  </a:ext>
                </a:extLst>
              </a:tr>
              <a:tr h="339840">
                <a:tc>
                  <a:txBody>
                    <a:bodyPr/>
                    <a:lstStyle/>
                    <a:p>
                      <a:pPr>
                        <a:lnSpc>
                          <a:spcPct val="100000"/>
                        </a:lnSpc>
                      </a:pPr>
                      <a:r>
                        <a:rPr lang="pt-BR" sz="1600" b="0" strike="noStrike" spc="-1">
                          <a:solidFill>
                            <a:srgbClr val="000000"/>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2"/>
                  </a:ext>
                </a:extLst>
              </a:tr>
            </a:tbl>
          </a:graphicData>
        </a:graphic>
      </p:graphicFrame>
      <p:pic>
        <p:nvPicPr>
          <p:cNvPr id="638" name="Picture 10"/>
          <p:cNvPicPr/>
          <p:nvPr/>
        </p:nvPicPr>
        <p:blipFill>
          <a:blip r:embed="rId4"/>
          <a:stretch/>
        </p:blipFill>
        <p:spPr>
          <a:xfrm>
            <a:off x="7050240" y="2621160"/>
            <a:ext cx="4545720" cy="2809440"/>
          </a:xfrm>
          <a:prstGeom prst="rect">
            <a:avLst/>
          </a:prstGeom>
          <a:ln>
            <a:noFill/>
          </a:ln>
        </p:spPr>
      </p:pic>
      <p:graphicFrame>
        <p:nvGraphicFramePr>
          <p:cNvPr id="639" name="Table 5"/>
          <p:cNvGraphicFramePr/>
          <p:nvPr/>
        </p:nvGraphicFramePr>
        <p:xfrm>
          <a:off x="6225840" y="5223600"/>
          <a:ext cx="5722920" cy="1186200"/>
        </p:xfrm>
        <a:graphic>
          <a:graphicData uri="http://schemas.openxmlformats.org/drawingml/2006/table">
            <a:tbl>
              <a:tblPr/>
              <a:tblGrid>
                <a:gridCol w="572040">
                  <a:extLst>
                    <a:ext uri="{9D8B030D-6E8A-4147-A177-3AD203B41FA5}">
                      <a16:colId xmlns:a16="http://schemas.microsoft.com/office/drawing/2014/main" val="20000"/>
                    </a:ext>
                  </a:extLst>
                </a:gridCol>
                <a:gridCol w="572040">
                  <a:extLst>
                    <a:ext uri="{9D8B030D-6E8A-4147-A177-3AD203B41FA5}">
                      <a16:colId xmlns:a16="http://schemas.microsoft.com/office/drawing/2014/main" val="20001"/>
                    </a:ext>
                  </a:extLst>
                </a:gridCol>
                <a:gridCol w="572040">
                  <a:extLst>
                    <a:ext uri="{9D8B030D-6E8A-4147-A177-3AD203B41FA5}">
                      <a16:colId xmlns:a16="http://schemas.microsoft.com/office/drawing/2014/main" val="20002"/>
                    </a:ext>
                  </a:extLst>
                </a:gridCol>
                <a:gridCol w="572040">
                  <a:extLst>
                    <a:ext uri="{9D8B030D-6E8A-4147-A177-3AD203B41FA5}">
                      <a16:colId xmlns:a16="http://schemas.microsoft.com/office/drawing/2014/main" val="20003"/>
                    </a:ext>
                  </a:extLst>
                </a:gridCol>
                <a:gridCol w="572040">
                  <a:extLst>
                    <a:ext uri="{9D8B030D-6E8A-4147-A177-3AD203B41FA5}">
                      <a16:colId xmlns:a16="http://schemas.microsoft.com/office/drawing/2014/main" val="20004"/>
                    </a:ext>
                  </a:extLst>
                </a:gridCol>
                <a:gridCol w="572040">
                  <a:extLst>
                    <a:ext uri="{9D8B030D-6E8A-4147-A177-3AD203B41FA5}">
                      <a16:colId xmlns:a16="http://schemas.microsoft.com/office/drawing/2014/main" val="20005"/>
                    </a:ext>
                  </a:extLst>
                </a:gridCol>
                <a:gridCol w="572040">
                  <a:extLst>
                    <a:ext uri="{9D8B030D-6E8A-4147-A177-3AD203B41FA5}">
                      <a16:colId xmlns:a16="http://schemas.microsoft.com/office/drawing/2014/main" val="20006"/>
                    </a:ext>
                  </a:extLst>
                </a:gridCol>
                <a:gridCol w="572040">
                  <a:extLst>
                    <a:ext uri="{9D8B030D-6E8A-4147-A177-3AD203B41FA5}">
                      <a16:colId xmlns:a16="http://schemas.microsoft.com/office/drawing/2014/main" val="20007"/>
                    </a:ext>
                  </a:extLst>
                </a:gridCol>
                <a:gridCol w="572040">
                  <a:extLst>
                    <a:ext uri="{9D8B030D-6E8A-4147-A177-3AD203B41FA5}">
                      <a16:colId xmlns:a16="http://schemas.microsoft.com/office/drawing/2014/main" val="20008"/>
                    </a:ext>
                  </a:extLst>
                </a:gridCol>
                <a:gridCol w="574560">
                  <a:extLst>
                    <a:ext uri="{9D8B030D-6E8A-4147-A177-3AD203B41FA5}">
                      <a16:colId xmlns:a16="http://schemas.microsoft.com/office/drawing/2014/main" val="20009"/>
                    </a:ext>
                  </a:extLst>
                </a:gridCol>
              </a:tblGrid>
              <a:tr h="394920">
                <a:tc>
                  <a:txBody>
                    <a:bodyPr/>
                    <a:lstStyle/>
                    <a:p>
                      <a:pPr>
                        <a:lnSpc>
                          <a:spcPct val="100000"/>
                        </a:lnSpc>
                      </a:pPr>
                      <a:r>
                        <a:rPr lang="pt-BR" sz="1600" b="1" strike="noStrike" spc="-1">
                          <a:solidFill>
                            <a:srgbClr val="FFFFFF"/>
                          </a:solidFill>
                          <a:latin typeface="Calibri"/>
                          <a:ea typeface="DejaVu Sans"/>
                        </a:rPr>
                        <a:t>1</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3</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4</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5</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6</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7</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8</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9</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lstStyle/>
                    <a:p>
                      <a:pPr>
                        <a:lnSpc>
                          <a:spcPct val="100000"/>
                        </a:lnSpc>
                      </a:pPr>
                      <a:r>
                        <a:rPr lang="pt-BR" sz="1600" b="1" strike="noStrike" spc="-1">
                          <a:solidFill>
                            <a:srgbClr val="FFFFFF"/>
                          </a:solidFill>
                          <a:latin typeface="Calibri"/>
                          <a:ea typeface="DejaVu Sans"/>
                        </a:rPr>
                        <a:t>10</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extLst>
                  <a:ext uri="{0D108BD9-81ED-4DB2-BD59-A6C34878D82A}">
                    <a16:rowId xmlns:a16="http://schemas.microsoft.com/office/drawing/2014/main" val="10000"/>
                  </a:ext>
                </a:extLst>
              </a:tr>
              <a:tr h="340200">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1600" b="0" strike="noStrike" spc="-1">
                          <a:solidFill>
                            <a:srgbClr val="000000"/>
                          </a:solidFill>
                          <a:latin typeface="Calibri"/>
                          <a:ea typeface="DejaVu Sans"/>
                        </a:rPr>
                        <a:t>2</a:t>
                      </a:r>
                      <a:endParaRPr lang="pt-BR"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extLst>
                  <a:ext uri="{0D108BD9-81ED-4DB2-BD59-A6C34878D82A}">
                    <a16:rowId xmlns:a16="http://schemas.microsoft.com/office/drawing/2014/main" val="10001"/>
                  </a:ext>
                </a:extLst>
              </a:tr>
              <a:tr h="451080">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1600" b="0" strike="noStrike" spc="-1">
                          <a:solidFill>
                            <a:srgbClr val="000000"/>
                          </a:solidFill>
                          <a:latin typeface="Calibri"/>
                          <a:ea typeface="DejaVu Sans"/>
                        </a:rPr>
                        <a:t>0.2</a:t>
                      </a:r>
                      <a:endParaRPr lang="pt-B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3200" b="1" strike="noStrike" spc="-29">
                <a:solidFill>
                  <a:srgbClr val="432B20"/>
                </a:solidFill>
                <a:latin typeface="Calibri Light"/>
                <a:ea typeface="DejaVu Sans"/>
              </a:rPr>
              <a:t>Centralidade de Grau Club Zachary</a:t>
            </a:r>
            <a:endParaRPr lang="pt-BR" sz="3200" b="0" strike="noStrike" spc="-1">
              <a:latin typeface="Arial"/>
            </a:endParaRPr>
          </a:p>
        </p:txBody>
      </p:sp>
      <p:sp>
        <p:nvSpPr>
          <p:cNvPr id="648"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endParaRPr lang="pt-BR" sz="1800" b="0" strike="noStrike" spc="-1">
              <a:latin typeface="Arial"/>
            </a:endParaRPr>
          </a:p>
          <a:p>
            <a:pPr>
              <a:lnSpc>
                <a:spcPct val="90000"/>
              </a:lnSpc>
            </a:pPr>
            <a:endParaRPr lang="pt-BR" sz="1800" b="0" strike="noStrike" spc="-1">
              <a:latin typeface="Arial"/>
            </a:endParaRPr>
          </a:p>
        </p:txBody>
      </p:sp>
      <p:sp>
        <p:nvSpPr>
          <p:cNvPr id="649" name="CustomShape 3"/>
          <p:cNvSpPr/>
          <p:nvPr/>
        </p:nvSpPr>
        <p:spPr>
          <a:xfrm>
            <a:off x="8007480" y="2160720"/>
            <a:ext cx="4181400" cy="3878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90000"/>
              </a:lnSpc>
            </a:pPr>
            <a:endParaRPr lang="pt-BR" sz="1800" b="0" strike="noStrike" spc="-1">
              <a:latin typeface="Arial"/>
            </a:endParaRPr>
          </a:p>
          <a:p>
            <a:pPr>
              <a:lnSpc>
                <a:spcPct val="90000"/>
              </a:lnSpc>
            </a:pPr>
            <a:endParaRPr lang="pt-BR" sz="1800" b="0" strike="noStrike" spc="-1">
              <a:latin typeface="Arial"/>
            </a:endParaRPr>
          </a:p>
        </p:txBody>
      </p:sp>
      <p:pic>
        <p:nvPicPr>
          <p:cNvPr id="650" name="Imagem 5"/>
          <p:cNvPicPr/>
          <p:nvPr/>
        </p:nvPicPr>
        <p:blipFill>
          <a:blip r:embed="rId2"/>
          <a:stretch/>
        </p:blipFill>
        <p:spPr>
          <a:xfrm>
            <a:off x="5846400" y="1235520"/>
            <a:ext cx="6053040" cy="5105160"/>
          </a:xfrm>
          <a:prstGeom prst="rect">
            <a:avLst/>
          </a:prstGeom>
          <a:ln>
            <a:noFill/>
          </a:ln>
        </p:spPr>
      </p:pic>
      <p:pic>
        <p:nvPicPr>
          <p:cNvPr id="651" name="Imagem 17"/>
          <p:cNvPicPr/>
          <p:nvPr/>
        </p:nvPicPr>
        <p:blipFill>
          <a:blip r:embed="rId3"/>
          <a:stretch/>
        </p:blipFill>
        <p:spPr>
          <a:xfrm>
            <a:off x="350280" y="1235520"/>
            <a:ext cx="5356800" cy="510516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Centralidade de  Eigenvector</a:t>
            </a:r>
            <a:endParaRPr lang="pt-BR" sz="4800" b="0" strike="noStrike" spc="-1">
              <a:latin typeface="Arial"/>
            </a:endParaRPr>
          </a:p>
        </p:txBody>
      </p:sp>
      <p:sp>
        <p:nvSpPr>
          <p:cNvPr id="674" name="CustomShape 2"/>
          <p:cNvSpPr/>
          <p:nvPr/>
        </p:nvSpPr>
        <p:spPr>
          <a:xfrm>
            <a:off x="1332720" y="1737360"/>
            <a:ext cx="968544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pt-BR" sz="2800" b="0" strike="noStrike" spc="-1">
                <a:solidFill>
                  <a:srgbClr val="404040"/>
                </a:solidFill>
                <a:latin typeface="Calibri"/>
                <a:ea typeface="DejaVu Sans"/>
              </a:rPr>
              <a:t>Entretanto, nem sempre o acúmulo de nós pode ser relevante por si só.</a:t>
            </a:r>
            <a:endParaRPr lang="pt-BR" sz="2800" b="0" strike="noStrike" spc="-1">
              <a:latin typeface="Arial"/>
            </a:endParaRPr>
          </a:p>
          <a:p>
            <a:pPr>
              <a:lnSpc>
                <a:spcPct val="100000"/>
              </a:lnSpc>
            </a:pPr>
            <a:endParaRPr lang="pt-BR" sz="2800" b="0" strike="noStrike" spc="-1">
              <a:latin typeface="Arial"/>
            </a:endParaRPr>
          </a:p>
          <a:p>
            <a:pPr>
              <a:lnSpc>
                <a:spcPct val="100000"/>
              </a:lnSpc>
            </a:pPr>
            <a:r>
              <a:rPr lang="pt-BR" sz="2800" b="0" strike="noStrike" spc="-1">
                <a:solidFill>
                  <a:srgbClr val="404040"/>
                </a:solidFill>
                <a:latin typeface="Calibri"/>
                <a:ea typeface="DejaVu Sans"/>
              </a:rPr>
              <a:t>Também é importante delimitar a quais atores o ego está conectado.</a:t>
            </a:r>
            <a:endParaRPr lang="pt-BR" sz="2800" b="0" strike="noStrike" spc="-1">
              <a:latin typeface="Arial"/>
            </a:endParaRPr>
          </a:p>
          <a:p>
            <a:pPr>
              <a:lnSpc>
                <a:spcPct val="100000"/>
              </a:lnSpc>
            </a:pPr>
            <a:endParaRPr lang="pt-BR" sz="2800" b="0" strike="noStrike" spc="-1">
              <a:latin typeface="Arial"/>
            </a:endParaRPr>
          </a:p>
          <a:p>
            <a:pPr>
              <a:lnSpc>
                <a:spcPct val="100000"/>
              </a:lnSpc>
            </a:pPr>
            <a:endParaRPr lang="pt-BR" sz="2800" b="0" strike="noStrike" spc="-1">
              <a:latin typeface="Arial"/>
            </a:endParaRPr>
          </a:p>
          <a:p>
            <a:pPr>
              <a:lnSpc>
                <a:spcPct val="100000"/>
              </a:lnSpc>
            </a:pPr>
            <a:r>
              <a:rPr lang="pt-BR" sz="2800" b="0" strike="noStrike" spc="-1">
                <a:solidFill>
                  <a:srgbClr val="404040"/>
                </a:solidFill>
                <a:latin typeface="Calibri"/>
                <a:ea typeface="DejaVu Sans"/>
              </a:rPr>
              <a:t>Cada nó cede parte de sua importância a outro nó. Assim, um nó relevante pode ser aquele que recebe várias “somas” de importância de outros nós</a:t>
            </a:r>
            <a:endParaRPr lang="pt-BR" sz="2800" b="0" strike="noStrike" spc="-1">
              <a:latin typeface="Arial"/>
            </a:endParaRPr>
          </a:p>
          <a:p>
            <a:pPr>
              <a:lnSpc>
                <a:spcPct val="100000"/>
              </a:lnSpc>
            </a:pPr>
            <a:endParaRPr lang="pt-BR" sz="2800" b="0" strike="noStrike" spc="-1">
              <a:latin typeface="Arial"/>
            </a:endParaRPr>
          </a:p>
          <a:p>
            <a:pPr>
              <a:lnSpc>
                <a:spcPct val="100000"/>
              </a:lnSpc>
            </a:pPr>
            <a:endParaRPr lang="pt-BR" sz="28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400" b="1" strike="noStrike" spc="-29">
                <a:solidFill>
                  <a:srgbClr val="432B20"/>
                </a:solidFill>
                <a:latin typeface="Calibri Light"/>
                <a:ea typeface="DejaVu Sans"/>
              </a:rPr>
              <a:t>Centralidade Eigenvector</a:t>
            </a:r>
            <a:endParaRPr lang="pt-BR" sz="4400" b="0" strike="noStrike" spc="-1">
              <a:latin typeface="Arial"/>
            </a:endParaRPr>
          </a:p>
        </p:txBody>
      </p:sp>
      <p:sp>
        <p:nvSpPr>
          <p:cNvPr id="676" name="CustomShape 2"/>
          <p:cNvSpPr/>
          <p:nvPr/>
        </p:nvSpPr>
        <p:spPr>
          <a:xfrm>
            <a:off x="677160" y="1703160"/>
            <a:ext cx="510732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pt-BR" sz="2800" b="0" strike="noStrike" spc="-1">
                <a:solidFill>
                  <a:srgbClr val="404040"/>
                </a:solidFill>
                <a:latin typeface="Calibri"/>
                <a:ea typeface="DejaVu Sans"/>
              </a:rPr>
              <a:t>São mais importantes os nós que estão conectados com outros nós que também está conectados com outros nós importantes. </a:t>
            </a:r>
            <a:endParaRPr lang="pt-BR" sz="2800" b="0" strike="noStrike" spc="-1">
              <a:latin typeface="Arial"/>
            </a:endParaRPr>
          </a:p>
          <a:p>
            <a:pPr>
              <a:lnSpc>
                <a:spcPct val="100000"/>
              </a:lnSpc>
            </a:pPr>
            <a:endParaRPr lang="pt-BR" sz="2800" b="0" strike="noStrike" spc="-1">
              <a:latin typeface="Arial"/>
            </a:endParaRPr>
          </a:p>
          <a:p>
            <a:pPr>
              <a:lnSpc>
                <a:spcPct val="100000"/>
              </a:lnSpc>
            </a:pPr>
            <a:endParaRPr lang="pt-BR" sz="2800" b="0" strike="noStrike" spc="-1">
              <a:latin typeface="Arial"/>
            </a:endParaRPr>
          </a:p>
          <a:p>
            <a:pPr>
              <a:lnSpc>
                <a:spcPct val="100000"/>
              </a:lnSpc>
            </a:pPr>
            <a:r>
              <a:rPr lang="pt-BR" sz="2800" b="0" strike="noStrike" spc="-1">
                <a:solidFill>
                  <a:srgbClr val="404040"/>
                </a:solidFill>
                <a:latin typeface="Calibri"/>
                <a:ea typeface="DejaVu Sans"/>
              </a:rPr>
              <a:t>Em resumo, nós importantes são nós conectados com outros nós que também tem muitas conexões. </a:t>
            </a:r>
            <a:endParaRPr lang="pt-BR" sz="2800" b="0" strike="noStrike" spc="-1">
              <a:latin typeface="Arial"/>
            </a:endParaRPr>
          </a:p>
        </p:txBody>
      </p:sp>
      <p:pic>
        <p:nvPicPr>
          <p:cNvPr id="677" name="Picture 2"/>
          <p:cNvPicPr/>
          <p:nvPr/>
        </p:nvPicPr>
        <p:blipFill>
          <a:blip r:embed="rId2"/>
          <a:stretch/>
        </p:blipFill>
        <p:spPr>
          <a:xfrm>
            <a:off x="6207840" y="1703160"/>
            <a:ext cx="4965840" cy="3877200"/>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6000" b="1" strike="noStrike" spc="-29">
                <a:solidFill>
                  <a:srgbClr val="432B20"/>
                </a:solidFill>
                <a:latin typeface="Calibri Light"/>
                <a:ea typeface="DejaVu Sans"/>
              </a:rPr>
              <a:t>Proximidade</a:t>
            </a:r>
            <a:endParaRPr lang="pt-BR" sz="6000" b="0" strike="noStrike" spc="-1">
              <a:latin typeface="Arial"/>
            </a:endParaRPr>
          </a:p>
        </p:txBody>
      </p:sp>
      <p:sp>
        <p:nvSpPr>
          <p:cNvPr id="705" name="CustomShape 2"/>
          <p:cNvSpPr/>
          <p:nvPr/>
        </p:nvSpPr>
        <p:spPr>
          <a:xfrm>
            <a:off x="677160" y="1703160"/>
            <a:ext cx="104752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pt-BR" sz="2800" b="0" strike="noStrike" spc="-1">
                <a:solidFill>
                  <a:srgbClr val="404040"/>
                </a:solidFill>
                <a:latin typeface="Calibri"/>
                <a:ea typeface="DejaVu Sans"/>
              </a:rPr>
              <a:t>A centralidade de proximidade ou geométrica indica qual nó está mais próximo do “centro das atenções”. Isto é, a proximidade se refere a quantidade de laços que um nó tem para acessar todos os outros nós da rede.</a:t>
            </a:r>
            <a:endParaRPr lang="pt-BR" sz="2800" b="0" strike="noStrike" spc="-1">
              <a:latin typeface="Arial"/>
            </a:endParaRPr>
          </a:p>
          <a:p>
            <a:pPr>
              <a:lnSpc>
                <a:spcPct val="100000"/>
              </a:lnSpc>
            </a:pPr>
            <a:endParaRPr lang="pt-BR" sz="2800" b="0" strike="noStrike" spc="-1">
              <a:latin typeface="Arial"/>
            </a:endParaRPr>
          </a:p>
          <a:p>
            <a:pPr>
              <a:lnSpc>
                <a:spcPct val="100000"/>
              </a:lnSpc>
            </a:pPr>
            <a:r>
              <a:rPr lang="pt-BR" sz="2800" b="0" strike="noStrike" spc="-1">
                <a:solidFill>
                  <a:srgbClr val="404040"/>
                </a:solidFill>
                <a:latin typeface="Calibri"/>
                <a:ea typeface="DejaVu Sans"/>
              </a:rPr>
              <a:t>Um ator é importante se ele pode interagir rapidamente com outros. </a:t>
            </a:r>
            <a:endParaRPr lang="pt-BR" sz="2800" b="0" strike="noStrike" spc="-1">
              <a:latin typeface="Arial"/>
            </a:endParaRPr>
          </a:p>
          <a:p>
            <a:pPr>
              <a:lnSpc>
                <a:spcPct val="100000"/>
              </a:lnSpc>
            </a:pPr>
            <a:endParaRPr lang="pt-BR" sz="2800" b="0" strike="noStrike" spc="-1">
              <a:latin typeface="Arial"/>
            </a:endParaRPr>
          </a:p>
          <a:p>
            <a:pPr>
              <a:lnSpc>
                <a:spcPct val="100000"/>
              </a:lnSpc>
            </a:pPr>
            <a:endParaRPr lang="pt-BR" sz="2800" b="0" strike="noStrike" spc="-1">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Conceito de Proximidade</a:t>
            </a:r>
            <a:endParaRPr lang="pt-BR" sz="4800" b="0" strike="noStrike" spc="-1">
              <a:latin typeface="Arial"/>
            </a:endParaRPr>
          </a:p>
        </p:txBody>
      </p:sp>
      <p:sp>
        <p:nvSpPr>
          <p:cNvPr id="707"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nSpc>
                <a:spcPct val="90000"/>
              </a:lnSpc>
              <a:buClr>
                <a:srgbClr val="E48312"/>
              </a:buClr>
              <a:buFont typeface="Calibri"/>
              <a:buChar char=" "/>
            </a:pPr>
            <a:r>
              <a:rPr lang="pt-BR" sz="2400" b="0" strike="noStrike" spc="-1">
                <a:solidFill>
                  <a:srgbClr val="404040"/>
                </a:solidFill>
                <a:latin typeface="Calibri"/>
                <a:ea typeface="DejaVu Sans"/>
              </a:rPr>
              <a:t>A proximidade é medida contando todas as geodésicas de um nó para quaisquer outros nós. </a:t>
            </a:r>
            <a:endParaRPr lang="pt-BR" sz="2400" b="0" strike="noStrike" spc="-1">
              <a:latin typeface="Arial"/>
            </a:endParaRPr>
          </a:p>
          <a:p>
            <a:pPr marL="91440" indent="-88200">
              <a:lnSpc>
                <a:spcPct val="90000"/>
              </a:lnSpc>
              <a:buClr>
                <a:srgbClr val="E48312"/>
              </a:buClr>
              <a:buFont typeface="Calibri"/>
              <a:buChar char=" "/>
            </a:pPr>
            <a:r>
              <a:rPr lang="pt-BR" sz="2400" b="0" strike="noStrike" spc="-1">
                <a:solidFill>
                  <a:srgbClr val="404040"/>
                </a:solidFill>
                <a:latin typeface="Calibri"/>
                <a:ea typeface="DejaVu Sans"/>
              </a:rPr>
              <a:t> </a:t>
            </a:r>
            <a:endParaRPr lang="pt-BR" sz="2400" b="0" strike="noStrike" spc="-1">
              <a:latin typeface="Arial"/>
            </a:endParaRPr>
          </a:p>
          <a:p>
            <a:pPr marL="91440" indent="-88200">
              <a:lnSpc>
                <a:spcPct val="90000"/>
              </a:lnSpc>
              <a:buClr>
                <a:srgbClr val="E48312"/>
              </a:buClr>
              <a:buFont typeface="Calibri"/>
              <a:buChar char=" "/>
            </a:pPr>
            <a:r>
              <a:rPr lang="pt-BR" sz="2400" b="0" strike="noStrike" spc="-1">
                <a:solidFill>
                  <a:srgbClr val="404040"/>
                </a:solidFill>
                <a:latin typeface="Calibri"/>
                <a:ea typeface="DejaVu Sans"/>
              </a:rPr>
              <a:t>Quanto maior as geodésicas do nó </a:t>
            </a:r>
            <a:r>
              <a:rPr lang="pt-BR" sz="2400" b="0" i="1" strike="noStrike" spc="-1">
                <a:solidFill>
                  <a:srgbClr val="404040"/>
                </a:solidFill>
                <a:latin typeface="Calibri"/>
                <a:ea typeface="DejaVu Sans"/>
              </a:rPr>
              <a:t>i</a:t>
            </a:r>
            <a:r>
              <a:rPr lang="pt-BR" sz="2400" b="0" strike="noStrike" spc="-1">
                <a:solidFill>
                  <a:srgbClr val="404040"/>
                </a:solidFill>
                <a:latin typeface="Calibri"/>
                <a:ea typeface="DejaVu Sans"/>
              </a:rPr>
              <a:t> a qualquer outro nó </a:t>
            </a:r>
            <a:r>
              <a:rPr lang="pt-BR" sz="2400" b="0" i="1" strike="noStrike" spc="-1">
                <a:solidFill>
                  <a:srgbClr val="404040"/>
                </a:solidFill>
                <a:latin typeface="Calibri"/>
                <a:ea typeface="DejaVu Sans"/>
              </a:rPr>
              <a:t>j</a:t>
            </a:r>
            <a:r>
              <a:rPr lang="pt-BR" sz="2400" b="0" strike="noStrike" spc="-1">
                <a:solidFill>
                  <a:srgbClr val="404040"/>
                </a:solidFill>
                <a:latin typeface="Calibri"/>
                <a:ea typeface="DejaVu Sans"/>
              </a:rPr>
              <a:t>, maior a morosidade para acessar </a:t>
            </a:r>
            <a:r>
              <a:rPr lang="pt-BR" sz="2400" b="0" i="1" strike="noStrike" spc="-1">
                <a:solidFill>
                  <a:srgbClr val="404040"/>
                </a:solidFill>
                <a:latin typeface="Calibri"/>
                <a:ea typeface="DejaVu Sans"/>
              </a:rPr>
              <a:t>j</a:t>
            </a:r>
            <a:endParaRPr lang="pt-BR" sz="2400" b="0" strike="noStrike" spc="-1">
              <a:latin typeface="Arial"/>
            </a:endParaRPr>
          </a:p>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 </a:t>
            </a:r>
            <a:endParaRPr lang="pt-BR" sz="2400" b="0" strike="noStrike" spc="-1">
              <a:latin typeface="Arial"/>
            </a:endParaRPr>
          </a:p>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 Quanto menor as geodésicas do nó </a:t>
            </a:r>
            <a:r>
              <a:rPr lang="pt-BR" sz="2400" b="0" i="1" strike="noStrike" spc="-1">
                <a:solidFill>
                  <a:srgbClr val="404040"/>
                </a:solidFill>
                <a:latin typeface="Calibri"/>
                <a:ea typeface="DejaVu Sans"/>
              </a:rPr>
              <a:t>i</a:t>
            </a:r>
            <a:r>
              <a:rPr lang="pt-BR" sz="2400" b="0" strike="noStrike" spc="-1">
                <a:solidFill>
                  <a:srgbClr val="404040"/>
                </a:solidFill>
                <a:latin typeface="Calibri"/>
                <a:ea typeface="DejaVu Sans"/>
              </a:rPr>
              <a:t>  a qualquer outro nó </a:t>
            </a:r>
            <a:r>
              <a:rPr lang="pt-BR" sz="2400" b="0" i="1" strike="noStrike" spc="-1">
                <a:solidFill>
                  <a:srgbClr val="404040"/>
                </a:solidFill>
                <a:latin typeface="Calibri"/>
                <a:ea typeface="DejaVu Sans"/>
              </a:rPr>
              <a:t>j</a:t>
            </a:r>
            <a:r>
              <a:rPr lang="pt-BR" sz="2400" b="0" strike="noStrike" spc="-1">
                <a:solidFill>
                  <a:srgbClr val="404040"/>
                </a:solidFill>
                <a:latin typeface="Calibri"/>
                <a:ea typeface="DejaVu Sans"/>
              </a:rPr>
              <a:t> mais rapidez  no acesso de </a:t>
            </a:r>
            <a:r>
              <a:rPr lang="pt-BR" sz="2400" b="0" i="1" strike="noStrike" spc="-1">
                <a:solidFill>
                  <a:srgbClr val="404040"/>
                </a:solidFill>
                <a:latin typeface="Calibri"/>
                <a:ea typeface="DejaVu Sans"/>
              </a:rPr>
              <a:t>i</a:t>
            </a:r>
            <a:r>
              <a:rPr lang="pt-BR" sz="2400" b="0" strike="noStrike" spc="-1">
                <a:solidFill>
                  <a:srgbClr val="404040"/>
                </a:solidFill>
                <a:latin typeface="Calibri"/>
                <a:ea typeface="DejaVu Sans"/>
              </a:rPr>
              <a:t> para </a:t>
            </a:r>
            <a:r>
              <a:rPr lang="pt-BR" sz="2400" b="0" i="1" strike="noStrike" spc="-1">
                <a:solidFill>
                  <a:srgbClr val="404040"/>
                </a:solidFill>
                <a:latin typeface="Calibri"/>
                <a:ea typeface="DejaVu Sans"/>
              </a:rPr>
              <a:t>j</a:t>
            </a: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endParaRPr lang="pt-BR" sz="24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5400" b="1" strike="noStrike" spc="-29">
                <a:solidFill>
                  <a:srgbClr val="432B20"/>
                </a:solidFill>
                <a:latin typeface="Calibri Light"/>
                <a:ea typeface="DejaVu Sans"/>
              </a:rPr>
              <a:t>Como medir  Proximidade</a:t>
            </a:r>
            <a:endParaRPr lang="pt-BR" sz="5400" b="0" strike="noStrike" spc="-1">
              <a:latin typeface="Arial"/>
            </a:endParaRPr>
          </a:p>
        </p:txBody>
      </p:sp>
      <p:sp>
        <p:nvSpPr>
          <p:cNvPr id="709"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nSpc>
                <a:spcPct val="90000"/>
              </a:lnSpc>
              <a:buClr>
                <a:srgbClr val="E48312"/>
              </a:buClr>
              <a:buFont typeface="Calibri"/>
              <a:buChar char=" "/>
            </a:pPr>
            <a:r>
              <a:rPr lang="pt-BR" sz="2400" b="0" strike="noStrike" spc="-1">
                <a:solidFill>
                  <a:srgbClr val="404040"/>
                </a:solidFill>
                <a:latin typeface="Calibri"/>
                <a:ea typeface="DejaVu Sans"/>
              </a:rPr>
              <a:t>Deste modo é possível definir a centralidade como a soma das distancias de </a:t>
            </a:r>
            <a:r>
              <a:rPr lang="pt-BR" sz="2400" b="0" i="1" strike="noStrike" spc="-1">
                <a:solidFill>
                  <a:srgbClr val="404040"/>
                </a:solidFill>
                <a:latin typeface="Calibri"/>
                <a:ea typeface="DejaVu Sans"/>
              </a:rPr>
              <a:t>i</a:t>
            </a:r>
            <a:r>
              <a:rPr lang="pt-BR" sz="2400" b="0" strike="noStrike" spc="-1">
                <a:solidFill>
                  <a:srgbClr val="404040"/>
                </a:solidFill>
                <a:latin typeface="Calibri"/>
                <a:ea typeface="DejaVu Sans"/>
              </a:rPr>
              <a:t> em relação a </a:t>
            </a:r>
            <a:r>
              <a:rPr lang="pt-BR" sz="2400" b="0" i="1" strike="noStrike" spc="-1">
                <a:solidFill>
                  <a:srgbClr val="404040"/>
                </a:solidFill>
                <a:latin typeface="Calibri"/>
                <a:ea typeface="DejaVu Sans"/>
              </a:rPr>
              <a:t>j  </a:t>
            </a:r>
            <a:r>
              <a:rPr lang="pt-BR" sz="2400" b="0" strike="noStrike" spc="-1">
                <a:solidFill>
                  <a:srgbClr val="404040"/>
                </a:solidFill>
                <a:latin typeface="Calibri"/>
                <a:ea typeface="DejaVu Sans"/>
              </a:rPr>
              <a:t>dividida por um . </a:t>
            </a:r>
            <a:endParaRPr lang="pt-BR" sz="2400" b="0" strike="noStrike" spc="-1">
              <a:latin typeface="Arial"/>
            </a:endParaRPr>
          </a:p>
          <a:p>
            <a:pPr algn="just">
              <a:lnSpc>
                <a:spcPct val="100000"/>
              </a:lnSpc>
            </a:pPr>
            <a:endParaRPr lang="pt-BR" sz="2400" b="0" strike="noStrike" spc="-1">
              <a:latin typeface="Arial"/>
            </a:endParaRPr>
          </a:p>
        </p:txBody>
      </p:sp>
      <p:pic>
        <p:nvPicPr>
          <p:cNvPr id="710" name="Imagem 3"/>
          <p:cNvPicPr/>
          <p:nvPr/>
        </p:nvPicPr>
        <p:blipFill>
          <a:blip r:embed="rId2"/>
          <a:stretch/>
        </p:blipFill>
        <p:spPr>
          <a:xfrm>
            <a:off x="3084480" y="3088080"/>
            <a:ext cx="4637880" cy="1599120"/>
          </a:xfrm>
          <a:prstGeom prst="rect">
            <a:avLst/>
          </a:prstGeom>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Proximidade Exemplo</a:t>
            </a:r>
            <a:endParaRPr lang="pt-BR" sz="4800" b="0" strike="noStrike" spc="-1">
              <a:latin typeface="Arial"/>
            </a:endParaRPr>
          </a:p>
        </p:txBody>
      </p:sp>
      <p:pic>
        <p:nvPicPr>
          <p:cNvPr id="717" name="Imagem 4"/>
          <p:cNvPicPr/>
          <p:nvPr/>
        </p:nvPicPr>
        <p:blipFill>
          <a:blip r:embed="rId2"/>
          <a:stretch/>
        </p:blipFill>
        <p:spPr>
          <a:xfrm>
            <a:off x="817200" y="1599480"/>
            <a:ext cx="7457760" cy="4353840"/>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CustomShape 1"/>
          <p:cNvSpPr/>
          <p:nvPr/>
        </p:nvSpPr>
        <p:spPr>
          <a:xfrm>
            <a:off x="677160" y="382320"/>
            <a:ext cx="859356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5400" b="1" strike="noStrike" spc="-29">
                <a:solidFill>
                  <a:srgbClr val="432B20"/>
                </a:solidFill>
                <a:latin typeface="Calibri Light"/>
                <a:ea typeface="DejaVu Sans"/>
              </a:rPr>
              <a:t>Intermediação</a:t>
            </a:r>
            <a:endParaRPr lang="pt-BR" sz="5400" b="0" strike="noStrike" spc="-1">
              <a:latin typeface="Arial"/>
            </a:endParaRPr>
          </a:p>
        </p:txBody>
      </p:sp>
      <p:sp>
        <p:nvSpPr>
          <p:cNvPr id="726"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gn="just">
              <a:lnSpc>
                <a:spcPct val="100000"/>
              </a:lnSpc>
            </a:pPr>
            <a:endParaRPr lang="pt-BR" sz="1800" b="0" strike="noStrike" spc="-1">
              <a:latin typeface="Arial"/>
            </a:endParaRPr>
          </a:p>
          <a:p>
            <a:pPr algn="just">
              <a:lnSpc>
                <a:spcPct val="100000"/>
              </a:lnSpc>
            </a:pPr>
            <a:r>
              <a:rPr lang="pt-BR" sz="2400" b="0" i="1" strike="noStrike" spc="-1">
                <a:solidFill>
                  <a:srgbClr val="404040"/>
                </a:solidFill>
                <a:latin typeface="Calibri"/>
                <a:ea typeface="DejaVu Sans"/>
              </a:rPr>
              <a:t>Em muitos casos é necessário investigar o modo como os indivíduos podem fechar ou abrir o acesso a determinadas relações sociais. </a:t>
            </a: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r>
              <a:rPr lang="pt-BR" sz="2400" b="0" i="1" strike="noStrike" spc="-1">
                <a:solidFill>
                  <a:srgbClr val="404040"/>
                </a:solidFill>
                <a:latin typeface="Calibri"/>
                <a:ea typeface="DejaVu Sans"/>
              </a:rPr>
              <a:t>Em alguns casos, os nós mais importantes são aqueles que se encontram conectando regiões distintas de uma rede. </a:t>
            </a: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r>
              <a:rPr lang="pt-BR" sz="2400" b="0" i="1" strike="noStrike" spc="-1">
                <a:solidFill>
                  <a:srgbClr val="404040"/>
                </a:solidFill>
                <a:latin typeface="Calibri"/>
                <a:ea typeface="DejaVu Sans"/>
              </a:rPr>
              <a:t>Neste caso não importa o número de conexões que um nó tem, já que essas conexões podem ser redundantes, mas sim nós que conectam diferentes aglomerados. </a:t>
            </a:r>
            <a:endParaRPr lang="pt-BR" sz="24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CustomShape 1"/>
          <p:cNvSpPr/>
          <p:nvPr/>
        </p:nvSpPr>
        <p:spPr>
          <a:xfrm>
            <a:off x="677160" y="382320"/>
            <a:ext cx="859356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Como medir Intermediação?</a:t>
            </a:r>
            <a:endParaRPr lang="pt-BR" sz="4800" b="0" strike="noStrike" spc="-1">
              <a:latin typeface="Arial"/>
            </a:endParaRPr>
          </a:p>
        </p:txBody>
      </p:sp>
      <p:sp>
        <p:nvSpPr>
          <p:cNvPr id="728" name="CustomShape 2"/>
          <p:cNvSpPr/>
          <p:nvPr/>
        </p:nvSpPr>
        <p:spPr>
          <a:xfrm>
            <a:off x="677160" y="1703160"/>
            <a:ext cx="1038384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Uma das maneiras de se medir a intermediação é verificar o quanto um determinado </a:t>
            </a:r>
            <a:r>
              <a:rPr lang="pt-BR" sz="2400" b="1" strike="noStrike" spc="-1">
                <a:solidFill>
                  <a:srgbClr val="404040"/>
                </a:solidFill>
                <a:latin typeface="Calibri"/>
                <a:ea typeface="DejaVu Sans"/>
              </a:rPr>
              <a:t>nó i  </a:t>
            </a:r>
            <a:r>
              <a:rPr lang="pt-BR" sz="2400" b="0" strike="noStrike" spc="-1">
                <a:solidFill>
                  <a:srgbClr val="404040"/>
                </a:solidFill>
                <a:latin typeface="Calibri"/>
                <a:ea typeface="DejaVu Sans"/>
              </a:rPr>
              <a:t>se encontra no caminho mais curto entre outros dois nós </a:t>
            </a:r>
            <a:r>
              <a:rPr lang="pt-BR" sz="2400" b="1" strike="noStrike" spc="-1">
                <a:solidFill>
                  <a:srgbClr val="432B20"/>
                </a:solidFill>
                <a:latin typeface="Calibri"/>
                <a:ea typeface="DejaVu Sans"/>
              </a:rPr>
              <a:t>j </a:t>
            </a:r>
            <a:r>
              <a:rPr lang="pt-BR" sz="2400" b="0" strike="noStrike" spc="-1">
                <a:solidFill>
                  <a:srgbClr val="404040"/>
                </a:solidFill>
                <a:latin typeface="Calibri"/>
                <a:ea typeface="DejaVu Sans"/>
              </a:rPr>
              <a:t>e </a:t>
            </a:r>
            <a:r>
              <a:rPr lang="pt-BR" sz="2400" b="1" strike="noStrike" spc="-1">
                <a:solidFill>
                  <a:srgbClr val="432B20"/>
                </a:solidFill>
                <a:latin typeface="Calibri"/>
                <a:ea typeface="DejaVu Sans"/>
              </a:rPr>
              <a:t>k</a:t>
            </a:r>
            <a:r>
              <a:rPr lang="pt-BR" sz="2400" b="0" strike="noStrike" spc="-1">
                <a:solidFill>
                  <a:srgbClr val="404040"/>
                </a:solidFill>
                <a:latin typeface="Calibri"/>
                <a:ea typeface="DejaVu Sans"/>
              </a:rPr>
              <a:t>. </a:t>
            </a:r>
            <a:endParaRPr lang="pt-BR" sz="2400" b="0" strike="noStrike" spc="-1">
              <a:latin typeface="Arial"/>
            </a:endParaRPr>
          </a:p>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Assim, tomando </a:t>
            </a:r>
            <a:r>
              <a:rPr lang="pt-BR" sz="2400" b="0" i="1" strike="noStrike" spc="-1">
                <a:solidFill>
                  <a:srgbClr val="404040"/>
                </a:solidFill>
                <a:latin typeface="Calibri"/>
                <a:ea typeface="DejaVu Sans"/>
              </a:rPr>
              <a:t>i,j,k</a:t>
            </a:r>
            <a:r>
              <a:rPr lang="pt-BR" sz="2400" b="0" strike="noStrike" spc="-1">
                <a:solidFill>
                  <a:srgbClr val="404040"/>
                </a:solidFill>
                <a:latin typeface="Calibri"/>
                <a:ea typeface="DejaVu Sans"/>
              </a:rPr>
              <a:t>,  a importância de intermediação de </a:t>
            </a:r>
            <a:r>
              <a:rPr lang="pt-BR" sz="2400" b="0" i="1" strike="noStrike" spc="-1">
                <a:solidFill>
                  <a:srgbClr val="432B20"/>
                </a:solidFill>
                <a:latin typeface="Calibri"/>
                <a:ea typeface="DejaVu Sans"/>
              </a:rPr>
              <a:t>i</a:t>
            </a:r>
            <a:r>
              <a:rPr lang="pt-BR" sz="2400" b="0" strike="noStrike" spc="-1">
                <a:solidFill>
                  <a:srgbClr val="404040"/>
                </a:solidFill>
                <a:latin typeface="Calibri"/>
                <a:ea typeface="DejaVu Sans"/>
              </a:rPr>
              <a:t> é medida através do número de caminhos possíveis entre</a:t>
            </a:r>
            <a:r>
              <a:rPr lang="pt-BR" sz="2400" b="0" i="1" strike="noStrike" spc="-1">
                <a:solidFill>
                  <a:srgbClr val="404040"/>
                </a:solidFill>
                <a:latin typeface="Calibri"/>
                <a:ea typeface="DejaVu Sans"/>
              </a:rPr>
              <a:t> </a:t>
            </a:r>
            <a:r>
              <a:rPr lang="pt-BR" sz="2400" b="0" i="1" strike="noStrike" spc="-1">
                <a:solidFill>
                  <a:srgbClr val="432B20"/>
                </a:solidFill>
                <a:latin typeface="Calibri"/>
                <a:ea typeface="DejaVu Sans"/>
              </a:rPr>
              <a:t>j </a:t>
            </a:r>
            <a:r>
              <a:rPr lang="pt-BR" sz="2400" b="0" strike="noStrike" spc="-1">
                <a:solidFill>
                  <a:srgbClr val="404040"/>
                </a:solidFill>
                <a:latin typeface="Calibri"/>
                <a:ea typeface="DejaVu Sans"/>
              </a:rPr>
              <a:t>e </a:t>
            </a:r>
            <a:r>
              <a:rPr lang="pt-BR" sz="2400" b="0" i="1" strike="noStrike" spc="-1">
                <a:solidFill>
                  <a:srgbClr val="432B20"/>
                </a:solidFill>
                <a:latin typeface="Calibri"/>
                <a:ea typeface="DejaVu Sans"/>
              </a:rPr>
              <a:t>k</a:t>
            </a:r>
            <a:r>
              <a:rPr lang="pt-BR" sz="2400" b="0" i="1" strike="noStrike" spc="-1">
                <a:solidFill>
                  <a:srgbClr val="404040"/>
                </a:solidFill>
                <a:latin typeface="Calibri"/>
                <a:ea typeface="DejaVu Sans"/>
              </a:rPr>
              <a:t> . </a:t>
            </a:r>
            <a:endParaRPr lang="pt-BR" sz="2400" b="0" strike="noStrike" spc="-1">
              <a:latin typeface="Arial"/>
            </a:endParaRPr>
          </a:p>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O número de geodésicas possíveis entre </a:t>
            </a:r>
            <a:r>
              <a:rPr lang="pt-BR" sz="2400" b="0" i="1" strike="noStrike" spc="-1">
                <a:solidFill>
                  <a:srgbClr val="404040"/>
                </a:solidFill>
                <a:latin typeface="Calibri"/>
                <a:ea typeface="DejaVu Sans"/>
              </a:rPr>
              <a:t>j </a:t>
            </a:r>
            <a:r>
              <a:rPr lang="pt-BR" sz="2400" b="0" strike="noStrike" spc="-1">
                <a:solidFill>
                  <a:srgbClr val="404040"/>
                </a:solidFill>
                <a:latin typeface="Calibri"/>
                <a:ea typeface="DejaVu Sans"/>
              </a:rPr>
              <a:t>e </a:t>
            </a:r>
            <a:r>
              <a:rPr lang="pt-BR" sz="2400" b="0" i="1" strike="noStrike" spc="-1">
                <a:solidFill>
                  <a:srgbClr val="404040"/>
                </a:solidFill>
                <a:latin typeface="Calibri"/>
                <a:ea typeface="DejaVu Sans"/>
              </a:rPr>
              <a:t>k</a:t>
            </a:r>
            <a:r>
              <a:rPr lang="pt-BR" sz="2400" b="0" strike="noStrike" spc="-1">
                <a:solidFill>
                  <a:srgbClr val="404040"/>
                </a:solidFill>
                <a:latin typeface="Calibri"/>
                <a:ea typeface="DejaVu Sans"/>
              </a:rPr>
              <a:t> e que passam por </a:t>
            </a:r>
            <a:r>
              <a:rPr lang="pt-BR" sz="2400" b="0" i="1" strike="noStrike" spc="-1">
                <a:solidFill>
                  <a:srgbClr val="404040"/>
                </a:solidFill>
                <a:latin typeface="Calibri"/>
                <a:ea typeface="DejaVu Sans"/>
              </a:rPr>
              <a:t>i é igual</a:t>
            </a: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endParaRPr lang="pt-BR" sz="2400" b="0" strike="noStrike" spc="-1">
              <a:latin typeface="Arial"/>
            </a:endParaRPr>
          </a:p>
        </p:txBody>
      </p:sp>
      <p:pic>
        <p:nvPicPr>
          <p:cNvPr id="729" name="Imagem 3"/>
          <p:cNvPicPr/>
          <p:nvPr/>
        </p:nvPicPr>
        <p:blipFill>
          <a:blip r:embed="rId2"/>
          <a:stretch/>
        </p:blipFill>
        <p:spPr>
          <a:xfrm>
            <a:off x="4126320" y="4006080"/>
            <a:ext cx="3671280" cy="15242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097280" y="286560"/>
            <a:ext cx="10055160" cy="83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1" strike="noStrike" spc="-1" dirty="0">
                <a:solidFill>
                  <a:srgbClr val="404040"/>
                </a:solidFill>
                <a:uFill>
                  <a:solidFill>
                    <a:srgbClr val="FFFFFF"/>
                  </a:solidFill>
                </a:uFill>
                <a:latin typeface="Calibri"/>
                <a:ea typeface="Calibri"/>
              </a:rPr>
              <a:t>A Perspectiva Relacional</a:t>
            </a:r>
            <a:endParaRPr lang="pt-BR" sz="1800" b="0" strike="noStrike" spc="-1" dirty="0">
              <a:solidFill>
                <a:srgbClr val="000000"/>
              </a:solidFill>
              <a:uFill>
                <a:solidFill>
                  <a:srgbClr val="FFFFFF"/>
                </a:solidFill>
              </a:uFill>
              <a:latin typeface="Arial"/>
            </a:endParaRPr>
          </a:p>
        </p:txBody>
      </p:sp>
      <p:sp>
        <p:nvSpPr>
          <p:cNvPr id="263" name="CustomShape 2"/>
          <p:cNvSpPr/>
          <p:nvPr/>
        </p:nvSpPr>
        <p:spPr>
          <a:xfrm>
            <a:off x="272520" y="1371600"/>
            <a:ext cx="7137000" cy="52318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nSpc>
                <a:spcPct val="100000"/>
              </a:lnSpc>
            </a:pPr>
            <a:endParaRPr lang="pt-BR" sz="1800" b="0" strike="noStrike" spc="-1" dirty="0">
              <a:solidFill>
                <a:srgbClr val="000000"/>
              </a:solidFill>
              <a:uFill>
                <a:solidFill>
                  <a:srgbClr val="FFFFFF"/>
                </a:solidFill>
              </a:uFill>
              <a:latin typeface="Arial"/>
            </a:endParaRPr>
          </a:p>
          <a:p>
            <a:pPr marL="91440" indent="-124200" algn="just">
              <a:lnSpc>
                <a:spcPct val="100000"/>
              </a:lnSpc>
              <a:buClr>
                <a:srgbClr val="E48312"/>
              </a:buClr>
              <a:buFont typeface="Calibri"/>
              <a:buChar char=" "/>
            </a:pPr>
            <a:r>
              <a:rPr lang="pt-BR" sz="2000" b="1" strike="noStrike" spc="-1" dirty="0">
                <a:solidFill>
                  <a:srgbClr val="000000"/>
                </a:solidFill>
                <a:uFill>
                  <a:solidFill>
                    <a:srgbClr val="FFFFFF"/>
                  </a:solidFill>
                </a:uFill>
                <a:latin typeface="Calibri"/>
                <a:ea typeface="Calibri"/>
              </a:rPr>
              <a:t>Perspectiva Relacional</a:t>
            </a:r>
            <a:endParaRPr lang="pt-BR" sz="1800" b="0" strike="noStrike" spc="-1" dirty="0">
              <a:solidFill>
                <a:srgbClr val="000000"/>
              </a:solidFill>
              <a:uFill>
                <a:solidFill>
                  <a:srgbClr val="FFFFFF"/>
                </a:solidFill>
              </a:uFill>
              <a:latin typeface="Arial"/>
            </a:endParaRPr>
          </a:p>
          <a:p>
            <a:pPr algn="just">
              <a:lnSpc>
                <a:spcPct val="100000"/>
              </a:lnSpc>
            </a:pPr>
            <a:endParaRPr lang="pt-BR" sz="1800" b="0" strike="noStrike" spc="-1" dirty="0">
              <a:solidFill>
                <a:srgbClr val="000000"/>
              </a:solidFill>
              <a:uFill>
                <a:solidFill>
                  <a:srgbClr val="FFFFFF"/>
                </a:solidFill>
              </a:uFill>
              <a:latin typeface="Arial"/>
            </a:endParaRPr>
          </a:p>
          <a:p>
            <a:pPr marL="91440" indent="-124200" algn="just">
              <a:lnSpc>
                <a:spcPct val="100000"/>
              </a:lnSpc>
              <a:buClr>
                <a:srgbClr val="E48312"/>
              </a:buClr>
              <a:buFont typeface="Calibri"/>
              <a:buChar char=" "/>
            </a:pPr>
            <a:r>
              <a:rPr lang="pt-BR" sz="2000" b="0" i="1" strike="noStrike" spc="-1" dirty="0">
                <a:solidFill>
                  <a:srgbClr val="000000"/>
                </a:solidFill>
                <a:uFill>
                  <a:solidFill>
                    <a:srgbClr val="FFFFFF"/>
                  </a:solidFill>
                </a:uFill>
                <a:latin typeface="Calibri"/>
                <a:ea typeface="Calibri"/>
              </a:rPr>
              <a:t>Análise de redes é não somente uma metodologia mas uma perspectiva epistemológica que focaliza  relações muito mais do que substâncias ou unidades isoladas. Ao invés de considerar somente os atributos das unidades de análise como forças produtoras de certos efeitos no mundo, a análise de rede busca entender o modo como tais unidades se relacionam. </a:t>
            </a:r>
          </a:p>
          <a:p>
            <a:pPr marL="91440" indent="-124200" algn="just">
              <a:lnSpc>
                <a:spcPct val="100000"/>
              </a:lnSpc>
              <a:buClr>
                <a:srgbClr val="E48312"/>
              </a:buClr>
              <a:buFont typeface="Calibri"/>
              <a:buChar char=" "/>
            </a:pPr>
            <a:endParaRPr lang="pt-BR" sz="1800" b="0" strike="noStrike" spc="-1" dirty="0">
              <a:solidFill>
                <a:srgbClr val="000000"/>
              </a:solidFill>
              <a:uFill>
                <a:solidFill>
                  <a:srgbClr val="FFFFFF"/>
                </a:solidFill>
              </a:uFill>
              <a:latin typeface="Arial"/>
            </a:endParaRPr>
          </a:p>
          <a:p>
            <a:pPr marL="91440" indent="-124200" algn="just">
              <a:lnSpc>
                <a:spcPct val="100000"/>
              </a:lnSpc>
              <a:buClr>
                <a:srgbClr val="E48312"/>
              </a:buClr>
              <a:buFont typeface="Calibri"/>
              <a:buChar char=" "/>
            </a:pPr>
            <a:r>
              <a:rPr lang="pt-BR" sz="2000" b="0" strike="noStrike" spc="-1" dirty="0">
                <a:solidFill>
                  <a:srgbClr val="000000"/>
                </a:solidFill>
                <a:uFill>
                  <a:solidFill>
                    <a:srgbClr val="FFFFFF"/>
                  </a:solidFill>
                </a:uFill>
                <a:latin typeface="Calibri"/>
                <a:ea typeface="Calibri"/>
              </a:rPr>
              <a:t>Atributos e interações podem ser combinadas de tal forma que os atores detém margens de manobra, tanto quanto são constrangidos pelos efeitos combinados das relações sociais em que estão inseridos.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p:txBody>
      </p:sp>
      <p:pic>
        <p:nvPicPr>
          <p:cNvPr id="264" name="Google Shape;452;p100"/>
          <p:cNvPicPr/>
          <p:nvPr/>
        </p:nvPicPr>
        <p:blipFill>
          <a:blip r:embed="rId2"/>
          <a:stretch/>
        </p:blipFill>
        <p:spPr>
          <a:xfrm>
            <a:off x="7684920" y="1809360"/>
            <a:ext cx="4024080" cy="3975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CustomShape 1"/>
          <p:cNvSpPr/>
          <p:nvPr/>
        </p:nvSpPr>
        <p:spPr>
          <a:xfrm>
            <a:off x="677160" y="382320"/>
            <a:ext cx="859356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000" b="1" strike="noStrike" spc="-29">
                <a:solidFill>
                  <a:srgbClr val="432B20"/>
                </a:solidFill>
                <a:latin typeface="Calibri Light"/>
                <a:ea typeface="DejaVu Sans"/>
              </a:rPr>
              <a:t>Intermediação e o Número de Geodésicas</a:t>
            </a:r>
            <a:endParaRPr lang="pt-BR" sz="4000" b="0" strike="noStrike" spc="-1">
              <a:latin typeface="Arial"/>
            </a:endParaRPr>
          </a:p>
        </p:txBody>
      </p:sp>
      <p:sp>
        <p:nvSpPr>
          <p:cNvPr id="731"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Contudo somente saber quantas geodésicas passam por j e k passam por i não é suficiente, já que j e k podem ter muitos outros caminhos entre si e que não passam por i.  Ou seja eles podem estar em um aglomerado com várias opções de passagem das informações. </a:t>
            </a:r>
            <a:endParaRPr lang="pt-BR" sz="2400" b="0" strike="noStrike" spc="-1">
              <a:latin typeface="Arial"/>
            </a:endParaRPr>
          </a:p>
          <a:p>
            <a:pPr algn="just">
              <a:lnSpc>
                <a:spcPct val="100000"/>
              </a:lnSpc>
            </a:pPr>
            <a:endParaRPr lang="pt-BR" sz="2400" b="0" strike="noStrike" spc="-1">
              <a:latin typeface="Arial"/>
            </a:endParaRPr>
          </a:p>
          <a:p>
            <a:pPr marL="91440" indent="-88200" algn="just">
              <a:lnSpc>
                <a:spcPct val="100000"/>
              </a:lnSpc>
              <a:buClr>
                <a:srgbClr val="E48312"/>
              </a:buClr>
              <a:buFont typeface="Calibri"/>
              <a:buChar char=" "/>
            </a:pPr>
            <a:r>
              <a:rPr lang="pt-BR" sz="2400" b="1" strike="noStrike" spc="-1">
                <a:solidFill>
                  <a:srgbClr val="404040"/>
                </a:solidFill>
                <a:latin typeface="Calibri"/>
                <a:ea typeface="DejaVu Sans"/>
              </a:rPr>
              <a:t>Nesse caso conta-se também o número de geodésicas entre k e j e não somente aquelas contendo i</a:t>
            </a:r>
            <a:endParaRPr lang="pt-BR" sz="24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CustomShape 1"/>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Assim a centralidade de intermediação pode ser definida como a proporção das geodésicas de </a:t>
            </a:r>
            <a:r>
              <a:rPr lang="pt-BR" sz="2400" b="0" i="1" strike="noStrike" spc="-1">
                <a:solidFill>
                  <a:srgbClr val="404040"/>
                </a:solidFill>
                <a:latin typeface="Calibri"/>
                <a:ea typeface="DejaVu Sans"/>
              </a:rPr>
              <a:t>j </a:t>
            </a:r>
            <a:r>
              <a:rPr lang="pt-BR" sz="2400" b="0" strike="noStrike" spc="-1">
                <a:solidFill>
                  <a:srgbClr val="404040"/>
                </a:solidFill>
                <a:latin typeface="Calibri"/>
                <a:ea typeface="DejaVu Sans"/>
              </a:rPr>
              <a:t>e </a:t>
            </a:r>
            <a:r>
              <a:rPr lang="pt-BR" sz="2400" b="0" i="1" strike="noStrike" spc="-1">
                <a:solidFill>
                  <a:srgbClr val="404040"/>
                </a:solidFill>
                <a:latin typeface="Calibri"/>
                <a:ea typeface="DejaVu Sans"/>
              </a:rPr>
              <a:t>k</a:t>
            </a:r>
            <a:r>
              <a:rPr lang="pt-BR" sz="2400" b="0" strike="noStrike" spc="-1">
                <a:solidFill>
                  <a:srgbClr val="404040"/>
                </a:solidFill>
                <a:latin typeface="Calibri"/>
                <a:ea typeface="DejaVu Sans"/>
              </a:rPr>
              <a:t> que passam por </a:t>
            </a:r>
            <a:r>
              <a:rPr lang="pt-BR" sz="2400" b="0" i="1" strike="noStrike" spc="-1">
                <a:solidFill>
                  <a:srgbClr val="404040"/>
                </a:solidFill>
                <a:latin typeface="Calibri"/>
                <a:ea typeface="DejaVu Sans"/>
              </a:rPr>
              <a:t>i</a:t>
            </a:r>
            <a:r>
              <a:rPr lang="pt-BR" sz="2400" b="0" strike="noStrike" spc="-1">
                <a:solidFill>
                  <a:srgbClr val="404040"/>
                </a:solidFill>
                <a:latin typeface="Calibri"/>
                <a:ea typeface="DejaVu Sans"/>
              </a:rPr>
              <a:t> sobre todas as geodésicas que conectam </a:t>
            </a:r>
            <a:r>
              <a:rPr lang="pt-BR" sz="2400" b="0" i="1" strike="noStrike" spc="-1">
                <a:solidFill>
                  <a:srgbClr val="404040"/>
                </a:solidFill>
                <a:latin typeface="Calibri"/>
                <a:ea typeface="DejaVu Sans"/>
              </a:rPr>
              <a:t>j </a:t>
            </a:r>
            <a:r>
              <a:rPr lang="pt-BR" sz="2400" b="0" strike="noStrike" spc="-1">
                <a:solidFill>
                  <a:srgbClr val="404040"/>
                </a:solidFill>
                <a:latin typeface="Calibri"/>
                <a:ea typeface="DejaVu Sans"/>
              </a:rPr>
              <a:t>e </a:t>
            </a:r>
            <a:r>
              <a:rPr lang="pt-BR" sz="2400" b="0" i="1" strike="noStrike" spc="-1">
                <a:solidFill>
                  <a:srgbClr val="404040"/>
                </a:solidFill>
                <a:latin typeface="Calibri"/>
                <a:ea typeface="DejaVu Sans"/>
              </a:rPr>
              <a:t>k</a:t>
            </a: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endParaRPr lang="pt-BR" sz="2400" b="0" strike="noStrike" spc="-1">
              <a:latin typeface="Arial"/>
            </a:endParaRPr>
          </a:p>
        </p:txBody>
      </p:sp>
      <p:pic>
        <p:nvPicPr>
          <p:cNvPr id="733" name="Imagem 4"/>
          <p:cNvPicPr/>
          <p:nvPr/>
        </p:nvPicPr>
        <p:blipFill>
          <a:blip r:embed="rId2"/>
          <a:stretch/>
        </p:blipFill>
        <p:spPr>
          <a:xfrm>
            <a:off x="1331640" y="3024000"/>
            <a:ext cx="9042480" cy="2044800"/>
          </a:xfrm>
          <a:prstGeom prst="rect">
            <a:avLst/>
          </a:prstGeom>
          <a:ln>
            <a:noFill/>
          </a:ln>
        </p:spPr>
      </p:pic>
      <p:sp>
        <p:nvSpPr>
          <p:cNvPr id="734" name="CustomShape 2"/>
          <p:cNvSpPr/>
          <p:nvPr/>
        </p:nvSpPr>
        <p:spPr>
          <a:xfrm>
            <a:off x="829800" y="534600"/>
            <a:ext cx="1023120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Como medir a Centralidade Intermediação</a:t>
            </a:r>
            <a:endParaRPr lang="pt-BR" sz="4800" b="0" strike="noStrike" spc="-1">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CustomShape 1"/>
          <p:cNvSpPr/>
          <p:nvPr/>
        </p:nvSpPr>
        <p:spPr>
          <a:xfrm>
            <a:off x="677160" y="382320"/>
            <a:ext cx="859356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29">
                <a:solidFill>
                  <a:srgbClr val="432B20"/>
                </a:solidFill>
                <a:latin typeface="Calibri Light"/>
                <a:ea typeface="DejaVu Sans"/>
              </a:rPr>
              <a:t>Como medir Intermediação (Normalizada)</a:t>
            </a:r>
            <a:endParaRPr lang="pt-BR" sz="4800" b="0" strike="noStrike" spc="-1">
              <a:latin typeface="Arial"/>
            </a:endParaRPr>
          </a:p>
        </p:txBody>
      </p:sp>
      <p:sp>
        <p:nvSpPr>
          <p:cNvPr id="736"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88200" algn="just">
              <a:lnSpc>
                <a:spcPct val="100000"/>
              </a:lnSpc>
              <a:buClr>
                <a:srgbClr val="E48312"/>
              </a:buClr>
              <a:buFont typeface="Calibri"/>
              <a:buChar char=" "/>
            </a:pPr>
            <a:r>
              <a:rPr lang="pt-BR" sz="2400" b="0" strike="noStrike" spc="-1">
                <a:solidFill>
                  <a:srgbClr val="404040"/>
                </a:solidFill>
                <a:latin typeface="Calibri"/>
                <a:ea typeface="DejaVu Sans"/>
              </a:rPr>
              <a:t>Assim a centralidade de intermediação pode ser definida como a proporção das geodésicas de </a:t>
            </a:r>
            <a:r>
              <a:rPr lang="pt-BR" sz="2400" b="0" i="1" strike="noStrike" spc="-1">
                <a:solidFill>
                  <a:srgbClr val="404040"/>
                </a:solidFill>
                <a:latin typeface="Calibri"/>
                <a:ea typeface="DejaVu Sans"/>
              </a:rPr>
              <a:t>j </a:t>
            </a:r>
            <a:r>
              <a:rPr lang="pt-BR" sz="2400" b="0" strike="noStrike" spc="-1">
                <a:solidFill>
                  <a:srgbClr val="404040"/>
                </a:solidFill>
                <a:latin typeface="Calibri"/>
                <a:ea typeface="DejaVu Sans"/>
              </a:rPr>
              <a:t>e </a:t>
            </a:r>
            <a:r>
              <a:rPr lang="pt-BR" sz="2400" b="0" i="1" strike="noStrike" spc="-1">
                <a:solidFill>
                  <a:srgbClr val="404040"/>
                </a:solidFill>
                <a:latin typeface="Calibri"/>
                <a:ea typeface="DejaVu Sans"/>
              </a:rPr>
              <a:t>k</a:t>
            </a:r>
            <a:r>
              <a:rPr lang="pt-BR" sz="2400" b="0" strike="noStrike" spc="-1">
                <a:solidFill>
                  <a:srgbClr val="404040"/>
                </a:solidFill>
                <a:latin typeface="Calibri"/>
                <a:ea typeface="DejaVu Sans"/>
              </a:rPr>
              <a:t> que passam por </a:t>
            </a:r>
            <a:r>
              <a:rPr lang="pt-BR" sz="2400" b="0" i="1" strike="noStrike" spc="-1">
                <a:solidFill>
                  <a:srgbClr val="404040"/>
                </a:solidFill>
                <a:latin typeface="Calibri"/>
                <a:ea typeface="DejaVu Sans"/>
              </a:rPr>
              <a:t>i</a:t>
            </a:r>
            <a:r>
              <a:rPr lang="pt-BR" sz="2400" b="0" strike="noStrike" spc="-1">
                <a:solidFill>
                  <a:srgbClr val="404040"/>
                </a:solidFill>
                <a:latin typeface="Calibri"/>
                <a:ea typeface="DejaVu Sans"/>
              </a:rPr>
              <a:t> sobre todas as geodésicas que conectam </a:t>
            </a:r>
            <a:r>
              <a:rPr lang="pt-BR" sz="2400" b="0" i="1" strike="noStrike" spc="-1">
                <a:solidFill>
                  <a:srgbClr val="404040"/>
                </a:solidFill>
                <a:latin typeface="Calibri"/>
                <a:ea typeface="DejaVu Sans"/>
              </a:rPr>
              <a:t>j </a:t>
            </a:r>
            <a:r>
              <a:rPr lang="pt-BR" sz="2400" b="0" strike="noStrike" spc="-1">
                <a:solidFill>
                  <a:srgbClr val="404040"/>
                </a:solidFill>
                <a:latin typeface="Calibri"/>
                <a:ea typeface="DejaVu Sans"/>
              </a:rPr>
              <a:t>e </a:t>
            </a:r>
            <a:r>
              <a:rPr lang="pt-BR" sz="2400" b="0" i="1" strike="noStrike" spc="-1">
                <a:solidFill>
                  <a:srgbClr val="404040"/>
                </a:solidFill>
                <a:latin typeface="Calibri"/>
                <a:ea typeface="DejaVu Sans"/>
              </a:rPr>
              <a:t>k</a:t>
            </a: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endParaRPr lang="pt-BR" sz="2400" b="0" strike="noStrike" spc="-1">
              <a:latin typeface="Arial"/>
            </a:endParaRPr>
          </a:p>
          <a:p>
            <a:pPr algn="just">
              <a:lnSpc>
                <a:spcPct val="100000"/>
              </a:lnSpc>
            </a:pPr>
            <a:endParaRPr lang="pt-BR" sz="2400" b="0" strike="noStrike" spc="-1">
              <a:latin typeface="Arial"/>
            </a:endParaRPr>
          </a:p>
        </p:txBody>
      </p:sp>
      <p:pic>
        <p:nvPicPr>
          <p:cNvPr id="737" name="Imagem 5"/>
          <p:cNvPicPr/>
          <p:nvPr/>
        </p:nvPicPr>
        <p:blipFill>
          <a:blip r:embed="rId2"/>
          <a:stretch/>
        </p:blipFill>
        <p:spPr>
          <a:xfrm>
            <a:off x="3166920" y="3872160"/>
            <a:ext cx="4346640" cy="1668240"/>
          </a:xfrm>
          <a:prstGeom prst="rect">
            <a:avLst/>
          </a:prstGeom>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CustomShape 1"/>
          <p:cNvSpPr/>
          <p:nvPr/>
        </p:nvSpPr>
        <p:spPr>
          <a:xfrm>
            <a:off x="677160" y="382320"/>
            <a:ext cx="859356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400" b="1" strike="noStrike" spc="-29">
                <a:solidFill>
                  <a:srgbClr val="432B20"/>
                </a:solidFill>
                <a:latin typeface="Calibri Light"/>
                <a:ea typeface="DejaVu Sans"/>
              </a:rPr>
              <a:t>Intermediação exemplos</a:t>
            </a:r>
            <a:endParaRPr lang="pt-BR" sz="4400" b="0" strike="noStrike" spc="-1">
              <a:latin typeface="Arial"/>
            </a:endParaRPr>
          </a:p>
        </p:txBody>
      </p:sp>
      <p:sp>
        <p:nvSpPr>
          <p:cNvPr id="739"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gn="just">
              <a:lnSpc>
                <a:spcPct val="100000"/>
              </a:lnSpc>
            </a:pPr>
            <a:endParaRPr lang="pt-BR" sz="1800" b="0" strike="noStrike" spc="-1">
              <a:latin typeface="Arial"/>
            </a:endParaRPr>
          </a:p>
          <a:p>
            <a:pPr algn="just">
              <a:lnSpc>
                <a:spcPct val="100000"/>
              </a:lnSpc>
            </a:pPr>
            <a:endParaRPr lang="pt-BR" sz="1800" b="0" strike="noStrike" spc="-1">
              <a:latin typeface="Arial"/>
            </a:endParaRPr>
          </a:p>
          <a:p>
            <a:pPr algn="just">
              <a:lnSpc>
                <a:spcPct val="100000"/>
              </a:lnSpc>
            </a:pPr>
            <a:endParaRPr lang="pt-BR" sz="1800" b="0" strike="noStrike" spc="-1">
              <a:latin typeface="Arial"/>
            </a:endParaRPr>
          </a:p>
        </p:txBody>
      </p:sp>
      <p:pic>
        <p:nvPicPr>
          <p:cNvPr id="740" name="Imagem 9"/>
          <p:cNvPicPr/>
          <p:nvPr/>
        </p:nvPicPr>
        <p:blipFill>
          <a:blip r:embed="rId2"/>
          <a:stretch/>
        </p:blipFill>
        <p:spPr>
          <a:xfrm>
            <a:off x="677160" y="1666800"/>
            <a:ext cx="4906080" cy="4332240"/>
          </a:xfrm>
          <a:prstGeom prst="rect">
            <a:avLst/>
          </a:prstGeom>
          <a:ln>
            <a:noFill/>
          </a:ln>
        </p:spPr>
      </p:pic>
      <p:pic>
        <p:nvPicPr>
          <p:cNvPr id="741" name="Imagem 11"/>
          <p:cNvPicPr/>
          <p:nvPr/>
        </p:nvPicPr>
        <p:blipFill>
          <a:blip r:embed="rId3"/>
          <a:stretch/>
        </p:blipFill>
        <p:spPr>
          <a:xfrm>
            <a:off x="6096240" y="1684800"/>
            <a:ext cx="5793120" cy="4295880"/>
          </a:xfrm>
          <a:prstGeom prst="rect">
            <a:avLst/>
          </a:prstGeom>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CustomShape 1"/>
          <p:cNvSpPr/>
          <p:nvPr/>
        </p:nvSpPr>
        <p:spPr>
          <a:xfrm>
            <a:off x="677160" y="382320"/>
            <a:ext cx="8593560" cy="131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400" b="1" strike="noStrike" spc="-29">
                <a:solidFill>
                  <a:srgbClr val="432B20"/>
                </a:solidFill>
                <a:latin typeface="Calibri Light"/>
                <a:ea typeface="DejaVu Sans"/>
              </a:rPr>
              <a:t>Intermediação Karate Club</a:t>
            </a:r>
            <a:endParaRPr lang="pt-BR" sz="4400" b="0" strike="noStrike" spc="-1">
              <a:latin typeface="Arial"/>
            </a:endParaRPr>
          </a:p>
        </p:txBody>
      </p:sp>
      <p:sp>
        <p:nvSpPr>
          <p:cNvPr id="743" name="CustomShape 2"/>
          <p:cNvSpPr/>
          <p:nvPr/>
        </p:nvSpPr>
        <p:spPr>
          <a:xfrm>
            <a:off x="677160" y="1703160"/>
            <a:ext cx="9857880" cy="4335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gn="just">
              <a:lnSpc>
                <a:spcPct val="100000"/>
              </a:lnSpc>
            </a:pPr>
            <a:endParaRPr lang="pt-BR" sz="1800" b="0" strike="noStrike" spc="-1">
              <a:latin typeface="Arial"/>
            </a:endParaRPr>
          </a:p>
          <a:p>
            <a:pPr algn="just">
              <a:lnSpc>
                <a:spcPct val="100000"/>
              </a:lnSpc>
            </a:pPr>
            <a:endParaRPr lang="pt-BR" sz="1800" b="0" strike="noStrike" spc="-1">
              <a:latin typeface="Arial"/>
            </a:endParaRPr>
          </a:p>
          <a:p>
            <a:pPr algn="just">
              <a:lnSpc>
                <a:spcPct val="100000"/>
              </a:lnSpc>
            </a:pPr>
            <a:endParaRPr lang="pt-BR" sz="1800" b="0" strike="noStrike" spc="-1">
              <a:latin typeface="Arial"/>
            </a:endParaRPr>
          </a:p>
        </p:txBody>
      </p:sp>
      <p:pic>
        <p:nvPicPr>
          <p:cNvPr id="744" name="Imagem 3"/>
          <p:cNvPicPr/>
          <p:nvPr/>
        </p:nvPicPr>
        <p:blipFill>
          <a:blip r:embed="rId3"/>
          <a:stretch/>
        </p:blipFill>
        <p:spPr>
          <a:xfrm>
            <a:off x="677160" y="1082880"/>
            <a:ext cx="5446080" cy="4756680"/>
          </a:xfrm>
          <a:prstGeom prst="rect">
            <a:avLst/>
          </a:prstGeom>
          <a:ln>
            <a:noFill/>
          </a:ln>
        </p:spPr>
      </p:pic>
      <p:pic>
        <p:nvPicPr>
          <p:cNvPr id="745" name="Imagem 7"/>
          <p:cNvPicPr/>
          <p:nvPr/>
        </p:nvPicPr>
        <p:blipFill>
          <a:blip r:embed="rId4"/>
          <a:stretch/>
        </p:blipFill>
        <p:spPr>
          <a:xfrm>
            <a:off x="6502320" y="1082880"/>
            <a:ext cx="5085360" cy="4738680"/>
          </a:xfrm>
          <a:prstGeom prst="rect">
            <a:avLst/>
          </a:prstGeom>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CustomShape 1"/>
          <p:cNvSpPr/>
          <p:nvPr/>
        </p:nvSpPr>
        <p:spPr>
          <a:xfrm>
            <a:off x="1097280" y="286560"/>
            <a:ext cx="10057320" cy="57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46">
                <a:solidFill>
                  <a:srgbClr val="5E2C16"/>
                </a:solidFill>
                <a:latin typeface="Calibri Light"/>
                <a:ea typeface="DejaVu Sans"/>
              </a:rPr>
              <a:t>GRUPOS COESOS</a:t>
            </a:r>
            <a:endParaRPr lang="pt-BR" sz="4800" b="0" strike="noStrike" spc="-1">
              <a:latin typeface="Arial"/>
            </a:endParaRPr>
          </a:p>
        </p:txBody>
      </p:sp>
      <p:sp>
        <p:nvSpPr>
          <p:cNvPr id="817" name="CustomShape 2"/>
          <p:cNvSpPr/>
          <p:nvPr/>
        </p:nvSpPr>
        <p:spPr>
          <a:xfrm>
            <a:off x="1097280" y="1845720"/>
            <a:ext cx="595404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gn="just">
              <a:lnSpc>
                <a:spcPct val="100000"/>
              </a:lnSpc>
              <a:buClr>
                <a:srgbClr val="E48312"/>
              </a:buClr>
              <a:buFont typeface="Calibri"/>
              <a:buChar char=" "/>
            </a:pPr>
            <a:r>
              <a:rPr lang="pt-BR" sz="2800" b="0" strike="noStrike" spc="-1">
                <a:solidFill>
                  <a:srgbClr val="404040"/>
                </a:solidFill>
                <a:latin typeface="Calibri"/>
                <a:ea typeface="DejaVu Sans"/>
              </a:rPr>
              <a:t>Uma das frentes de pesquisa mais consistentes e contínuas na análise de rede é a tentativa de achar grupos de atores com relações especiais dentro de uma rede</a:t>
            </a:r>
            <a:endParaRPr lang="pt-BR" sz="2800" b="0" strike="noStrike" spc="-1">
              <a:latin typeface="Arial"/>
            </a:endParaRPr>
          </a:p>
          <a:p>
            <a:pPr algn="just">
              <a:lnSpc>
                <a:spcPct val="100000"/>
              </a:lnSpc>
            </a:pPr>
            <a:endParaRPr lang="pt-BR" sz="2800" b="0" strike="noStrike" spc="-1">
              <a:latin typeface="Arial"/>
            </a:endParaRPr>
          </a:p>
          <a:p>
            <a:pPr marL="91440" indent="-90360" algn="just">
              <a:lnSpc>
                <a:spcPct val="100000"/>
              </a:lnSpc>
              <a:buClr>
                <a:srgbClr val="E48312"/>
              </a:buClr>
              <a:buFont typeface="Calibri"/>
              <a:buChar char=" "/>
            </a:pPr>
            <a:r>
              <a:rPr lang="pt-BR" sz="2800" b="0" strike="noStrike" spc="-1">
                <a:solidFill>
                  <a:srgbClr val="404040"/>
                </a:solidFill>
                <a:latin typeface="Calibri"/>
                <a:ea typeface="DejaVu Sans"/>
              </a:rPr>
              <a:t>Essas tentativas formalizam as definições muito correntes na sociologia acercada noção de grupo social. </a:t>
            </a:r>
            <a:endParaRPr lang="pt-BR" sz="2800" b="0" strike="noStrike" spc="-1">
              <a:latin typeface="Arial"/>
            </a:endParaRPr>
          </a:p>
        </p:txBody>
      </p:sp>
      <p:pic>
        <p:nvPicPr>
          <p:cNvPr id="818" name="Picture 2"/>
          <p:cNvPicPr/>
          <p:nvPr/>
        </p:nvPicPr>
        <p:blipFill>
          <a:blip r:embed="rId2"/>
          <a:stretch/>
        </p:blipFill>
        <p:spPr>
          <a:xfrm>
            <a:off x="7052400" y="1845720"/>
            <a:ext cx="4775040" cy="4398480"/>
          </a:xfrm>
          <a:prstGeom prst="rect">
            <a:avLst/>
          </a:prstGeom>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5E2C16"/>
                </a:solidFill>
                <a:latin typeface="Calibri Light"/>
                <a:ea typeface="DejaVu Sans"/>
              </a:rPr>
              <a:t>VANTAGENS GRUPOS COESOS</a:t>
            </a:r>
            <a:endParaRPr lang="pt-BR" sz="4800" b="0" strike="noStrike" spc="-1">
              <a:latin typeface="Arial"/>
            </a:endParaRPr>
          </a:p>
        </p:txBody>
      </p:sp>
      <p:sp>
        <p:nvSpPr>
          <p:cNvPr id="820"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nSpc>
                <a:spcPct val="90000"/>
              </a:lnSpc>
              <a:buClr>
                <a:srgbClr val="E48312"/>
              </a:buClr>
              <a:buFont typeface="Calibri"/>
              <a:buChar char=" "/>
            </a:pPr>
            <a:r>
              <a:rPr lang="pt-BR" sz="2400" b="0" strike="noStrike" spc="-1" dirty="0">
                <a:solidFill>
                  <a:srgbClr val="404040"/>
                </a:solidFill>
                <a:latin typeface="Calibri"/>
                <a:ea typeface="DejaVu Sans"/>
              </a:rPr>
              <a:t>Os grupos podem modelar facções, “panelinhas” e outras divisões dentro da rede relevantes para algum processo social. </a:t>
            </a:r>
            <a:endParaRPr lang="pt-BR" sz="2400" b="0" strike="noStrike" spc="-1" dirty="0">
              <a:latin typeface="Arial"/>
            </a:endParaRPr>
          </a:p>
          <a:p>
            <a:pPr marL="91440" indent="-90360">
              <a:lnSpc>
                <a:spcPct val="90000"/>
              </a:lnSpc>
              <a:buClr>
                <a:srgbClr val="E48312"/>
              </a:buClr>
              <a:buFont typeface="Calibri"/>
              <a:buChar char=" "/>
            </a:pPr>
            <a:r>
              <a:rPr lang="pt-BR" sz="2400" b="0" strike="noStrike" spc="-1" dirty="0">
                <a:solidFill>
                  <a:srgbClr val="404040"/>
                </a:solidFill>
                <a:latin typeface="Calibri"/>
                <a:ea typeface="DejaVu Sans"/>
              </a:rPr>
              <a:t>Escapa-se de concepções impressionistas de “grupo”. </a:t>
            </a:r>
            <a:r>
              <a:rPr lang="pt-BR" sz="2400" b="0" strike="noStrike" spc="-1" dirty="0" err="1">
                <a:solidFill>
                  <a:srgbClr val="404040"/>
                </a:solidFill>
                <a:latin typeface="Calibri"/>
                <a:ea typeface="DejaVu Sans"/>
              </a:rPr>
              <a:t>Ex</a:t>
            </a:r>
            <a:r>
              <a:rPr lang="pt-BR" sz="2400" b="0" strike="noStrike" spc="-1" dirty="0">
                <a:solidFill>
                  <a:srgbClr val="404040"/>
                </a:solidFill>
                <a:latin typeface="Calibri"/>
                <a:ea typeface="DejaVu Sans"/>
              </a:rPr>
              <a:t>: atributos que definem quem faz parte de divisões dentro da rede, podem ser enganosos quando se leva em consideração o volume de interações das pessoas entre si. </a:t>
            </a:r>
            <a:endParaRPr lang="pt-BR" sz="2400" b="0" strike="noStrike" spc="-1" dirty="0">
              <a:latin typeface="Arial"/>
            </a:endParaRPr>
          </a:p>
          <a:p>
            <a:pPr marL="91440" indent="-90360">
              <a:lnSpc>
                <a:spcPct val="90000"/>
              </a:lnSpc>
              <a:buClr>
                <a:srgbClr val="E48312"/>
              </a:buClr>
              <a:buFont typeface="Calibri"/>
              <a:buChar char=" "/>
            </a:pPr>
            <a:r>
              <a:rPr lang="pt-BR" sz="2400" b="1" strike="noStrike" spc="-1" dirty="0">
                <a:solidFill>
                  <a:srgbClr val="404040"/>
                </a:solidFill>
                <a:latin typeface="Calibri"/>
                <a:ea typeface="DejaVu Sans"/>
              </a:rPr>
              <a:t>A rede é um espaço relacional em que certas regiões e áreas são mais conectadas do que outras. </a:t>
            </a:r>
            <a:endParaRPr lang="pt-BR" sz="2400" b="0" strike="noStrike" spc="-1" dirty="0">
              <a:latin typeface="Arial"/>
            </a:endParaRPr>
          </a:p>
          <a:p>
            <a:pPr marL="91440" indent="-90360">
              <a:lnSpc>
                <a:spcPct val="90000"/>
              </a:lnSpc>
              <a:buClr>
                <a:srgbClr val="E48312"/>
              </a:buClr>
              <a:buFont typeface="Calibri"/>
              <a:buChar char=" "/>
            </a:pPr>
            <a:r>
              <a:rPr lang="pt-BR" sz="2400" b="1" strike="noStrike" spc="-1" dirty="0">
                <a:solidFill>
                  <a:srgbClr val="404040"/>
                </a:solidFill>
                <a:latin typeface="Calibri"/>
                <a:ea typeface="DejaVu Sans"/>
              </a:rPr>
              <a:t>Esses aglomerados emergem em função de vários processos e resultam de vantagens coordenativas, similitudes simbólicas, facilidade de acesso e comunicação, etc </a:t>
            </a:r>
            <a:endParaRPr lang="pt-BR" sz="2400" b="0" strike="noStrike" spc="-1" dirty="0">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5E2C16"/>
                </a:solidFill>
                <a:latin typeface="Calibri Light"/>
                <a:ea typeface="DejaVu Sans"/>
              </a:rPr>
              <a:t>GRUPOS COESOS - DEFINIÇÃO</a:t>
            </a:r>
            <a:endParaRPr lang="pt-BR" sz="4800" b="0" strike="noStrike" spc="-1">
              <a:latin typeface="Arial"/>
            </a:endParaRPr>
          </a:p>
        </p:txBody>
      </p:sp>
      <p:sp>
        <p:nvSpPr>
          <p:cNvPr id="822"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gn="just">
              <a:lnSpc>
                <a:spcPct val="100000"/>
              </a:lnSpc>
              <a:buClr>
                <a:srgbClr val="E48312"/>
              </a:buClr>
              <a:buFont typeface="Calibri"/>
              <a:buChar char=" "/>
            </a:pPr>
            <a:r>
              <a:rPr lang="pt-BR" sz="3200" b="0" strike="noStrike" spc="-1">
                <a:solidFill>
                  <a:srgbClr val="404040"/>
                </a:solidFill>
                <a:latin typeface="Calibri"/>
                <a:ea typeface="DejaVu Sans"/>
              </a:rPr>
              <a:t>Define-se grupos coesos, para uma rede,  qualquer subconjunto de atores que mantém relações fortes, frequentes, estáveis, diretas ou positivas dentro de uma rede. </a:t>
            </a:r>
            <a:endParaRPr lang="pt-BR" sz="3200" b="0" strike="noStrike" spc="-1">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5E2C16"/>
                </a:solidFill>
                <a:latin typeface="Calibri Light"/>
                <a:ea typeface="DejaVu Sans"/>
              </a:rPr>
              <a:t>Efeitos de Grupos</a:t>
            </a:r>
            <a:endParaRPr lang="pt-BR" sz="4800" b="0" strike="noStrike" spc="-1">
              <a:latin typeface="Arial"/>
            </a:endParaRPr>
          </a:p>
        </p:txBody>
      </p:sp>
      <p:sp>
        <p:nvSpPr>
          <p:cNvPr id="824"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nSpc>
                <a:spcPct val="90000"/>
              </a:lnSpc>
              <a:buClr>
                <a:srgbClr val="E48312"/>
              </a:buClr>
              <a:buFont typeface="Calibri"/>
              <a:buChar char=" "/>
            </a:pPr>
            <a:r>
              <a:rPr lang="pt-BR" sz="2400" b="0" strike="noStrike" spc="-1">
                <a:solidFill>
                  <a:srgbClr val="404040"/>
                </a:solidFill>
                <a:latin typeface="Calibri"/>
                <a:ea typeface="DejaVu Sans"/>
              </a:rPr>
              <a:t>Friedkin argumenta que a coesão e a presença de grupos definidos está relacionada a evolução de consenso. (Friedkin, 1984)</a:t>
            </a:r>
            <a:endParaRPr lang="pt-BR" sz="2400" b="0" strike="noStrike" spc="-1">
              <a:latin typeface="Arial"/>
            </a:endParaRPr>
          </a:p>
          <a:p>
            <a:pPr>
              <a:lnSpc>
                <a:spcPct val="90000"/>
              </a:lnSpc>
            </a:pPr>
            <a:endParaRPr lang="pt-BR" sz="2400" b="0" strike="noStrike" spc="-1">
              <a:latin typeface="Arial"/>
            </a:endParaRPr>
          </a:p>
          <a:p>
            <a:pPr marL="91440" indent="-90360">
              <a:lnSpc>
                <a:spcPct val="90000"/>
              </a:lnSpc>
              <a:buClr>
                <a:srgbClr val="E48312"/>
              </a:buClr>
              <a:buFont typeface="Calibri"/>
              <a:buChar char=" "/>
            </a:pPr>
            <a:r>
              <a:rPr lang="pt-BR" sz="2400" b="0" strike="noStrike" spc="-1">
                <a:solidFill>
                  <a:srgbClr val="404040"/>
                </a:solidFill>
                <a:latin typeface="Calibri"/>
                <a:ea typeface="DejaVu Sans"/>
              </a:rPr>
              <a:t>Facilidade na aplicação de normas (Coleman, 1985)</a:t>
            </a:r>
            <a:endParaRPr lang="pt-BR" sz="2400" b="0" strike="noStrike" spc="-1">
              <a:latin typeface="Arial"/>
            </a:endParaRPr>
          </a:p>
          <a:p>
            <a:pPr>
              <a:lnSpc>
                <a:spcPct val="90000"/>
              </a:lnSpc>
            </a:pPr>
            <a:endParaRPr lang="pt-BR" sz="2400" b="0" strike="noStrike" spc="-1">
              <a:latin typeface="Arial"/>
            </a:endParaRPr>
          </a:p>
          <a:p>
            <a:pPr marL="91440" indent="-90360">
              <a:lnSpc>
                <a:spcPct val="90000"/>
              </a:lnSpc>
              <a:buClr>
                <a:srgbClr val="E48312"/>
              </a:buClr>
              <a:buFont typeface="Calibri"/>
              <a:buChar char=" "/>
            </a:pPr>
            <a:r>
              <a:rPr lang="pt-BR" sz="2400" b="0" strike="noStrike" spc="-1">
                <a:solidFill>
                  <a:srgbClr val="404040"/>
                </a:solidFill>
                <a:latin typeface="Calibri"/>
                <a:ea typeface="DejaVu Sans"/>
              </a:rPr>
              <a:t>Fissão e evolução de conflitos (Zachary, 1949)</a:t>
            </a:r>
            <a:endParaRPr lang="pt-BR" sz="2400" b="0" strike="noStrike" spc="-1">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CustomShape 1"/>
          <p:cNvSpPr/>
          <p:nvPr/>
        </p:nvSpPr>
        <p:spPr>
          <a:xfrm>
            <a:off x="1097280" y="286560"/>
            <a:ext cx="10057320" cy="8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4800" b="1" strike="noStrike" spc="-46">
                <a:solidFill>
                  <a:srgbClr val="5E2C16"/>
                </a:solidFill>
                <a:latin typeface="Calibri Light"/>
                <a:ea typeface="DejaVu Sans"/>
              </a:rPr>
              <a:t>Como conceituar grupos?</a:t>
            </a:r>
            <a:endParaRPr lang="pt-BR" sz="4800" b="0" strike="noStrike" spc="-1">
              <a:latin typeface="Arial"/>
            </a:endParaRPr>
          </a:p>
        </p:txBody>
      </p:sp>
      <p:sp>
        <p:nvSpPr>
          <p:cNvPr id="826" name="CustomShape 2"/>
          <p:cNvSpPr/>
          <p:nvPr/>
        </p:nvSpPr>
        <p:spPr>
          <a:xfrm>
            <a:off x="677160" y="1809360"/>
            <a:ext cx="10167840" cy="42310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nSpc>
                <a:spcPct val="90000"/>
              </a:lnSpc>
              <a:buClr>
                <a:srgbClr val="E48312"/>
              </a:buClr>
              <a:buFont typeface="Calibri"/>
              <a:buChar char=" "/>
            </a:pPr>
            <a:r>
              <a:rPr lang="pt-BR" sz="2400" b="0" strike="noStrike" spc="-1" dirty="0">
                <a:solidFill>
                  <a:srgbClr val="404040"/>
                </a:solidFill>
                <a:latin typeface="Calibri"/>
                <a:ea typeface="DejaVu Sans"/>
              </a:rPr>
              <a:t>Existem diversos parâmetros utilizáveis na definição de grupos, subgrupos e outras partições dentro da rede. </a:t>
            </a:r>
            <a:endParaRPr lang="pt-BR" sz="2400" b="0" strike="noStrike" spc="-1" dirty="0">
              <a:latin typeface="Arial"/>
            </a:endParaRPr>
          </a:p>
          <a:p>
            <a:pPr marL="457200" indent="-456120">
              <a:lnSpc>
                <a:spcPct val="100000"/>
              </a:lnSpc>
              <a:buClr>
                <a:srgbClr val="E48312"/>
              </a:buClr>
              <a:buFont typeface="Calibri Light"/>
              <a:buAutoNum type="arabicPeriod"/>
            </a:pPr>
            <a:r>
              <a:rPr lang="pt-BR" sz="2400" b="0" strike="noStrike" spc="-1" dirty="0">
                <a:solidFill>
                  <a:srgbClr val="404040"/>
                </a:solidFill>
                <a:latin typeface="Calibri"/>
                <a:ea typeface="DejaVu Sans"/>
              </a:rPr>
              <a:t>Reciprocidade de Laços(Arcos Reciprocados)</a:t>
            </a:r>
            <a:endParaRPr lang="pt-BR" sz="2400" b="0" strike="noStrike" spc="-1" dirty="0">
              <a:latin typeface="Arial"/>
            </a:endParaRPr>
          </a:p>
          <a:p>
            <a:pPr marL="457200" indent="-456120">
              <a:lnSpc>
                <a:spcPct val="100000"/>
              </a:lnSpc>
              <a:buClr>
                <a:srgbClr val="E48312"/>
              </a:buClr>
              <a:buFont typeface="Calibri Light"/>
              <a:buAutoNum type="arabicPeriod"/>
            </a:pPr>
            <a:r>
              <a:rPr lang="pt-BR" sz="2400" b="0" strike="noStrike" spc="-1" dirty="0">
                <a:solidFill>
                  <a:srgbClr val="404040"/>
                </a:solidFill>
                <a:latin typeface="Calibri"/>
                <a:ea typeface="DejaVu Sans"/>
              </a:rPr>
              <a:t>Transitividade dos laços</a:t>
            </a:r>
            <a:endParaRPr lang="pt-BR" sz="2400" b="0" strike="noStrike" spc="-1" dirty="0">
              <a:latin typeface="Arial"/>
            </a:endParaRPr>
          </a:p>
          <a:p>
            <a:pPr marL="457200" indent="-456120">
              <a:lnSpc>
                <a:spcPct val="100000"/>
              </a:lnSpc>
              <a:buClr>
                <a:srgbClr val="E48312"/>
              </a:buClr>
              <a:buFont typeface="Calibri Light"/>
              <a:buAutoNum type="arabicPeriod"/>
            </a:pPr>
            <a:r>
              <a:rPr lang="pt-BR" sz="2400" b="0" strike="noStrike" spc="-1" dirty="0">
                <a:solidFill>
                  <a:srgbClr val="404040"/>
                </a:solidFill>
                <a:latin typeface="Calibri"/>
                <a:ea typeface="DejaVu Sans"/>
              </a:rPr>
              <a:t>Proximidade ou “alcance”</a:t>
            </a:r>
            <a:endParaRPr lang="pt-BR" sz="2400" b="0" strike="noStrike" spc="-1" dirty="0">
              <a:latin typeface="Arial"/>
            </a:endParaRPr>
          </a:p>
          <a:p>
            <a:pPr marL="457200" indent="-456120">
              <a:lnSpc>
                <a:spcPct val="100000"/>
              </a:lnSpc>
              <a:buClr>
                <a:srgbClr val="E48312"/>
              </a:buClr>
              <a:buFont typeface="Calibri Light"/>
              <a:buAutoNum type="arabicPeriod"/>
            </a:pPr>
            <a:r>
              <a:rPr lang="pt-BR" sz="2400" b="0" strike="noStrike" spc="-1" dirty="0">
                <a:solidFill>
                  <a:srgbClr val="404040"/>
                </a:solidFill>
                <a:latin typeface="Calibri"/>
                <a:ea typeface="DejaVu Sans"/>
              </a:rPr>
              <a:t>Frequência dos laços</a:t>
            </a:r>
            <a:endParaRPr lang="pt-BR" sz="2400" b="0" strike="noStrike" spc="-1" dirty="0">
              <a:latin typeface="Arial"/>
            </a:endParaRPr>
          </a:p>
          <a:p>
            <a:pPr marL="457200" indent="-456120">
              <a:lnSpc>
                <a:spcPct val="100000"/>
              </a:lnSpc>
              <a:buClr>
                <a:srgbClr val="E48312"/>
              </a:buClr>
              <a:buFont typeface="Calibri Light"/>
              <a:buAutoNum type="arabicPeriod"/>
            </a:pPr>
            <a:r>
              <a:rPr lang="pt-BR" sz="2400" b="0" strike="noStrike" spc="-1" dirty="0">
                <a:solidFill>
                  <a:srgbClr val="404040"/>
                </a:solidFill>
                <a:latin typeface="Calibri"/>
                <a:ea typeface="DejaVu Sans"/>
              </a:rPr>
              <a:t>Densidade relativa dos laços em relação a rede como um todo</a:t>
            </a:r>
            <a:endParaRPr lang="pt-BR" sz="2400" b="0" strike="noStrike" spc="-1" dirty="0">
              <a:latin typeface="Arial"/>
            </a:endParaRPr>
          </a:p>
          <a:p>
            <a:pPr marL="457200" indent="-456120">
              <a:lnSpc>
                <a:spcPct val="100000"/>
              </a:lnSpc>
              <a:buClr>
                <a:srgbClr val="E48312"/>
              </a:buClr>
              <a:buFont typeface="Calibri Light"/>
              <a:buAutoNum type="arabicPeriod"/>
            </a:pPr>
            <a:r>
              <a:rPr lang="pt-BR" sz="2400" b="0" strike="noStrike" spc="-1" dirty="0">
                <a:solidFill>
                  <a:srgbClr val="404040"/>
                </a:solidFill>
                <a:latin typeface="Calibri"/>
                <a:ea typeface="DejaVu Sans"/>
              </a:rPr>
              <a:t>Etc. </a:t>
            </a:r>
            <a:endParaRPr lang="pt-BR" sz="2400" b="0" strike="noStrike" spc="-1" dirty="0">
              <a:latin typeface="Arial"/>
            </a:endParaRPr>
          </a:p>
          <a:p>
            <a:pPr>
              <a:lnSpc>
                <a:spcPct val="100000"/>
              </a:lnSpc>
            </a:pPr>
            <a:endParaRPr lang="pt-BR" sz="24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1097280" y="286560"/>
            <a:ext cx="10055160" cy="123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pt-BR" sz="4800" b="1" strike="noStrike" spc="-1" dirty="0">
                <a:solidFill>
                  <a:srgbClr val="404040"/>
                </a:solidFill>
                <a:uFill>
                  <a:solidFill>
                    <a:srgbClr val="FFFFFF"/>
                  </a:solidFill>
                </a:uFill>
                <a:latin typeface="Calibri"/>
                <a:ea typeface="Calibri"/>
              </a:rPr>
              <a:t>O que são Redes Sociais?</a:t>
            </a:r>
            <a:endParaRPr lang="pt-BR" sz="1800" b="0" strike="noStrike" spc="-1" dirty="0">
              <a:solidFill>
                <a:srgbClr val="000000"/>
              </a:solidFill>
              <a:uFill>
                <a:solidFill>
                  <a:srgbClr val="FFFFFF"/>
                </a:solidFill>
              </a:uFill>
              <a:latin typeface="Arial"/>
            </a:endParaRPr>
          </a:p>
        </p:txBody>
      </p:sp>
      <p:sp>
        <p:nvSpPr>
          <p:cNvPr id="266" name="CustomShape 2"/>
          <p:cNvSpPr/>
          <p:nvPr/>
        </p:nvSpPr>
        <p:spPr>
          <a:xfrm>
            <a:off x="1008360" y="2122200"/>
            <a:ext cx="6037200" cy="44114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24200">
              <a:lnSpc>
                <a:spcPct val="90000"/>
              </a:lnSpc>
              <a:buClr>
                <a:srgbClr val="E48312"/>
              </a:buClr>
              <a:buFont typeface="Calibri"/>
              <a:buChar char=" "/>
            </a:pPr>
            <a:r>
              <a:rPr lang="pt-BR" sz="2000" b="1" strike="noStrike" spc="-1" dirty="0">
                <a:solidFill>
                  <a:srgbClr val="000000"/>
                </a:solidFill>
                <a:uFill>
                  <a:solidFill>
                    <a:srgbClr val="FFFFFF"/>
                  </a:solidFill>
                </a:uFill>
                <a:latin typeface="Calibri"/>
                <a:ea typeface="Calibri"/>
              </a:rPr>
              <a:t>O que são redes? Por que estudá-las?</a:t>
            </a: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r>
              <a:rPr lang="pt-BR" sz="2000" b="0" i="1" strike="noStrike" spc="-1" dirty="0">
                <a:solidFill>
                  <a:srgbClr val="000000"/>
                </a:solidFill>
                <a:uFill>
                  <a:solidFill>
                    <a:srgbClr val="FFFFFF"/>
                  </a:solidFill>
                </a:uFill>
                <a:latin typeface="Calibri"/>
                <a:ea typeface="Calibri"/>
              </a:rPr>
              <a:t>Redes  são representações formais da estrutura de conexões entre unidades analíticas, bem como o conjunto de informações adicionais acerca dessas conexões e dessas unidades. </a:t>
            </a: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endParaRPr lang="pt-BR" sz="2000" b="0" strike="noStrike" spc="-1" dirty="0">
              <a:solidFill>
                <a:srgbClr val="000000"/>
              </a:solidFill>
              <a:uFill>
                <a:solidFill>
                  <a:srgbClr val="FFFFFF"/>
                </a:solidFill>
              </a:uFill>
              <a:latin typeface="Calibri"/>
              <a:ea typeface="Calibri"/>
            </a:endParaRPr>
          </a:p>
          <a:p>
            <a:pPr marL="91440" indent="-124200">
              <a:lnSpc>
                <a:spcPct val="90000"/>
              </a:lnSpc>
              <a:buClr>
                <a:srgbClr val="E48312"/>
              </a:buClr>
              <a:buFont typeface="Calibri"/>
              <a:buChar char=" "/>
            </a:pPr>
            <a:r>
              <a:rPr lang="pt-BR" sz="2000" b="0" strike="noStrike" spc="-1" dirty="0">
                <a:solidFill>
                  <a:srgbClr val="000000"/>
                </a:solidFill>
                <a:uFill>
                  <a:solidFill>
                    <a:srgbClr val="FFFFFF"/>
                  </a:solidFill>
                </a:uFill>
                <a:latin typeface="Calibri"/>
                <a:ea typeface="Calibri"/>
              </a:rPr>
              <a:t>Na  análise de redes essas unidades ou entidades naturais constituem entidades socialmente relevantes e diversas: Indivíduos, organizações, espaços sociais, páginas da internet, países, localidades, etc.</a:t>
            </a: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r>
              <a:rPr lang="pt-BR" sz="2000" b="0" strike="noStrike" spc="-1" dirty="0">
                <a:solidFill>
                  <a:srgbClr val="000000"/>
                </a:solidFill>
                <a:uFill>
                  <a:solidFill>
                    <a:srgbClr val="FFFFFF"/>
                  </a:solidFill>
                </a:uFill>
                <a:latin typeface="Calibri"/>
                <a:ea typeface="Calibri"/>
              </a:rPr>
              <a:t>As interações, por sua vez, são modos pelos quais tais unidades são conectadas. Ex.: </a:t>
            </a:r>
            <a:r>
              <a:rPr lang="pt-BR" sz="2000" b="1" strike="noStrike" spc="-1" dirty="0">
                <a:solidFill>
                  <a:srgbClr val="000000"/>
                </a:solidFill>
                <a:uFill>
                  <a:solidFill>
                    <a:srgbClr val="FFFFFF"/>
                  </a:solidFill>
                </a:uFill>
                <a:latin typeface="Calibri"/>
                <a:ea typeface="Calibri"/>
              </a:rPr>
              <a:t>Similaridade, Relações Sociais, Interações, Fluxos</a:t>
            </a:r>
            <a:endParaRPr lang="pt-BR" sz="1800" b="0" strike="noStrike" spc="-1" dirty="0">
              <a:solidFill>
                <a:srgbClr val="000000"/>
              </a:solidFill>
              <a:uFill>
                <a:solidFill>
                  <a:srgbClr val="FFFFFF"/>
                </a:solidFill>
              </a:uFill>
              <a:latin typeface="Arial"/>
            </a:endParaRPr>
          </a:p>
        </p:txBody>
      </p:sp>
      <p:graphicFrame>
        <p:nvGraphicFramePr>
          <p:cNvPr id="267" name="Table 3"/>
          <p:cNvGraphicFramePr/>
          <p:nvPr>
            <p:extLst>
              <p:ext uri="{D42A27DB-BD31-4B8C-83A1-F6EECF244321}">
                <p14:modId xmlns:p14="http://schemas.microsoft.com/office/powerpoint/2010/main" val="1229944196"/>
              </p:ext>
            </p:extLst>
          </p:nvPr>
        </p:nvGraphicFramePr>
        <p:xfrm>
          <a:off x="7048800" y="1737360"/>
          <a:ext cx="4915800" cy="3630240"/>
        </p:xfrm>
        <a:graphic>
          <a:graphicData uri="http://schemas.openxmlformats.org/drawingml/2006/table">
            <a:tbl>
              <a:tblPr/>
              <a:tblGrid>
                <a:gridCol w="2457720">
                  <a:extLst>
                    <a:ext uri="{9D8B030D-6E8A-4147-A177-3AD203B41FA5}">
                      <a16:colId xmlns:a16="http://schemas.microsoft.com/office/drawing/2014/main" val="20000"/>
                    </a:ext>
                  </a:extLst>
                </a:gridCol>
                <a:gridCol w="2458080">
                  <a:extLst>
                    <a:ext uri="{9D8B030D-6E8A-4147-A177-3AD203B41FA5}">
                      <a16:colId xmlns:a16="http://schemas.microsoft.com/office/drawing/2014/main" val="20001"/>
                    </a:ext>
                  </a:extLst>
                </a:gridCol>
              </a:tblGrid>
              <a:tr h="463680">
                <a:tc>
                  <a:txBody>
                    <a:bodyPr/>
                    <a:lstStyle/>
                    <a:p>
                      <a:pPr>
                        <a:lnSpc>
                          <a:spcPct val="100000"/>
                        </a:lnSpc>
                      </a:pPr>
                      <a:r>
                        <a:rPr lang="pt-BR" sz="2400" b="1" strike="noStrike" spc="-1" dirty="0">
                          <a:solidFill>
                            <a:srgbClr val="FFFFFF"/>
                          </a:solidFill>
                          <a:uFill>
                            <a:solidFill>
                              <a:srgbClr val="FFFFFF"/>
                            </a:solidFill>
                          </a:uFill>
                          <a:latin typeface="Calibri"/>
                          <a:ea typeface="Calibri"/>
                        </a:rPr>
                        <a:t> Unidades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24109"/>
                    </a:solidFill>
                  </a:tcPr>
                </a:tc>
                <a:tc>
                  <a:txBody>
                    <a:bodyPr/>
                    <a:lstStyle/>
                    <a:p>
                      <a:pPr>
                        <a:lnSpc>
                          <a:spcPct val="100000"/>
                        </a:lnSpc>
                      </a:pPr>
                      <a:r>
                        <a:rPr lang="pt-BR" sz="2400" b="1" strike="noStrike" spc="-1" dirty="0">
                          <a:solidFill>
                            <a:srgbClr val="FFFFFF"/>
                          </a:solidFill>
                          <a:uFill>
                            <a:solidFill>
                              <a:srgbClr val="FFFFFF"/>
                            </a:solidFill>
                          </a:uFill>
                          <a:latin typeface="Calibri"/>
                          <a:ea typeface="Calibri"/>
                        </a:rPr>
                        <a:t> Relações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24109"/>
                    </a:solidFill>
                  </a:tcPr>
                </a:tc>
                <a:extLst>
                  <a:ext uri="{0D108BD9-81ED-4DB2-BD59-A6C34878D82A}">
                    <a16:rowId xmlns:a16="http://schemas.microsoft.com/office/drawing/2014/main" val="10000"/>
                  </a:ext>
                </a:extLst>
              </a:tr>
              <a:tr h="1024920">
                <a:tc>
                  <a:txBody>
                    <a:bodyPr/>
                    <a:lstStyle/>
                    <a:p>
                      <a:pPr>
                        <a:lnSpc>
                          <a:spcPct val="100000"/>
                        </a:lnSpc>
                      </a:pPr>
                      <a:r>
                        <a:rPr lang="pt-BR" sz="2000" b="1" strike="noStrike" spc="-1" dirty="0">
                          <a:solidFill>
                            <a:srgbClr val="000000"/>
                          </a:solidFill>
                          <a:uFill>
                            <a:solidFill>
                              <a:srgbClr val="FFFFFF"/>
                            </a:solidFill>
                          </a:uFill>
                          <a:latin typeface="Calibri"/>
                          <a:ea typeface="Calibri"/>
                        </a:rPr>
                        <a:t>Indivíduos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00000"/>
                        </a:lnSpc>
                      </a:pPr>
                      <a:r>
                        <a:rPr lang="pt-BR" sz="2000" b="1" strike="noStrike" spc="-1" dirty="0">
                          <a:solidFill>
                            <a:srgbClr val="000000"/>
                          </a:solidFill>
                          <a:uFill>
                            <a:solidFill>
                              <a:srgbClr val="FFFFFF"/>
                            </a:solidFill>
                          </a:uFill>
                          <a:latin typeface="Calibri"/>
                          <a:ea typeface="Calibri"/>
                        </a:rPr>
                        <a:t>Amizade, Conselho, Relações Sexuais, Comunicação</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extLst>
                  <a:ext uri="{0D108BD9-81ED-4DB2-BD59-A6C34878D82A}">
                    <a16:rowId xmlns:a16="http://schemas.microsoft.com/office/drawing/2014/main" val="10001"/>
                  </a:ext>
                </a:extLst>
              </a:tr>
              <a:tr h="713880">
                <a:tc>
                  <a:txBody>
                    <a:bodyPr/>
                    <a:lstStyle/>
                    <a:p>
                      <a:pPr>
                        <a:lnSpc>
                          <a:spcPct val="100000"/>
                        </a:lnSpc>
                      </a:pPr>
                      <a:r>
                        <a:rPr lang="pt-BR" sz="2000" b="1" strike="noStrike" spc="-1" dirty="0">
                          <a:solidFill>
                            <a:srgbClr val="000000"/>
                          </a:solidFill>
                          <a:uFill>
                            <a:solidFill>
                              <a:srgbClr val="FFFFFF"/>
                            </a:solidFill>
                          </a:uFill>
                          <a:latin typeface="Calibri"/>
                          <a:ea typeface="Calibri"/>
                        </a:rPr>
                        <a:t>Textos, Discursos, etc.</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2000" b="1" strike="noStrike" spc="-1" dirty="0">
                          <a:solidFill>
                            <a:srgbClr val="000000"/>
                          </a:solidFill>
                          <a:uFill>
                            <a:solidFill>
                              <a:srgbClr val="FFFFFF"/>
                            </a:solidFill>
                          </a:uFill>
                          <a:latin typeface="Calibri"/>
                          <a:ea typeface="Calibri"/>
                        </a:rPr>
                        <a:t>Compartilhamento de textos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2"/>
                  </a:ext>
                </a:extLst>
              </a:tr>
              <a:tr h="713880">
                <a:tc>
                  <a:txBody>
                    <a:bodyPr/>
                    <a:lstStyle/>
                    <a:p>
                      <a:pPr>
                        <a:lnSpc>
                          <a:spcPct val="100000"/>
                        </a:lnSpc>
                      </a:pPr>
                      <a:r>
                        <a:rPr lang="pt-BR" sz="2000" b="1" strike="noStrike" spc="-1" dirty="0">
                          <a:solidFill>
                            <a:srgbClr val="000000"/>
                          </a:solidFill>
                          <a:uFill>
                            <a:solidFill>
                              <a:srgbClr val="FFFFFF"/>
                            </a:solidFill>
                          </a:uFill>
                          <a:latin typeface="Calibri"/>
                          <a:ea typeface="Calibri"/>
                        </a:rPr>
                        <a:t>Organizações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lstStyle/>
                    <a:p>
                      <a:pPr>
                        <a:lnSpc>
                          <a:spcPct val="100000"/>
                        </a:lnSpc>
                      </a:pPr>
                      <a:r>
                        <a:rPr lang="pt-BR" sz="2000" b="1" strike="noStrike" spc="-1" dirty="0">
                          <a:solidFill>
                            <a:srgbClr val="000000"/>
                          </a:solidFill>
                          <a:uFill>
                            <a:solidFill>
                              <a:srgbClr val="FFFFFF"/>
                            </a:solidFill>
                          </a:uFill>
                          <a:latin typeface="Calibri"/>
                          <a:ea typeface="Calibri"/>
                        </a:rPr>
                        <a:t>Copertencimento de integrantes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extLst>
                  <a:ext uri="{0D108BD9-81ED-4DB2-BD59-A6C34878D82A}">
                    <a16:rowId xmlns:a16="http://schemas.microsoft.com/office/drawing/2014/main" val="10003"/>
                  </a:ext>
                </a:extLst>
              </a:tr>
              <a:tr h="713880">
                <a:tc>
                  <a:txBody>
                    <a:bodyPr/>
                    <a:lstStyle/>
                    <a:p>
                      <a:pPr>
                        <a:lnSpc>
                          <a:spcPct val="100000"/>
                        </a:lnSpc>
                      </a:pPr>
                      <a:r>
                        <a:rPr lang="pt-BR" sz="2000" b="1" strike="noStrike" spc="-1" dirty="0">
                          <a:solidFill>
                            <a:srgbClr val="000000"/>
                          </a:solidFill>
                          <a:uFill>
                            <a:solidFill>
                              <a:srgbClr val="FFFFFF"/>
                            </a:solidFill>
                          </a:uFill>
                          <a:latin typeface="Calibri"/>
                          <a:ea typeface="Calibri"/>
                        </a:rPr>
                        <a:t>Eventos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00000"/>
                        </a:lnSpc>
                      </a:pPr>
                      <a:r>
                        <a:rPr lang="pt-BR" sz="2000" b="1" strike="noStrike" spc="-1" dirty="0">
                          <a:solidFill>
                            <a:srgbClr val="000000"/>
                          </a:solidFill>
                          <a:uFill>
                            <a:solidFill>
                              <a:srgbClr val="FFFFFF"/>
                            </a:solidFill>
                          </a:uFill>
                          <a:latin typeface="Calibri"/>
                          <a:ea typeface="Calibri"/>
                        </a:rPr>
                        <a:t>Coparticipação em eventos similares</a:t>
                      </a:r>
                      <a:endParaRPr lang="pt-B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432B20"/>
                </a:solidFill>
                <a:latin typeface="Calibri Light"/>
                <a:ea typeface="DejaVu Sans"/>
              </a:rPr>
              <a:t>CLIQUES</a:t>
            </a:r>
            <a:endParaRPr lang="pt-BR" sz="4800" b="0" strike="noStrike" spc="-1">
              <a:latin typeface="Arial"/>
            </a:endParaRPr>
          </a:p>
        </p:txBody>
      </p:sp>
      <p:sp>
        <p:nvSpPr>
          <p:cNvPr id="872" name="CustomShape 2"/>
          <p:cNvSpPr/>
          <p:nvPr/>
        </p:nvSpPr>
        <p:spPr>
          <a:xfrm>
            <a:off x="677160" y="1399680"/>
            <a:ext cx="10482120" cy="46407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endParaRPr lang="pt-BR" sz="1800" b="0" strike="noStrike" spc="-1">
              <a:latin typeface="Arial"/>
            </a:endParaRPr>
          </a:p>
          <a:p>
            <a:pPr>
              <a:lnSpc>
                <a:spcPct val="100000"/>
              </a:lnSpc>
            </a:pPr>
            <a:r>
              <a:rPr lang="pt-BR" sz="2800" b="0" strike="noStrike" spc="-1">
                <a:solidFill>
                  <a:srgbClr val="404040"/>
                </a:solidFill>
                <a:latin typeface="Calibri"/>
                <a:ea typeface="DejaVu Sans"/>
              </a:rPr>
              <a:t>Cliques é uma das primeiras definição de subgrupos. </a:t>
            </a:r>
            <a:endParaRPr lang="pt-BR" sz="2800" b="0" strike="noStrike" spc="-1">
              <a:latin typeface="Arial"/>
            </a:endParaRPr>
          </a:p>
          <a:p>
            <a:pPr>
              <a:lnSpc>
                <a:spcPct val="100000"/>
              </a:lnSpc>
            </a:pPr>
            <a:endParaRPr lang="pt-BR" sz="2800" b="0" strike="noStrike" spc="-1">
              <a:latin typeface="Arial"/>
            </a:endParaRPr>
          </a:p>
          <a:p>
            <a:pPr>
              <a:lnSpc>
                <a:spcPct val="100000"/>
              </a:lnSpc>
            </a:pPr>
            <a:r>
              <a:rPr lang="pt-BR" sz="2800" b="0" strike="noStrike" spc="-1">
                <a:solidFill>
                  <a:srgbClr val="404040"/>
                </a:solidFill>
                <a:latin typeface="Calibri"/>
                <a:ea typeface="DejaVu Sans"/>
              </a:rPr>
              <a:t>Consiste de qualquer subconjunto de nós em que todos são adjacentes a todos os outros nós. </a:t>
            </a:r>
            <a:endParaRPr lang="pt-BR" sz="2800" b="0" strike="noStrike" spc="-1">
              <a:latin typeface="Arial"/>
            </a:endParaRPr>
          </a:p>
          <a:p>
            <a:pPr>
              <a:lnSpc>
                <a:spcPct val="100000"/>
              </a:lnSpc>
            </a:pPr>
            <a:endParaRPr lang="pt-BR" sz="2800" b="0" strike="noStrike" spc="-1">
              <a:latin typeface="Arial"/>
            </a:endParaRPr>
          </a:p>
          <a:p>
            <a:pPr>
              <a:lnSpc>
                <a:spcPct val="100000"/>
              </a:lnSpc>
            </a:pPr>
            <a:endParaRPr lang="pt-BR" sz="28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404040"/>
                </a:solidFill>
                <a:latin typeface="Calibri Light"/>
                <a:ea typeface="DejaVu Sans"/>
              </a:rPr>
              <a:t>Exemplo: CLIQUES</a:t>
            </a:r>
            <a:endParaRPr lang="pt-BR" sz="4800" b="0" strike="noStrike" spc="-1">
              <a:latin typeface="Arial"/>
            </a:endParaRPr>
          </a:p>
        </p:txBody>
      </p:sp>
      <p:pic>
        <p:nvPicPr>
          <p:cNvPr id="874" name="Picture 225"/>
          <p:cNvPicPr/>
          <p:nvPr/>
        </p:nvPicPr>
        <p:blipFill>
          <a:blip r:embed="rId2"/>
          <a:stretch/>
        </p:blipFill>
        <p:spPr>
          <a:xfrm>
            <a:off x="2088000" y="2089080"/>
            <a:ext cx="7666200" cy="3238200"/>
          </a:xfrm>
          <a:prstGeom prst="rect">
            <a:avLst/>
          </a:prstGeom>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404040"/>
                </a:solidFill>
                <a:latin typeface="Calibri Light"/>
                <a:ea typeface="DejaVu Sans"/>
              </a:rPr>
              <a:t>Exemplo: CLIQUES</a:t>
            </a:r>
            <a:endParaRPr lang="pt-BR" sz="4800" b="0" strike="noStrike" spc="-1">
              <a:latin typeface="Arial"/>
            </a:endParaRPr>
          </a:p>
        </p:txBody>
      </p:sp>
      <p:pic>
        <p:nvPicPr>
          <p:cNvPr id="876" name="Espaço Reservado para Conteúdo 2"/>
          <p:cNvPicPr/>
          <p:nvPr/>
        </p:nvPicPr>
        <p:blipFill>
          <a:blip r:embed="rId2"/>
          <a:stretch/>
        </p:blipFill>
        <p:spPr>
          <a:xfrm>
            <a:off x="3664440" y="1917360"/>
            <a:ext cx="5112720" cy="3926880"/>
          </a:xfrm>
          <a:prstGeom prst="rect">
            <a:avLst/>
          </a:prstGeom>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pt-BR" sz="4800" b="0" strike="noStrike" spc="-46">
                <a:solidFill>
                  <a:srgbClr val="404040"/>
                </a:solidFill>
                <a:latin typeface="Calibri Light"/>
                <a:ea typeface="DejaVu Sans"/>
              </a:rPr>
              <a:t>CLIQUES  - PADGETT</a:t>
            </a:r>
            <a:endParaRPr lang="pt-BR" sz="4800" b="0" strike="noStrike" spc="-1">
              <a:latin typeface="Arial"/>
            </a:endParaRPr>
          </a:p>
        </p:txBody>
      </p:sp>
      <p:pic>
        <p:nvPicPr>
          <p:cNvPr id="878" name="Imagem 5"/>
          <p:cNvPicPr/>
          <p:nvPr/>
        </p:nvPicPr>
        <p:blipFill>
          <a:blip r:embed="rId2"/>
          <a:stretch/>
        </p:blipFill>
        <p:spPr>
          <a:xfrm>
            <a:off x="709200" y="1960920"/>
            <a:ext cx="9860040" cy="4075560"/>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pt-BR" sz="4800" b="0" strike="noStrike" spc="-46">
                <a:solidFill>
                  <a:srgbClr val="404040"/>
                </a:solidFill>
                <a:latin typeface="Calibri Light"/>
                <a:ea typeface="DejaVu Sans"/>
              </a:rPr>
              <a:t>CLIQUES  - PADGETT</a:t>
            </a:r>
            <a:endParaRPr lang="pt-BR" sz="4800" b="0" strike="noStrike" spc="-1">
              <a:latin typeface="Arial"/>
            </a:endParaRPr>
          </a:p>
        </p:txBody>
      </p:sp>
      <p:sp>
        <p:nvSpPr>
          <p:cNvPr id="880"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nSpc>
                <a:spcPct val="90000"/>
              </a:lnSpc>
              <a:buClr>
                <a:srgbClr val="E48312"/>
              </a:buClr>
              <a:buFont typeface="Calibri"/>
              <a:buChar char=" "/>
            </a:pPr>
            <a:r>
              <a:rPr lang="pt-BR" sz="2000" b="0" strike="noStrike" spc="-1" dirty="0">
                <a:solidFill>
                  <a:srgbClr val="404040"/>
                </a:solidFill>
                <a:latin typeface="Calibri"/>
                <a:ea typeface="DejaVu Sans"/>
              </a:rPr>
              <a:t>Na relação de casamentos os cliques são :</a:t>
            </a:r>
            <a:endParaRPr lang="pt-BR" sz="2000" b="0" strike="noStrike" spc="-1" dirty="0">
              <a:latin typeface="Arial"/>
            </a:endParaRPr>
          </a:p>
          <a:p>
            <a:pPr marL="91440" indent="-90360">
              <a:lnSpc>
                <a:spcPct val="90000"/>
              </a:lnSpc>
              <a:buClr>
                <a:srgbClr val="E48312"/>
              </a:buClr>
              <a:buFont typeface="Calibri"/>
              <a:buChar char=" "/>
            </a:pPr>
            <a:r>
              <a:rPr lang="pt-BR" sz="2000" b="0" strike="noStrike" spc="-1" dirty="0">
                <a:solidFill>
                  <a:srgbClr val="404040"/>
                </a:solidFill>
                <a:latin typeface="Calibri"/>
                <a:ea typeface="DejaVu Sans"/>
              </a:rPr>
              <a:t> 1:  MEDICI RIDOLFI TORNABUONI</a:t>
            </a:r>
            <a:endParaRPr lang="pt-BR" sz="2000" b="0" strike="noStrike" spc="-1" dirty="0">
              <a:latin typeface="Arial"/>
            </a:endParaRPr>
          </a:p>
          <a:p>
            <a:pPr marL="91440" indent="-90360">
              <a:lnSpc>
                <a:spcPct val="90000"/>
              </a:lnSpc>
              <a:buClr>
                <a:srgbClr val="E48312"/>
              </a:buClr>
              <a:buFont typeface="Calibri"/>
              <a:buChar char=" "/>
            </a:pPr>
            <a:r>
              <a:rPr lang="pt-BR" sz="2000" b="0" strike="noStrike" spc="-1" dirty="0">
                <a:solidFill>
                  <a:srgbClr val="404040"/>
                </a:solidFill>
                <a:latin typeface="Calibri"/>
                <a:ea typeface="DejaVu Sans"/>
              </a:rPr>
              <a:t> 2:  BISCHERI PERUZZI STROZZI</a:t>
            </a:r>
            <a:endParaRPr lang="pt-BR" sz="2000" b="0" strike="noStrike" spc="-1" dirty="0">
              <a:latin typeface="Arial"/>
            </a:endParaRPr>
          </a:p>
          <a:p>
            <a:pPr marL="91440" indent="-90360">
              <a:lnSpc>
                <a:spcPct val="90000"/>
              </a:lnSpc>
              <a:buClr>
                <a:srgbClr val="E48312"/>
              </a:buClr>
              <a:buFont typeface="Calibri"/>
              <a:buChar char=" "/>
            </a:pPr>
            <a:r>
              <a:rPr lang="pt-BR" sz="2000" b="0" strike="noStrike" spc="-1" dirty="0">
                <a:solidFill>
                  <a:srgbClr val="404040"/>
                </a:solidFill>
                <a:latin typeface="Calibri"/>
                <a:ea typeface="DejaVu Sans"/>
              </a:rPr>
              <a:t> 3:  CASTELLANI PERUZZI STROZZI</a:t>
            </a:r>
            <a:endParaRPr lang="pt-BR" sz="2000" b="0" strike="noStrike" spc="-1" dirty="0">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pt-BR" sz="4800" b="1" strike="noStrike" spc="-46">
                <a:solidFill>
                  <a:srgbClr val="432B20"/>
                </a:solidFill>
                <a:latin typeface="Calibri Light"/>
                <a:ea typeface="DejaVu Sans"/>
              </a:rPr>
              <a:t>Problemas com a Definição de Clique</a:t>
            </a:r>
            <a:endParaRPr lang="pt-BR" sz="4800" b="0" strike="noStrike" spc="-1">
              <a:latin typeface="Arial"/>
            </a:endParaRPr>
          </a:p>
        </p:txBody>
      </p:sp>
      <p:sp>
        <p:nvSpPr>
          <p:cNvPr id="882"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91440" indent="-90360">
              <a:lnSpc>
                <a:spcPct val="90000"/>
              </a:lnSpc>
              <a:buClr>
                <a:srgbClr val="E48312"/>
              </a:buClr>
              <a:buFont typeface="Calibri"/>
              <a:buChar char=" "/>
            </a:pPr>
            <a:r>
              <a:rPr lang="pt-BR" sz="2800" b="0" strike="noStrike" spc="-1">
                <a:solidFill>
                  <a:srgbClr val="404040"/>
                </a:solidFill>
                <a:latin typeface="Calibri"/>
                <a:ea typeface="DejaVu Sans"/>
              </a:rPr>
              <a:t>Em redes esparsas, existem poucos cliques. Nem todos os atores estarão inseridos em algum clique. Não importa o tamanho do clique ou da rede, nesses casos é possível definir um conjunto de subgrupos da rede. </a:t>
            </a:r>
            <a:endParaRPr lang="pt-BR" sz="2800" b="0" strike="noStrike" spc="-1">
              <a:latin typeface="Arial"/>
            </a:endParaRPr>
          </a:p>
          <a:p>
            <a:pPr>
              <a:lnSpc>
                <a:spcPct val="100000"/>
              </a:lnSpc>
            </a:pPr>
            <a:endParaRPr lang="pt-BR" sz="2800" b="0" strike="noStrike" spc="-1">
              <a:latin typeface="Arial"/>
            </a:endParaRPr>
          </a:p>
          <a:p>
            <a:pPr marL="91440" indent="-90360">
              <a:lnSpc>
                <a:spcPct val="90000"/>
              </a:lnSpc>
              <a:buClr>
                <a:srgbClr val="E48312"/>
              </a:buClr>
              <a:buFont typeface="Calibri"/>
              <a:buChar char=" "/>
            </a:pPr>
            <a:r>
              <a:rPr lang="pt-BR" sz="2800" b="0" strike="noStrike" spc="-1">
                <a:solidFill>
                  <a:srgbClr val="404040"/>
                </a:solidFill>
                <a:latin typeface="Calibri"/>
                <a:ea typeface="DejaVu Sans"/>
              </a:rPr>
              <a:t>Há muita superposição entre os cliques. Cliques de tamanhos menores podem estar inseridos em cliques maiores. </a:t>
            </a:r>
            <a:endParaRPr lang="pt-BR" sz="2800" b="0" strike="noStrike" spc="-1">
              <a:latin typeface="Arial"/>
            </a:endParaRPr>
          </a:p>
          <a:p>
            <a:pPr>
              <a:lnSpc>
                <a:spcPct val="90000"/>
              </a:lnSpc>
            </a:pPr>
            <a:endParaRPr lang="pt-BR" sz="2800" b="0" strike="noStrike" spc="-1">
              <a:latin typeface="Arial"/>
            </a:endParaRPr>
          </a:p>
          <a:p>
            <a:pPr marL="91440" indent="-90360">
              <a:lnSpc>
                <a:spcPct val="90000"/>
              </a:lnSpc>
              <a:buClr>
                <a:srgbClr val="E48312"/>
              </a:buClr>
              <a:buFont typeface="Calibri"/>
              <a:buChar char=" "/>
            </a:pPr>
            <a:r>
              <a:rPr lang="pt-BR" sz="2800" b="0" strike="noStrike" spc="-1">
                <a:solidFill>
                  <a:srgbClr val="404040"/>
                </a:solidFill>
                <a:latin typeface="Calibri"/>
                <a:ea typeface="DejaVu Sans"/>
              </a:rPr>
              <a:t>A superposição de muitos nós em vários cliques pode ser útil em definições alternativas de centralidade, mas não informa a existência de subgrupos </a:t>
            </a:r>
            <a:r>
              <a:rPr lang="pt-BR" sz="2800" b="0" i="1" strike="noStrike" spc="-1">
                <a:solidFill>
                  <a:srgbClr val="404040"/>
                </a:solidFill>
                <a:latin typeface="Calibri"/>
                <a:ea typeface="DejaVu Sans"/>
              </a:rPr>
              <a:t>distintos. </a:t>
            </a:r>
            <a:endParaRPr lang="pt-BR" sz="2800" b="0" strike="noStrike" spc="-1">
              <a:latin typeface="Arial"/>
            </a:endParaRPr>
          </a:p>
          <a:p>
            <a:pPr>
              <a:lnSpc>
                <a:spcPct val="90000"/>
              </a:lnSpc>
            </a:pPr>
            <a:endParaRPr lang="pt-BR" sz="2800" b="0" strike="noStrike" spc="-1">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pt-BR" sz="4800" b="1" strike="noStrike" spc="-46">
                <a:solidFill>
                  <a:srgbClr val="404040"/>
                </a:solidFill>
                <a:latin typeface="Calibri Light"/>
                <a:ea typeface="DejaVu Sans"/>
              </a:rPr>
              <a:t>Detecção de Comunidades</a:t>
            </a:r>
            <a:endParaRPr lang="pt-BR" sz="4800" b="0" strike="noStrike" spc="-1">
              <a:latin typeface="Arial"/>
            </a:endParaRPr>
          </a:p>
        </p:txBody>
      </p:sp>
      <p:sp>
        <p:nvSpPr>
          <p:cNvPr id="884"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Trata-se de extensões da ideia de clique levando em consideração relaxamentos nos supostos de adjacência. Isto é, trata-se de procurar comunidades e grupos dentro de uma rede que reunam a seguinte propriedade. </a:t>
            </a:r>
            <a:endParaRPr lang="pt-BR" sz="2800" b="0" strike="noStrike" spc="-1">
              <a:latin typeface="Arial"/>
            </a:endParaRPr>
          </a:p>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Cada comunidade deve ser formada por membros que tem mais laços entre si do que com outras comunidades</a:t>
            </a:r>
            <a:endParaRPr lang="pt-BR" sz="2800" b="0" strike="noStrike" spc="-1">
              <a:latin typeface="Arial"/>
            </a:endParaRPr>
          </a:p>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A definição é recursiva, porque não sabemos de antemão quais serão essas comunidades. </a:t>
            </a:r>
            <a:endParaRPr lang="pt-BR" sz="2800" b="0" strike="noStrike" spc="-1">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pt-BR" sz="4800" b="1" strike="noStrike" spc="-46">
                <a:solidFill>
                  <a:srgbClr val="404040"/>
                </a:solidFill>
                <a:latin typeface="Calibri Light"/>
                <a:ea typeface="DejaVu Sans"/>
              </a:rPr>
              <a:t>Há varias formas de se medir</a:t>
            </a:r>
            <a:endParaRPr lang="pt-BR" sz="4800" b="0" strike="noStrike" spc="-1">
              <a:latin typeface="Arial"/>
            </a:endParaRPr>
          </a:p>
        </p:txBody>
      </p:sp>
      <p:sp>
        <p:nvSpPr>
          <p:cNvPr id="886"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Minimum-Cut </a:t>
            </a:r>
            <a:endParaRPr lang="pt-BR" sz="2800" b="0" strike="noStrike" spc="-1">
              <a:latin typeface="Arial"/>
            </a:endParaRPr>
          </a:p>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Girvan-Newman</a:t>
            </a:r>
            <a:endParaRPr lang="pt-BR" sz="2800" b="0" strike="noStrike" spc="-1">
              <a:latin typeface="Arial"/>
            </a:endParaRPr>
          </a:p>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Hierarchical clustering</a:t>
            </a:r>
            <a:endParaRPr lang="pt-BR" sz="2800" b="0" strike="noStrike" spc="-1">
              <a:latin typeface="Arial"/>
            </a:endParaRPr>
          </a:p>
          <a:p>
            <a:pPr marL="432000" indent="-323280">
              <a:lnSpc>
                <a:spcPct val="100000"/>
              </a:lnSpc>
              <a:buClr>
                <a:srgbClr val="000000"/>
              </a:buClr>
              <a:buSzPct val="45000"/>
              <a:buFont typeface="Wingdings" charset="2"/>
              <a:buChar char=""/>
            </a:pPr>
            <a:r>
              <a:rPr lang="pt-BR" sz="2800" b="0" strike="noStrike" spc="-1">
                <a:solidFill>
                  <a:srgbClr val="404040"/>
                </a:solidFill>
                <a:latin typeface="Calibri"/>
                <a:ea typeface="DejaVu Sans"/>
              </a:rPr>
              <a:t>Modularidade</a:t>
            </a:r>
            <a:endParaRPr lang="pt-BR" sz="2800" b="0" strike="noStrike" spc="-1">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sp>
      <p:sp>
        <p:nvSpPr>
          <p:cNvPr id="888"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sp>
      <p:pic>
        <p:nvPicPr>
          <p:cNvPr id="889" name="Picture 262"/>
          <p:cNvPicPr/>
          <p:nvPr/>
        </p:nvPicPr>
        <p:blipFill>
          <a:blip r:embed="rId2"/>
          <a:stretch/>
        </p:blipFill>
        <p:spPr>
          <a:xfrm>
            <a:off x="720000" y="1944000"/>
            <a:ext cx="5619600" cy="3383280"/>
          </a:xfrm>
          <a:prstGeom prst="rect">
            <a:avLst/>
          </a:prstGeom>
          <a:ln>
            <a:noFill/>
          </a:ln>
        </p:spPr>
      </p:pic>
      <p:pic>
        <p:nvPicPr>
          <p:cNvPr id="890" name="Picture 263"/>
          <p:cNvPicPr/>
          <p:nvPr/>
        </p:nvPicPr>
        <p:blipFill>
          <a:blip r:embed="rId3"/>
          <a:stretch/>
        </p:blipFill>
        <p:spPr>
          <a:xfrm>
            <a:off x="6840000" y="2016000"/>
            <a:ext cx="3856320" cy="4177800"/>
          </a:xfrm>
          <a:prstGeom prst="rect">
            <a:avLst/>
          </a:prstGeom>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CustomShape 1"/>
          <p:cNvSpPr/>
          <p:nvPr/>
        </p:nvSpPr>
        <p:spPr>
          <a:xfrm>
            <a:off x="1097280" y="286560"/>
            <a:ext cx="10057320" cy="144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pt-BR" sz="4800" b="1" strike="noStrike" spc="-46">
                <a:solidFill>
                  <a:srgbClr val="404040"/>
                </a:solidFill>
                <a:latin typeface="Calibri Light"/>
                <a:ea typeface="DejaVu Sans"/>
              </a:rPr>
              <a:t>Modularidade</a:t>
            </a:r>
            <a:endParaRPr lang="pt-BR" sz="4800" b="0" strike="noStrike" spc="-1">
              <a:latin typeface="Arial"/>
            </a:endParaRPr>
          </a:p>
        </p:txBody>
      </p:sp>
      <p:sp>
        <p:nvSpPr>
          <p:cNvPr id="892" name="CustomShape 2"/>
          <p:cNvSpPr/>
          <p:nvPr/>
        </p:nvSpPr>
        <p:spPr>
          <a:xfrm>
            <a:off x="1097280" y="1845720"/>
            <a:ext cx="10057320" cy="4022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oAutofit/>
          </a:bodyPr>
          <a:lstStyle/>
          <a:p>
            <a:pPr marL="432000" indent="-323280" algn="just">
              <a:lnSpc>
                <a:spcPct val="100000"/>
              </a:lnSpc>
              <a:buClr>
                <a:srgbClr val="000000"/>
              </a:buClr>
              <a:buSzPct val="45000"/>
              <a:buFont typeface="Wingdings" charset="2"/>
              <a:buChar char=""/>
            </a:pPr>
            <a:r>
              <a:rPr lang="pt-BR" sz="2800" b="0" strike="noStrike" spc="-1">
                <a:solidFill>
                  <a:srgbClr val="404040"/>
                </a:solidFill>
                <a:latin typeface="Calibri"/>
                <a:ea typeface="DejaVu Sans"/>
              </a:rPr>
              <a:t>Modularidade é a fração dos laços internos a comunidades hipóteticas dadas menos a fração esperada se as arestas forem distribuídas aleatoriamente</a:t>
            </a:r>
            <a:endParaRPr lang="pt-BR" sz="2800" b="0" strike="noStrike" spc="-1">
              <a:latin typeface="Arial"/>
            </a:endParaRPr>
          </a:p>
          <a:p>
            <a:pPr marL="432000" indent="-323280" algn="just">
              <a:lnSpc>
                <a:spcPct val="100000"/>
              </a:lnSpc>
              <a:buClr>
                <a:srgbClr val="000000"/>
              </a:buClr>
              <a:buSzPct val="45000"/>
              <a:buFont typeface="Wingdings" charset="2"/>
              <a:buChar char=""/>
            </a:pPr>
            <a:r>
              <a:rPr lang="pt-BR" sz="2800" b="0" strike="noStrike" spc="-1">
                <a:solidFill>
                  <a:srgbClr val="404040"/>
                </a:solidFill>
                <a:latin typeface="Calibri"/>
                <a:ea typeface="DejaVu Sans"/>
              </a:rPr>
              <a:t> </a:t>
            </a:r>
            <a:endParaRPr lang="pt-BR" sz="2800" b="0" strike="noStrike" spc="-1">
              <a:latin typeface="Arial"/>
            </a:endParaRPr>
          </a:p>
          <a:p>
            <a:pPr marL="432000" indent="-323280" algn="just">
              <a:lnSpc>
                <a:spcPct val="100000"/>
              </a:lnSpc>
              <a:buClr>
                <a:srgbClr val="000000"/>
              </a:buClr>
              <a:buSzPct val="45000"/>
              <a:buFont typeface="Wingdings" charset="2"/>
              <a:buChar char=""/>
            </a:pPr>
            <a:r>
              <a:rPr lang="pt-BR" sz="2800" b="0" strike="noStrike" spc="-1">
                <a:solidFill>
                  <a:srgbClr val="404040"/>
                </a:solidFill>
                <a:latin typeface="Calibri"/>
                <a:ea typeface="DejaVu Sans"/>
              </a:rPr>
              <a:t>Varia entre -1 e 1, e é positiva se o número de laços dentro de cada comunidade excede o número de laços esperados aleatoriamente.</a:t>
            </a:r>
            <a:endParaRPr lang="pt-BR" sz="2800" b="0" strike="noStrike" spc="-1">
              <a:latin typeface="Arial"/>
            </a:endParaRPr>
          </a:p>
          <a:p>
            <a:pPr marL="432000" indent="-323280" algn="just">
              <a:lnSpc>
                <a:spcPct val="100000"/>
              </a:lnSpc>
              <a:buClr>
                <a:srgbClr val="000000"/>
              </a:buClr>
              <a:buSzPct val="45000"/>
              <a:buFont typeface="Wingdings" charset="2"/>
              <a:buChar char=""/>
            </a:pPr>
            <a:r>
              <a:rPr lang="pt-BR" sz="2800" b="0" strike="noStrike" spc="-1">
                <a:solidFill>
                  <a:srgbClr val="404040"/>
                </a:solidFill>
                <a:latin typeface="Calibri"/>
                <a:ea typeface="DejaVu Sans"/>
              </a:rPr>
              <a:t>Quanto mais próximo de 1, portanto, melhor o nosso </a:t>
            </a:r>
            <a:r>
              <a:rPr lang="pt-BR" sz="2800" b="0" i="1" strike="noStrike" spc="-1">
                <a:solidFill>
                  <a:srgbClr val="404040"/>
                </a:solidFill>
                <a:latin typeface="Calibri"/>
                <a:ea typeface="DejaVu Sans"/>
              </a:rPr>
              <a:t>fit </a:t>
            </a:r>
            <a:r>
              <a:rPr lang="pt-BR" sz="2800" b="0" strike="noStrike" spc="-1">
                <a:solidFill>
                  <a:srgbClr val="404040"/>
                </a:solidFill>
                <a:latin typeface="Calibri"/>
                <a:ea typeface="DejaVu Sans"/>
              </a:rPr>
              <a:t>das comunidades encontradas. </a:t>
            </a:r>
            <a:endParaRPr lang="pt-BR" sz="2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t-BR" sz="4800" b="1" strike="noStrike" spc="-1" dirty="0">
                <a:solidFill>
                  <a:srgbClr val="404040"/>
                </a:solidFill>
                <a:uFill>
                  <a:solidFill>
                    <a:srgbClr val="FFFFFF"/>
                  </a:solidFill>
                </a:uFill>
                <a:latin typeface="Calibri"/>
                <a:ea typeface="Calibri"/>
              </a:rPr>
              <a:t>O que conta como uma interação</a:t>
            </a:r>
            <a:endParaRPr lang="pt-BR" sz="1800" b="0" strike="noStrike" spc="-1" dirty="0">
              <a:solidFill>
                <a:srgbClr val="000000"/>
              </a:solidFill>
              <a:uFill>
                <a:solidFill>
                  <a:srgbClr val="FFFFFF"/>
                </a:solidFill>
              </a:uFill>
              <a:latin typeface="Arial"/>
            </a:endParaRPr>
          </a:p>
        </p:txBody>
      </p:sp>
      <p:sp>
        <p:nvSpPr>
          <p:cNvPr id="269" name="CustomShape 2"/>
          <p:cNvSpPr/>
          <p:nvPr/>
        </p:nvSpPr>
        <p:spPr>
          <a:xfrm>
            <a:off x="1097280" y="2582280"/>
            <a:ext cx="4934520" cy="3375000"/>
          </a:xfrm>
          <a:prstGeom prst="rect">
            <a:avLst/>
          </a:prstGeom>
          <a:noFill/>
          <a:ln>
            <a:noFill/>
          </a:ln>
        </p:spPr>
        <p:style>
          <a:lnRef idx="0">
            <a:scrgbClr r="0" g="0" b="0"/>
          </a:lnRef>
          <a:fillRef idx="0">
            <a:scrgbClr r="0" g="0" b="0"/>
          </a:fillRef>
          <a:effectRef idx="0">
            <a:scrgbClr r="0" g="0" b="0"/>
          </a:effectRef>
          <a:fontRef idx="minor"/>
        </p:style>
      </p:sp>
      <p:sp>
        <p:nvSpPr>
          <p:cNvPr id="270" name="CustomShape 3"/>
          <p:cNvSpPr/>
          <p:nvPr/>
        </p:nvSpPr>
        <p:spPr>
          <a:xfrm>
            <a:off x="6217920" y="2582280"/>
            <a:ext cx="4934520" cy="3375000"/>
          </a:xfrm>
          <a:prstGeom prst="rect">
            <a:avLst/>
          </a:prstGeom>
          <a:noFill/>
          <a:ln>
            <a:noFill/>
          </a:ln>
        </p:spPr>
        <p:style>
          <a:lnRef idx="0">
            <a:scrgbClr r="0" g="0" b="0"/>
          </a:lnRef>
          <a:fillRef idx="0">
            <a:scrgbClr r="0" g="0" b="0"/>
          </a:fillRef>
          <a:effectRef idx="0">
            <a:scrgbClr r="0" g="0" b="0"/>
          </a:effectRef>
          <a:fontRef idx="minor"/>
        </p:style>
      </p:sp>
      <p:pic>
        <p:nvPicPr>
          <p:cNvPr id="271" name="Google Shape;467;p102"/>
          <p:cNvPicPr/>
          <p:nvPr/>
        </p:nvPicPr>
        <p:blipFill>
          <a:blip r:embed="rId2"/>
          <a:stretch/>
        </p:blipFill>
        <p:spPr>
          <a:xfrm>
            <a:off x="428040" y="1838160"/>
            <a:ext cx="11173680" cy="3751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0" strike="noStrike" spc="-1">
                <a:solidFill>
                  <a:srgbClr val="404040"/>
                </a:solidFill>
                <a:latin typeface="Calibri"/>
                <a:ea typeface="Calibri"/>
              </a:rPr>
              <a:t>Sugestões de Leituras</a:t>
            </a:r>
            <a:endParaRPr lang="pt-BR" sz="4800" b="0" strike="noStrike" spc="-1">
              <a:latin typeface="Arial"/>
            </a:endParaRPr>
          </a:p>
        </p:txBody>
      </p:sp>
      <p:sp>
        <p:nvSpPr>
          <p:cNvPr id="849" name="CustomShape 2"/>
          <p:cNvSpPr/>
          <p:nvPr/>
        </p:nvSpPr>
        <p:spPr>
          <a:xfrm>
            <a:off x="1097280" y="1737360"/>
            <a:ext cx="10481760" cy="42850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nSpc>
                <a:spcPct val="100000"/>
              </a:lnSpc>
            </a:pPr>
            <a:r>
              <a:rPr lang="pt-BR" sz="2000" b="0" strike="noStrike" spc="-1" dirty="0">
                <a:solidFill>
                  <a:srgbClr val="404040"/>
                </a:solidFill>
                <a:latin typeface="Calibri"/>
                <a:ea typeface="Calibri"/>
              </a:rPr>
              <a:t>WASSERMAN, Stanley; FAUST, Katherine. </a:t>
            </a:r>
            <a:r>
              <a:rPr lang="pt-BR" sz="2000" b="1" strike="noStrike" spc="-1" dirty="0">
                <a:solidFill>
                  <a:srgbClr val="404040"/>
                </a:solidFill>
                <a:latin typeface="Calibri"/>
                <a:ea typeface="Calibri"/>
              </a:rPr>
              <a:t>Social network </a:t>
            </a:r>
            <a:r>
              <a:rPr lang="pt-BR" sz="2000" b="1" strike="noStrike" spc="-1" dirty="0" err="1">
                <a:solidFill>
                  <a:srgbClr val="404040"/>
                </a:solidFill>
                <a:latin typeface="Calibri"/>
                <a:ea typeface="Calibri"/>
              </a:rPr>
              <a:t>analysis</a:t>
            </a:r>
            <a:r>
              <a:rPr lang="pt-BR" sz="2000" b="1" strike="noStrike" spc="-1" dirty="0">
                <a:solidFill>
                  <a:srgbClr val="404040"/>
                </a:solidFill>
                <a:latin typeface="Calibri"/>
                <a:ea typeface="Calibri"/>
              </a:rPr>
              <a:t>: </a:t>
            </a:r>
            <a:r>
              <a:rPr lang="pt-BR" sz="2000" b="1" strike="noStrike" spc="-1" dirty="0" err="1">
                <a:solidFill>
                  <a:srgbClr val="404040"/>
                </a:solidFill>
                <a:latin typeface="Calibri"/>
                <a:ea typeface="Calibri"/>
              </a:rPr>
              <a:t>Methods</a:t>
            </a:r>
            <a:r>
              <a:rPr lang="pt-BR" sz="2000" b="1" strike="noStrike" spc="-1" dirty="0">
                <a:solidFill>
                  <a:srgbClr val="404040"/>
                </a:solidFill>
                <a:latin typeface="Calibri"/>
                <a:ea typeface="Calibri"/>
              </a:rPr>
              <a:t> and </a:t>
            </a:r>
            <a:r>
              <a:rPr lang="pt-BR" sz="2000" b="1" strike="noStrike" spc="-1" dirty="0" err="1">
                <a:solidFill>
                  <a:srgbClr val="404040"/>
                </a:solidFill>
                <a:latin typeface="Calibri"/>
                <a:ea typeface="Calibri"/>
              </a:rPr>
              <a:t>applications</a:t>
            </a:r>
            <a:r>
              <a:rPr lang="pt-BR" sz="2000" b="0" strike="noStrike" spc="-1" dirty="0">
                <a:solidFill>
                  <a:srgbClr val="404040"/>
                </a:solidFill>
                <a:latin typeface="Calibri"/>
                <a:ea typeface="Calibri"/>
              </a:rPr>
              <a:t>. Capitulo 1, Cambridge </a:t>
            </a:r>
            <a:r>
              <a:rPr lang="pt-BR" sz="2000" b="0" strike="noStrike" spc="-1" dirty="0" err="1">
                <a:solidFill>
                  <a:srgbClr val="404040"/>
                </a:solidFill>
                <a:latin typeface="Calibri"/>
                <a:ea typeface="Calibri"/>
              </a:rPr>
              <a:t>university</a:t>
            </a:r>
            <a:r>
              <a:rPr lang="pt-BR" sz="2000" b="0" strike="noStrike" spc="-1" dirty="0">
                <a:solidFill>
                  <a:srgbClr val="404040"/>
                </a:solidFill>
                <a:latin typeface="Calibri"/>
                <a:ea typeface="Calibri"/>
              </a:rPr>
              <a:t> </a:t>
            </a:r>
            <a:r>
              <a:rPr lang="pt-BR" sz="2000" b="0" strike="noStrike" spc="-1" dirty="0" err="1">
                <a:solidFill>
                  <a:srgbClr val="404040"/>
                </a:solidFill>
                <a:latin typeface="Calibri"/>
                <a:ea typeface="Calibri"/>
              </a:rPr>
              <a:t>press</a:t>
            </a:r>
            <a:r>
              <a:rPr lang="pt-BR" sz="2000" b="0" strike="noStrike" spc="-1" dirty="0">
                <a:solidFill>
                  <a:srgbClr val="404040"/>
                </a:solidFill>
                <a:latin typeface="Calibri"/>
                <a:ea typeface="Calibri"/>
              </a:rPr>
              <a:t>, 1994.</a:t>
            </a:r>
            <a:endParaRPr lang="pt-BR" sz="2000" b="0" strike="noStrike" spc="-1" dirty="0">
              <a:latin typeface="Arial"/>
            </a:endParaRPr>
          </a:p>
          <a:p>
            <a:pPr>
              <a:lnSpc>
                <a:spcPct val="100000"/>
              </a:lnSpc>
            </a:pPr>
            <a:endParaRPr lang="pt-BR" sz="2000" b="0" strike="noStrike" spc="-1" dirty="0">
              <a:latin typeface="Arial"/>
            </a:endParaRPr>
          </a:p>
          <a:p>
            <a:pPr>
              <a:lnSpc>
                <a:spcPct val="100000"/>
              </a:lnSpc>
            </a:pPr>
            <a:r>
              <a:rPr lang="pt-BR" sz="2000" b="0" strike="noStrike" spc="-1" dirty="0">
                <a:solidFill>
                  <a:srgbClr val="404040"/>
                </a:solidFill>
                <a:latin typeface="Calibri"/>
                <a:ea typeface="Calibri"/>
              </a:rPr>
              <a:t>BARABÁSI, Albert-László. </a:t>
            </a:r>
            <a:r>
              <a:rPr lang="pt-BR" sz="2000" b="0" strike="noStrike" spc="-1" dirty="0" err="1">
                <a:solidFill>
                  <a:srgbClr val="404040"/>
                </a:solidFill>
                <a:latin typeface="Calibri"/>
                <a:ea typeface="Calibri"/>
              </a:rPr>
              <a:t>Linked</a:t>
            </a:r>
            <a:r>
              <a:rPr lang="pt-BR" sz="2000" b="0" strike="noStrike" spc="-1" dirty="0">
                <a:solidFill>
                  <a:srgbClr val="404040"/>
                </a:solidFill>
                <a:latin typeface="Calibri"/>
                <a:ea typeface="Calibri"/>
              </a:rPr>
              <a:t>: The new </a:t>
            </a:r>
            <a:r>
              <a:rPr lang="pt-BR" sz="2000" b="0" strike="noStrike" spc="-1" dirty="0" err="1">
                <a:solidFill>
                  <a:srgbClr val="404040"/>
                </a:solidFill>
                <a:latin typeface="Calibri"/>
                <a:ea typeface="Calibri"/>
              </a:rPr>
              <a:t>science</a:t>
            </a:r>
            <a:r>
              <a:rPr lang="pt-BR" sz="2000" b="0" strike="noStrike" spc="-1" dirty="0">
                <a:solidFill>
                  <a:srgbClr val="404040"/>
                </a:solidFill>
                <a:latin typeface="Calibri"/>
                <a:ea typeface="Calibri"/>
              </a:rPr>
              <a:t> of networks. 2003.</a:t>
            </a:r>
            <a:endParaRPr lang="pt-BR" sz="2000" b="0" strike="noStrike" spc="-1" dirty="0">
              <a:latin typeface="Arial"/>
            </a:endParaRPr>
          </a:p>
          <a:p>
            <a:pPr>
              <a:lnSpc>
                <a:spcPct val="100000"/>
              </a:lnSpc>
            </a:pPr>
            <a:endParaRPr lang="pt-BR" sz="2000" b="0" strike="noStrike" spc="-1" dirty="0">
              <a:latin typeface="Arial"/>
            </a:endParaRPr>
          </a:p>
          <a:p>
            <a:pPr>
              <a:lnSpc>
                <a:spcPct val="100000"/>
              </a:lnSpc>
            </a:pPr>
            <a:r>
              <a:rPr lang="pt-BR" sz="2000" b="0" strike="noStrike" spc="-1" dirty="0">
                <a:solidFill>
                  <a:srgbClr val="404040"/>
                </a:solidFill>
                <a:latin typeface="Calibri"/>
                <a:ea typeface="Calibri"/>
              </a:rPr>
              <a:t>DE NOOY, </a:t>
            </a:r>
            <a:r>
              <a:rPr lang="pt-BR" sz="2000" b="0" strike="noStrike" spc="-1" dirty="0" err="1">
                <a:solidFill>
                  <a:srgbClr val="404040"/>
                </a:solidFill>
                <a:latin typeface="Calibri"/>
                <a:ea typeface="Calibri"/>
              </a:rPr>
              <a:t>Wouter</a:t>
            </a:r>
            <a:r>
              <a:rPr lang="pt-BR" sz="2000" b="0" strike="noStrike" spc="-1" dirty="0">
                <a:solidFill>
                  <a:srgbClr val="404040"/>
                </a:solidFill>
                <a:latin typeface="Calibri"/>
                <a:ea typeface="Calibri"/>
              </a:rPr>
              <a:t>; MRVAR, </a:t>
            </a:r>
            <a:r>
              <a:rPr lang="pt-BR" sz="2000" b="0" strike="noStrike" spc="-1" dirty="0" err="1">
                <a:solidFill>
                  <a:srgbClr val="404040"/>
                </a:solidFill>
                <a:latin typeface="Calibri"/>
                <a:ea typeface="Calibri"/>
              </a:rPr>
              <a:t>Andrej</a:t>
            </a:r>
            <a:r>
              <a:rPr lang="pt-BR" sz="2000" b="0" strike="noStrike" spc="-1" dirty="0">
                <a:solidFill>
                  <a:srgbClr val="404040"/>
                </a:solidFill>
                <a:latin typeface="Calibri"/>
                <a:ea typeface="Calibri"/>
              </a:rPr>
              <a:t>; BATAGELJ, Vladimir. </a:t>
            </a:r>
            <a:r>
              <a:rPr lang="pt-BR" sz="2000" b="1" strike="noStrike" spc="-1" dirty="0" err="1">
                <a:solidFill>
                  <a:srgbClr val="404040"/>
                </a:solidFill>
                <a:latin typeface="Calibri"/>
                <a:ea typeface="Calibri"/>
              </a:rPr>
              <a:t>Exploratory</a:t>
            </a:r>
            <a:r>
              <a:rPr lang="pt-BR" sz="2000" b="1" strike="noStrike" spc="-1" dirty="0">
                <a:solidFill>
                  <a:srgbClr val="404040"/>
                </a:solidFill>
                <a:latin typeface="Calibri"/>
                <a:ea typeface="Calibri"/>
              </a:rPr>
              <a:t> social network </a:t>
            </a:r>
            <a:r>
              <a:rPr lang="pt-BR" sz="2000" b="1" strike="noStrike" spc="-1" dirty="0" err="1">
                <a:solidFill>
                  <a:srgbClr val="404040"/>
                </a:solidFill>
                <a:latin typeface="Calibri"/>
                <a:ea typeface="Calibri"/>
              </a:rPr>
              <a:t>analysis</a:t>
            </a:r>
            <a:r>
              <a:rPr lang="pt-BR" sz="2000" b="1" strike="noStrike" spc="-1" dirty="0">
                <a:solidFill>
                  <a:srgbClr val="404040"/>
                </a:solidFill>
                <a:latin typeface="Calibri"/>
                <a:ea typeface="Calibri"/>
              </a:rPr>
              <a:t> </a:t>
            </a:r>
            <a:r>
              <a:rPr lang="pt-BR" sz="2000" b="1" strike="noStrike" spc="-1" dirty="0" err="1">
                <a:solidFill>
                  <a:srgbClr val="404040"/>
                </a:solidFill>
                <a:latin typeface="Calibri"/>
                <a:ea typeface="Calibri"/>
              </a:rPr>
              <a:t>with</a:t>
            </a:r>
            <a:r>
              <a:rPr lang="pt-BR" sz="2000" b="1" strike="noStrike" spc="-1" dirty="0">
                <a:solidFill>
                  <a:srgbClr val="404040"/>
                </a:solidFill>
                <a:latin typeface="Calibri"/>
                <a:ea typeface="Calibri"/>
              </a:rPr>
              <a:t> </a:t>
            </a:r>
            <a:r>
              <a:rPr lang="pt-BR" sz="2000" b="1" strike="noStrike" spc="-1" dirty="0" err="1">
                <a:solidFill>
                  <a:srgbClr val="404040"/>
                </a:solidFill>
                <a:latin typeface="Calibri"/>
                <a:ea typeface="Calibri"/>
              </a:rPr>
              <a:t>Pajek</a:t>
            </a:r>
            <a:r>
              <a:rPr lang="pt-BR" sz="2000" b="1" strike="noStrike" spc="-1" dirty="0">
                <a:solidFill>
                  <a:srgbClr val="404040"/>
                </a:solidFill>
                <a:latin typeface="Calibri"/>
                <a:ea typeface="Calibri"/>
              </a:rPr>
              <a:t>: </a:t>
            </a:r>
            <a:r>
              <a:rPr lang="pt-BR" sz="2000" b="1" strike="noStrike" spc="-1" dirty="0" err="1">
                <a:solidFill>
                  <a:srgbClr val="404040"/>
                </a:solidFill>
                <a:latin typeface="Calibri"/>
                <a:ea typeface="Calibri"/>
              </a:rPr>
              <a:t>Revised</a:t>
            </a:r>
            <a:r>
              <a:rPr lang="pt-BR" sz="2000" b="1" strike="noStrike" spc="-1" dirty="0">
                <a:solidFill>
                  <a:srgbClr val="404040"/>
                </a:solidFill>
                <a:latin typeface="Calibri"/>
                <a:ea typeface="Calibri"/>
              </a:rPr>
              <a:t> and </a:t>
            </a:r>
            <a:r>
              <a:rPr lang="pt-BR" sz="2000" b="1" strike="noStrike" spc="-1" dirty="0" err="1">
                <a:solidFill>
                  <a:srgbClr val="404040"/>
                </a:solidFill>
                <a:latin typeface="Calibri"/>
                <a:ea typeface="Calibri"/>
              </a:rPr>
              <a:t>expanded</a:t>
            </a:r>
            <a:r>
              <a:rPr lang="pt-BR" sz="2000" b="1" strike="noStrike" spc="-1" dirty="0">
                <a:solidFill>
                  <a:srgbClr val="404040"/>
                </a:solidFill>
                <a:latin typeface="Calibri"/>
                <a:ea typeface="Calibri"/>
              </a:rPr>
              <a:t> </a:t>
            </a:r>
            <a:r>
              <a:rPr lang="pt-BR" sz="2000" b="1" strike="noStrike" spc="-1" dirty="0" err="1">
                <a:solidFill>
                  <a:srgbClr val="404040"/>
                </a:solidFill>
                <a:latin typeface="Calibri"/>
                <a:ea typeface="Calibri"/>
              </a:rPr>
              <a:t>edition</a:t>
            </a:r>
            <a:r>
              <a:rPr lang="pt-BR" sz="2000" b="1" strike="noStrike" spc="-1" dirty="0">
                <a:solidFill>
                  <a:srgbClr val="404040"/>
                </a:solidFill>
                <a:latin typeface="Calibri"/>
                <a:ea typeface="Calibri"/>
              </a:rPr>
              <a:t> for </a:t>
            </a:r>
            <a:r>
              <a:rPr lang="pt-BR" sz="2000" b="1" strike="noStrike" spc="-1" dirty="0" err="1">
                <a:solidFill>
                  <a:srgbClr val="404040"/>
                </a:solidFill>
                <a:latin typeface="Calibri"/>
                <a:ea typeface="Calibri"/>
              </a:rPr>
              <a:t>updated</a:t>
            </a:r>
            <a:r>
              <a:rPr lang="pt-BR" sz="2000" b="1" strike="noStrike" spc="-1" dirty="0">
                <a:solidFill>
                  <a:srgbClr val="404040"/>
                </a:solidFill>
                <a:latin typeface="Calibri"/>
                <a:ea typeface="Calibri"/>
              </a:rPr>
              <a:t> software</a:t>
            </a:r>
            <a:r>
              <a:rPr lang="pt-BR" sz="2000" b="0" strike="noStrike" spc="-1" dirty="0">
                <a:solidFill>
                  <a:srgbClr val="404040"/>
                </a:solidFill>
                <a:latin typeface="Calibri"/>
                <a:ea typeface="Calibri"/>
              </a:rPr>
              <a:t>. Cambridge </a:t>
            </a:r>
            <a:r>
              <a:rPr lang="pt-BR" sz="2000" b="0" strike="noStrike" spc="-1" dirty="0" err="1">
                <a:solidFill>
                  <a:srgbClr val="404040"/>
                </a:solidFill>
                <a:latin typeface="Calibri"/>
                <a:ea typeface="Calibri"/>
              </a:rPr>
              <a:t>University</a:t>
            </a:r>
            <a:r>
              <a:rPr lang="pt-BR" sz="2000" b="0" strike="noStrike" spc="-1" dirty="0">
                <a:solidFill>
                  <a:srgbClr val="404040"/>
                </a:solidFill>
                <a:latin typeface="Calibri"/>
                <a:ea typeface="Calibri"/>
              </a:rPr>
              <a:t> Press, 2018.</a:t>
            </a:r>
            <a:endParaRPr lang="pt-BR" sz="2000" b="0" strike="noStrike" spc="-1" dirty="0">
              <a:latin typeface="Arial"/>
            </a:endParaRPr>
          </a:p>
          <a:p>
            <a:pPr>
              <a:lnSpc>
                <a:spcPct val="100000"/>
              </a:lnSpc>
            </a:pPr>
            <a:endParaRPr lang="pt-BR" sz="2000" b="0" strike="noStrike" spc="-1" dirty="0">
              <a:latin typeface="Arial"/>
            </a:endParaRPr>
          </a:p>
          <a:p>
            <a:pPr>
              <a:lnSpc>
                <a:spcPct val="100000"/>
              </a:lnSpc>
            </a:pPr>
            <a:endParaRPr lang="pt-BR" sz="2000" b="0" strike="noStrike" spc="-1" dirty="0">
              <a:latin typeface="Arial"/>
            </a:endParaRPr>
          </a:p>
          <a:p>
            <a:pPr>
              <a:lnSpc>
                <a:spcPct val="100000"/>
              </a:lnSpc>
            </a:pPr>
            <a:endParaRPr lang="pt-BR"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0" strike="noStrike" spc="-1">
                <a:solidFill>
                  <a:srgbClr val="404040"/>
                </a:solidFill>
                <a:latin typeface="Calibri"/>
                <a:ea typeface="Calibri"/>
              </a:rPr>
              <a:t>Conferências</a:t>
            </a:r>
            <a:endParaRPr lang="pt-BR" sz="4800" b="0" strike="noStrike" spc="-1">
              <a:latin typeface="Arial"/>
            </a:endParaRPr>
          </a:p>
        </p:txBody>
      </p:sp>
      <p:sp>
        <p:nvSpPr>
          <p:cNvPr id="851"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24200">
              <a:lnSpc>
                <a:spcPct val="90000"/>
              </a:lnSpc>
              <a:buClr>
                <a:srgbClr val="E48312"/>
              </a:buClr>
              <a:buFont typeface="Calibri"/>
              <a:buChar char=" "/>
            </a:pPr>
            <a:r>
              <a:rPr lang="pt-BR" sz="2000" b="0" u="sng" strike="noStrike" spc="-1" dirty="0" err="1">
                <a:solidFill>
                  <a:srgbClr val="0000FF"/>
                </a:solidFill>
                <a:uFill>
                  <a:solidFill>
                    <a:srgbClr val="FFFFFF"/>
                  </a:solidFill>
                </a:uFill>
                <a:latin typeface="Calibri"/>
                <a:ea typeface="Calibri"/>
                <a:hlinkClick r:id="rId2"/>
              </a:rPr>
              <a:t>Sunbelt</a:t>
            </a:r>
            <a:r>
              <a:rPr lang="pt-BR" sz="2000" b="0" u="sng" strike="noStrike" spc="-1" dirty="0">
                <a:solidFill>
                  <a:srgbClr val="0000FF"/>
                </a:solidFill>
                <a:uFill>
                  <a:solidFill>
                    <a:srgbClr val="FFFFFF"/>
                  </a:solidFill>
                </a:uFill>
                <a:latin typeface="Calibri"/>
                <a:ea typeface="Calibri"/>
                <a:hlinkClick r:id="rId2"/>
              </a:rPr>
              <a:t> - Social Networks Conference of the International Network for Social Network </a:t>
            </a:r>
            <a:r>
              <a:rPr lang="pt-BR" sz="2000" b="0" u="sng" strike="noStrike" spc="-1" dirty="0" err="1">
                <a:solidFill>
                  <a:srgbClr val="0000FF"/>
                </a:solidFill>
                <a:uFill>
                  <a:solidFill>
                    <a:srgbClr val="FFFFFF"/>
                  </a:solidFill>
                </a:uFill>
                <a:latin typeface="Calibri"/>
                <a:ea typeface="Calibri"/>
                <a:hlinkClick r:id="rId2"/>
              </a:rPr>
              <a:t>Analysis</a:t>
            </a:r>
            <a:r>
              <a:rPr lang="pt-BR" sz="2000" b="0" strike="noStrike" spc="-1" dirty="0">
                <a:solidFill>
                  <a:srgbClr val="404040"/>
                </a:solidFill>
                <a:latin typeface="Calibri"/>
                <a:ea typeface="Calibri"/>
              </a:rPr>
              <a:t> </a:t>
            </a:r>
            <a:endParaRPr lang="pt-BR" sz="2000" b="0" strike="noStrike" spc="-1" dirty="0">
              <a:latin typeface="Arial"/>
            </a:endParaRPr>
          </a:p>
          <a:p>
            <a:pPr>
              <a:lnSpc>
                <a:spcPct val="90000"/>
              </a:lnSpc>
            </a:pPr>
            <a:endParaRPr lang="pt-BR" sz="2000" b="0" strike="noStrike" spc="-1" dirty="0">
              <a:latin typeface="Arial"/>
            </a:endParaRPr>
          </a:p>
          <a:p>
            <a:pPr marL="91440" indent="-124200">
              <a:lnSpc>
                <a:spcPct val="90000"/>
              </a:lnSpc>
              <a:buClr>
                <a:srgbClr val="E48312"/>
              </a:buClr>
              <a:buFont typeface="Calibri"/>
              <a:buChar char=" "/>
            </a:pPr>
            <a:r>
              <a:rPr lang="pt-BR" sz="2000" b="0" u="sng" strike="noStrike" spc="-1" dirty="0" err="1">
                <a:solidFill>
                  <a:srgbClr val="0000FF"/>
                </a:solidFill>
                <a:uFill>
                  <a:solidFill>
                    <a:srgbClr val="FFFFFF"/>
                  </a:solidFill>
                </a:uFill>
                <a:latin typeface="Calibri"/>
                <a:ea typeface="Calibri"/>
                <a:hlinkClick r:id="rId3"/>
              </a:rPr>
              <a:t>NetSci</a:t>
            </a:r>
            <a:r>
              <a:rPr lang="pt-BR" sz="2000" b="0" u="sng" strike="noStrike" spc="-1" dirty="0">
                <a:solidFill>
                  <a:srgbClr val="0000FF"/>
                </a:solidFill>
                <a:uFill>
                  <a:solidFill>
                    <a:srgbClr val="FFFFFF"/>
                  </a:solidFill>
                </a:uFill>
                <a:latin typeface="Calibri"/>
                <a:ea typeface="Calibri"/>
                <a:hlinkClick r:id="rId3"/>
              </a:rPr>
              <a:t> - International </a:t>
            </a:r>
            <a:r>
              <a:rPr lang="pt-BR" sz="2000" b="0" u="sng" strike="noStrike" spc="-1" dirty="0" err="1">
                <a:solidFill>
                  <a:srgbClr val="0000FF"/>
                </a:solidFill>
                <a:uFill>
                  <a:solidFill>
                    <a:srgbClr val="FFFFFF"/>
                  </a:solidFill>
                </a:uFill>
                <a:latin typeface="Calibri"/>
                <a:ea typeface="Calibri"/>
                <a:hlinkClick r:id="rId3"/>
              </a:rPr>
              <a:t>School</a:t>
            </a:r>
            <a:r>
              <a:rPr lang="pt-BR" sz="2000" b="0" u="sng" strike="noStrike" spc="-1" dirty="0">
                <a:solidFill>
                  <a:srgbClr val="0000FF"/>
                </a:solidFill>
                <a:uFill>
                  <a:solidFill>
                    <a:srgbClr val="FFFFFF"/>
                  </a:solidFill>
                </a:uFill>
                <a:latin typeface="Calibri"/>
                <a:ea typeface="Calibri"/>
                <a:hlinkClick r:id="rId3"/>
              </a:rPr>
              <a:t> and Conference on Social Networks</a:t>
            </a:r>
            <a:r>
              <a:rPr lang="pt-BR" sz="2000" b="0" strike="noStrike" spc="-1" dirty="0">
                <a:solidFill>
                  <a:srgbClr val="404040"/>
                </a:solidFill>
                <a:latin typeface="Calibri"/>
                <a:ea typeface="Calibri"/>
              </a:rPr>
              <a:t> </a:t>
            </a:r>
            <a:endParaRPr lang="pt-BR"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0" strike="noStrike" spc="-1">
                <a:solidFill>
                  <a:srgbClr val="404040"/>
                </a:solidFill>
                <a:latin typeface="Calibri"/>
                <a:ea typeface="Calibri"/>
              </a:rPr>
              <a:t>Softwares</a:t>
            </a:r>
            <a:endParaRPr lang="pt-BR" sz="4800" b="0" strike="noStrike" spc="-1">
              <a:latin typeface="Arial"/>
            </a:endParaRPr>
          </a:p>
        </p:txBody>
      </p:sp>
      <p:sp>
        <p:nvSpPr>
          <p:cNvPr id="853" name="CustomShape 2"/>
          <p:cNvSpPr/>
          <p:nvPr/>
        </p:nvSpPr>
        <p:spPr>
          <a:xfrm>
            <a:off x="904680" y="1508760"/>
            <a:ext cx="10596600" cy="49345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nSpc>
                <a:spcPct val="90000"/>
              </a:lnSpc>
            </a:pPr>
            <a:endParaRPr lang="pt-BR" sz="1800" b="0" strike="noStrike" spc="-1">
              <a:latin typeface="Arial"/>
            </a:endParaRPr>
          </a:p>
          <a:p>
            <a:pPr>
              <a:lnSpc>
                <a:spcPct val="100000"/>
              </a:lnSpc>
            </a:pPr>
            <a:r>
              <a:rPr lang="pt-BR" sz="2000" b="0" strike="noStrike" spc="-1">
                <a:solidFill>
                  <a:srgbClr val="404040"/>
                </a:solidFill>
                <a:latin typeface="Calibri"/>
                <a:ea typeface="Calibri"/>
              </a:rPr>
              <a:t>PAJEK</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strike="noStrike" spc="-1">
                <a:solidFill>
                  <a:srgbClr val="404040"/>
                </a:solidFill>
                <a:latin typeface="Calibri"/>
                <a:ea typeface="Calibri"/>
              </a:rPr>
              <a:t>Egonet</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strike="noStrike" spc="-1">
                <a:solidFill>
                  <a:srgbClr val="404040"/>
                </a:solidFill>
                <a:latin typeface="Calibri"/>
                <a:ea typeface="Calibri"/>
              </a:rPr>
              <a:t>E-Net</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u="sng" strike="noStrike" spc="-1">
                <a:solidFill>
                  <a:srgbClr val="0000FF"/>
                </a:solidFill>
                <a:uFill>
                  <a:solidFill>
                    <a:srgbClr val="FFFFFF"/>
                  </a:solidFill>
                </a:uFill>
                <a:latin typeface="Calibri"/>
                <a:ea typeface="Calibri"/>
                <a:hlinkClick r:id="rId2"/>
              </a:rPr>
              <a:t>NodeXL</a:t>
            </a:r>
            <a:r>
              <a:rPr lang="pt-BR" sz="2000" b="0" strike="noStrike" spc="-1">
                <a:solidFill>
                  <a:srgbClr val="404040"/>
                </a:solidFill>
                <a:latin typeface="Calibri"/>
                <a:ea typeface="Calibri"/>
              </a:rPr>
              <a:t> </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strike="noStrike" spc="-1">
                <a:solidFill>
                  <a:srgbClr val="404040"/>
                </a:solidFill>
                <a:latin typeface="Calibri"/>
                <a:ea typeface="Calibri"/>
              </a:rPr>
              <a:t>Igraph(R e python)</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strike="noStrike" spc="-1">
                <a:solidFill>
                  <a:srgbClr val="404040"/>
                </a:solidFill>
                <a:latin typeface="Calibri"/>
                <a:ea typeface="Calibri"/>
              </a:rPr>
              <a:t>GEPHI</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strike="noStrike" spc="-1">
                <a:solidFill>
                  <a:srgbClr val="404040"/>
                </a:solidFill>
                <a:latin typeface="Calibri"/>
                <a:ea typeface="Calibri"/>
              </a:rPr>
              <a:t>SocNetV</a:t>
            </a:r>
            <a:endParaRPr lang="pt-BR"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4800" b="0" strike="noStrike" spc="-1">
                <a:solidFill>
                  <a:srgbClr val="404040"/>
                </a:solidFill>
                <a:latin typeface="Calibri"/>
                <a:ea typeface="Calibri"/>
              </a:rPr>
              <a:t>Plataformas Online</a:t>
            </a:r>
            <a:endParaRPr lang="pt-BR" sz="4800" b="0" strike="noStrike" spc="-1">
              <a:latin typeface="Arial"/>
            </a:endParaRPr>
          </a:p>
        </p:txBody>
      </p:sp>
      <p:sp>
        <p:nvSpPr>
          <p:cNvPr id="855" name="CustomShape 2"/>
          <p:cNvSpPr/>
          <p:nvPr/>
        </p:nvSpPr>
        <p:spPr>
          <a:xfrm>
            <a:off x="1097280" y="2016000"/>
            <a:ext cx="6822720" cy="34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dirty="0">
                <a:latin typeface="Arial"/>
              </a:rPr>
              <a:t>https://moviegalaxies.com/</a:t>
            </a:r>
          </a:p>
        </p:txBody>
      </p:sp>
      <p:sp>
        <p:nvSpPr>
          <p:cNvPr id="856" name="CustomShape 3"/>
          <p:cNvSpPr/>
          <p:nvPr/>
        </p:nvSpPr>
        <p:spPr>
          <a:xfrm>
            <a:off x="1097280" y="2413631"/>
            <a:ext cx="5386320" cy="34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dirty="0">
                <a:solidFill>
                  <a:srgbClr val="000000"/>
                </a:solidFill>
                <a:latin typeface="Arial"/>
                <a:ea typeface="Arial"/>
              </a:rPr>
              <a:t>https://onodo.org/</a:t>
            </a:r>
            <a:endParaRPr lang="pt-BR" sz="1800" b="0" strike="noStrike" spc="-1" dirty="0">
              <a:latin typeface="Arial"/>
            </a:endParaRPr>
          </a:p>
        </p:txBody>
      </p:sp>
      <p:sp>
        <p:nvSpPr>
          <p:cNvPr id="857" name="CustomShape 4"/>
          <p:cNvSpPr/>
          <p:nvPr/>
        </p:nvSpPr>
        <p:spPr>
          <a:xfrm>
            <a:off x="1097280" y="3023463"/>
            <a:ext cx="8895806" cy="34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dirty="0">
                <a:solidFill>
                  <a:srgbClr val="000000"/>
                </a:solidFill>
                <a:latin typeface="Arial"/>
                <a:ea typeface="Arial"/>
              </a:rPr>
              <a:t>https://www.k-government.com/2016/06/28/100-herramientas-analisis-redes-sna-ars/</a:t>
            </a:r>
            <a:endParaRPr lang="pt-BR" sz="1800" b="0" strike="noStrike" spc="-1" dirty="0">
              <a:latin typeface="Arial"/>
            </a:endParaRPr>
          </a:p>
        </p:txBody>
      </p:sp>
      <p:sp>
        <p:nvSpPr>
          <p:cNvPr id="7" name="TextBox 6">
            <a:extLst>
              <a:ext uri="{FF2B5EF4-FFF2-40B4-BE49-F238E27FC236}">
                <a16:creationId xmlns:a16="http://schemas.microsoft.com/office/drawing/2014/main" id="{8818FFD5-EE88-4C55-9C03-337A9DF6CBE7}"/>
              </a:ext>
            </a:extLst>
          </p:cNvPr>
          <p:cNvSpPr txBox="1"/>
          <p:nvPr/>
        </p:nvSpPr>
        <p:spPr>
          <a:xfrm>
            <a:off x="1097279" y="3633295"/>
            <a:ext cx="9073087" cy="369332"/>
          </a:xfrm>
          <a:prstGeom prst="rect">
            <a:avLst/>
          </a:prstGeom>
          <a:noFill/>
        </p:spPr>
        <p:txBody>
          <a:bodyPr wrap="square">
            <a:spAutoFit/>
          </a:bodyPr>
          <a:lstStyle/>
          <a:p>
            <a:r>
              <a:rPr lang="pt-BR" dirty="0"/>
              <a:t>http://www.visualcomplexity.com/vc/</a:t>
            </a:r>
          </a:p>
        </p:txBody>
      </p:sp>
      <p:sp>
        <p:nvSpPr>
          <p:cNvPr id="9" name="TextBox 8">
            <a:extLst>
              <a:ext uri="{FF2B5EF4-FFF2-40B4-BE49-F238E27FC236}">
                <a16:creationId xmlns:a16="http://schemas.microsoft.com/office/drawing/2014/main" id="{F749D394-28FC-43BF-8C62-6331D1AD0FD1}"/>
              </a:ext>
            </a:extLst>
          </p:cNvPr>
          <p:cNvSpPr txBox="1"/>
          <p:nvPr/>
        </p:nvSpPr>
        <p:spPr>
          <a:xfrm>
            <a:off x="1097278" y="4232160"/>
            <a:ext cx="8895805" cy="369332"/>
          </a:xfrm>
          <a:prstGeom prst="rect">
            <a:avLst/>
          </a:prstGeom>
          <a:noFill/>
        </p:spPr>
        <p:txBody>
          <a:bodyPr wrap="square">
            <a:spAutoFit/>
          </a:bodyPr>
          <a:lstStyle/>
          <a:p>
            <a:r>
              <a:rPr lang="pt-BR" dirty="0"/>
              <a:t>https://sites.fas.harvard.edu/~histecon/visualizing/index.html</a:t>
            </a:r>
          </a:p>
        </p:txBody>
      </p:sp>
      <p:sp>
        <p:nvSpPr>
          <p:cNvPr id="11" name="TextBox 10">
            <a:extLst>
              <a:ext uri="{FF2B5EF4-FFF2-40B4-BE49-F238E27FC236}">
                <a16:creationId xmlns:a16="http://schemas.microsoft.com/office/drawing/2014/main" id="{3F905333-EDAC-4847-A91F-57752D89BCE8}"/>
              </a:ext>
            </a:extLst>
          </p:cNvPr>
          <p:cNvSpPr txBox="1"/>
          <p:nvPr/>
        </p:nvSpPr>
        <p:spPr>
          <a:xfrm>
            <a:off x="1097278" y="5054957"/>
            <a:ext cx="6097554" cy="369332"/>
          </a:xfrm>
          <a:prstGeom prst="rect">
            <a:avLst/>
          </a:prstGeom>
          <a:noFill/>
        </p:spPr>
        <p:txBody>
          <a:bodyPr wrap="square">
            <a:spAutoFit/>
          </a:bodyPr>
          <a:lstStyle/>
          <a:p>
            <a:r>
              <a:rPr lang="pt-BR" dirty="0"/>
              <a:t>https://analytics.mentionmapp.com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0" strike="noStrike" spc="-1">
                <a:solidFill>
                  <a:srgbClr val="404040"/>
                </a:solidFill>
                <a:latin typeface="Calibri"/>
                <a:ea typeface="Calibri"/>
              </a:rPr>
              <a:t>Repositório de Dados Relacionais</a:t>
            </a:r>
            <a:endParaRPr lang="pt-BR" sz="4800" b="0" strike="noStrike" spc="-1">
              <a:latin typeface="Arial"/>
            </a:endParaRPr>
          </a:p>
        </p:txBody>
      </p:sp>
      <p:sp>
        <p:nvSpPr>
          <p:cNvPr id="859" name="CustomShape 2"/>
          <p:cNvSpPr/>
          <p:nvPr/>
        </p:nvSpPr>
        <p:spPr>
          <a:xfrm>
            <a:off x="1097280" y="1845720"/>
            <a:ext cx="1005516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nSpc>
                <a:spcPct val="90000"/>
              </a:lnSpc>
            </a:pPr>
            <a:endParaRPr lang="pt-BR" sz="1800" b="0" strike="noStrike" spc="-1">
              <a:latin typeface="Arial"/>
            </a:endParaRPr>
          </a:p>
          <a:p>
            <a:pPr marL="91440" indent="-124200">
              <a:lnSpc>
                <a:spcPct val="90000"/>
              </a:lnSpc>
              <a:buClr>
                <a:srgbClr val="E48312"/>
              </a:buClr>
              <a:buFont typeface="Calibri"/>
              <a:buChar char=" "/>
            </a:pPr>
            <a:r>
              <a:rPr lang="pt-BR" sz="2000" b="0" u="sng" strike="noStrike" spc="-1">
                <a:solidFill>
                  <a:srgbClr val="0000FF"/>
                </a:solidFill>
                <a:uFill>
                  <a:solidFill>
                    <a:srgbClr val="FFFFFF"/>
                  </a:solidFill>
                </a:uFill>
                <a:latin typeface="Calibri"/>
                <a:ea typeface="Calibri"/>
                <a:hlinkClick r:id="rId2"/>
              </a:rPr>
              <a:t>http://networkdata.ics.uci.edu/</a:t>
            </a:r>
            <a:endParaRPr lang="pt-BR" sz="2000" b="0" strike="noStrike" spc="-1">
              <a:latin typeface="Arial"/>
            </a:endParaRPr>
          </a:p>
          <a:p>
            <a:pPr>
              <a:lnSpc>
                <a:spcPct val="90000"/>
              </a:lnSpc>
            </a:pPr>
            <a:endParaRPr lang="pt-BR" sz="2000" b="0" strike="noStrike" spc="-1">
              <a:latin typeface="Arial"/>
            </a:endParaRPr>
          </a:p>
          <a:p>
            <a:pPr marL="91440" indent="-124200">
              <a:lnSpc>
                <a:spcPct val="90000"/>
              </a:lnSpc>
              <a:buClr>
                <a:srgbClr val="E48312"/>
              </a:buClr>
              <a:buFont typeface="Calibri"/>
              <a:buChar char=" "/>
            </a:pPr>
            <a:r>
              <a:rPr lang="pt-BR" sz="2000" b="0" u="sng" strike="noStrike" spc="-1">
                <a:solidFill>
                  <a:srgbClr val="0000FF"/>
                </a:solidFill>
                <a:uFill>
                  <a:solidFill>
                    <a:srgbClr val="FFFFFF"/>
                  </a:solidFill>
                </a:uFill>
                <a:latin typeface="Calibri"/>
                <a:ea typeface="Calibri"/>
                <a:hlinkClick r:id="rId3"/>
              </a:rPr>
              <a:t>http://vlado.fmf.uni-lj.si/pub/networks/data/</a:t>
            </a:r>
            <a:endParaRPr lang="pt-BR" sz="2000" b="0" strike="noStrike" spc="-1">
              <a:latin typeface="Arial"/>
            </a:endParaRPr>
          </a:p>
          <a:p>
            <a:pPr>
              <a:lnSpc>
                <a:spcPct val="90000"/>
              </a:lnSpc>
            </a:pPr>
            <a:endParaRPr lang="pt-BR" sz="2000" b="0" strike="noStrike" spc="-1">
              <a:latin typeface="Arial"/>
            </a:endParaRPr>
          </a:p>
          <a:p>
            <a:pPr marL="91440" indent="-124200">
              <a:lnSpc>
                <a:spcPct val="90000"/>
              </a:lnSpc>
              <a:buClr>
                <a:srgbClr val="E48312"/>
              </a:buClr>
              <a:buFont typeface="Calibri"/>
              <a:buChar char=" "/>
            </a:pPr>
            <a:r>
              <a:rPr lang="pt-BR" sz="2000" b="0" u="sng" strike="noStrike" spc="-1">
                <a:solidFill>
                  <a:srgbClr val="0000FF"/>
                </a:solidFill>
                <a:uFill>
                  <a:solidFill>
                    <a:srgbClr val="FFFFFF"/>
                  </a:solidFill>
                </a:uFill>
                <a:latin typeface="Calibri"/>
                <a:ea typeface="Calibri"/>
                <a:hlinkClick r:id="rId4"/>
              </a:rPr>
              <a:t>http://networkrepository.com/</a:t>
            </a:r>
            <a:endParaRPr lang="pt-BR" sz="2000" b="0" strike="noStrike" spc="-1">
              <a:latin typeface="Arial"/>
            </a:endParaRPr>
          </a:p>
          <a:p>
            <a:pPr marL="91440" indent="-124200">
              <a:lnSpc>
                <a:spcPct val="90000"/>
              </a:lnSpc>
              <a:buClr>
                <a:srgbClr val="E48312"/>
              </a:buClr>
              <a:buFont typeface="Calibri"/>
              <a:buChar char=" "/>
            </a:pPr>
            <a:r>
              <a:rPr lang="pt-BR" sz="2000" b="0" u="sng" strike="noStrike" spc="-1">
                <a:solidFill>
                  <a:srgbClr val="0000FF"/>
                </a:solidFill>
                <a:uFill>
                  <a:solidFill>
                    <a:srgbClr val="FFFFFF"/>
                  </a:solidFill>
                </a:uFill>
                <a:latin typeface="Calibri"/>
                <a:ea typeface="Calibri"/>
                <a:hlinkClick r:id="rId5"/>
              </a:rPr>
              <a:t>http://konect.uni-koblenz.de</a:t>
            </a:r>
            <a:endParaRPr lang="pt-BR" sz="2000" b="0" strike="noStrike" spc="-1">
              <a:latin typeface="Arial"/>
            </a:endParaRPr>
          </a:p>
          <a:p>
            <a:pPr marL="91440" indent="-124200">
              <a:lnSpc>
                <a:spcPct val="90000"/>
              </a:lnSpc>
              <a:buClr>
                <a:srgbClr val="E48312"/>
              </a:buClr>
              <a:buFont typeface="Calibri"/>
              <a:buChar char=" "/>
            </a:pPr>
            <a:r>
              <a:rPr lang="pt-BR" sz="2000" b="0" u="sng" strike="noStrike" spc="-1">
                <a:solidFill>
                  <a:srgbClr val="0000FF"/>
                </a:solidFill>
                <a:uFill>
                  <a:solidFill>
                    <a:srgbClr val="FFFFFF"/>
                  </a:solidFill>
                </a:uFill>
                <a:latin typeface="Calibri"/>
                <a:ea typeface="Calibri"/>
                <a:hlinkClick r:id="rId6"/>
              </a:rPr>
              <a:t>http://www.sociopatterns.org/datasets/</a:t>
            </a:r>
            <a:endParaRPr lang="pt-BR" sz="2000" b="0" strike="noStrike" spc="-1">
              <a:latin typeface="Arial"/>
            </a:endParaRPr>
          </a:p>
          <a:p>
            <a:pPr>
              <a:lnSpc>
                <a:spcPct val="90000"/>
              </a:lnSpc>
            </a:pPr>
            <a:endParaRPr lang="pt-BR" sz="2000" b="0" strike="noStrike" spc="-1">
              <a:latin typeface="Arial"/>
            </a:endParaRPr>
          </a:p>
          <a:p>
            <a:pPr>
              <a:lnSpc>
                <a:spcPct val="90000"/>
              </a:lnSpc>
            </a:pPr>
            <a:endParaRPr lang="pt-BR" sz="2000" b="0" strike="noStrike" spc="-1">
              <a:latin typeface="Arial"/>
            </a:endParaRPr>
          </a:p>
        </p:txBody>
      </p:sp>
      <p:sp>
        <p:nvSpPr>
          <p:cNvPr id="860" name="CustomShape 3"/>
          <p:cNvSpPr/>
          <p:nvPr/>
        </p:nvSpPr>
        <p:spPr>
          <a:xfrm>
            <a:off x="1224000" y="4405320"/>
            <a:ext cx="5494680" cy="34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FF"/>
                </a:solidFill>
                <a:latin typeface="Arial"/>
              </a:rPr>
              <a:t>https://github.com/briatte/awesome-network-analysis</a:t>
            </a:r>
            <a:endParaRPr lang="pt-BR"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pt-BR" sz="4800" b="1" strike="noStrike" spc="-1" dirty="0">
                <a:solidFill>
                  <a:srgbClr val="404040"/>
                </a:solidFill>
                <a:uFill>
                  <a:solidFill>
                    <a:srgbClr val="FFFFFF"/>
                  </a:solidFill>
                </a:uFill>
                <a:latin typeface="Calibri"/>
                <a:ea typeface="Calibri"/>
              </a:rPr>
              <a:t>Como representar redes?</a:t>
            </a:r>
            <a:endParaRPr lang="pt-BR" sz="1800" b="0" strike="noStrike" spc="-1" dirty="0">
              <a:solidFill>
                <a:srgbClr val="000000"/>
              </a:solidFill>
              <a:uFill>
                <a:solidFill>
                  <a:srgbClr val="FFFFFF"/>
                </a:solidFill>
              </a:uFill>
              <a:latin typeface="Arial"/>
            </a:endParaRPr>
          </a:p>
        </p:txBody>
      </p:sp>
      <p:sp>
        <p:nvSpPr>
          <p:cNvPr id="273" name="CustomShape 2"/>
          <p:cNvSpPr/>
          <p:nvPr/>
        </p:nvSpPr>
        <p:spPr>
          <a:xfrm>
            <a:off x="544680" y="1741320"/>
            <a:ext cx="5181480" cy="44632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24200">
              <a:lnSpc>
                <a:spcPct val="90000"/>
              </a:lnSpc>
              <a:buClr>
                <a:srgbClr val="E48312"/>
              </a:buClr>
              <a:buFont typeface="Calibri"/>
              <a:buChar char=" "/>
            </a:pPr>
            <a:r>
              <a:rPr lang="pt-BR" sz="2000" b="0" strike="noStrike" spc="-1" dirty="0">
                <a:solidFill>
                  <a:srgbClr val="404040"/>
                </a:solidFill>
                <a:uFill>
                  <a:solidFill>
                    <a:srgbClr val="FFFFFF"/>
                  </a:solidFill>
                </a:uFill>
                <a:latin typeface="Calibri"/>
                <a:ea typeface="Calibri"/>
              </a:rPr>
              <a:t> Formalmente: uma rede é uma coleção de:</a:t>
            </a:r>
            <a:endParaRPr lang="pt-BR" sz="1800" b="0" strike="noStrike" spc="-1" dirty="0">
              <a:solidFill>
                <a:srgbClr val="000000"/>
              </a:solidFill>
              <a:uFill>
                <a:solidFill>
                  <a:srgbClr val="FFFFFF"/>
                </a:solidFill>
              </a:uFill>
              <a:latin typeface="Arial"/>
            </a:endParaRPr>
          </a:p>
          <a:p>
            <a:pPr>
              <a:lnSpc>
                <a:spcPct val="100000"/>
              </a:lnSpc>
            </a:pPr>
            <a:r>
              <a:rPr lang="pt-BR" sz="2000" b="1" strike="noStrike" spc="-1" dirty="0">
                <a:solidFill>
                  <a:srgbClr val="404040"/>
                </a:solidFill>
                <a:uFill>
                  <a:solidFill>
                    <a:srgbClr val="FFFFFF"/>
                  </a:solidFill>
                </a:uFill>
                <a:latin typeface="Calibri"/>
                <a:ea typeface="Calibri"/>
              </a:rPr>
              <a:t>Nós</a:t>
            </a:r>
            <a:r>
              <a:rPr lang="pt-BR" sz="2000" b="0" strike="noStrike" spc="-1" dirty="0">
                <a:solidFill>
                  <a:srgbClr val="404040"/>
                </a:solidFill>
                <a:uFill>
                  <a:solidFill>
                    <a:srgbClr val="FFFFFF"/>
                  </a:solidFill>
                </a:uFill>
                <a:latin typeface="Calibri"/>
                <a:ea typeface="Calibri"/>
              </a:rPr>
              <a:t>: Qualquer tipo de entidade, no caso, deste curso, todas as entidades são atores sociais de qualquer tipo</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r>
              <a:rPr lang="pt-BR" sz="2000" b="1" strike="noStrike" spc="-1" dirty="0">
                <a:solidFill>
                  <a:srgbClr val="404040"/>
                </a:solidFill>
                <a:uFill>
                  <a:solidFill>
                    <a:srgbClr val="FFFFFF"/>
                  </a:solidFill>
                </a:uFill>
                <a:latin typeface="Calibri"/>
                <a:ea typeface="Calibri"/>
              </a:rPr>
              <a:t>Laços: </a:t>
            </a:r>
            <a:r>
              <a:rPr lang="pt-BR" sz="2000" b="0" strike="noStrike" spc="-1" dirty="0">
                <a:solidFill>
                  <a:srgbClr val="404040"/>
                </a:solidFill>
                <a:uFill>
                  <a:solidFill>
                    <a:srgbClr val="FFFFFF"/>
                  </a:solidFill>
                </a:uFill>
                <a:latin typeface="Calibri"/>
                <a:ea typeface="Calibri"/>
              </a:rPr>
              <a:t>Conjunto das relações que conectam os nós </a:t>
            </a:r>
          </a:p>
          <a:p>
            <a:pPr>
              <a:lnSpc>
                <a:spcPct val="100000"/>
              </a:lnSpc>
            </a:pPr>
            <a:endParaRPr lang="pt-BR" sz="2000" spc="-1" dirty="0">
              <a:solidFill>
                <a:srgbClr val="404040"/>
              </a:solidFill>
              <a:uFill>
                <a:solidFill>
                  <a:srgbClr val="FFFFFF"/>
                </a:solidFill>
              </a:uFill>
              <a:latin typeface="Calibri"/>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r>
              <a:rPr lang="pt-BR" sz="2000" b="1" strike="noStrike" spc="-1" dirty="0">
                <a:solidFill>
                  <a:srgbClr val="404040"/>
                </a:solidFill>
                <a:uFill>
                  <a:solidFill>
                    <a:srgbClr val="FFFFFF"/>
                  </a:solidFill>
                </a:uFill>
                <a:latin typeface="Calibri"/>
                <a:ea typeface="Calibri"/>
              </a:rPr>
              <a:t>Representa-se a rede matematicamente através de grafos e representações visuais. </a:t>
            </a:r>
            <a:endParaRPr lang="pt-BR" sz="1800" b="0" strike="noStrike" spc="-1" dirty="0">
              <a:solidFill>
                <a:srgbClr val="000000"/>
              </a:solidFill>
              <a:uFill>
                <a:solidFill>
                  <a:srgbClr val="FFFFFF"/>
                </a:solidFill>
              </a:uFill>
              <a:latin typeface="Arial"/>
            </a:endParaRPr>
          </a:p>
        </p:txBody>
      </p:sp>
      <p:pic>
        <p:nvPicPr>
          <p:cNvPr id="274" name="Google Shape;474;p103"/>
          <p:cNvPicPr/>
          <p:nvPr/>
        </p:nvPicPr>
        <p:blipFill>
          <a:blip r:embed="rId2"/>
          <a:stretch/>
        </p:blipFill>
        <p:spPr>
          <a:xfrm>
            <a:off x="6029640" y="1741320"/>
            <a:ext cx="5471640" cy="4187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sz="4800" b="0" strike="noStrike" spc="-1" dirty="0">
                <a:solidFill>
                  <a:srgbClr val="404040"/>
                </a:solidFill>
                <a:uFill>
                  <a:solidFill>
                    <a:srgbClr val="FFFFFF"/>
                  </a:solidFill>
                </a:uFill>
                <a:latin typeface="Calibri"/>
                <a:ea typeface="Calibri"/>
              </a:rPr>
              <a:t>Questões Sociológicas  e Redes</a:t>
            </a:r>
            <a:endParaRPr lang="pt-BR" sz="1800" b="0" strike="noStrike" spc="-1" dirty="0">
              <a:solidFill>
                <a:srgbClr val="000000"/>
              </a:solidFill>
              <a:uFill>
                <a:solidFill>
                  <a:srgbClr val="FFFFFF"/>
                </a:solidFill>
              </a:uFill>
              <a:latin typeface="Arial"/>
            </a:endParaRPr>
          </a:p>
        </p:txBody>
      </p:sp>
      <p:sp>
        <p:nvSpPr>
          <p:cNvPr id="279" name="CustomShape 2"/>
          <p:cNvSpPr/>
          <p:nvPr/>
        </p:nvSpPr>
        <p:spPr>
          <a:xfrm>
            <a:off x="1097280" y="1915848"/>
            <a:ext cx="8912160" cy="42850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nSpc>
                <a:spcPct val="90000"/>
              </a:lnSpc>
            </a:pPr>
            <a:endParaRPr lang="pt-BR" sz="1800" b="0" strike="noStrike" spc="-1" dirty="0">
              <a:solidFill>
                <a:srgbClr val="000000"/>
              </a:solidFill>
              <a:uFill>
                <a:solidFill>
                  <a:srgbClr val="FFFFFF"/>
                </a:solidFill>
              </a:uFill>
              <a:latin typeface="Arial"/>
            </a:endParaRPr>
          </a:p>
          <a:p>
            <a:pPr marL="457200" indent="-457200">
              <a:lnSpc>
                <a:spcPct val="90000"/>
              </a:lnSpc>
              <a:buClr>
                <a:srgbClr val="E48312"/>
              </a:buClr>
              <a:buFont typeface="Arial" panose="020B0604020202020204" pitchFamily="34" charset="0"/>
              <a:buChar char="•"/>
            </a:pPr>
            <a:r>
              <a:rPr lang="pt-BR" sz="2000" b="0" strike="noStrike" spc="-1" dirty="0">
                <a:solidFill>
                  <a:srgbClr val="404040"/>
                </a:solidFill>
                <a:uFill>
                  <a:solidFill>
                    <a:srgbClr val="FFFFFF"/>
                  </a:solidFill>
                </a:uFill>
                <a:latin typeface="Calibri"/>
                <a:ea typeface="Calibri"/>
              </a:rPr>
              <a:t>O que é poder? O que significa ter poder sobre um conjunto de pessoas? O que significa ter poder sobre um conjunto de relações?</a:t>
            </a:r>
          </a:p>
          <a:p>
            <a:pPr marL="342900" indent="-342900">
              <a:lnSpc>
                <a:spcPct val="90000"/>
              </a:lnSpc>
              <a:buClr>
                <a:srgbClr val="E48312"/>
              </a:buClr>
              <a:buFont typeface="Arial" panose="020B0604020202020204" pitchFamily="34" charset="0"/>
              <a:buChar char="•"/>
            </a:pPr>
            <a:endParaRPr lang="pt-BR" sz="1800" b="0" strike="noStrike" spc="-1" dirty="0">
              <a:solidFill>
                <a:srgbClr val="000000"/>
              </a:solidFill>
              <a:uFill>
                <a:solidFill>
                  <a:srgbClr val="FFFFFF"/>
                </a:solidFill>
              </a:uFill>
              <a:latin typeface="Arial"/>
            </a:endParaRPr>
          </a:p>
          <a:p>
            <a:pPr marL="457200" indent="-457200">
              <a:lnSpc>
                <a:spcPct val="90000"/>
              </a:lnSpc>
              <a:buClr>
                <a:srgbClr val="E48312"/>
              </a:buClr>
              <a:buFont typeface="Arial" panose="020B0604020202020204" pitchFamily="34" charset="0"/>
              <a:buChar char="•"/>
            </a:pPr>
            <a:r>
              <a:rPr lang="pt-BR" sz="2000" b="0" strike="noStrike" spc="-1" dirty="0">
                <a:solidFill>
                  <a:srgbClr val="404040"/>
                </a:solidFill>
                <a:uFill>
                  <a:solidFill>
                    <a:srgbClr val="FFFFFF"/>
                  </a:solidFill>
                </a:uFill>
                <a:latin typeface="Calibri"/>
                <a:ea typeface="Calibri"/>
              </a:rPr>
              <a:t>Como definir grupos dentro de uma rede? De que modo, os processos de diferenciação e integração ocorrem dentro de um conjunto de relações?</a:t>
            </a:r>
          </a:p>
          <a:p>
            <a:pPr marL="342900" indent="-342900">
              <a:lnSpc>
                <a:spcPct val="90000"/>
              </a:lnSpc>
              <a:buClr>
                <a:srgbClr val="E48312"/>
              </a:buClr>
              <a:buFont typeface="Arial" panose="020B0604020202020204" pitchFamily="34" charset="0"/>
              <a:buChar char="•"/>
            </a:pPr>
            <a:endParaRPr lang="pt-BR" sz="1800" b="0" strike="noStrike" spc="-1" dirty="0">
              <a:solidFill>
                <a:srgbClr val="000000"/>
              </a:solidFill>
              <a:uFill>
                <a:solidFill>
                  <a:srgbClr val="FFFFFF"/>
                </a:solidFill>
              </a:uFill>
              <a:latin typeface="Arial"/>
            </a:endParaRPr>
          </a:p>
          <a:p>
            <a:pPr marL="457200" indent="-457200">
              <a:lnSpc>
                <a:spcPct val="90000"/>
              </a:lnSpc>
              <a:buClr>
                <a:srgbClr val="E48312"/>
              </a:buClr>
              <a:buFont typeface="Arial" panose="020B0604020202020204" pitchFamily="34" charset="0"/>
              <a:buChar char="•"/>
            </a:pPr>
            <a:r>
              <a:rPr lang="pt-BR" sz="2000" b="0" strike="noStrike" spc="-1" dirty="0">
                <a:solidFill>
                  <a:srgbClr val="404040"/>
                </a:solidFill>
                <a:uFill>
                  <a:solidFill>
                    <a:srgbClr val="FFFFFF"/>
                  </a:solidFill>
                </a:uFill>
                <a:latin typeface="Calibri"/>
                <a:ea typeface="Calibri"/>
              </a:rPr>
              <a:t>Existe a possibilidade de fissão ou fusão de grupos dentro de uma rede?</a:t>
            </a:r>
          </a:p>
          <a:p>
            <a:pPr marL="342900" indent="-342900">
              <a:lnSpc>
                <a:spcPct val="90000"/>
              </a:lnSpc>
              <a:buClr>
                <a:srgbClr val="E48312"/>
              </a:buClr>
              <a:buFont typeface="Arial" panose="020B0604020202020204" pitchFamily="34" charset="0"/>
              <a:buChar char="•"/>
            </a:pPr>
            <a:endParaRPr lang="pt-BR" sz="1800" b="0" strike="noStrike" spc="-1" dirty="0">
              <a:solidFill>
                <a:srgbClr val="000000"/>
              </a:solidFill>
              <a:uFill>
                <a:solidFill>
                  <a:srgbClr val="FFFFFF"/>
                </a:solidFill>
              </a:uFill>
              <a:latin typeface="Arial"/>
            </a:endParaRPr>
          </a:p>
          <a:p>
            <a:pPr marL="457200" indent="-457200">
              <a:lnSpc>
                <a:spcPct val="90000"/>
              </a:lnSpc>
              <a:buClr>
                <a:srgbClr val="E48312"/>
              </a:buClr>
              <a:buFont typeface="Arial" panose="020B0604020202020204" pitchFamily="34" charset="0"/>
              <a:buChar char="•"/>
            </a:pPr>
            <a:r>
              <a:rPr lang="pt-BR" sz="2000" b="0" strike="noStrike" spc="-1" dirty="0">
                <a:solidFill>
                  <a:srgbClr val="404040"/>
                </a:solidFill>
                <a:uFill>
                  <a:solidFill>
                    <a:srgbClr val="FFFFFF"/>
                  </a:solidFill>
                </a:uFill>
                <a:latin typeface="Calibri"/>
                <a:ea typeface="Calibri"/>
              </a:rPr>
              <a:t>De que forma determinadas posições e funções podem ser definidas dentro de uma rede? De que modo, essas posições afetam a estrutura de incentivos e os interesses dos agentes sociais? </a:t>
            </a:r>
          </a:p>
          <a:p>
            <a:pPr marL="342900" indent="-342900">
              <a:lnSpc>
                <a:spcPct val="90000"/>
              </a:lnSpc>
              <a:buClr>
                <a:srgbClr val="E48312"/>
              </a:buClr>
              <a:buFont typeface="Arial" panose="020B0604020202020204" pitchFamily="34" charset="0"/>
              <a:buChar char="•"/>
            </a:pPr>
            <a:endParaRPr lang="pt-BR" sz="1800" b="0" strike="noStrike" spc="-1" dirty="0">
              <a:solidFill>
                <a:srgbClr val="000000"/>
              </a:solidFill>
              <a:uFill>
                <a:solidFill>
                  <a:srgbClr val="FFFFFF"/>
                </a:solidFill>
              </a:uFill>
              <a:latin typeface="Arial"/>
            </a:endParaRPr>
          </a:p>
          <a:p>
            <a:pPr marL="457200" indent="-457200">
              <a:lnSpc>
                <a:spcPct val="90000"/>
              </a:lnSpc>
              <a:buClr>
                <a:srgbClr val="E48312"/>
              </a:buClr>
              <a:buFont typeface="Arial" panose="020B0604020202020204" pitchFamily="34" charset="0"/>
              <a:buChar char="•"/>
            </a:pPr>
            <a:r>
              <a:rPr lang="pt-BR" sz="2000" b="0" strike="noStrike" spc="-1" dirty="0">
                <a:solidFill>
                  <a:srgbClr val="404040"/>
                </a:solidFill>
                <a:uFill>
                  <a:solidFill>
                    <a:srgbClr val="FFFFFF"/>
                  </a:solidFill>
                </a:uFill>
                <a:latin typeface="Calibri"/>
                <a:ea typeface="Calibri"/>
              </a:rPr>
              <a:t>Quais processos relacionais estão na base da formação de alianças e conflitos entre os agentes sociais?</a:t>
            </a:r>
            <a:endParaRPr lang="pt-B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1097280" y="286560"/>
            <a:ext cx="10055160" cy="14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pt-BR" sz="4800" b="0" strike="noStrike" spc="-1" dirty="0">
                <a:solidFill>
                  <a:srgbClr val="404040"/>
                </a:solidFill>
                <a:uFill>
                  <a:solidFill>
                    <a:srgbClr val="FFFFFF"/>
                  </a:solidFill>
                </a:uFill>
                <a:latin typeface="Calibri"/>
                <a:ea typeface="Calibri"/>
              </a:rPr>
              <a:t>Efeitos “Famosos” de Rede e nas Redes</a:t>
            </a:r>
            <a:endParaRPr lang="pt-BR" sz="1800" b="0" strike="noStrike" spc="-1" dirty="0">
              <a:solidFill>
                <a:srgbClr val="000000"/>
              </a:solidFill>
              <a:uFill>
                <a:solidFill>
                  <a:srgbClr val="FFFFFF"/>
                </a:solidFill>
              </a:uFill>
              <a:latin typeface="Arial"/>
            </a:endParaRPr>
          </a:p>
        </p:txBody>
      </p:sp>
      <p:sp>
        <p:nvSpPr>
          <p:cNvPr id="284" name="CustomShape 2"/>
          <p:cNvSpPr/>
          <p:nvPr/>
        </p:nvSpPr>
        <p:spPr>
          <a:xfrm>
            <a:off x="1097280" y="1845720"/>
            <a:ext cx="4934520" cy="40201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124200">
              <a:lnSpc>
                <a:spcPct val="90000"/>
              </a:lnSpc>
              <a:buClr>
                <a:srgbClr val="E48312"/>
              </a:buClr>
              <a:buFont typeface="Calibri"/>
              <a:buChar char=" "/>
            </a:pPr>
            <a:r>
              <a:rPr lang="pt-BR" sz="2000" b="0" strike="noStrike" spc="-1" dirty="0">
                <a:solidFill>
                  <a:srgbClr val="404040"/>
                </a:solidFill>
                <a:uFill>
                  <a:solidFill>
                    <a:srgbClr val="FFFFFF"/>
                  </a:solidFill>
                </a:uFill>
                <a:latin typeface="Calibri"/>
                <a:ea typeface="Calibri"/>
              </a:rPr>
              <a:t>Granovetter(1973)“The Strength of Weak Ties”: Pessoas procuram trabalho através de contatos sociais. Contudo, que tipo de contato pessoal é mais provável de fornecer informações valiosas sobre postos de trabalho.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marL="91440" indent="-124200">
              <a:lnSpc>
                <a:spcPct val="90000"/>
              </a:lnSpc>
              <a:buClr>
                <a:srgbClr val="E48312"/>
              </a:buClr>
              <a:buFont typeface="Calibri"/>
              <a:buChar char=" "/>
            </a:pPr>
            <a:r>
              <a:rPr lang="pt-BR" sz="2000" b="0" strike="noStrike" spc="-1" dirty="0">
                <a:solidFill>
                  <a:srgbClr val="404040"/>
                </a:solidFill>
                <a:uFill>
                  <a:solidFill>
                    <a:srgbClr val="FFFFFF"/>
                  </a:solidFill>
                </a:uFill>
                <a:latin typeface="Calibri"/>
                <a:ea typeface="Calibri"/>
              </a:rPr>
              <a:t>Granovetter que os laços fracos são os mais relevantes. Amigos próximos, familiares e outros tipos de laços fortes são redundantes. </a:t>
            </a:r>
            <a:endParaRPr lang="pt-BR" sz="1800" b="0" strike="noStrike" spc="-1" dirty="0">
              <a:solidFill>
                <a:srgbClr val="000000"/>
              </a:solidFill>
              <a:uFill>
                <a:solidFill>
                  <a:srgbClr val="FFFFFF"/>
                </a:solidFill>
              </a:uFill>
              <a:latin typeface="Arial"/>
            </a:endParaRPr>
          </a:p>
          <a:p>
            <a:pPr>
              <a:lnSpc>
                <a:spcPct val="9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p:txBody>
      </p:sp>
      <p:sp>
        <p:nvSpPr>
          <p:cNvPr id="285" name="CustomShape 3"/>
          <p:cNvSpPr/>
          <p:nvPr/>
        </p:nvSpPr>
        <p:spPr>
          <a:xfrm>
            <a:off x="6217920" y="1845720"/>
            <a:ext cx="4934520" cy="4020120"/>
          </a:xfrm>
          <a:prstGeom prst="rect">
            <a:avLst/>
          </a:prstGeom>
          <a:noFill/>
          <a:ln>
            <a:noFill/>
          </a:ln>
        </p:spPr>
        <p:style>
          <a:lnRef idx="0">
            <a:scrgbClr r="0" g="0" b="0"/>
          </a:lnRef>
          <a:fillRef idx="0">
            <a:scrgbClr r="0" g="0" b="0"/>
          </a:fillRef>
          <a:effectRef idx="0">
            <a:scrgbClr r="0" g="0" b="0"/>
          </a:effectRef>
          <a:fontRef idx="minor"/>
        </p:style>
      </p:sp>
      <p:pic>
        <p:nvPicPr>
          <p:cNvPr id="286" name="Google Shape;502;p107"/>
          <p:cNvPicPr/>
          <p:nvPr/>
        </p:nvPicPr>
        <p:blipFill>
          <a:blip r:embed="rId2"/>
          <a:stretch/>
        </p:blipFill>
        <p:spPr>
          <a:xfrm>
            <a:off x="6554160" y="1965960"/>
            <a:ext cx="4598280" cy="4552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2971</Words>
  <Application>Microsoft Office PowerPoint</Application>
  <PresentationFormat>Widescreen</PresentationFormat>
  <Paragraphs>405</Paragraphs>
  <Slides>64</Slides>
  <Notes>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64</vt:i4>
      </vt:variant>
    </vt:vector>
  </HeadingPairs>
  <TitlesOfParts>
    <vt:vector size="78" baseType="lpstr">
      <vt:lpstr>Arial</vt:lpstr>
      <vt:lpstr>Calibri</vt:lpstr>
      <vt:lpstr>Calibri Light</vt:lpstr>
      <vt:lpstr>Noto Sans Symbols</vt:lpstr>
      <vt:lpstr>Symbol</vt:lpstr>
      <vt:lpstr>Trebuchet MS</vt:lpstr>
      <vt:lpstr>Wingdings</vt:lpstr>
      <vt:lpstr>Wingdings 3</vt:lpstr>
      <vt:lpstr>Office Theme</vt:lpstr>
      <vt:lpstr>Office Theme</vt:lpstr>
      <vt:lpstr>Office Theme</vt:lpstr>
      <vt:lpstr>Office Theme</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Rafael</dc:creator>
  <dc:description/>
  <cp:lastModifiedBy>Rafael</cp:lastModifiedBy>
  <cp:revision>37</cp:revision>
  <dcterms:modified xsi:type="dcterms:W3CDTF">2021-10-05T18:24:10Z</dcterms:modified>
  <dc:language>pt-BR</dc:language>
</cp:coreProperties>
</file>