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3" r:id="rId5"/>
    <p:sldId id="274" r:id="rId6"/>
    <p:sldId id="275" r:id="rId7"/>
    <p:sldId id="258" r:id="rId8"/>
    <p:sldId id="259" r:id="rId9"/>
    <p:sldId id="260" r:id="rId10"/>
    <p:sldId id="262" r:id="rId11"/>
    <p:sldId id="265" r:id="rId12"/>
    <p:sldId id="271" r:id="rId13"/>
    <p:sldId id="272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B090C-2835-402F-BD16-5BAE88E58BCA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03377AC-1FE9-4699-B0E1-B77ED60ECC37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Países do Sul devem se recusar a serem tomadores de </a:t>
          </a:r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</a:t>
          </a:r>
          <a:endParaRPr lang="pt-B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D54BA-11AC-40F3-8669-6098489BAEA1}" type="parTrans" cxnId="{93A2803A-78E1-44E2-94C2-DA216DDDCBD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3DBF51-7AFC-4BAB-B4AD-4754FAE20771}" type="sibTrans" cxnId="{93A2803A-78E1-44E2-94C2-DA216DDDCBD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526D98-3DA8-4604-9177-8C108074A5AE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Ideológico: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desnacionalização cultural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74C015-F178-460D-8310-1B3108F265CB}" type="parTrans" cxnId="{2EF903DF-E6ED-4DC2-B3A5-CD315B6537E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9E08F3-E165-431B-A34F-FB2935C397FC}" type="sibTrans" cxnId="{2EF903DF-E6ED-4DC2-B3A5-CD315B6537E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2FE9A5-8AA1-4AB1-A14E-07A43C0BEBC7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remunerador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acabar com a dependência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54F026-E04B-4036-A8BA-80BE48EF7703}" type="parTrans" cxnId="{EFF41E48-A9A3-4BD1-859C-50A6B3A329E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69AE37-7334-4938-B640-1DCD9074F1F2}" type="sibTrans" cxnId="{EFF41E48-A9A3-4BD1-859C-50A6B3A329E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0A25AD-1DCB-43F6-8C54-0239A61F48D6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Punitivo</a:t>
          </a: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medo de perder o que tem. A ausência deste medo torna inútil o poder punitivo, uma vez que o poder punitivo age essencialmente por meio da </a:t>
          </a:r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ameaça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DE0F96-FAFE-4EDF-965B-D182D13D28D5}" type="parTrans" cxnId="{E796452A-4A0F-4E34-A793-AAB0E1AE17F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57B403-C76F-4196-A327-CFE128A5B67E}" type="sibTrans" cxnId="{E796452A-4A0F-4E34-A793-AAB0E1AE17F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CFF5-8454-4877-9264-0DAF744819DD}" type="pres">
      <dgm:prSet presAssocID="{612B090C-2835-402F-BD16-5BAE88E58BCA}" presName="vert0" presStyleCnt="0">
        <dgm:presLayoutVars>
          <dgm:dir/>
          <dgm:animOne val="branch"/>
          <dgm:animLvl val="lvl"/>
        </dgm:presLayoutVars>
      </dgm:prSet>
      <dgm:spPr/>
    </dgm:pt>
    <dgm:pt modelId="{B9404C1A-9231-4046-9E02-E9A779B3FEAD}" type="pres">
      <dgm:prSet presAssocID="{A03377AC-1FE9-4699-B0E1-B77ED60ECC37}" presName="thickLine" presStyleLbl="alignNode1" presStyleIdx="0" presStyleCnt="1"/>
      <dgm:spPr/>
    </dgm:pt>
    <dgm:pt modelId="{25A4B86D-308D-43CD-A9C3-E7CC3BDBBA1C}" type="pres">
      <dgm:prSet presAssocID="{A03377AC-1FE9-4699-B0E1-B77ED60ECC37}" presName="horz1" presStyleCnt="0"/>
      <dgm:spPr/>
    </dgm:pt>
    <dgm:pt modelId="{0189CA48-FA62-4ABF-AD89-E50CA4ED5B13}" type="pres">
      <dgm:prSet presAssocID="{A03377AC-1FE9-4699-B0E1-B77ED60ECC37}" presName="tx1" presStyleLbl="revTx" presStyleIdx="0" presStyleCnt="4"/>
      <dgm:spPr/>
    </dgm:pt>
    <dgm:pt modelId="{1618452A-0F3C-4B2A-9E22-0942ABEE5E66}" type="pres">
      <dgm:prSet presAssocID="{A03377AC-1FE9-4699-B0E1-B77ED60ECC37}" presName="vert1" presStyleCnt="0"/>
      <dgm:spPr/>
    </dgm:pt>
    <dgm:pt modelId="{1E2385E3-8699-426C-A538-A37D52CC7BBE}" type="pres">
      <dgm:prSet presAssocID="{13526D98-3DA8-4604-9177-8C108074A5AE}" presName="vertSpace2a" presStyleCnt="0"/>
      <dgm:spPr/>
    </dgm:pt>
    <dgm:pt modelId="{0884B5CA-5307-49D1-9811-258AC5FAD620}" type="pres">
      <dgm:prSet presAssocID="{13526D98-3DA8-4604-9177-8C108074A5AE}" presName="horz2" presStyleCnt="0"/>
      <dgm:spPr/>
    </dgm:pt>
    <dgm:pt modelId="{20D289DC-7888-4D8F-8815-2082A3C3D47B}" type="pres">
      <dgm:prSet presAssocID="{13526D98-3DA8-4604-9177-8C108074A5AE}" presName="horzSpace2" presStyleCnt="0"/>
      <dgm:spPr/>
    </dgm:pt>
    <dgm:pt modelId="{11D2FABA-1F42-4606-AEED-FDAF0F931EAA}" type="pres">
      <dgm:prSet presAssocID="{13526D98-3DA8-4604-9177-8C108074A5AE}" presName="tx2" presStyleLbl="revTx" presStyleIdx="1" presStyleCnt="4"/>
      <dgm:spPr/>
      <dgm:t>
        <a:bodyPr/>
        <a:lstStyle/>
        <a:p>
          <a:endParaRPr lang="pt-BR"/>
        </a:p>
      </dgm:t>
    </dgm:pt>
    <dgm:pt modelId="{59CDC252-BE6F-4D8D-8651-1AFA7F80E33C}" type="pres">
      <dgm:prSet presAssocID="{13526D98-3DA8-4604-9177-8C108074A5AE}" presName="vert2" presStyleCnt="0"/>
      <dgm:spPr/>
    </dgm:pt>
    <dgm:pt modelId="{ADA37C3A-340F-4DF3-9FD3-E0F7E5032607}" type="pres">
      <dgm:prSet presAssocID="{13526D98-3DA8-4604-9177-8C108074A5AE}" presName="thinLine2b" presStyleLbl="callout" presStyleIdx="0" presStyleCnt="3"/>
      <dgm:spPr/>
    </dgm:pt>
    <dgm:pt modelId="{E0840D04-AC65-4FA7-93D8-E92CD189073B}" type="pres">
      <dgm:prSet presAssocID="{13526D98-3DA8-4604-9177-8C108074A5AE}" presName="vertSpace2b" presStyleCnt="0"/>
      <dgm:spPr/>
    </dgm:pt>
    <dgm:pt modelId="{6B135FB2-9979-4965-838C-69F955CE27E8}" type="pres">
      <dgm:prSet presAssocID="{0D2FE9A5-8AA1-4AB1-A14E-07A43C0BEBC7}" presName="horz2" presStyleCnt="0"/>
      <dgm:spPr/>
    </dgm:pt>
    <dgm:pt modelId="{33A47B7A-B813-431F-B5EC-99BB681678F2}" type="pres">
      <dgm:prSet presAssocID="{0D2FE9A5-8AA1-4AB1-A14E-07A43C0BEBC7}" presName="horzSpace2" presStyleCnt="0"/>
      <dgm:spPr/>
    </dgm:pt>
    <dgm:pt modelId="{091873D6-8FCE-47A3-A688-E43DEB06E4BD}" type="pres">
      <dgm:prSet presAssocID="{0D2FE9A5-8AA1-4AB1-A14E-07A43C0BEBC7}" presName="tx2" presStyleLbl="revTx" presStyleIdx="2" presStyleCnt="4"/>
      <dgm:spPr/>
      <dgm:t>
        <a:bodyPr/>
        <a:lstStyle/>
        <a:p>
          <a:endParaRPr lang="pt-BR"/>
        </a:p>
      </dgm:t>
    </dgm:pt>
    <dgm:pt modelId="{BF1B4D83-9639-4611-BEAE-747C3A8C0655}" type="pres">
      <dgm:prSet presAssocID="{0D2FE9A5-8AA1-4AB1-A14E-07A43C0BEBC7}" presName="vert2" presStyleCnt="0"/>
      <dgm:spPr/>
    </dgm:pt>
    <dgm:pt modelId="{C4CF974C-189A-4BBC-8CD7-B153DB374F87}" type="pres">
      <dgm:prSet presAssocID="{0D2FE9A5-8AA1-4AB1-A14E-07A43C0BEBC7}" presName="thinLine2b" presStyleLbl="callout" presStyleIdx="1" presStyleCnt="3"/>
      <dgm:spPr/>
    </dgm:pt>
    <dgm:pt modelId="{B473D6F6-399D-4790-BCCC-B56058CE42E7}" type="pres">
      <dgm:prSet presAssocID="{0D2FE9A5-8AA1-4AB1-A14E-07A43C0BEBC7}" presName="vertSpace2b" presStyleCnt="0"/>
      <dgm:spPr/>
    </dgm:pt>
    <dgm:pt modelId="{9E78F05C-61BE-44A3-8B41-4C6FA4B099A8}" type="pres">
      <dgm:prSet presAssocID="{0C0A25AD-1DCB-43F6-8C54-0239A61F48D6}" presName="horz2" presStyleCnt="0"/>
      <dgm:spPr/>
    </dgm:pt>
    <dgm:pt modelId="{A92C03F5-F465-4C81-8B7A-F54DA881080F}" type="pres">
      <dgm:prSet presAssocID="{0C0A25AD-1DCB-43F6-8C54-0239A61F48D6}" presName="horzSpace2" presStyleCnt="0"/>
      <dgm:spPr/>
    </dgm:pt>
    <dgm:pt modelId="{13407020-9795-4CCD-8F2C-989DC31D4C33}" type="pres">
      <dgm:prSet presAssocID="{0C0A25AD-1DCB-43F6-8C54-0239A61F48D6}" presName="tx2" presStyleLbl="revTx" presStyleIdx="3" presStyleCnt="4"/>
      <dgm:spPr/>
      <dgm:t>
        <a:bodyPr/>
        <a:lstStyle/>
        <a:p>
          <a:endParaRPr lang="pt-BR"/>
        </a:p>
      </dgm:t>
    </dgm:pt>
    <dgm:pt modelId="{319888F0-5CEC-43A0-A878-DE793AE73234}" type="pres">
      <dgm:prSet presAssocID="{0C0A25AD-1DCB-43F6-8C54-0239A61F48D6}" presName="vert2" presStyleCnt="0"/>
      <dgm:spPr/>
    </dgm:pt>
    <dgm:pt modelId="{09F1A30D-70CE-4628-8888-AE0E9A1235FA}" type="pres">
      <dgm:prSet presAssocID="{0C0A25AD-1DCB-43F6-8C54-0239A61F48D6}" presName="thinLine2b" presStyleLbl="callout" presStyleIdx="2" presStyleCnt="3"/>
      <dgm:spPr/>
    </dgm:pt>
    <dgm:pt modelId="{841B20BA-AD85-4034-A817-AF6CB8B5D017}" type="pres">
      <dgm:prSet presAssocID="{0C0A25AD-1DCB-43F6-8C54-0239A61F48D6}" presName="vertSpace2b" presStyleCnt="0"/>
      <dgm:spPr/>
    </dgm:pt>
  </dgm:ptLst>
  <dgm:cxnLst>
    <dgm:cxn modelId="{28FEB5E4-83C7-4CE0-9D16-F58F49CDAB10}" type="presOf" srcId="{13526D98-3DA8-4604-9177-8C108074A5AE}" destId="{11D2FABA-1F42-4606-AEED-FDAF0F931EAA}" srcOrd="0" destOrd="0" presId="urn:microsoft.com/office/officeart/2008/layout/LinedList"/>
    <dgm:cxn modelId="{93A2803A-78E1-44E2-94C2-DA216DDDCBD9}" srcId="{612B090C-2835-402F-BD16-5BAE88E58BCA}" destId="{A03377AC-1FE9-4699-B0E1-B77ED60ECC37}" srcOrd="0" destOrd="0" parTransId="{DC1D54BA-11AC-40F3-8669-6098489BAEA1}" sibTransId="{753DBF51-7AFC-4BAB-B4AD-4754FAE20771}"/>
    <dgm:cxn modelId="{2BA3609A-3250-43D1-BF3D-5233D00BF1CA}" type="presOf" srcId="{0C0A25AD-1DCB-43F6-8C54-0239A61F48D6}" destId="{13407020-9795-4CCD-8F2C-989DC31D4C33}" srcOrd="0" destOrd="0" presId="urn:microsoft.com/office/officeart/2008/layout/LinedList"/>
    <dgm:cxn modelId="{044E5C03-71B5-4E9A-9BF8-4F1B4F0022C8}" type="presOf" srcId="{612B090C-2835-402F-BD16-5BAE88E58BCA}" destId="{9FD2CFF5-8454-4877-9264-0DAF744819DD}" srcOrd="0" destOrd="0" presId="urn:microsoft.com/office/officeart/2008/layout/LinedList"/>
    <dgm:cxn modelId="{EFF41E48-A9A3-4BD1-859C-50A6B3A329E0}" srcId="{A03377AC-1FE9-4699-B0E1-B77ED60ECC37}" destId="{0D2FE9A5-8AA1-4AB1-A14E-07A43C0BEBC7}" srcOrd="1" destOrd="0" parTransId="{C254F026-E04B-4036-A8BA-80BE48EF7703}" sibTransId="{5C69AE37-7334-4938-B640-1DCD9074F1F2}"/>
    <dgm:cxn modelId="{F77AB924-887B-4259-A721-EED3758A3A8F}" type="presOf" srcId="{A03377AC-1FE9-4699-B0E1-B77ED60ECC37}" destId="{0189CA48-FA62-4ABF-AD89-E50CA4ED5B13}" srcOrd="0" destOrd="0" presId="urn:microsoft.com/office/officeart/2008/layout/LinedList"/>
    <dgm:cxn modelId="{2EF903DF-E6ED-4DC2-B3A5-CD315B6537E8}" srcId="{A03377AC-1FE9-4699-B0E1-B77ED60ECC37}" destId="{13526D98-3DA8-4604-9177-8C108074A5AE}" srcOrd="0" destOrd="0" parTransId="{5C74C015-F178-460D-8310-1B3108F265CB}" sibTransId="{689E08F3-E165-431B-A34F-FB2935C397FC}"/>
    <dgm:cxn modelId="{E796452A-4A0F-4E34-A793-AAB0E1AE17F0}" srcId="{A03377AC-1FE9-4699-B0E1-B77ED60ECC37}" destId="{0C0A25AD-1DCB-43F6-8C54-0239A61F48D6}" srcOrd="2" destOrd="0" parTransId="{58DE0F96-FAFE-4EDF-965B-D182D13D28D5}" sibTransId="{A857B403-C76F-4196-A327-CFE128A5B67E}"/>
    <dgm:cxn modelId="{B987B259-0945-459B-8613-C03CD532EB8C}" type="presOf" srcId="{0D2FE9A5-8AA1-4AB1-A14E-07A43C0BEBC7}" destId="{091873D6-8FCE-47A3-A688-E43DEB06E4BD}" srcOrd="0" destOrd="0" presId="urn:microsoft.com/office/officeart/2008/layout/LinedList"/>
    <dgm:cxn modelId="{D8A9A46D-F788-4192-9368-5C7C0473985F}" type="presParOf" srcId="{9FD2CFF5-8454-4877-9264-0DAF744819DD}" destId="{B9404C1A-9231-4046-9E02-E9A779B3FEAD}" srcOrd="0" destOrd="0" presId="urn:microsoft.com/office/officeart/2008/layout/LinedList"/>
    <dgm:cxn modelId="{75AEFA4E-AD64-4647-B891-CF0E4C5E9419}" type="presParOf" srcId="{9FD2CFF5-8454-4877-9264-0DAF744819DD}" destId="{25A4B86D-308D-43CD-A9C3-E7CC3BDBBA1C}" srcOrd="1" destOrd="0" presId="urn:microsoft.com/office/officeart/2008/layout/LinedList"/>
    <dgm:cxn modelId="{35640803-CD7E-4A8C-9EC8-E941758F9473}" type="presParOf" srcId="{25A4B86D-308D-43CD-A9C3-E7CC3BDBBA1C}" destId="{0189CA48-FA62-4ABF-AD89-E50CA4ED5B13}" srcOrd="0" destOrd="0" presId="urn:microsoft.com/office/officeart/2008/layout/LinedList"/>
    <dgm:cxn modelId="{609BFF04-3CBC-4998-A30F-4A30825C0E91}" type="presParOf" srcId="{25A4B86D-308D-43CD-A9C3-E7CC3BDBBA1C}" destId="{1618452A-0F3C-4B2A-9E22-0942ABEE5E66}" srcOrd="1" destOrd="0" presId="urn:microsoft.com/office/officeart/2008/layout/LinedList"/>
    <dgm:cxn modelId="{0A25D264-5B6B-4D5F-82A3-5253AF5064D7}" type="presParOf" srcId="{1618452A-0F3C-4B2A-9E22-0942ABEE5E66}" destId="{1E2385E3-8699-426C-A538-A37D52CC7BBE}" srcOrd="0" destOrd="0" presId="urn:microsoft.com/office/officeart/2008/layout/LinedList"/>
    <dgm:cxn modelId="{5EAFCB7C-4EBF-4746-A418-CDC361FEA05C}" type="presParOf" srcId="{1618452A-0F3C-4B2A-9E22-0942ABEE5E66}" destId="{0884B5CA-5307-49D1-9811-258AC5FAD620}" srcOrd="1" destOrd="0" presId="urn:microsoft.com/office/officeart/2008/layout/LinedList"/>
    <dgm:cxn modelId="{4192BE88-C1EB-4F91-B1A8-610C506C7CF3}" type="presParOf" srcId="{0884B5CA-5307-49D1-9811-258AC5FAD620}" destId="{20D289DC-7888-4D8F-8815-2082A3C3D47B}" srcOrd="0" destOrd="0" presId="urn:microsoft.com/office/officeart/2008/layout/LinedList"/>
    <dgm:cxn modelId="{40762B33-E179-4E30-B06D-6A95E58DCE32}" type="presParOf" srcId="{0884B5CA-5307-49D1-9811-258AC5FAD620}" destId="{11D2FABA-1F42-4606-AEED-FDAF0F931EAA}" srcOrd="1" destOrd="0" presId="urn:microsoft.com/office/officeart/2008/layout/LinedList"/>
    <dgm:cxn modelId="{1142A0AC-0BB0-4743-8E99-6683F0B9B761}" type="presParOf" srcId="{0884B5CA-5307-49D1-9811-258AC5FAD620}" destId="{59CDC252-BE6F-4D8D-8651-1AFA7F80E33C}" srcOrd="2" destOrd="0" presId="urn:microsoft.com/office/officeart/2008/layout/LinedList"/>
    <dgm:cxn modelId="{0C8F0626-B304-44A5-8544-7888F5539E13}" type="presParOf" srcId="{1618452A-0F3C-4B2A-9E22-0942ABEE5E66}" destId="{ADA37C3A-340F-4DF3-9FD3-E0F7E5032607}" srcOrd="2" destOrd="0" presId="urn:microsoft.com/office/officeart/2008/layout/LinedList"/>
    <dgm:cxn modelId="{2402C285-8E7C-432E-8254-1A346C90C439}" type="presParOf" srcId="{1618452A-0F3C-4B2A-9E22-0942ABEE5E66}" destId="{E0840D04-AC65-4FA7-93D8-E92CD189073B}" srcOrd="3" destOrd="0" presId="urn:microsoft.com/office/officeart/2008/layout/LinedList"/>
    <dgm:cxn modelId="{5D623638-0BBF-4D53-BF73-CB7C4EF60B37}" type="presParOf" srcId="{1618452A-0F3C-4B2A-9E22-0942ABEE5E66}" destId="{6B135FB2-9979-4965-838C-69F955CE27E8}" srcOrd="4" destOrd="0" presId="urn:microsoft.com/office/officeart/2008/layout/LinedList"/>
    <dgm:cxn modelId="{3C04BF67-F01F-4BAD-A5DB-57FD9DFE2369}" type="presParOf" srcId="{6B135FB2-9979-4965-838C-69F955CE27E8}" destId="{33A47B7A-B813-431F-B5EC-99BB681678F2}" srcOrd="0" destOrd="0" presId="urn:microsoft.com/office/officeart/2008/layout/LinedList"/>
    <dgm:cxn modelId="{9A171C54-4D42-49B5-BC38-A23269A5C1A3}" type="presParOf" srcId="{6B135FB2-9979-4965-838C-69F955CE27E8}" destId="{091873D6-8FCE-47A3-A688-E43DEB06E4BD}" srcOrd="1" destOrd="0" presId="urn:microsoft.com/office/officeart/2008/layout/LinedList"/>
    <dgm:cxn modelId="{B03C94CD-BAF5-411E-89EA-DD2ADD19B77F}" type="presParOf" srcId="{6B135FB2-9979-4965-838C-69F955CE27E8}" destId="{BF1B4D83-9639-4611-BEAE-747C3A8C0655}" srcOrd="2" destOrd="0" presId="urn:microsoft.com/office/officeart/2008/layout/LinedList"/>
    <dgm:cxn modelId="{99D116C7-26EE-4CB4-864E-3135043AE1CB}" type="presParOf" srcId="{1618452A-0F3C-4B2A-9E22-0942ABEE5E66}" destId="{C4CF974C-189A-4BBC-8CD7-B153DB374F87}" srcOrd="5" destOrd="0" presId="urn:microsoft.com/office/officeart/2008/layout/LinedList"/>
    <dgm:cxn modelId="{5DE58B35-051A-436C-82DC-2EB957892D57}" type="presParOf" srcId="{1618452A-0F3C-4B2A-9E22-0942ABEE5E66}" destId="{B473D6F6-399D-4790-BCCC-B56058CE42E7}" srcOrd="6" destOrd="0" presId="urn:microsoft.com/office/officeart/2008/layout/LinedList"/>
    <dgm:cxn modelId="{2B26BAC4-BF66-4889-B10A-606BE77099B8}" type="presParOf" srcId="{1618452A-0F3C-4B2A-9E22-0942ABEE5E66}" destId="{9E78F05C-61BE-44A3-8B41-4C6FA4B099A8}" srcOrd="7" destOrd="0" presId="urn:microsoft.com/office/officeart/2008/layout/LinedList"/>
    <dgm:cxn modelId="{89C73AAE-0CB0-4C71-8B73-D9154E9D7B13}" type="presParOf" srcId="{9E78F05C-61BE-44A3-8B41-4C6FA4B099A8}" destId="{A92C03F5-F465-4C81-8B7A-F54DA881080F}" srcOrd="0" destOrd="0" presId="urn:microsoft.com/office/officeart/2008/layout/LinedList"/>
    <dgm:cxn modelId="{0A147D74-54CE-4477-AC47-F0148A76F1EA}" type="presParOf" srcId="{9E78F05C-61BE-44A3-8B41-4C6FA4B099A8}" destId="{13407020-9795-4CCD-8F2C-989DC31D4C33}" srcOrd="1" destOrd="0" presId="urn:microsoft.com/office/officeart/2008/layout/LinedList"/>
    <dgm:cxn modelId="{D8607B0C-4879-4B37-A67C-A5804FFC728D}" type="presParOf" srcId="{9E78F05C-61BE-44A3-8B41-4C6FA4B099A8}" destId="{319888F0-5CEC-43A0-A878-DE793AE73234}" srcOrd="2" destOrd="0" presId="urn:microsoft.com/office/officeart/2008/layout/LinedList"/>
    <dgm:cxn modelId="{B85308B3-CA1E-4DFD-9302-E1E4A1C0FFF6}" type="presParOf" srcId="{1618452A-0F3C-4B2A-9E22-0942ABEE5E66}" destId="{09F1A30D-70CE-4628-8888-AE0E9A1235FA}" srcOrd="8" destOrd="0" presId="urn:microsoft.com/office/officeart/2008/layout/LinedList"/>
    <dgm:cxn modelId="{F90F36A7-1076-41CA-B757-AE7F8C3579B2}" type="presParOf" srcId="{1618452A-0F3C-4B2A-9E22-0942ABEE5E66}" destId="{841B20BA-AD85-4034-A817-AF6CB8B5D01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04C1A-9231-4046-9E02-E9A779B3FEAD}">
      <dsp:nvSpPr>
        <dsp:cNvPr id="0" name=""/>
        <dsp:cNvSpPr/>
      </dsp:nvSpPr>
      <dsp:spPr>
        <a:xfrm>
          <a:off x="0" y="0"/>
          <a:ext cx="822959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9CA48-FA62-4ABF-AD89-E50CA4ED5B13}">
      <dsp:nvSpPr>
        <dsp:cNvPr id="0" name=""/>
        <dsp:cNvSpPr/>
      </dsp:nvSpPr>
      <dsp:spPr>
        <a:xfrm>
          <a:off x="0" y="0"/>
          <a:ext cx="1645919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Países do Sul devem se recusar a serem tomadores de </a:t>
          </a:r>
          <a:r>
            <a:rPr lang="pt-BR" sz="2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</a:t>
          </a:r>
          <a:endParaRPr lang="pt-BR" sz="2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645919" cy="4525963"/>
      </dsp:txXfrm>
    </dsp:sp>
    <dsp:sp modelId="{11D2FABA-1F42-4606-AEED-FDAF0F931EAA}">
      <dsp:nvSpPr>
        <dsp:cNvPr id="0" name=""/>
        <dsp:cNvSpPr/>
      </dsp:nvSpPr>
      <dsp:spPr>
        <a:xfrm>
          <a:off x="1769364" y="70718"/>
          <a:ext cx="6460235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Ideológico: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desnacionalização cultural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9364" y="70718"/>
        <a:ext cx="6460235" cy="1414363"/>
      </dsp:txXfrm>
    </dsp:sp>
    <dsp:sp modelId="{ADA37C3A-340F-4DF3-9FD3-E0F7E5032607}">
      <dsp:nvSpPr>
        <dsp:cNvPr id="0" name=""/>
        <dsp:cNvSpPr/>
      </dsp:nvSpPr>
      <dsp:spPr>
        <a:xfrm>
          <a:off x="1645919" y="1485081"/>
          <a:ext cx="6583679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1873D6-8FCE-47A3-A688-E43DEB06E4BD}">
      <dsp:nvSpPr>
        <dsp:cNvPr id="0" name=""/>
        <dsp:cNvSpPr/>
      </dsp:nvSpPr>
      <dsp:spPr>
        <a:xfrm>
          <a:off x="1769364" y="1555799"/>
          <a:ext cx="6460235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remunerador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acabar com a dependência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9364" y="1555799"/>
        <a:ext cx="6460235" cy="1414363"/>
      </dsp:txXfrm>
    </dsp:sp>
    <dsp:sp modelId="{C4CF974C-189A-4BBC-8CD7-B153DB374F87}">
      <dsp:nvSpPr>
        <dsp:cNvPr id="0" name=""/>
        <dsp:cNvSpPr/>
      </dsp:nvSpPr>
      <dsp:spPr>
        <a:xfrm>
          <a:off x="1645919" y="2970163"/>
          <a:ext cx="6583679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407020-9795-4CCD-8F2C-989DC31D4C33}">
      <dsp:nvSpPr>
        <dsp:cNvPr id="0" name=""/>
        <dsp:cNvSpPr/>
      </dsp:nvSpPr>
      <dsp:spPr>
        <a:xfrm>
          <a:off x="1769364" y="3040881"/>
          <a:ext cx="6460235" cy="1414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Poder Punitivo</a:t>
          </a: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medo de perder o que tem. A ausência deste medo torna inútil o poder punitivo, uma vez que o poder punitivo age essencialmente por meio da </a:t>
          </a: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ameaça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9364" y="3040881"/>
        <a:ext cx="6460235" cy="1414363"/>
      </dsp:txXfrm>
    </dsp:sp>
    <dsp:sp modelId="{09F1A30D-70CE-4628-8888-AE0E9A1235FA}">
      <dsp:nvSpPr>
        <dsp:cNvPr id="0" name=""/>
        <dsp:cNvSpPr/>
      </dsp:nvSpPr>
      <dsp:spPr>
        <a:xfrm>
          <a:off x="1645919" y="4455244"/>
          <a:ext cx="6583679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15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39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37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95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60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8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43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9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12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28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43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E1E59-AE91-4659-9752-09DB43F8CD66}" type="datetimeFigureOut">
              <a:rPr lang="pt-BR" smtClean="0"/>
              <a:t>08/11/2019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391E8-AE15-4B93-BC4E-49B916514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26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10. O Marxismo e as Relações Internacionais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840760" cy="1752600"/>
          </a:xfrm>
        </p:spPr>
        <p:txBody>
          <a:bodyPr>
            <a:normAutofit fontScale="925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BRI0009 – Teorias Clássicas de RI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6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92131"/>
            <a:ext cx="7886700" cy="77993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Críticas ao PSI</a:t>
            </a:r>
            <a:endParaRPr lang="pt-BR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210963"/>
            <a:ext cx="7886700" cy="4966001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600"/>
              </a:spcAft>
            </a:pP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Tendência ao desequilíbrio externo – aumenta a renda e importações</a:t>
            </a:r>
          </a:p>
          <a:p>
            <a:pPr algn="just">
              <a:spcAft>
                <a:spcPts val="600"/>
              </a:spcAft>
            </a:pP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Concentração de Renda – maioria desqualificada x minoria qualificada</a:t>
            </a:r>
          </a:p>
          <a:p>
            <a:pPr algn="just">
              <a:spcAft>
                <a:spcPts val="600"/>
              </a:spcAft>
            </a:pP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Investimento intensivo em capital – Brasil intensivo em mão-de-obra</a:t>
            </a:r>
          </a:p>
          <a:p>
            <a:pPr algn="just">
              <a:spcAft>
                <a:spcPts val="600"/>
              </a:spcAft>
            </a:pP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Indústria sem competitividade –elevados preços</a:t>
            </a:r>
          </a:p>
          <a:p>
            <a:pPr algn="just">
              <a:spcAft>
                <a:spcPts val="600"/>
              </a:spcAft>
            </a:pP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Financiamento inflacionário (emissão de moeda)</a:t>
            </a:r>
          </a:p>
          <a:p>
            <a:pPr algn="just">
              <a:spcAft>
                <a:spcPts val="600"/>
              </a:spcAft>
            </a:pP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Dívida Externa – FMI, BID, BM, entre outros</a:t>
            </a:r>
          </a:p>
          <a:p>
            <a:pPr algn="just">
              <a:spcAft>
                <a:spcPts val="600"/>
              </a:spcAft>
            </a:pP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 de Reforma Tributária</a:t>
            </a:r>
          </a:p>
          <a:p>
            <a:pPr algn="just">
              <a:spcAft>
                <a:spcPts val="600"/>
              </a:spcAft>
            </a:pP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Desinvestimento na agricultura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081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681" r="402" b="45946"/>
          <a:stretch/>
        </p:blipFill>
        <p:spPr>
          <a:xfrm>
            <a:off x="49427" y="271848"/>
            <a:ext cx="9026611" cy="5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6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</a:t>
            </a:r>
            <a:r>
              <a:rPr lang="en-US" dirty="0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dirty="0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Dependência</a:t>
            </a:r>
            <a:endParaRPr lang="en-US" dirty="0">
              <a:solidFill>
                <a:srgbClr val="9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Theotônio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 Santos: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Interdependência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dependência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        B     A           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Fatores Externos + Fatores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domésticos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subdesenvolvimento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Burguesia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auxilia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exploração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Estado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Aliança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Neo Colonial: elites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locais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multinacionais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>
            <a:off x="1295400" y="27432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Line 20"/>
          <p:cNvSpPr>
            <a:spLocks noChangeShapeType="1"/>
          </p:cNvSpPr>
          <p:nvPr/>
        </p:nvSpPr>
        <p:spPr bwMode="auto">
          <a:xfrm>
            <a:off x="3429000" y="27432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Line 23"/>
          <p:cNvSpPr>
            <a:spLocks noChangeShapeType="1"/>
          </p:cNvSpPr>
          <p:nvPr/>
        </p:nvSpPr>
        <p:spPr bwMode="auto">
          <a:xfrm flipH="1">
            <a:off x="1295400" y="28956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>
            <a:off x="4114800" y="2895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08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</a:t>
            </a:r>
            <a:r>
              <a:rPr lang="en-US" dirty="0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dirty="0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96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Dependência</a:t>
            </a:r>
            <a:endParaRPr lang="en-US" dirty="0">
              <a:solidFill>
                <a:srgbClr val="9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Dependência na exportação de matérias-primas cujo preço internacional é muito flutuante, causando instabilidade doméstica.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Péssima distribuição da renda nacional: criação de uma elite com gostos inapropriados por produtos estrangeiros de luxo, negação das necessidades das massas, continuação das desigualdades sociais e manutenção da dominação capitalista externa.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Investimentos em manufaturas feitos pelas Multinacionais e a industrialização dependente geram altos custos de produção devido a implantação de filiais nos países subdesenvolvidos, destruindo o empresariado local e a inovação tecnológica. Ademais, a remessa de lucros não gera desenvolvimento interno.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Empresas estrangeiras que controlam setores industriais chaves (automobilístico, por exemplo) e compram todas as empresas locais.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de tecnologia inapropriada: Intensiva em capital ao invés de ser intensiva em trabalho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Divisão Internacional do Trabalho entre Centro (tecnológico) e Periferia (baixa tecnologia).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Impossibilidade de desenvolvimento autônomo: estrangulamento do setor privado nacional e baixo desenvolvimento tecnológico doméstico.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Distorções no mercado de trabalho: as Multinacionais pagam um salário melhor do que os empregadores nacionais, gerando desemprego (se este último quiser competir e possuir os melhores funcionários, terá que acompanhar o nível salarial das CMNs, despedindo uma parte deles).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Dependência ao capital externo incentiva a formação de governos autoritários na periferia que podem dar a segurança e estabilidade que exigem 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2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4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Pedraza: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das Relações Internacionais a partir da visão dos países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</a:p>
          <a:p>
            <a:pPr algn="just">
              <a:spcAft>
                <a:spcPts val="48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 Dependência e as visões do Sul</a:t>
            </a:r>
          </a:p>
          <a:p>
            <a:pPr algn="just">
              <a:spcAft>
                <a:spcPts val="4800"/>
              </a:spcAft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71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16973" y="85350"/>
            <a:ext cx="8229600" cy="751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Distribuição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Espacial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Renda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ata source: Oak Ridge National Laboratory, World Bank. (David Whitmore, John Grimwade /  &lt;a href=&quot;http://ngm.nationalgeographic.com/2011/03/age-of-man/map-interactive&quot;&gt;National Geographic&lt;/a&gt; 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3701"/>
            <a:ext cx="9148216" cy="6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7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Ordem x Justiça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Convidado\Downloads\Untitled 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926143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41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Pedraza: visão do Sul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2844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4152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Pedraza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problemática dos princípios e valores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enquanto a preocupação central dos países do Norte é 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luta pelo poder, alianças e o equilíbrio de poder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entre os países do Sul deve prevalecer 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intervenção, autodeterminação, anticolonialismo, direito dos povos,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outros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princípios vinculados a ação dos países do Norte frente a sua “periferia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exploração, fragmentação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impedir que os países do Sul aumentem a sua capacidade negociadora e o processo de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desnacionalização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sua política, economia e cultura (O FMI seria um bom exemplo de desnacionalização da política econômica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com o sistema global existente deve negar recorrer a arranjos de defesa coletiva que servem os interesses das grandes potências – na Guerra Fria o apoio dos países do Sul tanto a OTAN quanto ao Pacto de Varsóvia é um mero apoio logístico aos interesses centrais, rejeição dos bloqueios (Cuba, por exemplo).</a:t>
            </a:r>
          </a:p>
          <a:p>
            <a:pPr marL="514350" indent="-514350">
              <a:buFont typeface="+mj-lt"/>
              <a:buAutoNum type="arabicPeriod"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7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61043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rgbClr val="6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Nacional Desenvolvimentismo e a CEPAL</a:t>
            </a:r>
            <a:endParaRPr lang="pt-BR" sz="4000" dirty="0">
              <a:solidFill>
                <a:srgbClr val="6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988542"/>
            <a:ext cx="7886700" cy="518842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papel das ideias e a construção de uma identidade: construtivismo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Substituição de Importações – mercado doméstico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Elasticidade dos bens agrícolas – oscilação de preços – commodities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Desvalorização Cambial, Câmbios Múltiplos, Tarifas Aduaneiras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Transferência de Renda da Agricultura para a Indústria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Estrangulamento Externo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Proteção da Indústria Nacional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Investimento nos setores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substituidores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importação – renda e demanda sobem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Novo estrangulamento externo fruto do aumento da demanda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5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24" y="153408"/>
            <a:ext cx="7636476" cy="532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037968" y="5881817"/>
            <a:ext cx="2463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IPEA DATA e FUNCEX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8" y="96803"/>
            <a:ext cx="9075269" cy="66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16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638</Words>
  <Application>Microsoft Office PowerPoint</Application>
  <PresentationFormat>Apresentação na tela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Aula 10. O Marxismo e as Relações Internacionais</vt:lpstr>
      <vt:lpstr>Plano de Aula</vt:lpstr>
      <vt:lpstr>Distribuição Espacial da Renda</vt:lpstr>
      <vt:lpstr>Ordem x Justiça</vt:lpstr>
      <vt:lpstr>Pedraza: visão do Sul</vt:lpstr>
      <vt:lpstr>Pedraza</vt:lpstr>
      <vt:lpstr>Nacional Desenvolvimentismo e a CEPAL</vt:lpstr>
      <vt:lpstr>Apresentação do PowerPoint</vt:lpstr>
      <vt:lpstr>Apresentação do PowerPoint</vt:lpstr>
      <vt:lpstr>Críticas ao PSI</vt:lpstr>
      <vt:lpstr>Apresentação do PowerPoint</vt:lpstr>
      <vt:lpstr>Teoria da Dependência</vt:lpstr>
      <vt:lpstr>Teoria da Dependência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10. O Marxismo e as Relações Internacionais</dc:title>
  <dc:creator>Convidado</dc:creator>
  <cp:lastModifiedBy>Convidado</cp:lastModifiedBy>
  <cp:revision>13</cp:revision>
  <dcterms:created xsi:type="dcterms:W3CDTF">2019-11-08T14:51:46Z</dcterms:created>
  <dcterms:modified xsi:type="dcterms:W3CDTF">2019-11-08T22:29:24Z</dcterms:modified>
</cp:coreProperties>
</file>