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1" r:id="rId2"/>
    <p:sldId id="302" r:id="rId3"/>
    <p:sldId id="303" r:id="rId4"/>
    <p:sldId id="304" r:id="rId5"/>
    <p:sldId id="308" r:id="rId6"/>
    <p:sldId id="311" r:id="rId7"/>
    <p:sldId id="292" r:id="rId8"/>
    <p:sldId id="313" r:id="rId9"/>
    <p:sldId id="315" r:id="rId10"/>
    <p:sldId id="295" r:id="rId11"/>
    <p:sldId id="305" r:id="rId12"/>
    <p:sldId id="306" r:id="rId13"/>
    <p:sldId id="307" r:id="rId14"/>
    <p:sldId id="314" r:id="rId15"/>
    <p:sldId id="312" r:id="rId16"/>
  </p:sldIdLst>
  <p:sldSz cx="9144000" cy="6858000" type="screen4x3"/>
  <p:notesSz cx="6797675" cy="9926638"/>
  <p:defaultTextStyle>
    <a:defPPr>
      <a:defRPr lang="pt-BR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99"/>
    <a:srgbClr val="339933"/>
    <a:srgbClr val="FFFF00"/>
    <a:srgbClr val="0066FF"/>
    <a:srgbClr val="3333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l" defTabSz="882650">
              <a:defRPr sz="1200"/>
            </a:lvl1pPr>
          </a:lstStyle>
          <a:p>
            <a:endParaRPr lang="pt-BR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pt-BR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l" defTabSz="882650">
              <a:defRPr sz="1200"/>
            </a:lvl1pPr>
          </a:lstStyle>
          <a:p>
            <a:endParaRPr lang="pt-BR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fld id="{068259D3-79F1-427B-903F-548E3F9DAD1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705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/>
            </a:lvl1pPr>
          </a:lstStyle>
          <a:p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endParaRPr lang="pt-B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/>
            </a:lvl1pPr>
          </a:lstStyle>
          <a:p>
            <a:endParaRPr lang="pt-BR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fld id="{604DFB31-1985-4B9B-9615-DB93D92AF6B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5507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Morgan p. 283: tipologia de Weber</a:t>
            </a:r>
          </a:p>
        </p:txBody>
      </p:sp>
    </p:spTree>
    <p:extLst>
      <p:ext uri="{BB962C8B-B14F-4D97-AF65-F5344CB8AC3E}">
        <p14:creationId xmlns:p14="http://schemas.microsoft.com/office/powerpoint/2010/main" val="1379337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5943600" cy="4114800"/>
          </a:xfrm>
        </p:spPr>
        <p:txBody>
          <a:bodyPr/>
          <a:lstStyle/>
          <a:p>
            <a:pPr marL="190500" indent="-190500"/>
            <a:r>
              <a:rPr lang="pt-BR" altLang="en-US"/>
              <a:t>1) Posições hierárquicas / legitimação dos de baixo</a:t>
            </a:r>
          </a:p>
          <a:p>
            <a:pPr marL="190500" indent="-190500"/>
            <a:r>
              <a:rPr lang="pt-BR" altLang="en-US"/>
              <a:t>2) Caso Ruy / Banco       Diretoria Financeira</a:t>
            </a:r>
          </a:p>
          <a:p>
            <a:pPr marL="190500" indent="-190500"/>
            <a:r>
              <a:rPr lang="pt-BR" altLang="en-US"/>
              <a:t>3) Caso Fadigas     Operação Padrão          Secretaria/ Ass. Jurídica</a:t>
            </a:r>
          </a:p>
          <a:p>
            <a:pPr marL="190500" indent="-190500"/>
            <a:r>
              <a:rPr lang="pt-BR" altLang="en-US"/>
              <a:t>4) Coordenador de reunião / assembléia     Controle das premissas de decisão (como tomar decisão, com quem, onde, qdo)</a:t>
            </a:r>
          </a:p>
          <a:p>
            <a:pPr marL="190500" indent="-190500"/>
            <a:r>
              <a:rPr lang="pt-BR" altLang="en-US"/>
              <a:t>5) Globo - debate 89 / horário eleitoral  Guerra Golfo - CNN    Caso Ruy / Banco</a:t>
            </a:r>
          </a:p>
          <a:p>
            <a:pPr marL="190500" indent="-190500"/>
            <a:r>
              <a:rPr lang="pt-BR" altLang="en-US"/>
              <a:t>6) Monitorar e controlar transações de interface</a:t>
            </a:r>
            <a:br>
              <a:rPr lang="pt-BR" altLang="en-US"/>
            </a:br>
            <a:r>
              <a:rPr lang="pt-BR" altLang="en-US"/>
              <a:t>Secretárias que controlam agenda , assessoria de relações públicas       jeitinho”</a:t>
            </a:r>
          </a:p>
          <a:p>
            <a:pPr marL="190500" indent="-190500"/>
            <a:r>
              <a:rPr lang="pt-BR" altLang="en-US"/>
              <a:t>7) Incertezas ambientais e/ou operacionais.  Tratamento da incerteza: criar reservas (ex.: estoques, peças na gaveta) X  rotinizar / padronizar (‘negar a incerteza’)</a:t>
            </a:r>
          </a:p>
          <a:p>
            <a:pPr marL="190500" indent="-190500"/>
            <a:r>
              <a:rPr lang="pt-BR" altLang="en-US"/>
              <a:t>8) Tipo de energia,  arquitetura da tecnologia (centralizada x descentralizada)</a:t>
            </a:r>
            <a:br>
              <a:rPr lang="pt-BR" altLang="en-US"/>
            </a:br>
            <a:r>
              <a:rPr lang="pt-BR" altLang="en-US"/>
              <a:t>Caso VESPA                    Linha montagem (padroniza interesses) x Células (fragmenta)</a:t>
            </a:r>
          </a:p>
          <a:p>
            <a:pPr marL="190500" indent="-190500"/>
            <a:r>
              <a:rPr lang="pt-BR" altLang="en-US"/>
              <a:t>9) Coalisões, redes de ex-colegas, ‘panelas’</a:t>
            </a:r>
          </a:p>
          <a:p>
            <a:pPr marL="190500" indent="-190500"/>
            <a:r>
              <a:rPr lang="pt-BR" altLang="en-US"/>
              <a:t>10) Influenciar sem fazer parte da estrutura de poder estabelecida</a:t>
            </a:r>
            <a:br>
              <a:rPr lang="pt-BR" altLang="en-US"/>
            </a:br>
            <a:r>
              <a:rPr lang="pt-BR" altLang="en-US"/>
              <a:t> Sabotagens, resistência.  Regras do Estado para controle de monopólios</a:t>
            </a:r>
          </a:p>
          <a:p>
            <a:pPr marL="190500" indent="-190500"/>
            <a:r>
              <a:rPr lang="pt-BR" altLang="en-US"/>
              <a:t>11) Liderança: envolve habilidade de definir a realidade para os demais</a:t>
            </a:r>
            <a:br>
              <a:rPr lang="pt-BR" altLang="en-US"/>
            </a:br>
            <a:r>
              <a:rPr lang="pt-BR" altLang="en-US"/>
              <a:t>“Cultura de axila” , “roupa”, “carteirada”,  lay out</a:t>
            </a:r>
          </a:p>
          <a:p>
            <a:pPr marL="190500" indent="-190500"/>
            <a:r>
              <a:rPr lang="pt-BR" altLang="en-US"/>
              <a:t>12) Estereótipos masculinos e femininos (p.185 - 187)</a:t>
            </a:r>
          </a:p>
          <a:p>
            <a:pPr marL="190500" indent="-190500"/>
            <a:r>
              <a:rPr lang="pt-BR" altLang="en-US"/>
              <a:t>13) Tr linha--&gt; paralisação   (localização na estrutura como fonte de poder) , Rel. Classe</a:t>
            </a:r>
          </a:p>
          <a:p>
            <a:pPr marL="190500" indent="-190500"/>
            <a:r>
              <a:rPr lang="pt-BR" altLang="en-US"/>
              <a:t> </a:t>
            </a:r>
          </a:p>
          <a:p>
            <a:pPr marL="190500" indent="-190500"/>
            <a:endParaRPr lang="pt-BR" altLang="en-US"/>
          </a:p>
          <a:p>
            <a:pPr marL="190500" indent="-190500"/>
            <a:endParaRPr lang="pt-BR" altLang="en-US"/>
          </a:p>
          <a:p>
            <a:pPr marL="190500" indent="-190500"/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22781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A517AF-E21E-40C8-AB20-1C4452E4B573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95450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B6366-FDC7-4EC2-A12B-14A8974246D4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442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4E0056-220A-4376-9F11-A85C46D97408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78199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389688" y="188913"/>
            <a:ext cx="2068512" cy="59769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057900" cy="59769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ítulo, 2 partes de conteúd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67150" cy="209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28650" y="4076700"/>
            <a:ext cx="3867150" cy="21002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3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8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9388" y="1412875"/>
            <a:ext cx="4062412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394200" y="1412875"/>
            <a:ext cx="40640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Mario Sergio Salerno / Márcia Terra da Silva</a:t>
            </a:r>
            <a:r>
              <a:rPr lang="pt-BR">
                <a:solidFill>
                  <a:schemeClr val="tx1"/>
                </a:solidFill>
              </a:rPr>
              <a:t>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0645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12875"/>
            <a:ext cx="8278812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0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hlink"/>
                </a:solidFill>
              </a:defRPr>
            </a:lvl1pPr>
          </a:lstStyle>
          <a:p>
            <a:r>
              <a:rPr lang="pt-BR"/>
              <a:t>Mario Sergio Salerno / Márcia Terra da Silva      </a:t>
            </a:r>
            <a:r>
              <a:rPr lang="pt-BR">
                <a:solidFill>
                  <a:schemeClr val="bg2"/>
                </a:solidFill>
              </a:rPr>
              <a:t>Escola Politécnica da USP  -  Depto Engenharia de Produção</a:t>
            </a:r>
            <a:r>
              <a:rPr lang="pt-BR"/>
              <a:t> 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75650" y="117475"/>
            <a:ext cx="6604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0066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SzPct val="80000"/>
        <a:buFont typeface="Wingdings" pitchFamily="2" charset="2"/>
        <a:buChar char="¯"/>
        <a:defRPr sz="3200">
          <a:solidFill>
            <a:srgbClr val="3333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ü"/>
        <a:defRPr sz="2800">
          <a:solidFill>
            <a:srgbClr val="0066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SzPct val="90000"/>
        <a:buFont typeface="Symbol" pitchFamily="18" charset="2"/>
        <a:buChar char="*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Rodapé 3"/>
          <p:cNvSpPr>
            <a:spLocks noGrp="1"/>
          </p:cNvSpPr>
          <p:nvPr>
            <p:ph type="ftr" sz="quarter" idx="10"/>
          </p:nvPr>
        </p:nvSpPr>
        <p:spPr>
          <a:xfrm>
            <a:off x="685800" y="6600824"/>
            <a:ext cx="8458200" cy="457200"/>
          </a:xfrm>
          <a:noFill/>
        </p:spPr>
        <p:txBody>
          <a:bodyPr/>
          <a:lstStyle/>
          <a:p>
            <a:pPr algn="r"/>
            <a:r>
              <a:rPr lang="pt-BR" dirty="0" smtClean="0">
                <a:solidFill>
                  <a:srgbClr val="339933"/>
                </a:solidFill>
              </a:rPr>
              <a:t>Mario Sergio Salerno     Escola Politécnica da USP – </a:t>
            </a:r>
            <a:r>
              <a:rPr lang="pt-BR" dirty="0" err="1" smtClean="0">
                <a:solidFill>
                  <a:srgbClr val="339933"/>
                </a:solidFill>
              </a:rPr>
              <a:t>Depto</a:t>
            </a:r>
            <a:r>
              <a:rPr lang="pt-BR" dirty="0" smtClean="0">
                <a:solidFill>
                  <a:srgbClr val="339933"/>
                </a:solidFill>
              </a:rPr>
              <a:t> Eng</a:t>
            </a:r>
            <a:r>
              <a:rPr lang="pt-BR" baseline="30000" dirty="0" smtClean="0">
                <a:solidFill>
                  <a:srgbClr val="339933"/>
                </a:solidFill>
              </a:rPr>
              <a:t>a</a:t>
            </a:r>
            <a:r>
              <a:rPr lang="pt-BR" dirty="0" smtClean="0">
                <a:solidFill>
                  <a:srgbClr val="339933"/>
                </a:solidFill>
              </a:rPr>
              <a:t> de Produção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08050"/>
            <a:ext cx="9144000" cy="1922463"/>
          </a:xfrm>
        </p:spPr>
        <p:txBody>
          <a:bodyPr/>
          <a:lstStyle/>
          <a:p>
            <a:pPr eaLnBrk="1" hangingPunct="1"/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4000" b="1" dirty="0" smtClean="0">
                <a:solidFill>
                  <a:srgbClr val="C00000"/>
                </a:solidFill>
              </a:rPr>
              <a:t>PODER NAS ORGANIZAÇÕES:</a:t>
            </a:r>
            <a:br>
              <a:rPr lang="pt-BR" sz="4000" b="1" dirty="0" smtClean="0">
                <a:solidFill>
                  <a:srgbClr val="C00000"/>
                </a:solidFill>
              </a:rPr>
            </a:br>
            <a:r>
              <a:rPr lang="pt-BR" sz="4000" b="1" dirty="0" smtClean="0">
                <a:solidFill>
                  <a:srgbClr val="C00000"/>
                </a:solidFill>
              </a:rPr>
              <a:t>descentralização da estrutura</a:t>
            </a:r>
            <a:br>
              <a:rPr lang="pt-BR" sz="4000" b="1" dirty="0" smtClean="0">
                <a:solidFill>
                  <a:srgbClr val="C00000"/>
                </a:solidFill>
              </a:rPr>
            </a:br>
            <a:r>
              <a:rPr lang="pt-BR" sz="2800" b="1" i="1" dirty="0" smtClean="0"/>
              <a:t/>
            </a:r>
            <a:br>
              <a:rPr lang="pt-BR" sz="2800" b="1" i="1" dirty="0" smtClean="0"/>
            </a:br>
            <a:endParaRPr lang="pt-BR" sz="2800" i="1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6275" y="3573016"/>
            <a:ext cx="8820150" cy="1368425"/>
          </a:xfrm>
        </p:spPr>
        <p:txBody>
          <a:bodyPr/>
          <a:lstStyle/>
          <a:p>
            <a:pPr eaLnBrk="1" hangingPunct="1"/>
            <a:endParaRPr lang="pt-BR" sz="800" dirty="0" smtClean="0">
              <a:solidFill>
                <a:srgbClr val="0000FF"/>
              </a:solidFill>
            </a:endParaRPr>
          </a:p>
          <a:p>
            <a:pPr eaLnBrk="1" hangingPunct="1"/>
            <a:endParaRPr lang="pt-BR" sz="1400" dirty="0" smtClean="0"/>
          </a:p>
          <a:p>
            <a:pPr eaLnBrk="1" hangingPunct="1"/>
            <a:endParaRPr lang="pt-BR" sz="800" dirty="0" smtClean="0"/>
          </a:p>
        </p:txBody>
      </p:sp>
    </p:spTree>
    <p:extLst>
      <p:ext uri="{BB962C8B-B14F-4D97-AF65-F5344CB8AC3E}">
        <p14:creationId xmlns:p14="http://schemas.microsoft.com/office/powerpoint/2010/main" val="226955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064500" cy="1367879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276872"/>
            <a:ext cx="8280920" cy="4928570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None/>
            </a:pPr>
            <a:r>
              <a:rPr lang="pt-BR" sz="4400" dirty="0" smtClean="0"/>
              <a:t>Material complementar</a:t>
            </a:r>
          </a:p>
          <a:p>
            <a:pPr lvl="1"/>
            <a:endParaRPr lang="pt-BR" dirty="0"/>
          </a:p>
        </p:txBody>
      </p:sp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0" y="6580188"/>
            <a:ext cx="9144000" cy="404812"/>
          </a:xfrm>
        </p:spPr>
        <p:txBody>
          <a:bodyPr/>
          <a:lstStyle/>
          <a:p>
            <a:r>
              <a:rPr lang="pt-BR" dirty="0" smtClean="0"/>
              <a:t>Mario Sergio Salerno / </a:t>
            </a:r>
            <a:r>
              <a:rPr lang="pt-BR" dirty="0" smtClean="0">
                <a:solidFill>
                  <a:schemeClr val="bg2"/>
                </a:solidFill>
              </a:rPr>
              <a:t>Escola Politécnica da USP  -  </a:t>
            </a:r>
            <a:r>
              <a:rPr lang="pt-BR" dirty="0" err="1" smtClean="0">
                <a:solidFill>
                  <a:schemeClr val="bg2"/>
                </a:solidFill>
              </a:rPr>
              <a:t>Depto</a:t>
            </a:r>
            <a:r>
              <a:rPr lang="pt-BR" dirty="0" smtClean="0">
                <a:solidFill>
                  <a:schemeClr val="bg2"/>
                </a:solidFill>
              </a:rPr>
              <a:t> Engenharia de Produção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42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600"/>
              <a:t>Elementos essenciais da análise do poder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pt-BR" altLang="pt-BR" sz="2800" dirty="0"/>
              <a:t>O poder existe em qualquer grupo de </a:t>
            </a:r>
            <a:r>
              <a:rPr lang="pt-BR" altLang="pt-BR" sz="2800" dirty="0" smtClean="0"/>
              <a:t>pessoas</a:t>
            </a:r>
            <a:endParaRPr lang="pt-BR" altLang="pt-BR" sz="2800" dirty="0"/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pt-BR" altLang="pt-BR" sz="2800" dirty="0"/>
              <a:t>O poder é apreendido numa relação em que os papéis estejam </a:t>
            </a:r>
            <a:r>
              <a:rPr lang="pt-BR" altLang="pt-BR" sz="2800" dirty="0" smtClean="0"/>
              <a:t>definidos</a:t>
            </a:r>
            <a:endParaRPr lang="pt-BR" altLang="pt-BR" sz="2800" dirty="0"/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pt-BR" altLang="pt-BR" sz="2800" dirty="0"/>
              <a:t>O poder é vivido numa relação assimétrica; pode se manifestar pela força e define o que pode ser </a:t>
            </a:r>
            <a:r>
              <a:rPr lang="pt-BR" altLang="pt-BR" sz="2800" dirty="0" smtClean="0"/>
              <a:t>realizado</a:t>
            </a:r>
            <a:endParaRPr lang="pt-BR" altLang="pt-BR" sz="2800" dirty="0"/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pt-BR" altLang="pt-BR" sz="2800" dirty="0"/>
              <a:t>Não pode existir sem consentimento: consentimento por interiorização das normas ou consentimento por </a:t>
            </a:r>
            <a:r>
              <a:rPr lang="pt-BR" altLang="pt-BR" sz="2800" dirty="0" smtClean="0"/>
              <a:t>temor </a:t>
            </a:r>
            <a:r>
              <a:rPr lang="pt-BR" altLang="pt-BR" sz="2800" dirty="0"/>
              <a:t>a sanções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pt-BR" sz="14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1600" dirty="0">
                <a:latin typeface="Times New Roman" panose="02020603050405020304" pitchFamily="18" charset="0"/>
              </a:rPr>
              <a:t>(</a:t>
            </a:r>
            <a:r>
              <a:rPr lang="pt-BR" altLang="pt-BR" sz="1600" dirty="0" err="1">
                <a:latin typeface="Times New Roman" panose="02020603050405020304" pitchFamily="18" charset="0"/>
              </a:rPr>
              <a:t>Enriquez</a:t>
            </a:r>
            <a:r>
              <a:rPr lang="pt-BR" altLang="pt-BR" sz="1600" dirty="0">
                <a:latin typeface="Times New Roman" panose="02020603050405020304" pitchFamily="18" charset="0"/>
              </a:rPr>
              <a:t>, E. “La </a:t>
            </a:r>
            <a:r>
              <a:rPr lang="pt-BR" altLang="pt-BR" sz="1600" dirty="0" err="1">
                <a:latin typeface="Times New Roman" panose="02020603050405020304" pitchFamily="18" charset="0"/>
              </a:rPr>
              <a:t>Notion</a:t>
            </a:r>
            <a:r>
              <a:rPr lang="pt-BR" altLang="pt-BR" sz="1600" dirty="0">
                <a:latin typeface="Times New Roman" panose="02020603050405020304" pitchFamily="18" charset="0"/>
              </a:rPr>
              <a:t> de </a:t>
            </a:r>
            <a:r>
              <a:rPr lang="pt-BR" altLang="pt-BR" sz="1600" dirty="0" err="1">
                <a:latin typeface="Times New Roman" panose="02020603050405020304" pitchFamily="18" charset="0"/>
              </a:rPr>
              <a:t>Pouvoir</a:t>
            </a:r>
            <a:r>
              <a:rPr lang="pt-BR" altLang="pt-BR" sz="1600" dirty="0">
                <a:latin typeface="Times New Roman" panose="02020603050405020304" pitchFamily="18" charset="0"/>
              </a:rPr>
              <a:t>”,  In “</a:t>
            </a:r>
            <a:r>
              <a:rPr lang="pt-BR" altLang="pt-BR" sz="1600" dirty="0" err="1">
                <a:latin typeface="Times New Roman" panose="02020603050405020304" pitchFamily="18" charset="0"/>
              </a:rPr>
              <a:t>L’economique</a:t>
            </a:r>
            <a:r>
              <a:rPr lang="pt-BR" altLang="pt-BR" sz="1600" dirty="0">
                <a:latin typeface="Times New Roman" panose="02020603050405020304" pitchFamily="18" charset="0"/>
              </a:rPr>
              <a:t> et </a:t>
            </a:r>
            <a:r>
              <a:rPr lang="pt-BR" altLang="pt-BR" sz="1600" dirty="0" err="1">
                <a:latin typeface="Times New Roman" panose="02020603050405020304" pitchFamily="18" charset="0"/>
              </a:rPr>
              <a:t>les</a:t>
            </a:r>
            <a:r>
              <a:rPr lang="pt-BR" altLang="pt-BR" sz="1600" dirty="0">
                <a:latin typeface="Times New Roman" panose="02020603050405020304" pitchFamily="18" charset="0"/>
              </a:rPr>
              <a:t> </a:t>
            </a:r>
            <a:r>
              <a:rPr lang="pt-BR" altLang="pt-BR" sz="1600" dirty="0" err="1">
                <a:latin typeface="Times New Roman" panose="02020603050405020304" pitchFamily="18" charset="0"/>
              </a:rPr>
              <a:t>sciences</a:t>
            </a:r>
            <a:r>
              <a:rPr lang="pt-BR" altLang="pt-BR" sz="1600" dirty="0">
                <a:latin typeface="Times New Roman" panose="02020603050405020304" pitchFamily="18" charset="0"/>
              </a:rPr>
              <a:t> </a:t>
            </a:r>
            <a:r>
              <a:rPr lang="pt-BR" altLang="pt-BR" sz="1600" dirty="0" err="1">
                <a:latin typeface="Times New Roman" panose="02020603050405020304" pitchFamily="18" charset="0"/>
              </a:rPr>
              <a:t>humaines</a:t>
            </a:r>
            <a:r>
              <a:rPr lang="pt-BR" altLang="pt-BR" sz="1600" dirty="0">
                <a:latin typeface="Times New Roman" panose="02020603050405020304" pitchFamily="18" charset="0"/>
              </a:rPr>
              <a:t>”. Paris, 1967)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65914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600"/>
              <a:t>Elementos essenciais da análise do poder (cont.)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lvl="1"/>
            <a:r>
              <a:rPr lang="pt-BR" altLang="pt-BR" dirty="0"/>
              <a:t>O poder quer ser considerado como legítimo; a cultura pode </a:t>
            </a:r>
            <a:r>
              <a:rPr lang="pt-BR" altLang="pt-BR" dirty="0" smtClean="0"/>
              <a:t>legitimá-lo</a:t>
            </a:r>
            <a:endParaRPr lang="pt-BR" altLang="pt-BR" dirty="0"/>
          </a:p>
          <a:p>
            <a:r>
              <a:rPr lang="pt-BR" altLang="pt-BR" dirty="0"/>
              <a:t>Mas...</a:t>
            </a:r>
          </a:p>
          <a:p>
            <a:pPr lvl="1"/>
            <a:r>
              <a:rPr lang="pt-BR" altLang="pt-BR" dirty="0"/>
              <a:t>A disputa pelo poder está ligada à transgressão - a negação da ordem anterior ou a substituição dos indivíduos na relação de poder </a:t>
            </a:r>
            <a:r>
              <a:rPr lang="pt-BR" altLang="pt-BR" dirty="0" smtClean="0"/>
              <a:t>inalterada</a:t>
            </a:r>
          </a:p>
          <a:p>
            <a:pPr lvl="1">
              <a:spcBef>
                <a:spcPts val="1800"/>
              </a:spcBef>
            </a:pPr>
            <a:r>
              <a:rPr lang="pt-BR" altLang="pt-BR" dirty="0" smtClean="0"/>
              <a:t>A </a:t>
            </a:r>
            <a:r>
              <a:rPr lang="pt-BR" altLang="pt-BR" dirty="0"/>
              <a:t>transgressão pode ser a criação de uma nova </a:t>
            </a:r>
            <a:r>
              <a:rPr lang="pt-BR" altLang="pt-BR" dirty="0" smtClean="0"/>
              <a:t>ordem.</a:t>
            </a:r>
            <a:endParaRPr lang="pt-BR" alt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20135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600"/>
              <a:t>Elementos essenciais da análise do poder (cont)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O poder cria um mundo ordenado, imóvel. O poder tende a permanecer. Quem o possui não quer abandoná-lo.</a:t>
            </a:r>
          </a:p>
          <a:p>
            <a:pPr>
              <a:spcBef>
                <a:spcPts val="1800"/>
              </a:spcBef>
            </a:pPr>
            <a:r>
              <a:rPr lang="pt-BR" altLang="pt-BR" dirty="0"/>
              <a:t>Cada ser deseja o poder e entra em luta por fazer reconhecer </a:t>
            </a:r>
            <a:r>
              <a:rPr lang="pt-BR" altLang="pt-BR" dirty="0" smtClean="0"/>
              <a:t>seu </a:t>
            </a:r>
            <a:r>
              <a:rPr lang="pt-BR" altLang="pt-BR" dirty="0"/>
              <a:t>poder sobre os outros.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77638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en-US"/>
              <a:t>Tipos de descentralização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760"/>
            <a:ext cx="8229600" cy="48574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en-US" sz="3600" dirty="0"/>
              <a:t>Descentralização horizontal limitada: o ápice estratégico compartilha a tomada de decisão com a tecnoestrutura (agrupamento funcional</a:t>
            </a:r>
            <a:r>
              <a:rPr lang="pt-BR" altLang="en-US" sz="3600" dirty="0" smtClean="0"/>
              <a:t>)</a:t>
            </a:r>
          </a:p>
          <a:p>
            <a:endParaRPr lang="pt-BR" altLang="en-US" sz="3600" dirty="0"/>
          </a:p>
          <a:p>
            <a:r>
              <a:rPr lang="pt-BR" altLang="en-US" sz="3600" dirty="0"/>
              <a:t>Descentralização vertical limitada: gerentes de unidades tomam decisões autonomamente (</a:t>
            </a:r>
            <a:r>
              <a:rPr lang="pt-BR" altLang="en-US" sz="3600" dirty="0" err="1"/>
              <a:t>divisionalização</a:t>
            </a:r>
            <a:r>
              <a:rPr lang="pt-BR" altLang="en-US" sz="3600" dirty="0" smtClean="0"/>
              <a:t>)</a:t>
            </a:r>
            <a:endParaRPr lang="pt-BR" altLang="en-US" sz="3600" dirty="0"/>
          </a:p>
          <a:p>
            <a:endParaRPr lang="pt-BR" altLang="en-US" dirty="0"/>
          </a:p>
        </p:txBody>
      </p:sp>
    </p:spTree>
    <p:extLst>
      <p:ext uri="{BB962C8B-B14F-4D97-AF65-F5344CB8AC3E}">
        <p14:creationId xmlns:p14="http://schemas.microsoft.com/office/powerpoint/2010/main" val="2367460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en-US" sz="4000"/>
              <a:t>Continuum do controle sobre o processo de decisão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79388" y="3141663"/>
            <a:ext cx="103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1800">
                <a:latin typeface="Arial" panose="020B0604020202020204" pitchFamily="34" charset="0"/>
              </a:rPr>
              <a:t>situação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1331913" y="3141663"/>
            <a:ext cx="131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1800">
                <a:latin typeface="Arial" panose="020B0604020202020204" pitchFamily="34" charset="0"/>
              </a:rPr>
              <a:t>informação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2627313" y="3141663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1800">
                <a:latin typeface="Arial" panose="020B0604020202020204" pitchFamily="34" charset="0"/>
              </a:rPr>
              <a:t>aconselhamento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4643438" y="3141663"/>
            <a:ext cx="97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1800">
                <a:latin typeface="Arial" panose="020B0604020202020204" pitchFamily="34" charset="0"/>
              </a:rPr>
              <a:t>escolha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5651500" y="3141663"/>
            <a:ext cx="136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1800">
                <a:latin typeface="Arial" panose="020B0604020202020204" pitchFamily="34" charset="0"/>
              </a:rPr>
              <a:t>autorização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7010400" y="3141663"/>
            <a:ext cx="1162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1800">
                <a:latin typeface="Arial" panose="020B0604020202020204" pitchFamily="34" charset="0"/>
              </a:rPr>
              <a:t>execução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8172450" y="3141663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1800">
                <a:latin typeface="Arial" panose="020B0604020202020204" pitchFamily="34" charset="0"/>
              </a:rPr>
              <a:t>ação</a:t>
            </a:r>
          </a:p>
        </p:txBody>
      </p:sp>
      <p:sp>
        <p:nvSpPr>
          <p:cNvPr id="88076" name="AutoShape 12"/>
          <p:cNvSpPr>
            <a:spLocks noChangeArrowheads="1"/>
          </p:cNvSpPr>
          <p:nvPr/>
        </p:nvSpPr>
        <p:spPr bwMode="auto">
          <a:xfrm>
            <a:off x="1042988" y="2708275"/>
            <a:ext cx="1584325" cy="1225550"/>
          </a:xfrm>
          <a:prstGeom prst="chevron">
            <a:avLst>
              <a:gd name="adj" fmla="val 2745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7" name="AutoShape 13"/>
          <p:cNvSpPr>
            <a:spLocks noChangeArrowheads="1"/>
          </p:cNvSpPr>
          <p:nvPr/>
        </p:nvSpPr>
        <p:spPr bwMode="auto">
          <a:xfrm>
            <a:off x="2378075" y="2708275"/>
            <a:ext cx="2122488" cy="1225550"/>
          </a:xfrm>
          <a:prstGeom prst="chevron">
            <a:avLst>
              <a:gd name="adj" fmla="val 2888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8" name="AutoShape 14"/>
          <p:cNvSpPr>
            <a:spLocks noChangeArrowheads="1"/>
          </p:cNvSpPr>
          <p:nvPr/>
        </p:nvSpPr>
        <p:spPr bwMode="auto">
          <a:xfrm>
            <a:off x="5364163" y="2709863"/>
            <a:ext cx="1655762" cy="1223962"/>
          </a:xfrm>
          <a:prstGeom prst="chevron">
            <a:avLst>
              <a:gd name="adj" fmla="val 2775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9" name="AutoShape 15"/>
          <p:cNvSpPr>
            <a:spLocks noChangeArrowheads="1"/>
          </p:cNvSpPr>
          <p:nvPr/>
        </p:nvSpPr>
        <p:spPr bwMode="auto">
          <a:xfrm>
            <a:off x="4284663" y="2708275"/>
            <a:ext cx="1331912" cy="1225550"/>
          </a:xfrm>
          <a:prstGeom prst="chevron">
            <a:avLst>
              <a:gd name="adj" fmla="val 271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1" name="AutoShape 17"/>
          <p:cNvSpPr>
            <a:spLocks noChangeArrowheads="1"/>
          </p:cNvSpPr>
          <p:nvPr/>
        </p:nvSpPr>
        <p:spPr bwMode="auto">
          <a:xfrm>
            <a:off x="6769100" y="2708275"/>
            <a:ext cx="1331913" cy="1225550"/>
          </a:xfrm>
          <a:prstGeom prst="chevron">
            <a:avLst>
              <a:gd name="adj" fmla="val 271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2" name="Rectangle 18"/>
          <p:cNvSpPr>
            <a:spLocks noChangeArrowheads="1"/>
          </p:cNvSpPr>
          <p:nvPr/>
        </p:nvSpPr>
        <p:spPr bwMode="auto">
          <a:xfrm>
            <a:off x="-541338" y="3068638"/>
            <a:ext cx="17287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3" name="Rectangle 19"/>
          <p:cNvSpPr>
            <a:spLocks noChangeArrowheads="1"/>
          </p:cNvSpPr>
          <p:nvPr/>
        </p:nvSpPr>
        <p:spPr bwMode="auto">
          <a:xfrm>
            <a:off x="8172450" y="3068638"/>
            <a:ext cx="12969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7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en-US"/>
              <a:t>Mario Sergio Salerno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772400" cy="533400"/>
          </a:xfrm>
        </p:spPr>
        <p:txBody>
          <a:bodyPr/>
          <a:lstStyle/>
          <a:p>
            <a:r>
              <a:rPr lang="pt-BR" altLang="en-US" dirty="0">
                <a:latin typeface="Arial" panose="020B0604020202020204" pitchFamily="34" charset="0"/>
              </a:rPr>
              <a:t>PODER (nas organizações)</a:t>
            </a:r>
            <a:endParaRPr lang="pt-BR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86446"/>
            <a:ext cx="8784976" cy="4929336"/>
          </a:xfrm>
        </p:spPr>
        <p:txBody>
          <a:bodyPr/>
          <a:lstStyle/>
          <a:p>
            <a:r>
              <a:rPr lang="pt-BR" altLang="en-US" sz="3600" dirty="0"/>
              <a:t>“Meio através do qual conflitos de interesse são, afinal, resolvidos. O poder influencia quem consegue o quê, quando e como”</a:t>
            </a:r>
            <a:br>
              <a:rPr lang="pt-BR" altLang="en-US" sz="3600" dirty="0"/>
            </a:br>
            <a:r>
              <a:rPr lang="pt-BR" altLang="en-US" sz="3600" dirty="0"/>
              <a:t>(G. Morgan</a:t>
            </a:r>
            <a:r>
              <a:rPr lang="pt-BR" altLang="en-US" sz="3600" dirty="0" smtClean="0"/>
              <a:t>)</a:t>
            </a:r>
          </a:p>
          <a:p>
            <a:endParaRPr lang="pt-BR" altLang="en-US" sz="3600" dirty="0"/>
          </a:p>
          <a:p>
            <a:r>
              <a:rPr lang="pt-BR" altLang="en-US" sz="3600" dirty="0"/>
              <a:t>“Habilidade de um indivíduo para induzir ou influenciar outro a seguir suas diretrizes ou quaisquer outras normas por ele apoiadas”</a:t>
            </a:r>
            <a:br>
              <a:rPr lang="pt-BR" altLang="en-US" sz="3600" dirty="0"/>
            </a:br>
            <a:r>
              <a:rPr lang="pt-BR" altLang="en-US" sz="3600" dirty="0"/>
              <a:t>(A. </a:t>
            </a:r>
            <a:r>
              <a:rPr lang="pt-BR" altLang="en-US" sz="3600" dirty="0" err="1"/>
              <a:t>Etzioni</a:t>
            </a:r>
            <a:r>
              <a:rPr lang="pt-BR" altLang="en-US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6755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en-US"/>
              <a:t>Mario Sergio Salerno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776" y="0"/>
            <a:ext cx="7772400" cy="533400"/>
          </a:xfrm>
        </p:spPr>
        <p:txBody>
          <a:bodyPr/>
          <a:lstStyle/>
          <a:p>
            <a:r>
              <a:rPr lang="pt-BR" altLang="en-US" dirty="0" smtClean="0">
                <a:latin typeface="Arial" panose="020B0604020202020204" pitchFamily="34" charset="0"/>
              </a:rPr>
              <a:t>Fontes de Poder (Morgan</a:t>
            </a:r>
            <a:r>
              <a:rPr lang="pt-BR" altLang="en-US" sz="4000" dirty="0" smtClean="0">
                <a:latin typeface="Arial" panose="020B0604020202020204" pitchFamily="34" charset="0"/>
              </a:rPr>
              <a:t>)</a:t>
            </a:r>
            <a:endParaRPr lang="pt-BR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29085"/>
            <a:ext cx="4644008" cy="55626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en-US" sz="2600" dirty="0"/>
              <a:t>1) Autoridade formal</a:t>
            </a:r>
          </a:p>
          <a:p>
            <a:pPr>
              <a:buFontTx/>
              <a:buNone/>
            </a:pPr>
            <a:r>
              <a:rPr lang="pt-BR" altLang="en-US" sz="2600" dirty="0"/>
              <a:t>2) Controle de recursos escassos</a:t>
            </a:r>
          </a:p>
          <a:p>
            <a:pPr>
              <a:buFontTx/>
              <a:buNone/>
            </a:pPr>
            <a:r>
              <a:rPr lang="pt-BR" altLang="en-US" sz="2600" dirty="0"/>
              <a:t>3) Uso da estrutura </a:t>
            </a:r>
            <a:r>
              <a:rPr lang="pt-BR" altLang="en-US" sz="2600" dirty="0" err="1" smtClean="0"/>
              <a:t>organiza-cional</a:t>
            </a:r>
            <a:r>
              <a:rPr lang="pt-BR" altLang="en-US" sz="2600" dirty="0"/>
              <a:t>, regras e regulamentos</a:t>
            </a:r>
          </a:p>
          <a:p>
            <a:pPr>
              <a:buFontTx/>
              <a:buNone/>
            </a:pPr>
            <a:r>
              <a:rPr lang="pt-BR" altLang="en-US" sz="2600" dirty="0"/>
              <a:t>4) Controle do processo decisório</a:t>
            </a:r>
          </a:p>
          <a:p>
            <a:pPr>
              <a:buFontTx/>
              <a:buNone/>
            </a:pPr>
            <a:r>
              <a:rPr lang="pt-BR" altLang="en-US" sz="2600" dirty="0"/>
              <a:t>5) Controle do conhecimento e da informação</a:t>
            </a:r>
          </a:p>
          <a:p>
            <a:pPr>
              <a:buFontTx/>
              <a:buNone/>
            </a:pPr>
            <a:r>
              <a:rPr lang="pt-BR" altLang="en-US" sz="2600" dirty="0"/>
              <a:t>6) Controle das fronteiras/limites</a:t>
            </a:r>
          </a:p>
          <a:p>
            <a:pPr>
              <a:buFontTx/>
              <a:buNone/>
            </a:pPr>
            <a:r>
              <a:rPr lang="pt-BR" altLang="en-US" sz="2600" dirty="0"/>
              <a:t>7) Habilidade para lidar com incertezas (ambientais, operacionais)</a:t>
            </a:r>
          </a:p>
          <a:p>
            <a:pPr>
              <a:buFontTx/>
              <a:buNone/>
            </a:pPr>
            <a:r>
              <a:rPr lang="pt-BR" altLang="en-US" sz="2600" dirty="0"/>
              <a:t>8) Controle da tecnologia (poder x tecnologia)</a:t>
            </a:r>
          </a:p>
          <a:p>
            <a:pPr>
              <a:buFontTx/>
              <a:buNone/>
            </a:pPr>
            <a:endParaRPr lang="pt-BR" altLang="en-US" sz="2200" dirty="0"/>
          </a:p>
          <a:p>
            <a:endParaRPr lang="pt-BR" altLang="en-US" sz="2400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60032" y="922264"/>
            <a:ext cx="4283968" cy="6324600"/>
          </a:xfrm>
        </p:spPr>
        <p:txBody>
          <a:bodyPr/>
          <a:lstStyle/>
          <a:p>
            <a:pPr marL="357188" indent="-357188">
              <a:buFontTx/>
              <a:buNone/>
            </a:pPr>
            <a:r>
              <a:rPr lang="pt-BR" altLang="en-US" sz="2400" dirty="0"/>
              <a:t>9) </a:t>
            </a:r>
            <a:r>
              <a:rPr lang="pt-BR" altLang="en-US" sz="2600" dirty="0"/>
              <a:t>Alianças interpessoais, redes e controle da “org. informal”</a:t>
            </a:r>
          </a:p>
          <a:p>
            <a:pPr marL="357188" indent="-357188">
              <a:buFontTx/>
              <a:buNone/>
            </a:pPr>
            <a:r>
              <a:rPr lang="pt-BR" altLang="en-US" sz="2600" dirty="0"/>
              <a:t>10) Controle da </a:t>
            </a:r>
            <a:r>
              <a:rPr lang="pt-BR" altLang="en-US" sz="2600" dirty="0" err="1"/>
              <a:t>contra-organização</a:t>
            </a:r>
            <a:r>
              <a:rPr lang="pt-BR" altLang="en-US" sz="2600" dirty="0"/>
              <a:t> (</a:t>
            </a:r>
            <a:r>
              <a:rPr lang="pt-BR" altLang="en-US" sz="2600" dirty="0" err="1"/>
              <a:t>contra-poder</a:t>
            </a:r>
            <a:r>
              <a:rPr lang="pt-BR" altLang="en-US" sz="2600" dirty="0"/>
              <a:t>, poder compensatório)</a:t>
            </a:r>
          </a:p>
          <a:p>
            <a:pPr marL="357188" indent="-357188">
              <a:buFontTx/>
              <a:buNone/>
            </a:pPr>
            <a:r>
              <a:rPr lang="pt-BR" altLang="en-US" sz="2600" dirty="0"/>
              <a:t>11) Simbolismo e adm. do sentido</a:t>
            </a:r>
          </a:p>
          <a:p>
            <a:pPr marL="357188" indent="-357188">
              <a:buFontTx/>
              <a:buNone/>
            </a:pPr>
            <a:r>
              <a:rPr lang="pt-BR" altLang="en-US" sz="2600" dirty="0"/>
              <a:t>12) Sexo e adm. das relações entre sexos</a:t>
            </a:r>
          </a:p>
          <a:p>
            <a:pPr marL="357188" indent="-357188">
              <a:buFontTx/>
              <a:buNone/>
            </a:pPr>
            <a:r>
              <a:rPr lang="pt-BR" altLang="en-US" sz="2600" dirty="0"/>
              <a:t>13) Fatores estruturais que definem o estágio da ação</a:t>
            </a:r>
          </a:p>
          <a:p>
            <a:pPr marL="357188" indent="-357188">
              <a:buFontTx/>
              <a:buNone/>
            </a:pPr>
            <a:r>
              <a:rPr lang="pt-BR" altLang="en-US" sz="2600" dirty="0"/>
              <a:t>14) O poder que já se tem</a:t>
            </a:r>
          </a:p>
          <a:p>
            <a:pPr>
              <a:buFontTx/>
              <a:buNone/>
            </a:pPr>
            <a:endParaRPr lang="pt-BR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470237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en-US"/>
              <a:t>Mario Sergio Salerno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7006"/>
            <a:ext cx="8229600" cy="533400"/>
          </a:xfrm>
        </p:spPr>
        <p:txBody>
          <a:bodyPr/>
          <a:lstStyle/>
          <a:p>
            <a:r>
              <a:rPr lang="pt-BR" altLang="en-US" sz="3400" dirty="0">
                <a:latin typeface="Arial" panose="020B0604020202020204" pitchFamily="34" charset="0"/>
              </a:rPr>
              <a:t>Forças e Limitações da Metáfora Política</a:t>
            </a:r>
            <a:endParaRPr lang="pt-BR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656" y="836712"/>
            <a:ext cx="4495800" cy="4876800"/>
          </a:xfrm>
        </p:spPr>
        <p:txBody>
          <a:bodyPr/>
          <a:lstStyle/>
          <a:p>
            <a:pPr marL="190500" indent="-190500" algn="ctr">
              <a:buFontTx/>
              <a:buNone/>
            </a:pPr>
            <a:r>
              <a:rPr lang="pt-BR" altLang="en-US" sz="2400" dirty="0">
                <a:latin typeface="Arial" panose="020B0604020202020204" pitchFamily="34" charset="0"/>
              </a:rPr>
              <a:t>FORÇAS</a:t>
            </a:r>
            <a:endParaRPr lang="pt-BR" altLang="en-US" sz="2000" dirty="0">
              <a:latin typeface="Arial" panose="020B0604020202020204" pitchFamily="34" charset="0"/>
            </a:endParaRPr>
          </a:p>
          <a:p>
            <a:pPr marL="190500" indent="-190500"/>
            <a:r>
              <a:rPr lang="pt-BR" altLang="en-US" sz="2400" dirty="0"/>
              <a:t>encoraja a ver toda atividade organizacional como baseada em interesses</a:t>
            </a:r>
          </a:p>
          <a:p>
            <a:pPr marL="190500" indent="-190500"/>
            <a:r>
              <a:rPr lang="pt-BR" altLang="en-US" sz="2400" dirty="0"/>
              <a:t> questiona o mito da </a:t>
            </a:r>
            <a:r>
              <a:rPr lang="pt-BR" altLang="en-US" sz="2400" dirty="0" err="1" smtClean="0"/>
              <a:t>racionali-dade</a:t>
            </a:r>
            <a:r>
              <a:rPr lang="pt-BR" altLang="en-US" sz="2400" dirty="0" smtClean="0"/>
              <a:t> organizacional: ‘</a:t>
            </a:r>
            <a:r>
              <a:rPr lang="pt-BR" altLang="en-US" sz="2400" dirty="0"/>
              <a:t>a </a:t>
            </a:r>
            <a:r>
              <a:rPr lang="pt-BR" altLang="en-US" sz="2400" dirty="0" err="1" smtClean="0"/>
              <a:t>racionali-dade</a:t>
            </a:r>
            <a:r>
              <a:rPr lang="pt-BR" altLang="en-US" sz="2400" dirty="0" smtClean="0"/>
              <a:t> </a:t>
            </a:r>
            <a:r>
              <a:rPr lang="pt-BR" altLang="en-US" sz="2400" dirty="0"/>
              <a:t>é sempre política’</a:t>
            </a:r>
          </a:p>
          <a:p>
            <a:pPr marL="190500" indent="-190500"/>
            <a:r>
              <a:rPr lang="pt-BR" altLang="en-US" sz="2400" dirty="0"/>
              <a:t>Destacam tensões (germes de mudança)</a:t>
            </a:r>
          </a:p>
          <a:p>
            <a:pPr marL="190500" indent="-190500"/>
            <a:r>
              <a:rPr lang="pt-BR" altLang="en-US" sz="2400" dirty="0"/>
              <a:t>Politiza a compreensão das organizações e do </a:t>
            </a:r>
            <a:r>
              <a:rPr lang="pt-BR" altLang="en-US" sz="2400" dirty="0" err="1" smtClean="0"/>
              <a:t>comporta-mento</a:t>
            </a:r>
            <a:r>
              <a:rPr lang="pt-BR" altLang="en-US" sz="2400" dirty="0" smtClean="0"/>
              <a:t> </a:t>
            </a:r>
            <a:r>
              <a:rPr lang="pt-BR" altLang="en-US" sz="2400" dirty="0"/>
              <a:t>humano nas org.</a:t>
            </a:r>
          </a:p>
          <a:p>
            <a:pPr marL="190500" indent="-190500"/>
            <a:r>
              <a:rPr lang="pt-BR" altLang="en-US" sz="2400" dirty="0"/>
              <a:t>Ator organizacional como ator </a:t>
            </a:r>
            <a:r>
              <a:rPr lang="pt-BR" altLang="en-US" sz="2400" dirty="0" smtClean="0"/>
              <a:t>político</a:t>
            </a:r>
            <a:endParaRPr lang="pt-BR" altLang="en-US" sz="2400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836712"/>
            <a:ext cx="4495800" cy="4953000"/>
          </a:xfrm>
        </p:spPr>
        <p:txBody>
          <a:bodyPr/>
          <a:lstStyle/>
          <a:p>
            <a:pPr marL="190500" indent="-190500" algn="ctr">
              <a:buFontTx/>
              <a:buNone/>
            </a:pPr>
            <a:r>
              <a:rPr lang="pt-BR" altLang="en-US" sz="2400" dirty="0">
                <a:latin typeface="Arial" panose="020B0604020202020204" pitchFamily="34" charset="0"/>
              </a:rPr>
              <a:t>LIMITES</a:t>
            </a:r>
            <a:endParaRPr lang="pt-BR" altLang="en-US" sz="2000" dirty="0">
              <a:latin typeface="Arial" panose="020B0604020202020204" pitchFamily="34" charset="0"/>
            </a:endParaRPr>
          </a:p>
          <a:p>
            <a:pPr marL="190500" indent="-190500"/>
            <a:r>
              <a:rPr lang="pt-BR" altLang="en-US" sz="2400" dirty="0"/>
              <a:t>Busca intenções ocultas, e pode não havê-las</a:t>
            </a:r>
          </a:p>
          <a:p>
            <a:pPr marL="190500" indent="-190500"/>
            <a:r>
              <a:rPr lang="pt-BR" altLang="en-US" sz="2400" dirty="0"/>
              <a:t>Induz a interpretar que todos tentam enganar e manipular</a:t>
            </a:r>
          </a:p>
          <a:p>
            <a:pPr marL="190500" indent="-190500"/>
            <a:r>
              <a:rPr lang="pt-BR" altLang="en-US" sz="2400" dirty="0"/>
              <a:t>É realista pensar em pluralidade de fontes de poder? Não há antagonismos fundamentais? (classe, hierárquicos </a:t>
            </a:r>
            <a:r>
              <a:rPr lang="pt-BR" altLang="en-US" sz="2400" dirty="0" err="1"/>
              <a:t>etc</a:t>
            </a:r>
            <a:r>
              <a:rPr lang="pt-BR" altLang="en-US" sz="2400" dirty="0"/>
              <a:t>)</a:t>
            </a:r>
          </a:p>
          <a:p>
            <a:pPr marL="190500" indent="-190500"/>
            <a:r>
              <a:rPr lang="pt-BR" altLang="en-US" sz="2400" dirty="0"/>
              <a:t>Superestima o poder do </a:t>
            </a:r>
            <a:r>
              <a:rPr lang="pt-BR" altLang="en-US" sz="2400" dirty="0" err="1" smtClean="0"/>
              <a:t>indiví-duo</a:t>
            </a:r>
            <a:r>
              <a:rPr lang="pt-BR" altLang="en-US" sz="2400" dirty="0" smtClean="0"/>
              <a:t> </a:t>
            </a:r>
            <a:r>
              <a:rPr lang="pt-BR" altLang="en-US" sz="2400" dirty="0"/>
              <a:t>e subestima a dinâmica do sistema que determina aquilo que se torna político e como a </a:t>
            </a:r>
            <a:r>
              <a:rPr lang="pt-BR" altLang="en-US" sz="2400" dirty="0" err="1" smtClean="0"/>
              <a:t>polí-tica</a:t>
            </a:r>
            <a:r>
              <a:rPr lang="pt-BR" altLang="en-US" sz="2400" dirty="0" smtClean="0"/>
              <a:t> </a:t>
            </a:r>
            <a:r>
              <a:rPr lang="pt-BR" altLang="en-US" sz="2400" dirty="0"/>
              <a:t>se manifesta</a:t>
            </a:r>
          </a:p>
        </p:txBody>
      </p:sp>
    </p:spTree>
    <p:extLst>
      <p:ext uri="{BB962C8B-B14F-4D97-AF65-F5344CB8AC3E}">
        <p14:creationId xmlns:p14="http://schemas.microsoft.com/office/powerpoint/2010/main" val="1764235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88" y="116632"/>
            <a:ext cx="8064500" cy="647799"/>
          </a:xfrm>
        </p:spPr>
        <p:txBody>
          <a:bodyPr/>
          <a:lstStyle/>
          <a:p>
            <a:r>
              <a:rPr lang="pt-BR" dirty="0" smtClean="0"/>
              <a:t>Mintzberg: razões da descentralização</a:t>
            </a:r>
            <a:r>
              <a:rPr lang="pt-BR" sz="3200" dirty="0" smtClean="0"/>
              <a:t>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8541" y="1556792"/>
            <a:ext cx="8964612" cy="5720658"/>
          </a:xfrm>
        </p:spPr>
        <p:txBody>
          <a:bodyPr/>
          <a:lstStyle/>
          <a:p>
            <a:pPr marL="442913" indent="-442913">
              <a:spcBef>
                <a:spcPts val="3000"/>
              </a:spcBef>
              <a:buFont typeface="+mj-lt"/>
              <a:buAutoNum type="arabicPeriod"/>
            </a:pPr>
            <a:r>
              <a:rPr lang="pt-BR" sz="3600" dirty="0" smtClean="0"/>
              <a:t>Nem todas as decisões podem ser centralizadas </a:t>
            </a:r>
            <a:r>
              <a:rPr lang="pt-BR" sz="2400" dirty="0" smtClean="0"/>
              <a:t>(acesso à informação e conhecimento, p. ex.)</a:t>
            </a:r>
            <a:endParaRPr lang="pt-BR" dirty="0" smtClean="0"/>
          </a:p>
          <a:p>
            <a:pPr marL="442913" indent="-442913">
              <a:spcBef>
                <a:spcPts val="3000"/>
              </a:spcBef>
              <a:buFont typeface="+mj-lt"/>
              <a:buAutoNum type="arabicPeriod"/>
            </a:pPr>
            <a:r>
              <a:rPr lang="pt-BR" sz="3600" dirty="0" smtClean="0"/>
              <a:t>Resposta rápida às condições locais</a:t>
            </a:r>
          </a:p>
          <a:p>
            <a:pPr marL="442913" indent="-442913">
              <a:spcBef>
                <a:spcPts val="3000"/>
              </a:spcBef>
              <a:buFont typeface="+mj-lt"/>
              <a:buAutoNum type="arabicPeriod"/>
            </a:pPr>
            <a:r>
              <a:rPr lang="pt-BR" sz="3600" dirty="0" smtClean="0"/>
              <a:t>Estímulo motivacional</a:t>
            </a:r>
          </a:p>
          <a:p>
            <a:pPr lvl="1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Mario Sergio Salerno / </a:t>
            </a:r>
            <a:r>
              <a:rPr lang="pt-BR" dirty="0" smtClean="0">
                <a:solidFill>
                  <a:schemeClr val="bg2"/>
                </a:solidFill>
              </a:rPr>
              <a:t>Escola Politécnica da USP  -  </a:t>
            </a:r>
            <a:r>
              <a:rPr lang="pt-BR" dirty="0" err="1" smtClean="0">
                <a:solidFill>
                  <a:schemeClr val="bg2"/>
                </a:solidFill>
              </a:rPr>
              <a:t>Depto</a:t>
            </a:r>
            <a:r>
              <a:rPr lang="pt-BR" dirty="0" smtClean="0">
                <a:solidFill>
                  <a:schemeClr val="bg2"/>
                </a:solidFill>
              </a:rPr>
              <a:t> Engenharia de Produção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9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66" name="Object 10">
            <a:hlinkClick r:id="" action="ppaction://ole?verb=0"/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971550" y="4154488"/>
          <a:ext cx="24892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Apresentação" r:id="rId3" imgW="4572180" imgH="3428944" progId="PowerPoint.Show.8">
                  <p:embed/>
                </p:oleObj>
              </mc:Choice>
              <mc:Fallback>
                <p:oleObj name="Apresentação" r:id="rId3" imgW="4572180" imgH="3428944" progId="PowerPoint.Show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154488"/>
                        <a:ext cx="2489200" cy="186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en-US"/>
              <a:t>Tipos de descentralização</a:t>
            </a:r>
          </a:p>
        </p:txBody>
      </p:sp>
      <p:graphicFrame>
        <p:nvGraphicFramePr>
          <p:cNvPr id="45065" name="Object 9">
            <a:hlinkClick r:id="" action="ppaction://ole?verb=0"/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858838" y="1600200"/>
          <a:ext cx="2489200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Apresentação" r:id="rId5" imgW="4572180" imgH="3428944" progId="PowerPoint.Show.8">
                  <p:embed/>
                </p:oleObj>
              </mc:Choice>
              <mc:Fallback>
                <p:oleObj name="Apresentação" r:id="rId5" imgW="4572180" imgH="3428944" progId="PowerPoint.Show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1600200"/>
                        <a:ext cx="2489200" cy="217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59" name="Rectangle 3"/>
          <p:cNvSpPr>
            <a:spLocks noGrp="1" noChangeArrowheads="1"/>
          </p:cNvSpPr>
          <p:nvPr>
            <p:ph type="body" sz="half" idx="3"/>
          </p:nvPr>
        </p:nvSpPr>
        <p:spPr bwMode="auto">
          <a:xfrm>
            <a:off x="3708401" y="1600200"/>
            <a:ext cx="5112071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en-US" sz="3600" dirty="0"/>
              <a:t>Descentralização vertical: </a:t>
            </a:r>
            <a:r>
              <a:rPr lang="pt-BR" altLang="en-US" sz="3600" i="1" dirty="0"/>
              <a:t>delegação</a:t>
            </a:r>
          </a:p>
          <a:p>
            <a:endParaRPr lang="pt-BR" altLang="en-US" sz="3600" dirty="0"/>
          </a:p>
          <a:p>
            <a:endParaRPr lang="pt-BR" altLang="en-US" sz="3600" dirty="0"/>
          </a:p>
          <a:p>
            <a:r>
              <a:rPr lang="pt-BR" altLang="en-US" sz="3600" dirty="0"/>
              <a:t>Descentralização horizontal: </a:t>
            </a:r>
            <a:r>
              <a:rPr lang="pt-BR" altLang="en-US" sz="3600" i="1" dirty="0"/>
              <a:t>informação ou aconselhamento</a:t>
            </a:r>
          </a:p>
          <a:p>
            <a:endParaRPr lang="pt-BR" altLang="en-US" sz="2800" dirty="0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H="1">
            <a:off x="2051050" y="1989138"/>
            <a:ext cx="36513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lg" len="lg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1331913" y="4941888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lg" len="lg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98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88" y="116632"/>
            <a:ext cx="8064500" cy="647799"/>
          </a:xfrm>
        </p:spPr>
        <p:txBody>
          <a:bodyPr/>
          <a:lstStyle/>
          <a:p>
            <a:r>
              <a:rPr lang="pt-BR" dirty="0" smtClean="0"/>
              <a:t>Tipos de descentralização</a:t>
            </a:r>
            <a:r>
              <a:rPr lang="pt-BR" sz="3200" dirty="0" smtClean="0"/>
              <a:t>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8541" y="1052736"/>
            <a:ext cx="8964612" cy="6224714"/>
          </a:xfrm>
        </p:spPr>
        <p:txBody>
          <a:bodyPr/>
          <a:lstStyle/>
          <a:p>
            <a:pPr marL="442913" indent="-442913">
              <a:spcBef>
                <a:spcPts val="3000"/>
              </a:spcBef>
              <a:buFont typeface="+mj-lt"/>
              <a:buAutoNum type="arabicPeriod"/>
            </a:pPr>
            <a:r>
              <a:rPr lang="pt-BR" sz="3600" dirty="0" smtClean="0"/>
              <a:t>Desc. Seletiva: dispersão do poder em diversos locais</a:t>
            </a:r>
            <a:br>
              <a:rPr lang="pt-BR" sz="3600" dirty="0" smtClean="0"/>
            </a:br>
            <a:r>
              <a:rPr lang="pt-BR" sz="3600" dirty="0" smtClean="0"/>
              <a:t>(financeiro, marketing, produção etc.)</a:t>
            </a:r>
            <a:br>
              <a:rPr lang="pt-BR" sz="3600" dirty="0" smtClean="0"/>
            </a:br>
            <a:r>
              <a:rPr lang="pt-BR" sz="2800" dirty="0" smtClean="0"/>
              <a:t>Organização seletivamente descentralizada verticalmente tende a ter ajuste mútuo  </a:t>
            </a:r>
            <a:endParaRPr lang="pt-BR" sz="3600" dirty="0" smtClean="0"/>
          </a:p>
          <a:p>
            <a:pPr marL="442913" indent="-442913">
              <a:spcBef>
                <a:spcPts val="3000"/>
              </a:spcBef>
              <a:buFont typeface="+mj-lt"/>
              <a:buAutoNum type="arabicPeriod"/>
            </a:pPr>
            <a:r>
              <a:rPr lang="pt-BR" sz="3600" dirty="0" smtClean="0"/>
              <a:t>Desc. Paralela: dispersão do poder para muitos tipos de decisões no mesmo local</a:t>
            </a:r>
            <a:br>
              <a:rPr lang="pt-BR" sz="3600" dirty="0" smtClean="0"/>
            </a:br>
            <a:r>
              <a:rPr lang="pt-BR" sz="3600" dirty="0" smtClean="0"/>
              <a:t>ex.: unidades baseadas em produto – </a:t>
            </a:r>
            <a:r>
              <a:rPr lang="pt-BR" sz="2800" dirty="0" smtClean="0"/>
              <a:t>decisões  sobre vendas, </a:t>
            </a:r>
            <a:r>
              <a:rPr lang="pt-BR" sz="2800" dirty="0" err="1" smtClean="0"/>
              <a:t>mkt</a:t>
            </a:r>
            <a:r>
              <a:rPr lang="pt-BR" sz="2800" dirty="0" smtClean="0"/>
              <a:t>, produção etc.</a:t>
            </a:r>
          </a:p>
          <a:p>
            <a:pPr marL="442913" indent="-442913">
              <a:spcBef>
                <a:spcPts val="3000"/>
              </a:spcBef>
              <a:buFont typeface="+mj-lt"/>
              <a:buAutoNum type="arabicPeriod"/>
            </a:pPr>
            <a:endParaRPr lang="pt-BR" sz="3600" dirty="0" smtClean="0"/>
          </a:p>
          <a:p>
            <a:pPr lvl="1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Mario Sergio Salerno / </a:t>
            </a:r>
            <a:r>
              <a:rPr lang="pt-BR" dirty="0" smtClean="0">
                <a:solidFill>
                  <a:schemeClr val="bg2"/>
                </a:solidFill>
              </a:rPr>
              <a:t>Escola Politécnica da USP  -  </a:t>
            </a:r>
            <a:r>
              <a:rPr lang="pt-BR" dirty="0" err="1" smtClean="0">
                <a:solidFill>
                  <a:schemeClr val="bg2"/>
                </a:solidFill>
              </a:rPr>
              <a:t>Depto</a:t>
            </a:r>
            <a:r>
              <a:rPr lang="pt-BR" dirty="0" smtClean="0">
                <a:solidFill>
                  <a:schemeClr val="bg2"/>
                </a:solidFill>
              </a:rPr>
              <a:t> Engenharia de Produção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en-US"/>
              <a:t>Tipos de descentralização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4744"/>
            <a:ext cx="8507288" cy="50014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pt-BR" altLang="en-US" sz="3600" dirty="0"/>
              <a:t>Centralização</a:t>
            </a:r>
          </a:p>
          <a:p>
            <a:pPr>
              <a:lnSpc>
                <a:spcPct val="90000"/>
              </a:lnSpc>
            </a:pPr>
            <a:r>
              <a:rPr lang="pt-BR" altLang="en-US" sz="3600" dirty="0"/>
              <a:t>Descentralização horizontal seletiva/paralela;</a:t>
            </a:r>
          </a:p>
          <a:p>
            <a:pPr>
              <a:lnSpc>
                <a:spcPct val="90000"/>
              </a:lnSpc>
            </a:pPr>
            <a:r>
              <a:rPr lang="pt-BR" altLang="en-US" sz="3600" dirty="0"/>
              <a:t>Descentralização vertical seletiva/paralela;</a:t>
            </a:r>
          </a:p>
          <a:p>
            <a:pPr>
              <a:lnSpc>
                <a:spcPct val="90000"/>
              </a:lnSpc>
            </a:pPr>
            <a:r>
              <a:rPr lang="pt-BR" altLang="en-US" sz="3600" dirty="0"/>
              <a:t>Inversão da estrutura decisória (descentralização horizontal e vertical);</a:t>
            </a:r>
          </a:p>
          <a:p>
            <a:pPr>
              <a:lnSpc>
                <a:spcPct val="90000"/>
              </a:lnSpc>
            </a:pPr>
            <a:r>
              <a:rPr lang="pt-BR" altLang="en-US" sz="3600" dirty="0"/>
              <a:t>Dispersão do poder de decisão (localizado em diferentes pontos da estrutura);</a:t>
            </a:r>
          </a:p>
          <a:p>
            <a:pPr>
              <a:lnSpc>
                <a:spcPct val="90000"/>
              </a:lnSpc>
            </a:pPr>
            <a:r>
              <a:rPr lang="pt-BR" altLang="en-US" sz="3600" dirty="0"/>
              <a:t>Descentralização pura.</a:t>
            </a:r>
          </a:p>
        </p:txBody>
      </p:sp>
    </p:spTree>
    <p:extLst>
      <p:ext uri="{BB962C8B-B14F-4D97-AF65-F5344CB8AC3E}">
        <p14:creationId xmlns:p14="http://schemas.microsoft.com/office/powerpoint/2010/main" val="27975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en-US"/>
              <a:t>Tipos de descentralização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en-US" dirty="0"/>
              <a:t>Inversão da estrutura decisória: a maior parte do poder reside na essência operacional; esta toma as decisões operacionais e algumas vezes decisões que influenciam a estratégia das </a:t>
            </a:r>
            <a:r>
              <a:rPr lang="pt-BR" altLang="en-US" dirty="0" smtClean="0"/>
              <a:t>empresas</a:t>
            </a:r>
          </a:p>
          <a:p>
            <a:endParaRPr lang="pt-BR" altLang="en-US" dirty="0"/>
          </a:p>
          <a:p>
            <a:r>
              <a:rPr lang="pt-BR" altLang="en-US" dirty="0"/>
              <a:t>Descentralização pura: poder compartilhado por todos os membros da organização</a:t>
            </a:r>
          </a:p>
          <a:p>
            <a:endParaRPr lang="pt-BR" altLang="en-US" dirty="0"/>
          </a:p>
        </p:txBody>
      </p:sp>
    </p:spTree>
    <p:extLst>
      <p:ext uri="{BB962C8B-B14F-4D97-AF65-F5344CB8AC3E}">
        <p14:creationId xmlns:p14="http://schemas.microsoft.com/office/powerpoint/2010/main" val="4142479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 Unicode MS"/>
        <a:ea typeface="Arial Unicode MS"/>
        <a:cs typeface="Arial Unicode MS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842</Words>
  <Application>Microsoft Office PowerPoint</Application>
  <PresentationFormat>Apresentação na tela (4:3)</PresentationFormat>
  <Paragraphs>113</Paragraphs>
  <Slides>15</Slides>
  <Notes>5</Notes>
  <HiddenSlides>6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Arial Unicode MS</vt:lpstr>
      <vt:lpstr>Arial</vt:lpstr>
      <vt:lpstr>Symbol</vt:lpstr>
      <vt:lpstr>Times New Roman</vt:lpstr>
      <vt:lpstr>Wingdings</vt:lpstr>
      <vt:lpstr>Design padrão</vt:lpstr>
      <vt:lpstr>Apresentação</vt:lpstr>
      <vt:lpstr>  PODER NAS ORGANIZAÇÕES: descentralização da estrutura  </vt:lpstr>
      <vt:lpstr>PODER (nas organizações)</vt:lpstr>
      <vt:lpstr>Fontes de Poder (Morgan)</vt:lpstr>
      <vt:lpstr>Forças e Limitações da Metáfora Política</vt:lpstr>
      <vt:lpstr>Mintzberg: razões da descentralização </vt:lpstr>
      <vt:lpstr>Tipos de descentralização</vt:lpstr>
      <vt:lpstr>Tipos de descentralização </vt:lpstr>
      <vt:lpstr>Tipos de descentralização</vt:lpstr>
      <vt:lpstr>Tipos de descentralização</vt:lpstr>
      <vt:lpstr>Apresentação do PowerPoint</vt:lpstr>
      <vt:lpstr>Elementos essenciais da análise do poder </vt:lpstr>
      <vt:lpstr>Elementos essenciais da análise do poder (cont.)</vt:lpstr>
      <vt:lpstr>Elementos essenciais da análise do poder (cont)</vt:lpstr>
      <vt:lpstr>Tipos de descentralização</vt:lpstr>
      <vt:lpstr>Continuum do controle sobre o processo de decisão</vt:lpstr>
    </vt:vector>
  </TitlesOfParts>
  <Company>USP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DA NOVAS FORMAS ORGANIZACIONAIS</dc:title>
  <dc:creator>Engenharia de Produção</dc:creator>
  <cp:lastModifiedBy>Mario Sergio Salerno</cp:lastModifiedBy>
  <cp:revision>51</cp:revision>
  <cp:lastPrinted>1998-11-16T14:19:25Z</cp:lastPrinted>
  <dcterms:created xsi:type="dcterms:W3CDTF">1998-11-16T11:30:51Z</dcterms:created>
  <dcterms:modified xsi:type="dcterms:W3CDTF">2018-09-17T18:09:21Z</dcterms:modified>
</cp:coreProperties>
</file>