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90" r:id="rId13"/>
    <p:sldId id="280" r:id="rId14"/>
    <p:sldId id="296" r:id="rId15"/>
    <p:sldId id="281" r:id="rId16"/>
    <p:sldId id="283" r:id="rId17"/>
    <p:sldId id="295" r:id="rId18"/>
    <p:sldId id="284" r:id="rId19"/>
    <p:sldId id="291" r:id="rId20"/>
    <p:sldId id="292" r:id="rId21"/>
    <p:sldId id="293" r:id="rId22"/>
    <p:sldId id="294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18" r:id="rId32"/>
    <p:sldId id="327" r:id="rId33"/>
    <p:sldId id="299" r:id="rId34"/>
    <p:sldId id="300" r:id="rId35"/>
    <p:sldId id="30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9" r:id="rId47"/>
    <p:sldId id="301" r:id="rId48"/>
    <p:sldId id="302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04" r:id="rId59"/>
    <p:sldId id="305" r:id="rId60"/>
    <p:sldId id="306" r:id="rId61"/>
    <p:sldId id="30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542" autoAdjust="0"/>
  </p:normalViewPr>
  <p:slideViewPr>
    <p:cSldViewPr snapToGrid="0" snapToObjects="1">
      <p:cViewPr>
        <p:scale>
          <a:sx n="70" d="100"/>
          <a:sy n="70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1E403DE-FF68-5C49-A7DE-BD2C56FFF0B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AD9F815-AD7D-0C46-904B-A31A0137D63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GREF X SPFE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/>
              <a:t>Propostas e Projetos para o Ensino de Física</a:t>
            </a:r>
          </a:p>
          <a:p>
            <a:pPr marL="0" indent="0" algn="ctr">
              <a:buNone/>
            </a:pPr>
            <a:r>
              <a:rPr lang="pt-BR" dirty="0" err="1" smtClean="0"/>
              <a:t>Profª</a:t>
            </a:r>
            <a:r>
              <a:rPr lang="pt-BR" dirty="0" smtClean="0"/>
              <a:t>.  Anne L. </a:t>
            </a:r>
            <a:r>
              <a:rPr lang="pt-BR" dirty="0" err="1" smtClean="0"/>
              <a:t>Scarinci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Grupo:</a:t>
            </a:r>
          </a:p>
          <a:p>
            <a:r>
              <a:rPr lang="pt-BR" dirty="0" smtClean="0"/>
              <a:t>Alexander Brilhante Coelho</a:t>
            </a:r>
          </a:p>
          <a:p>
            <a:r>
              <a:rPr lang="pt-BR" dirty="0" smtClean="0"/>
              <a:t>João Davi Pereira de Carvalho</a:t>
            </a:r>
          </a:p>
          <a:p>
            <a:r>
              <a:rPr lang="pt-BR" dirty="0" smtClean="0"/>
              <a:t>Thiago Gomes Garcia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2794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GREF: Material do aluno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mtClean="0"/>
              <a:t>Estrutura</a:t>
            </a:r>
            <a:r>
              <a:rPr lang="pt-BR" smtClean="0"/>
              <a:t> do Bloco </a:t>
            </a:r>
            <a:r>
              <a:rPr lang="pt-BR" smtClean="0"/>
              <a:t>1: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r>
              <a:rPr lang="pt-BR" smtClean="0"/>
              <a:t>Leitura </a:t>
            </a:r>
            <a:r>
              <a:rPr lang="pt-BR" smtClean="0"/>
              <a:t>6</a:t>
            </a:r>
            <a:r>
              <a:rPr lang="pt-BR" smtClean="0"/>
              <a:t>: </a:t>
            </a:r>
            <a:r>
              <a:rPr lang="pt-BR" i="1" smtClean="0"/>
              <a:t>Trombadas ainda </a:t>
            </a:r>
            <a:r>
              <a:rPr lang="pt-BR" i="1" smtClean="0"/>
              <a:t>piores.</a:t>
            </a:r>
            <a:r>
              <a:rPr lang="pt-BR" smtClean="0"/>
              <a:t> </a:t>
            </a:r>
            <a:endParaRPr lang="pt-BR" smtClean="0"/>
          </a:p>
          <a:p>
            <a:pPr marL="0" indent="0">
              <a:buNone/>
            </a:pPr>
            <a:r>
              <a:rPr lang="pt-BR" smtClean="0"/>
              <a:t>	A influência da </a:t>
            </a:r>
            <a:r>
              <a:rPr lang="pt-BR" smtClean="0"/>
              <a:t>massa</a:t>
            </a:r>
            <a:r>
              <a:rPr lang="pt-BR" smtClean="0"/>
              <a:t>. Definição de quantidade de 	</a:t>
            </a:r>
            <a:r>
              <a:rPr lang="pt-BR" smtClean="0"/>
              <a:t>movimento</a:t>
            </a:r>
            <a:r>
              <a:rPr lang="pt-BR" smtClean="0"/>
              <a:t>. Unidades de </a:t>
            </a:r>
            <a:r>
              <a:rPr lang="pt-BR" smtClean="0"/>
              <a:t>medida.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r>
              <a:rPr lang="pt-BR" smtClean="0"/>
              <a:t>Leitura</a:t>
            </a:r>
            <a:r>
              <a:rPr lang="pt-BR" smtClean="0"/>
              <a:t> </a:t>
            </a:r>
            <a:r>
              <a:rPr lang="pt-BR" smtClean="0"/>
              <a:t>7</a:t>
            </a:r>
            <a:r>
              <a:rPr lang="pt-BR" smtClean="0"/>
              <a:t>: </a:t>
            </a:r>
            <a:r>
              <a:rPr lang="pt-BR" i="1" smtClean="0"/>
              <a:t>Como empurrar um </a:t>
            </a:r>
            <a:r>
              <a:rPr lang="pt-BR" i="1" smtClean="0"/>
              <a:t>planeta?</a:t>
            </a:r>
            <a:endParaRPr lang="pt-BR" i="1" smtClean="0"/>
          </a:p>
          <a:p>
            <a:pPr marL="0" indent="0">
              <a:buNone/>
            </a:pPr>
            <a:r>
              <a:rPr lang="pt-BR" smtClean="0"/>
              <a:t>	Situações que parecem contrariar a conservação da 	quantidade de </a:t>
            </a:r>
            <a:r>
              <a:rPr lang="pt-BR" smtClean="0"/>
              <a:t>movimento.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r>
              <a:rPr lang="pt-BR" smtClean="0"/>
              <a:t>Leitura </a:t>
            </a:r>
            <a:r>
              <a:rPr lang="pt-BR" smtClean="0"/>
              <a:t>8</a:t>
            </a:r>
            <a:r>
              <a:rPr lang="pt-BR" smtClean="0"/>
              <a:t>: </a:t>
            </a:r>
            <a:r>
              <a:rPr lang="pt-BR" i="1" smtClean="0"/>
              <a:t>Coisas que </a:t>
            </a:r>
            <a:r>
              <a:rPr lang="pt-BR" i="1" smtClean="0"/>
              <a:t>giram.</a:t>
            </a:r>
            <a:endParaRPr lang="pt-BR" smtClean="0"/>
          </a:p>
          <a:p>
            <a:pPr marL="0" indent="0">
              <a:buNone/>
            </a:pPr>
            <a:r>
              <a:rPr lang="pt-BR" smtClean="0"/>
              <a:t>	Sentido das </a:t>
            </a:r>
            <a:r>
              <a:rPr lang="pt-BR" smtClean="0"/>
              <a:t>rotações</a:t>
            </a:r>
            <a:r>
              <a:rPr lang="pt-BR" smtClean="0"/>
              <a:t>, velocidade </a:t>
            </a:r>
            <a:r>
              <a:rPr lang="pt-BR" smtClean="0"/>
              <a:t>angular.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824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GREF: Material </a:t>
            </a:r>
            <a:r>
              <a:rPr lang="pt-BR" smtClean="0"/>
              <a:t>do </a:t>
            </a:r>
            <a:r>
              <a:rPr lang="pt-BR" smtClean="0"/>
              <a:t>aluno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smtClean="0"/>
              <a:t>Estrutura</a:t>
            </a:r>
            <a:r>
              <a:rPr lang="pt-BR" sz="2800" smtClean="0"/>
              <a:t> do bloco </a:t>
            </a:r>
            <a:r>
              <a:rPr lang="pt-BR" sz="2800" smtClean="0"/>
              <a:t>1:</a:t>
            </a:r>
            <a:endParaRPr lang="pt-BR" sz="2800" smtClean="0"/>
          </a:p>
          <a:p>
            <a:pPr marL="0" indent="0">
              <a:buNone/>
            </a:pP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Leitura </a:t>
            </a:r>
            <a:r>
              <a:rPr lang="pt-BR" sz="2800" smtClean="0"/>
              <a:t>9</a:t>
            </a:r>
            <a:r>
              <a:rPr lang="pt-BR" sz="2800" smtClean="0"/>
              <a:t>: </a:t>
            </a:r>
            <a:r>
              <a:rPr lang="pt-BR" sz="2800" i="1" smtClean="0"/>
              <a:t>Os giros também se </a:t>
            </a:r>
            <a:r>
              <a:rPr lang="pt-BR" sz="2800" i="1" smtClean="0"/>
              <a:t>conservam.</a:t>
            </a:r>
            <a:endParaRPr lang="pt-BR" sz="2800" i="1" smtClean="0"/>
          </a:p>
          <a:p>
            <a:pPr marL="0" indent="0">
              <a:buNone/>
            </a:pPr>
            <a:r>
              <a:rPr lang="pt-BR" sz="2800" smtClean="0"/>
              <a:t>	</a:t>
            </a:r>
            <a:r>
              <a:rPr lang="pt-BR" sz="2800" smtClean="0"/>
              <a:t>Furadeira</a:t>
            </a:r>
            <a:r>
              <a:rPr lang="pt-BR" sz="2800" smtClean="0"/>
              <a:t>, </a:t>
            </a:r>
            <a:r>
              <a:rPr lang="pt-BR" sz="2800" smtClean="0"/>
              <a:t>enceradeira</a:t>
            </a:r>
            <a:r>
              <a:rPr lang="pt-BR" sz="2800" smtClean="0"/>
              <a:t>, </a:t>
            </a:r>
            <a:r>
              <a:rPr lang="pt-BR" sz="2800" smtClean="0"/>
              <a:t>helicóptero.</a:t>
            </a:r>
            <a:endParaRPr lang="pt-BR" sz="2800" smtClean="0"/>
          </a:p>
          <a:p>
            <a:pPr marL="0" indent="0">
              <a:buNone/>
            </a:pP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Leitura </a:t>
            </a:r>
            <a:r>
              <a:rPr lang="pt-BR" sz="2800" smtClean="0"/>
              <a:t>10</a:t>
            </a:r>
            <a:r>
              <a:rPr lang="pt-BR" sz="2800" smtClean="0"/>
              <a:t>: </a:t>
            </a:r>
            <a:r>
              <a:rPr lang="pt-BR" sz="2800" i="1" smtClean="0"/>
              <a:t>Gente que </a:t>
            </a:r>
            <a:r>
              <a:rPr lang="pt-BR" sz="2800" i="1" smtClean="0"/>
              <a:t>gira.</a:t>
            </a:r>
            <a:endParaRPr lang="pt-BR" sz="2800" i="1" smtClean="0"/>
          </a:p>
          <a:p>
            <a:pPr marL="0" indent="0">
              <a:buNone/>
            </a:pPr>
            <a:r>
              <a:rPr lang="pt-BR" sz="2800" smtClean="0"/>
              <a:t>	Quantidade de movimento </a:t>
            </a:r>
            <a:r>
              <a:rPr lang="pt-BR" sz="2800" smtClean="0"/>
              <a:t>angular</a:t>
            </a:r>
            <a:r>
              <a:rPr lang="pt-BR" sz="2800" smtClean="0"/>
              <a:t>, momento de </a:t>
            </a:r>
            <a:r>
              <a:rPr lang="pt-BR" sz="2800" smtClean="0"/>
              <a:t>inércia</a:t>
            </a:r>
            <a:r>
              <a:rPr lang="pt-BR" sz="2800" smtClean="0"/>
              <a:t>. </a:t>
            </a:r>
            <a:endParaRPr lang="pt-BR" sz="2800"/>
          </a:p>
        </p:txBody>
      </p:sp>
    </p:spTree>
    <p:extLst>
      <p:ext uri="{BB962C8B-B14F-4D97-AF65-F5344CB8AC3E}">
        <p14:creationId xmlns="" xmlns:p14="http://schemas.microsoft.com/office/powerpoint/2010/main" val="40727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mtClean="0"/>
              <a:t>Bloco</a:t>
            </a:r>
            <a:r>
              <a:rPr lang="pt-BR" smtClean="0"/>
              <a:t> </a:t>
            </a:r>
            <a:r>
              <a:rPr lang="pt-BR" smtClean="0"/>
              <a:t>2</a:t>
            </a:r>
            <a:r>
              <a:rPr lang="pt-BR" smtClean="0"/>
              <a:t>: Leis de </a:t>
            </a:r>
            <a:r>
              <a:rPr lang="pt-BR" smtClean="0"/>
              <a:t>Newton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r>
              <a:rPr lang="pt-BR" sz="2800" smtClean="0"/>
              <a:t>Análise da </a:t>
            </a:r>
            <a:r>
              <a:rPr lang="pt-BR" sz="2800" smtClean="0"/>
              <a:t>“</a:t>
            </a:r>
            <a:r>
              <a:rPr lang="pt-BR" sz="2800" smtClean="0"/>
              <a:t>leitura </a:t>
            </a:r>
            <a:r>
              <a:rPr lang="pt-BR" sz="2800" smtClean="0"/>
              <a:t>11</a:t>
            </a:r>
            <a:r>
              <a:rPr lang="pt-BR" sz="2800" smtClean="0"/>
              <a:t>”: </a:t>
            </a:r>
            <a:r>
              <a:rPr lang="pt-BR" sz="2800" i="1" smtClean="0"/>
              <a:t>Coisas que controlam o </a:t>
            </a:r>
            <a:r>
              <a:rPr lang="pt-BR" sz="2800" i="1" smtClean="0"/>
              <a:t>movimento.</a:t>
            </a:r>
            <a:endParaRPr lang="pt-BR" sz="2800" i="1" smtClean="0"/>
          </a:p>
          <a:p>
            <a:pPr marL="0" indent="0">
              <a:buNone/>
            </a:pPr>
            <a:endParaRPr lang="pt-BR" sz="2800" smtClean="0"/>
          </a:p>
          <a:p>
            <a:pPr marL="0" indent="0" algn="just">
              <a:buNone/>
            </a:pPr>
            <a:r>
              <a:rPr lang="pt-BR" sz="2800" smtClean="0"/>
              <a:t>O </a:t>
            </a:r>
            <a:r>
              <a:rPr lang="pt-BR" sz="2800"/>
              <a:t>objetivo geral </a:t>
            </a:r>
            <a:r>
              <a:rPr lang="pt-BR" sz="2800" smtClean="0"/>
              <a:t>do capítulo: dar </a:t>
            </a:r>
            <a:r>
              <a:rPr lang="pt-BR" sz="2800"/>
              <a:t>elementos iniciais para a construção do significado da Leis de Newton.</a:t>
            </a:r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206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SPFE: </a:t>
            </a:r>
            <a:r>
              <a:rPr lang="en-US" dirty="0"/>
              <a:t>H</a:t>
            </a:r>
            <a:r>
              <a:rPr lang="en-US" dirty="0" smtClean="0"/>
              <a:t>istórico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Em 2007 o programa São Paulo Faz Escola foi criado com o objetivo de implementar um currículo único nas mais  de 5 mil escolas da rede pública do estado.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O programa possibilitou que todos os alunos da rede recebessem o mesmo material didático e seguissem o mesmo plano de aula.</a:t>
            </a:r>
          </a:p>
        </p:txBody>
      </p:sp>
    </p:spTree>
    <p:extLst>
      <p:ext uri="{BB962C8B-B14F-4D97-AF65-F5344CB8AC3E}">
        <p14:creationId xmlns="" xmlns:p14="http://schemas.microsoft.com/office/powerpoint/2010/main" val="32433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182562"/>
            <a:ext cx="7498080" cy="1143000"/>
          </a:xfrm>
        </p:spPr>
        <p:txBody>
          <a:bodyPr/>
          <a:lstStyle/>
          <a:p>
            <a:r>
              <a:rPr lang="en-US" dirty="0" smtClean="0"/>
              <a:t>SPFE: </a:t>
            </a:r>
            <a:r>
              <a:rPr lang="en-US" dirty="0"/>
              <a:t>H</a:t>
            </a:r>
            <a:r>
              <a:rPr lang="en-US" dirty="0" smtClean="0"/>
              <a:t>istórico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711200"/>
            <a:ext cx="7498080" cy="48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 smtClean="0"/>
              <a:t>O projeto faz parte das 10 ações do governo para uma escola melhor:</a:t>
            </a:r>
          </a:p>
          <a:p>
            <a:pPr marL="0" indent="0" algn="just">
              <a:buNone/>
            </a:pPr>
            <a:r>
              <a:rPr lang="pt-BR" sz="2800" dirty="0" smtClean="0"/>
              <a:t>1) Implantação do projeto ler e escrever</a:t>
            </a:r>
          </a:p>
          <a:p>
            <a:pPr marL="0" indent="0" algn="just">
              <a:buNone/>
            </a:pPr>
            <a:r>
              <a:rPr lang="pt-BR" sz="2800" dirty="0" smtClean="0"/>
              <a:t>2) Reorganização da progressão continuada</a:t>
            </a:r>
          </a:p>
          <a:p>
            <a:pPr marL="0" indent="0" algn="just">
              <a:buNone/>
            </a:pPr>
            <a:r>
              <a:rPr lang="pt-BR" sz="2800" dirty="0" smtClean="0"/>
              <a:t>3) Currículo e expectativas de aprendizagem</a:t>
            </a:r>
          </a:p>
          <a:p>
            <a:pPr marL="0" indent="0" algn="just">
              <a:buNone/>
            </a:pPr>
            <a:r>
              <a:rPr lang="pt-BR" sz="2800" dirty="0" smtClean="0"/>
              <a:t>4) Recuperação da aprendizagem</a:t>
            </a:r>
          </a:p>
          <a:p>
            <a:pPr marL="0" indent="0" algn="just">
              <a:buNone/>
            </a:pPr>
            <a:r>
              <a:rPr lang="pt-BR" sz="2800" dirty="0" smtClean="0"/>
              <a:t>5) Diversificação curricular do Ensino Médio</a:t>
            </a:r>
          </a:p>
          <a:p>
            <a:pPr marL="0" indent="0" algn="just">
              <a:buNone/>
            </a:pPr>
            <a:r>
              <a:rPr lang="pt-BR" sz="2800" dirty="0" smtClean="0"/>
              <a:t>6) Educação de Jovens e Adultos</a:t>
            </a:r>
          </a:p>
          <a:p>
            <a:pPr marL="0" indent="0" algn="just">
              <a:buNone/>
            </a:pPr>
            <a:r>
              <a:rPr lang="pt-BR" sz="2800" dirty="0" smtClean="0"/>
              <a:t>7) Ensino Fundamental de 9 anos</a:t>
            </a:r>
          </a:p>
          <a:p>
            <a:pPr marL="0" indent="0" algn="just">
              <a:buNone/>
            </a:pPr>
            <a:r>
              <a:rPr lang="pt-BR" sz="2800" dirty="0" smtClean="0"/>
              <a:t>8) Sistemas de Avaliação</a:t>
            </a:r>
          </a:p>
          <a:p>
            <a:pPr marL="0" indent="0" algn="just">
              <a:buNone/>
            </a:pPr>
            <a:r>
              <a:rPr lang="pt-BR" sz="2800" dirty="0" smtClean="0"/>
              <a:t>9) Gestão dos resultados e política de incentivos</a:t>
            </a:r>
          </a:p>
          <a:p>
            <a:pPr marL="0" indent="0" algn="just">
              <a:buNone/>
            </a:pPr>
            <a:r>
              <a:rPr lang="pt-BR" sz="2800" dirty="0" smtClean="0"/>
              <a:t>10) Plano de obras e investimentos</a:t>
            </a:r>
          </a:p>
        </p:txBody>
      </p:sp>
    </p:spTree>
    <p:extLst>
      <p:ext uri="{BB962C8B-B14F-4D97-AF65-F5344CB8AC3E}">
        <p14:creationId xmlns="" xmlns:p14="http://schemas.microsoft.com/office/powerpoint/2010/main" val="32433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914400"/>
            <a:ext cx="7498080" cy="48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 smtClean="0"/>
              <a:t>O grupo de autores da Física são:</a:t>
            </a:r>
          </a:p>
          <a:p>
            <a:pPr marL="0" indent="0" algn="just"/>
            <a:r>
              <a:rPr lang="pt-BR" sz="2800" dirty="0" smtClean="0"/>
              <a:t> </a:t>
            </a:r>
            <a:r>
              <a:rPr lang="pt-BR" sz="2800" u="sng" dirty="0" smtClean="0"/>
              <a:t>Luis Carlos de Menezes </a:t>
            </a:r>
          </a:p>
          <a:p>
            <a:pPr marL="0" indent="0" algn="just"/>
            <a:r>
              <a:rPr lang="pt-BR" sz="2800" dirty="0" smtClean="0"/>
              <a:t> Sonia </a:t>
            </a:r>
            <a:r>
              <a:rPr lang="pt-BR" sz="2800" dirty="0" err="1" smtClean="0"/>
              <a:t>Salem</a:t>
            </a:r>
            <a:endParaRPr lang="pt-BR" sz="2800" dirty="0" smtClean="0"/>
          </a:p>
          <a:p>
            <a:pPr marL="0" indent="0" algn="just"/>
            <a:r>
              <a:rPr lang="pt-BR" sz="2800" dirty="0" smtClean="0"/>
              <a:t> Estevam Rouxinol</a:t>
            </a:r>
          </a:p>
          <a:p>
            <a:pPr marL="0" indent="0" algn="just"/>
            <a:r>
              <a:rPr lang="pt-BR" sz="2800" dirty="0" smtClean="0"/>
              <a:t> Guilherme </a:t>
            </a:r>
            <a:r>
              <a:rPr lang="pt-BR" sz="2800" dirty="0" err="1" smtClean="0"/>
              <a:t>Brockington</a:t>
            </a:r>
            <a:endParaRPr lang="pt-BR" sz="2800" dirty="0" smtClean="0"/>
          </a:p>
          <a:p>
            <a:pPr marL="0" indent="0" algn="just"/>
            <a:r>
              <a:rPr lang="pt-BR" sz="2800" dirty="0" smtClean="0"/>
              <a:t> Ivã Gurgel</a:t>
            </a:r>
          </a:p>
          <a:p>
            <a:pPr marL="0" indent="0" algn="just"/>
            <a:r>
              <a:rPr lang="pt-BR" sz="2800" dirty="0" smtClean="0"/>
              <a:t> </a:t>
            </a:r>
            <a:r>
              <a:rPr lang="pt-BR" sz="2800" u="sng" dirty="0" smtClean="0"/>
              <a:t>Luís Paulo de Carvalho </a:t>
            </a:r>
            <a:r>
              <a:rPr lang="pt-BR" sz="2800" u="sng" dirty="0" err="1" smtClean="0"/>
              <a:t>Piassi</a:t>
            </a:r>
            <a:endParaRPr lang="pt-BR" sz="2800" u="sng" dirty="0" smtClean="0"/>
          </a:p>
          <a:p>
            <a:pPr marL="0" indent="0" algn="just"/>
            <a:r>
              <a:rPr lang="pt-BR" sz="2800" dirty="0" smtClean="0"/>
              <a:t> Marcelo de Carvalho Bonetti</a:t>
            </a:r>
          </a:p>
          <a:p>
            <a:pPr marL="0" indent="0" algn="just"/>
            <a:r>
              <a:rPr lang="pt-BR" sz="2800" dirty="0" smtClean="0"/>
              <a:t> Maurício </a:t>
            </a:r>
            <a:r>
              <a:rPr lang="pt-BR" sz="2800" dirty="0" err="1" smtClean="0"/>
              <a:t>Pietrocolla</a:t>
            </a:r>
            <a:r>
              <a:rPr lang="pt-BR" sz="2800" dirty="0" smtClean="0"/>
              <a:t> Pinto de Oliveira</a:t>
            </a:r>
          </a:p>
          <a:p>
            <a:pPr marL="0" indent="0" algn="just"/>
            <a:r>
              <a:rPr lang="pt-BR" sz="2800" dirty="0" smtClean="0"/>
              <a:t> Maxwell Roger da Purificação Siqueira</a:t>
            </a:r>
          </a:p>
          <a:p>
            <a:pPr marL="0" indent="0" algn="just"/>
            <a:r>
              <a:rPr lang="pt-BR" sz="2800" dirty="0" smtClean="0"/>
              <a:t> </a:t>
            </a:r>
            <a:r>
              <a:rPr lang="pt-BR" sz="2800" u="sng" dirty="0" err="1" smtClean="0"/>
              <a:t>Yassuko</a:t>
            </a:r>
            <a:r>
              <a:rPr lang="pt-BR" sz="2800" u="sng" dirty="0" smtClean="0"/>
              <a:t> </a:t>
            </a:r>
            <a:r>
              <a:rPr lang="pt-BR" sz="2800" u="sng" dirty="0" err="1" smtClean="0"/>
              <a:t>Hosoume</a:t>
            </a:r>
            <a:endParaRPr lang="pt-BR" sz="2800" u="sng" dirty="0" smtClean="0"/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-182562"/>
            <a:ext cx="7498080" cy="1143000"/>
          </a:xfrm>
        </p:spPr>
        <p:txBody>
          <a:bodyPr/>
          <a:lstStyle/>
          <a:p>
            <a:r>
              <a:rPr lang="en-US" dirty="0" smtClean="0"/>
              <a:t>SPFE: </a:t>
            </a:r>
            <a:r>
              <a:rPr lang="en-US" dirty="0"/>
              <a:t>H</a:t>
            </a:r>
            <a:r>
              <a:rPr lang="en-US" dirty="0" smtClean="0"/>
              <a:t>istórico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2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157162"/>
            <a:ext cx="7498080" cy="1143000"/>
          </a:xfrm>
        </p:spPr>
        <p:txBody>
          <a:bodyPr/>
          <a:lstStyle/>
          <a:p>
            <a:r>
              <a:rPr lang="en-US" dirty="0" smtClean="0"/>
              <a:t>SPFE: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 smtClean="0"/>
              <a:t>gerais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08" y="1130300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2800" dirty="0" smtClean="0"/>
              <a:t>	A seleção de conteúdos a serem trabalhados no Nível Médio, embora possa ser variada, deve ter como objetivo a busca de uma formação que habilite os estudantes a traduzir fisicamente o mundo moderno, seus desafios e as possibilidades que o intelecto humano oferece para representar esse mundo. Para tanto são necessários conhecimentos em Física, pois competências e habilidades somente podem ser desenvolvidas em torno de assuntos e problemas concretos, que exigem aprendizagem de leis, conceitos e princípios construídos por meio de um processo cuidadoso de identificação das relações internas do conhecimento científico. </a:t>
            </a:r>
            <a:r>
              <a:rPr lang="pt-BR" sz="1800" i="1" dirty="0" smtClean="0"/>
              <a:t>(Proposta Curricular do Estado de São Paulo: Física, p. 44, 2008)</a:t>
            </a:r>
            <a:endParaRPr lang="en-US" sz="2800" dirty="0" smtClean="0"/>
          </a:p>
          <a:p>
            <a:pPr marL="0" indent="0"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9383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SPFE: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08" y="1473200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Font typeface="Wingdings" pitchFamily="2" charset="2"/>
              <a:buChar char="§"/>
            </a:pPr>
            <a:r>
              <a:rPr lang="pt-BR" sz="2800" dirty="0" smtClean="0"/>
              <a:t> O caderno do aluno é dividido em blocos temáticos e em cada tema são apresentadas situações de aprendizagem relacionando questões do dia-a-dia com as teorias da Física</a:t>
            </a:r>
          </a:p>
          <a:p>
            <a:pPr marL="0" indent="0" algn="just">
              <a:buFont typeface="Wingdings" pitchFamily="2" charset="2"/>
              <a:buChar char="§"/>
            </a:pPr>
            <a:endParaRPr lang="pt-BR" sz="2800" dirty="0" smtClean="0"/>
          </a:p>
          <a:p>
            <a:pPr marL="0" indent="0" algn="just">
              <a:buFont typeface="Wingdings" pitchFamily="2" charset="2"/>
              <a:buChar char="§"/>
            </a:pPr>
            <a:r>
              <a:rPr lang="pt-BR" sz="2800" dirty="0" smtClean="0"/>
              <a:t> As situações de aprendizagens são apresentadas para os alunos a partir de questionários e alguns pequenos textos auxiliares que apresentam parte da teoria Física e descrições de situações, nas quais são aplicadas estas teorias.</a:t>
            </a:r>
            <a:endParaRPr lang="pt-BR" sz="2800" dirty="0"/>
          </a:p>
        </p:txBody>
      </p:sp>
    </p:spTree>
    <p:extLst>
      <p:ext uri="{BB962C8B-B14F-4D97-AF65-F5344CB8AC3E}">
        <p14:creationId xmlns="" xmlns:p14="http://schemas.microsoft.com/office/powerpoint/2010/main" val="39383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SPFE: Material do </a:t>
            </a:r>
            <a:r>
              <a:rPr lang="en-US" dirty="0" err="1" smtClean="0"/>
              <a:t>aluno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2112" y="2413000"/>
            <a:ext cx="7603289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38" y="54385"/>
            <a:ext cx="5904950" cy="65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/>
              <a:t>H</a:t>
            </a:r>
            <a:r>
              <a:rPr lang="en-US" dirty="0" smtClean="0"/>
              <a:t>istórico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 smtClean="0"/>
              <a:t>Em </a:t>
            </a:r>
            <a:r>
              <a:rPr lang="pt-BR" sz="2800" dirty="0"/>
              <a:t>1983 o professor </a:t>
            </a:r>
            <a:r>
              <a:rPr lang="pt-BR" sz="2800" dirty="0" err="1"/>
              <a:t>Luis</a:t>
            </a:r>
            <a:r>
              <a:rPr lang="pt-BR" sz="2800" dirty="0"/>
              <a:t> Carlos de Menezes ministra um curso de extensão para professores que se chama “Física das coisas</a:t>
            </a:r>
            <a:r>
              <a:rPr lang="pt-BR" sz="2800" dirty="0" smtClean="0"/>
              <a:t>”.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Os professores se interessam, mas não sabem muito bem como trabalhar com essa proposta.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O projeto nasce como uma tentativa de tornar viável um ensino com essas características.</a:t>
            </a:r>
          </a:p>
          <a:p>
            <a:pPr algn="just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433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538" y="50800"/>
            <a:ext cx="6400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7" y="19740"/>
            <a:ext cx="6342909" cy="68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1073" y="73218"/>
            <a:ext cx="5571927" cy="678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0888" y="1066222"/>
            <a:ext cx="74980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>
                <a:solidFill>
                  <a:srgbClr val="FF0000"/>
                </a:solidFill>
              </a:rPr>
              <a:t>Objetivos: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8173" y="1768544"/>
            <a:ext cx="7922531" cy="5217443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pt-BR" sz="3000" dirty="0"/>
              <a:t>Promover a formação continuada em serviço de professores de física do segundo </a:t>
            </a:r>
            <a:r>
              <a:rPr lang="pt-BR" sz="3000" dirty="0" smtClean="0"/>
              <a:t>grau</a:t>
            </a:r>
          </a:p>
          <a:p>
            <a:pPr marL="0" lvl="0" indent="0" algn="just">
              <a:buNone/>
            </a:pPr>
            <a:endParaRPr lang="pt-BR" sz="3000" dirty="0"/>
          </a:p>
          <a:p>
            <a:pPr lvl="0" algn="just"/>
            <a:r>
              <a:rPr lang="pt-BR" sz="3000" dirty="0"/>
              <a:t>Desenvolver uma proposta curricular articulada e conceitual, que garanta um ensino ativo e significativo, </a:t>
            </a:r>
            <a:r>
              <a:rPr lang="pt-BR" sz="3000" u="sng" dirty="0"/>
              <a:t>permitindo ao estudante a compreensão de processos, fenômenos e fatos da vida, sem perder a visão geral dos fundamentos e princípios da física</a:t>
            </a:r>
            <a:r>
              <a:rPr lang="pt-BR" sz="3000" u="sng" dirty="0" smtClean="0"/>
              <a:t>;</a:t>
            </a:r>
          </a:p>
          <a:p>
            <a:pPr marL="0" lvl="0" indent="0" algn="just">
              <a:buNone/>
            </a:pPr>
            <a:endParaRPr lang="pt-BR" sz="3000" dirty="0"/>
          </a:p>
          <a:p>
            <a:pPr algn="just"/>
            <a:r>
              <a:rPr lang="pt-BR" sz="3000" u="sng" dirty="0"/>
              <a:t>Mostrar à física do cotidiano dando condições de acesso a compreensão conceitual.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5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618">
            <a:off x="1151429" y="1500909"/>
            <a:ext cx="7754877" cy="4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6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0060" y="1318328"/>
            <a:ext cx="7963476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Divisão de Assuntos do livro do professor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26424" y="2389512"/>
            <a:ext cx="7498080" cy="480060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Como a proposta era uma inovação na época em que foi desenvolvida, a ordem dos assuntos que deveriam ser tratados em cada ano também era </a:t>
            </a:r>
            <a:r>
              <a:rPr lang="pt-BR" dirty="0" smtClean="0"/>
              <a:t>diferente do que conhecemos nos dias de hoje.</a:t>
            </a:r>
          </a:p>
          <a:p>
            <a:pPr marL="0" indent="0" algn="just">
              <a:buNone/>
            </a:pPr>
            <a:r>
              <a:rPr lang="pt-BR" dirty="0" smtClean="0"/>
              <a:t>Um exemplo disso é começar mecânica sem a conhecida cinemática (M.U e M.U.V.).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847854"/>
            <a:ext cx="7498080" cy="1143000"/>
          </a:xfrm>
        </p:spPr>
        <p:txBody>
          <a:bodyPr>
            <a:normAutofit/>
          </a:bodyPr>
          <a:lstStyle/>
          <a:p>
            <a:r>
              <a:rPr lang="pt-BR" sz="3600" dirty="0" smtClean="0"/>
              <a:t>Mecânica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2021016"/>
            <a:ext cx="7498080" cy="480060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Parte 1 – Movimento: Conservação e Variação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Parte 2 – Condições de Equilíbrio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Parte 3 – Ferramentas e Mecanismos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Parte 4 – Descrição Matemática </a:t>
            </a:r>
            <a:r>
              <a:rPr lang="pt-BR" dirty="0" smtClean="0"/>
              <a:t>dos Movimentos  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9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3848" y="861502"/>
            <a:ext cx="7498080" cy="1143000"/>
          </a:xfrm>
        </p:spPr>
        <p:txBody>
          <a:bodyPr>
            <a:normAutofit/>
          </a:bodyPr>
          <a:lstStyle/>
          <a:p>
            <a:r>
              <a:rPr lang="pt-BR" sz="3600" b="1" i="1" dirty="0"/>
              <a:t>Física Térmica e </a:t>
            </a:r>
            <a:r>
              <a:rPr lang="pt-BR" sz="3600" b="1" i="1" dirty="0" smtClean="0"/>
              <a:t>Óptica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1911832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b="1" i="1" dirty="0"/>
              <a:t>Física Térmica</a:t>
            </a:r>
            <a:endParaRPr lang="pt-BR" dirty="0" smtClean="0"/>
          </a:p>
          <a:p>
            <a:r>
              <a:rPr lang="pt-BR" dirty="0" smtClean="0"/>
              <a:t>Parte </a:t>
            </a:r>
            <a:r>
              <a:rPr lang="pt-BR" dirty="0"/>
              <a:t>1 - Substâncias, Propriedades e Processos Térmicos </a:t>
            </a:r>
          </a:p>
          <a:p>
            <a:r>
              <a:rPr lang="pt-BR" dirty="0"/>
              <a:t>Parte 2 – Máquinas Térmicas e Processos Naturais   </a:t>
            </a:r>
            <a:endParaRPr lang="pt-BR" dirty="0" smtClean="0"/>
          </a:p>
          <a:p>
            <a:pPr marL="0" indent="0" algn="ctr">
              <a:buNone/>
            </a:pPr>
            <a:r>
              <a:rPr lang="pt-BR" b="1" dirty="0" smtClean="0"/>
              <a:t>Óptica</a:t>
            </a:r>
            <a:r>
              <a:rPr lang="pt-BR" dirty="0" smtClean="0"/>
              <a:t>   </a:t>
            </a:r>
            <a:endParaRPr lang="pt-BR" dirty="0"/>
          </a:p>
          <a:p>
            <a:r>
              <a:rPr lang="pt-BR" dirty="0"/>
              <a:t>Parte 1 – Processos Luminosos: Interação Luz-Matéria </a:t>
            </a:r>
          </a:p>
          <a:p>
            <a:r>
              <a:rPr lang="pt-BR" dirty="0"/>
              <a:t>Parte 2 – Sistemas Ópticos que Possibilitam a Visão das Coisas  </a:t>
            </a:r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3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6302" y="726745"/>
            <a:ext cx="7498080" cy="1143000"/>
          </a:xfrm>
        </p:spPr>
        <p:txBody>
          <a:bodyPr>
            <a:normAutofit/>
          </a:bodyPr>
          <a:lstStyle/>
          <a:p>
            <a:r>
              <a:rPr lang="pt-BR" sz="3600" b="1" i="1" dirty="0"/>
              <a:t> Eletromagnetismo 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4869" y="1815153"/>
            <a:ext cx="8045355" cy="492941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/>
              <a:t>Parte 1 – Fusíveis, Lâmpadas, Chuveiros e Fios de Ligação: Aparelhos Resistivos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Parte 2 – Motores Elétricos e Instrumentos de Medidas com Ponteiros 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Parte 3 – Dínamo de Bicicleta, Gerador de Usina, Motor Gerador, Pilha e Bateria: Fontes de energia Elétrica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Parte 4 – Rádio, TV, Gravador e Toca-discos: Elementos de Sistemas de Comunicação e Informação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Parte 5 – Diodo e Transmissor: Materiais Semicondutores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Parte 6 – Componentes Elétricos e Eletrônicos   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5608" y="167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Material do Professor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2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60350"/>
            <a:ext cx="56229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01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/>
              <a:t>H</a:t>
            </a:r>
            <a:r>
              <a:rPr lang="en-US" dirty="0" smtClean="0"/>
              <a:t>istórico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/>
              <a:t>Além do professor Menezes, </a:t>
            </a:r>
            <a:r>
              <a:rPr lang="pt-BR" sz="2800" dirty="0" smtClean="0"/>
              <a:t>participam </a:t>
            </a:r>
            <a:r>
              <a:rPr lang="pt-BR" sz="2800" dirty="0"/>
              <a:t>do projeto </a:t>
            </a:r>
            <a:r>
              <a:rPr lang="pt-BR" sz="2800" dirty="0" smtClean="0"/>
              <a:t> </a:t>
            </a:r>
            <a:r>
              <a:rPr lang="pt-BR" sz="2800" dirty="0" err="1"/>
              <a:t>Yassuko</a:t>
            </a:r>
            <a:r>
              <a:rPr lang="pt-BR" sz="2800" dirty="0"/>
              <a:t> </a:t>
            </a:r>
            <a:r>
              <a:rPr lang="pt-BR" sz="2800" dirty="0" err="1"/>
              <a:t>Hosuome</a:t>
            </a:r>
            <a:r>
              <a:rPr lang="pt-BR" sz="2800" dirty="0"/>
              <a:t> e João </a:t>
            </a:r>
            <a:r>
              <a:rPr lang="pt-BR" sz="2800" dirty="0" err="1"/>
              <a:t>Zanetic</a:t>
            </a:r>
            <a:r>
              <a:rPr lang="pt-BR" sz="2800" dirty="0"/>
              <a:t>, junto com 12 professores de escolas públicas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 smtClean="0"/>
              <a:t>- Primeiros anos: formação continuada em minicursos.</a:t>
            </a:r>
          </a:p>
          <a:p>
            <a:pPr marL="0" indent="0" algn="just">
              <a:buNone/>
            </a:pPr>
            <a:r>
              <a:rPr lang="pt-BR" sz="2800" dirty="0" smtClean="0"/>
              <a:t>- Primeira década: formulação de um livro de apoio à atividade docente.</a:t>
            </a:r>
          </a:p>
          <a:p>
            <a:pPr marL="0" indent="0" algn="just">
              <a:buNone/>
            </a:pPr>
            <a:r>
              <a:rPr lang="pt-BR" sz="2800" dirty="0" smtClean="0"/>
              <a:t>- Depois da primeira década, começam a escrever o material do aluno.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502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675" y="385763"/>
            <a:ext cx="545465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99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SPFE: Material do Professor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44540" y="1417638"/>
            <a:ext cx="7498080" cy="4800600"/>
          </a:xfrm>
        </p:spPr>
        <p:txBody>
          <a:bodyPr/>
          <a:lstStyle/>
          <a:p>
            <a:pPr marL="0" algn="just">
              <a:buNone/>
            </a:pPr>
            <a:r>
              <a:rPr lang="pt-BR" dirty="0" smtClean="0"/>
              <a:t>O Caderno do Professor é um material distribuído para professores de 5ª a 8ª série do Ensino Fundamental e do Ensino Médio.</a:t>
            </a:r>
          </a:p>
          <a:p>
            <a:pPr marL="0" algn="just">
              <a:buNone/>
            </a:pPr>
            <a:r>
              <a:rPr lang="pt-BR" dirty="0" smtClean="0"/>
              <a:t>Composto por 76 cadernos organizados por bimestre, por série e por matéria, ele indica com clareza o conteúdo a ser ministrado aos alunos da rede pública estadual.</a:t>
            </a:r>
          </a:p>
          <a:p>
            <a:pPr marL="0" algn="just">
              <a:buNone/>
            </a:pPr>
            <a:r>
              <a:rPr lang="pt-BR" dirty="0" smtClean="0"/>
              <a:t>É complementar ao material didático que já estava disponível para todas as escolas.</a:t>
            </a:r>
          </a:p>
          <a:p>
            <a:pPr algn="just">
              <a:buNone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SPFE: Material do Professor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5608" y="1663700"/>
            <a:ext cx="7498080" cy="4800600"/>
          </a:xfrm>
        </p:spPr>
        <p:txBody>
          <a:bodyPr/>
          <a:lstStyle/>
          <a:p>
            <a:pPr algn="just"/>
            <a:r>
              <a:rPr lang="pt-BR" dirty="0" smtClean="0"/>
              <a:t>Blocos temáticos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Situações de aprendizagem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Descrições das atividades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Textos teóricos (linguagem direta)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895" y="0"/>
            <a:ext cx="51880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9914" y="0"/>
            <a:ext cx="5388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0185" y="260276"/>
            <a:ext cx="7549031" cy="61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Abertura</a:t>
            </a:r>
            <a:r>
              <a:rPr lang="en-US" sz="2800" dirty="0" smtClean="0"/>
              <a:t>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047875"/>
            <a:ext cx="7556500" cy="430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95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Texto</a:t>
            </a:r>
            <a:r>
              <a:rPr lang="en-US" sz="2800" dirty="0" smtClean="0"/>
              <a:t> </a:t>
            </a:r>
            <a:r>
              <a:rPr lang="en-US" sz="2800" dirty="0" err="1" smtClean="0"/>
              <a:t>explicativo</a:t>
            </a:r>
            <a:r>
              <a:rPr lang="en-US" sz="2800" dirty="0" smtClean="0"/>
              <a:t>: </a:t>
            </a:r>
            <a:r>
              <a:rPr lang="en-US" sz="2800" i="1" dirty="0" err="1" smtClean="0"/>
              <a:t>Força</a:t>
            </a:r>
            <a:r>
              <a:rPr lang="en-US" sz="2800" i="1" dirty="0" smtClean="0"/>
              <a:t> e </a:t>
            </a:r>
            <a:r>
              <a:rPr lang="en-US" sz="2800" i="1" dirty="0" err="1" smtClean="0"/>
              <a:t>velocidade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 err="1" smtClean="0"/>
              <a:t>Exemplo</a:t>
            </a:r>
            <a:r>
              <a:rPr lang="en-US" sz="2800" dirty="0" smtClean="0"/>
              <a:t> do </a:t>
            </a:r>
            <a:r>
              <a:rPr lang="en-US" sz="2800" dirty="0" err="1" smtClean="0"/>
              <a:t>barco</a:t>
            </a:r>
            <a:r>
              <a:rPr lang="en-US" sz="2800" dirty="0" smtClean="0"/>
              <a:t> 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16250"/>
            <a:ext cx="4889499" cy="2762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33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Texto</a:t>
            </a:r>
            <a:r>
              <a:rPr lang="en-US" sz="2800" dirty="0" smtClean="0"/>
              <a:t> </a:t>
            </a:r>
            <a:r>
              <a:rPr lang="en-US" sz="2800" dirty="0" err="1" smtClean="0"/>
              <a:t>explicativo</a:t>
            </a:r>
            <a:r>
              <a:rPr lang="en-US" sz="2800" dirty="0" smtClean="0"/>
              <a:t>: </a:t>
            </a:r>
            <a:r>
              <a:rPr lang="en-US" sz="2800" i="1" dirty="0" err="1" smtClean="0"/>
              <a:t>Força</a:t>
            </a:r>
            <a:r>
              <a:rPr lang="en-US" sz="2800" i="1" dirty="0" smtClean="0"/>
              <a:t> e </a:t>
            </a:r>
            <a:r>
              <a:rPr lang="en-US" sz="2800" i="1" dirty="0" err="1" smtClean="0"/>
              <a:t>velocidade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 err="1" smtClean="0"/>
              <a:t>Exemplo</a:t>
            </a:r>
            <a:r>
              <a:rPr lang="en-US" sz="2800" dirty="0" smtClean="0"/>
              <a:t> do </a:t>
            </a:r>
            <a:r>
              <a:rPr lang="en-US" sz="2800" dirty="0" err="1" smtClean="0"/>
              <a:t>barco</a:t>
            </a:r>
            <a:r>
              <a:rPr lang="en-US" sz="2800" dirty="0" smtClean="0"/>
              <a:t>: </a:t>
            </a:r>
            <a:r>
              <a:rPr lang="en-US" sz="2800" dirty="0" err="1" smtClean="0"/>
              <a:t>atenção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as </a:t>
            </a:r>
            <a:r>
              <a:rPr lang="en-US" sz="2800" dirty="0" err="1" smtClean="0"/>
              <a:t>interações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 err="1"/>
              <a:t>I</a:t>
            </a:r>
            <a:r>
              <a:rPr lang="pt-BR" sz="2400" dirty="0"/>
              <a:t> - “</a:t>
            </a:r>
            <a:r>
              <a:rPr lang="pt-BR" sz="2400" i="1" dirty="0"/>
              <a:t>Um barco, para aumentar sua velocidade, tem de jogar mais água para trás</a:t>
            </a:r>
            <a:r>
              <a:rPr lang="pt-BR" sz="2400" dirty="0"/>
              <a:t>”.</a:t>
            </a:r>
          </a:p>
          <a:p>
            <a:r>
              <a:rPr lang="pt-BR" sz="2400" dirty="0"/>
              <a:t>II - “</a:t>
            </a:r>
            <a:r>
              <a:rPr lang="pt-BR" sz="2400" i="1" dirty="0"/>
              <a:t>Quando o vento sopra na vela de um barco está 'forçando-o' para frente</a:t>
            </a:r>
            <a:r>
              <a:rPr lang="pt-BR" sz="2400" dirty="0"/>
              <a:t>”</a:t>
            </a:r>
            <a:r>
              <a:rPr lang="pt-BR" sz="2400" dirty="0" smtClean="0"/>
              <a:t>.</a:t>
            </a:r>
          </a:p>
          <a:p>
            <a:r>
              <a:rPr lang="pt-BR" sz="2400" dirty="0" smtClean="0"/>
              <a:t>III - “</a:t>
            </a:r>
            <a:r>
              <a:rPr lang="pt-BR" sz="2400" i="1" dirty="0"/>
              <a:t>Ele </a:t>
            </a:r>
            <a:r>
              <a:rPr lang="pt-BR" sz="2400" dirty="0"/>
              <a:t>[o barco]</a:t>
            </a:r>
            <a:r>
              <a:rPr lang="pt-BR" sz="2400" i="1" dirty="0"/>
              <a:t> empurra a água para frente, e esta, por sua vez, dificulta o movimento</a:t>
            </a:r>
            <a:r>
              <a:rPr lang="pt-BR" sz="2400" dirty="0"/>
              <a:t>”.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Texto</a:t>
            </a:r>
            <a:r>
              <a:rPr lang="en-US" sz="2800" dirty="0" smtClean="0"/>
              <a:t> </a:t>
            </a:r>
            <a:r>
              <a:rPr lang="en-US" sz="2800" dirty="0" err="1" smtClean="0"/>
              <a:t>explicativo</a:t>
            </a:r>
            <a:r>
              <a:rPr lang="en-US" sz="2800" dirty="0" smtClean="0"/>
              <a:t>: </a:t>
            </a:r>
            <a:r>
              <a:rPr lang="en-US" sz="2800" i="1" dirty="0" err="1" smtClean="0"/>
              <a:t>Força</a:t>
            </a:r>
            <a:r>
              <a:rPr lang="en-US" sz="2800" i="1" dirty="0" smtClean="0"/>
              <a:t> e </a:t>
            </a:r>
            <a:r>
              <a:rPr lang="en-US" sz="2800" i="1" dirty="0" err="1" smtClean="0"/>
              <a:t>velocidade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 err="1" smtClean="0"/>
              <a:t>Exemplo</a:t>
            </a:r>
            <a:r>
              <a:rPr lang="en-US" sz="2800" dirty="0" smtClean="0"/>
              <a:t> do </a:t>
            </a:r>
            <a:r>
              <a:rPr lang="en-US" sz="2800" dirty="0" err="1" smtClean="0"/>
              <a:t>barco</a:t>
            </a:r>
            <a:r>
              <a:rPr lang="en-US" sz="2800" dirty="0" smtClean="0"/>
              <a:t>: </a:t>
            </a:r>
            <a:r>
              <a:rPr lang="x-none" sz="2800" dirty="0" smtClean="0"/>
              <a:t>introdução da ideia de vetor</a:t>
            </a:r>
            <a:endParaRPr lang="pt-BR" sz="24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 algn="just">
              <a:buNone/>
            </a:pPr>
            <a:r>
              <a:rPr lang="pt-BR" sz="2400" dirty="0"/>
              <a:t>“</a:t>
            </a:r>
            <a:r>
              <a:rPr lang="pt-BR" sz="2400" i="1" dirty="0"/>
              <a:t>A flecha indica que o vento aplica uma força na vela para frente. Seu comprimento indica a intensidade da força: uma força maior seria indicada por uma seta mais comprida. Essa forma de apresentar uma quantidade física é chamada vetor</a:t>
            </a:r>
            <a:r>
              <a:rPr lang="pt-BR" sz="2400" dirty="0"/>
              <a:t>”.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83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Diagnóstico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Tx/>
              <a:buChar char="-"/>
            </a:pPr>
            <a:r>
              <a:rPr lang="pt-BR" sz="2800" dirty="0" smtClean="0"/>
              <a:t>Grande </a:t>
            </a:r>
            <a:r>
              <a:rPr lang="pt-BR" sz="2800" dirty="0"/>
              <a:t>parte dos professores de física não domina os conhecimentos da própria física nem possui preparação </a:t>
            </a:r>
            <a:r>
              <a:rPr lang="pt-BR" sz="2800" dirty="0" smtClean="0"/>
              <a:t>didática.</a:t>
            </a:r>
          </a:p>
          <a:p>
            <a:pPr algn="just">
              <a:buFontTx/>
              <a:buChar char="-"/>
            </a:pPr>
            <a:r>
              <a:rPr lang="pt-BR" sz="2800" dirty="0"/>
              <a:t>O ensino de física </a:t>
            </a:r>
            <a:r>
              <a:rPr lang="pt-BR" sz="2800" dirty="0" smtClean="0"/>
              <a:t>não favorece a compreensão dos fenômenos, dos </a:t>
            </a:r>
            <a:r>
              <a:rPr lang="pt-BR" sz="2800" dirty="0"/>
              <a:t>aparelhos e </a:t>
            </a:r>
            <a:r>
              <a:rPr lang="pt-BR" sz="2800" dirty="0" smtClean="0"/>
              <a:t>dos </a:t>
            </a:r>
            <a:r>
              <a:rPr lang="pt-BR" sz="2800" dirty="0"/>
              <a:t>fatos presentes </a:t>
            </a:r>
            <a:r>
              <a:rPr lang="pt-BR" sz="2800" dirty="0" smtClean="0"/>
              <a:t>na </a:t>
            </a:r>
            <a:r>
              <a:rPr lang="pt-BR" sz="2800" dirty="0"/>
              <a:t>vida cotidiana </a:t>
            </a:r>
            <a:r>
              <a:rPr lang="pt-BR" sz="2800" dirty="0" smtClean="0"/>
              <a:t>e profissional.</a:t>
            </a:r>
          </a:p>
          <a:p>
            <a:pPr lvl="0" algn="just">
              <a:buFontTx/>
              <a:buChar char="-"/>
            </a:pPr>
            <a:r>
              <a:rPr lang="pt-BR" sz="2800" dirty="0" smtClean="0"/>
              <a:t>Concepção transmissiva de ensino.</a:t>
            </a:r>
          </a:p>
          <a:p>
            <a:pPr lvl="0" algn="just">
              <a:buFontTx/>
              <a:buChar char="-"/>
            </a:pPr>
            <a:r>
              <a:rPr lang="pt-BR" sz="2800" dirty="0" smtClean="0"/>
              <a:t>Redução da física ao seu instrumental matemático. </a:t>
            </a:r>
            <a:endParaRPr lang="pt-BR" sz="2800" dirty="0"/>
          </a:p>
          <a:p>
            <a:pPr algn="just">
              <a:buFontTx/>
              <a:buChar char="-"/>
            </a:pPr>
            <a:endParaRPr lang="pt-BR" sz="2800" dirty="0"/>
          </a:p>
          <a:p>
            <a:pPr lvl="0" algn="just">
              <a:buFontTx/>
              <a:buChar char="-"/>
            </a:pPr>
            <a:endParaRPr lang="pt-BR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50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Texto</a:t>
            </a:r>
            <a:r>
              <a:rPr lang="en-US" sz="2800" dirty="0" smtClean="0"/>
              <a:t> </a:t>
            </a:r>
            <a:r>
              <a:rPr lang="en-US" sz="2800" dirty="0" err="1" smtClean="0"/>
              <a:t>explicativo</a:t>
            </a:r>
            <a:r>
              <a:rPr lang="en-US" sz="2800" dirty="0" smtClean="0"/>
              <a:t>: </a:t>
            </a:r>
            <a:r>
              <a:rPr lang="en-US" sz="2800" i="1" dirty="0" err="1" smtClean="0"/>
              <a:t>Força</a:t>
            </a:r>
            <a:r>
              <a:rPr lang="en-US" sz="2800" i="1" dirty="0" smtClean="0"/>
              <a:t> e </a:t>
            </a:r>
            <a:r>
              <a:rPr lang="en-US" sz="2800" i="1" dirty="0" err="1" smtClean="0"/>
              <a:t>velocidade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 err="1" smtClean="0"/>
              <a:t>Exemplo</a:t>
            </a:r>
            <a:r>
              <a:rPr lang="en-US" sz="2800" dirty="0" smtClean="0"/>
              <a:t> do </a:t>
            </a:r>
            <a:r>
              <a:rPr lang="en-US" sz="2800" dirty="0" err="1" smtClean="0"/>
              <a:t>barco</a:t>
            </a:r>
            <a:r>
              <a:rPr lang="en-US" sz="2800" dirty="0" smtClean="0"/>
              <a:t>: </a:t>
            </a:r>
            <a:r>
              <a:rPr lang="en-US" sz="2800" dirty="0" err="1" smtClean="0"/>
              <a:t>objetivos</a:t>
            </a:r>
            <a:r>
              <a:rPr lang="en-US" sz="2800" dirty="0" smtClean="0"/>
              <a:t> da </a:t>
            </a:r>
            <a:r>
              <a:rPr lang="en-US" sz="2800" dirty="0" err="1" smtClean="0"/>
              <a:t>notação</a:t>
            </a:r>
            <a:r>
              <a:rPr lang="en-US" sz="2800" dirty="0" smtClean="0"/>
              <a:t> </a:t>
            </a:r>
            <a:r>
              <a:rPr lang="en-US" sz="2800" dirty="0" err="1" smtClean="0"/>
              <a:t>vetorial</a:t>
            </a:r>
            <a:r>
              <a:rPr lang="en-US" sz="2800" dirty="0" smtClean="0"/>
              <a:t>.</a:t>
            </a: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Forças </a:t>
            </a:r>
            <a:r>
              <a:rPr lang="pt-BR" sz="2400" dirty="0"/>
              <a:t>no mesmo sentido do movimento fazem aumentar a velocidade, forças contrárias ao movimento fazem decrescer a velocidade. </a:t>
            </a:r>
            <a:endParaRPr lang="pt-BR" sz="2400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400" dirty="0" smtClean="0"/>
              <a:t>“</a:t>
            </a:r>
            <a:r>
              <a:rPr lang="pt-BR" sz="2400" i="1" dirty="0"/>
              <a:t>Tente representar a força que a água faz no barco através de um vetor</a:t>
            </a:r>
            <a:r>
              <a:rPr lang="pt-BR" sz="2400" dirty="0"/>
              <a:t>”.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80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smtClean="0"/>
              <a:t>Texto</a:t>
            </a:r>
            <a:r>
              <a:rPr lang="pt-BR" sz="2800" smtClean="0"/>
              <a:t> </a:t>
            </a:r>
            <a:r>
              <a:rPr lang="pt-BR" sz="2800" smtClean="0"/>
              <a:t>explicativo</a:t>
            </a:r>
            <a:r>
              <a:rPr lang="pt-BR" sz="2800" smtClean="0"/>
              <a:t>: </a:t>
            </a:r>
            <a:r>
              <a:rPr lang="pt-BR" sz="2800" i="1" smtClean="0"/>
              <a:t>Força e </a:t>
            </a:r>
            <a:r>
              <a:rPr lang="pt-BR" sz="2800" i="1" smtClean="0"/>
              <a:t>direção.</a:t>
            </a:r>
            <a:endParaRPr lang="pt-BR" sz="2800" i="1" smtClean="0"/>
          </a:p>
          <a:p>
            <a:pPr marL="0" indent="0">
              <a:buNone/>
            </a:pP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Exemplo do </a:t>
            </a:r>
            <a:r>
              <a:rPr lang="pt-BR" sz="2800" smtClean="0"/>
              <a:t>carro</a:t>
            </a:r>
            <a:r>
              <a:rPr lang="pt-BR" sz="2800" smtClean="0"/>
              <a:t>:</a:t>
            </a:r>
            <a:endParaRPr lang="pt-BR" sz="2400"/>
          </a:p>
          <a:p>
            <a:pPr marL="0" indent="0" algn="just">
              <a:buNone/>
            </a:pPr>
            <a:endParaRPr lang="pt-BR" sz="2400" smtClean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16" y="3222625"/>
            <a:ext cx="6635750" cy="269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27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Texto</a:t>
            </a:r>
            <a:r>
              <a:rPr lang="en-US" sz="2800" dirty="0" smtClean="0"/>
              <a:t> </a:t>
            </a:r>
            <a:r>
              <a:rPr lang="en-US" sz="2800" dirty="0" err="1" smtClean="0"/>
              <a:t>explicativo</a:t>
            </a:r>
            <a:r>
              <a:rPr lang="en-US" sz="2800" dirty="0" smtClean="0"/>
              <a:t>: </a:t>
            </a:r>
            <a:r>
              <a:rPr lang="en-US" sz="2800" i="1" dirty="0" err="1" smtClean="0"/>
              <a:t>Força</a:t>
            </a:r>
            <a:r>
              <a:rPr lang="en-US" sz="2800" i="1" dirty="0" smtClean="0"/>
              <a:t> e </a:t>
            </a:r>
            <a:r>
              <a:rPr lang="en-US" sz="2800" i="1" dirty="0" err="1" smtClean="0"/>
              <a:t>direção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 err="1" smtClean="0"/>
              <a:t>Exemplo</a:t>
            </a:r>
            <a:r>
              <a:rPr lang="en-US" sz="2800" dirty="0" smtClean="0"/>
              <a:t> do </a:t>
            </a:r>
            <a:r>
              <a:rPr lang="en-US" sz="2800" dirty="0" err="1" smtClean="0"/>
              <a:t>carro</a:t>
            </a: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/>
              <a:t>“</a:t>
            </a:r>
            <a:r>
              <a:rPr lang="pt-BR" sz="2400" i="1" dirty="0"/>
              <a:t>Para mudar a direção de um movimento, como já dissemos, é preciso uma força. Porém não uma força qualquer. Para que o movimento mude de direção a força deve ser aplicada em uma direção diferente da direção do movimento. É isso que acontece quando o motorista vira a direção de seu </a:t>
            </a:r>
            <a:r>
              <a:rPr lang="pt-BR" sz="2400" i="1" dirty="0" smtClean="0"/>
              <a:t>carro. </a:t>
            </a:r>
            <a:r>
              <a:rPr lang="pt-BR" sz="2400" i="1" dirty="0"/>
              <a:t>(já sei, já sei, escrevi muita direção em um parágrafo só...</a:t>
            </a:r>
            <a:r>
              <a:rPr lang="pt-BR" sz="2400" dirty="0" smtClean="0">
                <a:effectLst/>
              </a:rPr>
              <a:t> </a:t>
            </a:r>
            <a:r>
              <a:rPr lang="pt-BR" sz="2400" i="1" dirty="0" smtClean="0"/>
              <a:t>"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4883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Apresentação</a:t>
            </a:r>
            <a:r>
              <a:rPr lang="en-US" sz="2800" dirty="0" smtClean="0"/>
              <a:t> das Leis de Newton</a:t>
            </a:r>
            <a:r>
              <a:rPr lang="en-US" sz="2800" i="1" dirty="0" smtClean="0"/>
              <a:t>: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2" y="2905126"/>
            <a:ext cx="7874758" cy="22330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65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Apresentação</a:t>
            </a:r>
            <a:r>
              <a:rPr lang="en-US" sz="2800" dirty="0" smtClean="0"/>
              <a:t> das Leis de Newton</a:t>
            </a:r>
            <a:r>
              <a:rPr lang="en-US" sz="2800" i="1" dirty="0" smtClean="0"/>
              <a:t>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pt-BR" sz="2400" dirty="0"/>
              <a:t>“</a:t>
            </a:r>
            <a:r>
              <a:rPr lang="pt-BR" sz="2400" i="1" dirty="0"/>
              <a:t>Que tal dar um lida nos enunciados das três leis de Newton, apresentados abaixo e tentar explicar com suas próprias palavras o que você consegue entender?</a:t>
            </a:r>
            <a:r>
              <a:rPr lang="pt-BR" sz="2400" dirty="0"/>
              <a:t>”</a:t>
            </a:r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820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Leitura</a:t>
            </a:r>
            <a:r>
              <a:rPr lang="en-US" dirty="0" smtClean="0"/>
              <a:t>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x-none" sz="2800" dirty="0" smtClean="0"/>
              <a:t>Impressões sobre a “leitura”:</a:t>
            </a:r>
          </a:p>
          <a:p>
            <a:pPr marL="0" indent="0">
              <a:buNone/>
            </a:pPr>
            <a:endParaRPr lang="x-none" sz="2800" dirty="0"/>
          </a:p>
          <a:p>
            <a:pPr marL="0" indent="0" algn="just">
              <a:buNone/>
            </a:pPr>
            <a:r>
              <a:rPr lang="pt-BR" sz="2400" dirty="0" smtClean="0"/>
              <a:t>A </a:t>
            </a:r>
            <a:r>
              <a:rPr lang="pt-BR" sz="2400" dirty="0"/>
              <a:t>porta de entrada para a discussão do movimento são os veículos: avião, barco e carro. Aparentemente a aposta dos autores é que, a partir de objetos </a:t>
            </a:r>
            <a:r>
              <a:rPr lang="pt-BR" sz="2400" dirty="0" smtClean="0"/>
              <a:t>familiares, </a:t>
            </a:r>
            <a:r>
              <a:rPr lang="pt-BR" sz="2400" dirty="0"/>
              <a:t>os alunos comecem a estabelecer associações entre efeitos e causas, ou seja, entre as mudanças na intensidade e direção da velocidade e as forças. O aluno é primeiro convidado a pensar no efeito, algo que é aparente, imediatamente acessível aos sentidos, e depois nas causas, que são elementos menos acessíveis aos sentidos pois, apesar da aparente concretude do conceito de força, envolvem a construção do significado de “interação”. Todos os exemplos parecem apoiar a construção da ideia de interação.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361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50"/>
            <a:ext cx="7708392" cy="1143000"/>
          </a:xfrm>
        </p:spPr>
        <p:txBody>
          <a:bodyPr/>
          <a:lstStyle/>
          <a:p>
            <a:r>
              <a:rPr lang="pt-BR" dirty="0" smtClean="0"/>
              <a:t>SPFE: Leitura da S.A. 9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983768"/>
            <a:ext cx="7498080" cy="4800600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Char char="ü"/>
            </a:pPr>
            <a:r>
              <a:rPr lang="pt-BR" sz="2400" dirty="0" smtClean="0"/>
              <a:t> A situação descrita a seguir faz parte do tema 3 (leis de Newton)</a:t>
            </a:r>
          </a:p>
          <a:p>
            <a:pPr marL="0" indent="0" algn="just">
              <a:buNone/>
            </a:pPr>
            <a:r>
              <a:rPr lang="pt-BR" sz="2400" dirty="0" smtClean="0"/>
              <a:t>O aluno no começo da atividade deve preencher uma tabela relacionando as forças com os seus respectivos vetores. Na sequência os alunos devem identificar quais são as forças que possuem a mesma intensidade e quais constituem pares ação e reação.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184" y="3926858"/>
            <a:ext cx="5463394" cy="276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28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678"/>
            <a:ext cx="7708392" cy="1143000"/>
          </a:xfrm>
        </p:spPr>
        <p:txBody>
          <a:bodyPr/>
          <a:lstStyle/>
          <a:p>
            <a:r>
              <a:rPr lang="pt-BR" dirty="0" smtClean="0"/>
              <a:t>SPFE: Leitura da S.A. 9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065656"/>
            <a:ext cx="7498080" cy="48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Uma nova situação é descrita para os alunos e num questionário deve ser respondido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/>
            <a:r>
              <a:rPr lang="pt-BR" sz="2400" dirty="0" smtClean="0"/>
              <a:t> Encontrar o valor de cada força</a:t>
            </a:r>
          </a:p>
          <a:p>
            <a:pPr marL="0" indent="0" algn="just"/>
            <a:r>
              <a:rPr lang="pt-BR" sz="2400" dirty="0" smtClean="0"/>
              <a:t> Encontrar o valor da resultante</a:t>
            </a:r>
          </a:p>
          <a:p>
            <a:pPr marL="0" indent="0" algn="just"/>
            <a:r>
              <a:rPr lang="pt-BR" sz="2400" dirty="0" smtClean="0"/>
              <a:t> Encontrar o valor da aceleração</a:t>
            </a:r>
          </a:p>
          <a:p>
            <a:pPr marL="0" indent="0" algn="just"/>
            <a:r>
              <a:rPr lang="pt-BR" sz="2400" dirty="0" smtClean="0"/>
              <a:t> Calcular o tempo que leva para atingir a 21m/s</a:t>
            </a:r>
            <a:endParaRPr 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0187" y="2067174"/>
            <a:ext cx="7506269" cy="260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28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678"/>
            <a:ext cx="7708392" cy="1143000"/>
          </a:xfrm>
        </p:spPr>
        <p:txBody>
          <a:bodyPr/>
          <a:lstStyle/>
          <a:p>
            <a:r>
              <a:rPr lang="pt-BR" dirty="0" smtClean="0"/>
              <a:t>SPFE: Leitura da S.A. 9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79560"/>
            <a:ext cx="7498080" cy="4800600"/>
          </a:xfrm>
        </p:spPr>
        <p:txBody>
          <a:bodyPr>
            <a:normAutofit/>
          </a:bodyPr>
          <a:lstStyle/>
          <a:p>
            <a:pPr marL="0" indent="0" algn="just"/>
            <a:r>
              <a:rPr lang="pt-BR" sz="2400" dirty="0" smtClean="0"/>
              <a:t> Texto descritivo (Peso, Sustentações, Resistências e Atritos)</a:t>
            </a:r>
          </a:p>
          <a:p>
            <a:pPr marL="0" indent="0" algn="just"/>
            <a:r>
              <a:rPr lang="pt-BR" sz="2400" dirty="0" smtClean="0"/>
              <a:t> Questionário baseado no texto</a:t>
            </a:r>
          </a:p>
          <a:p>
            <a:pPr marL="0" indent="0" algn="just"/>
            <a:endParaRPr lang="pt-BR" sz="2400" dirty="0" smtClean="0"/>
          </a:p>
          <a:p>
            <a:pPr marL="0" indent="0" algn="just"/>
            <a:r>
              <a:rPr lang="pt-BR" sz="2400" dirty="0" smtClean="0"/>
              <a:t> Texto relacionando uma situação do dia-a-dia com uma explicação um pouco mais teórica da Física. (pau de sebo e o atrito)</a:t>
            </a:r>
          </a:p>
          <a:p>
            <a:pPr marL="0" indent="0" algn="just"/>
            <a:r>
              <a:rPr lang="pt-BR" sz="2400" dirty="0" smtClean="0"/>
              <a:t> Questionário de "reflexão" sobre o texto</a:t>
            </a:r>
          </a:p>
          <a:p>
            <a:pPr marL="0" indent="0" algn="just"/>
            <a:endParaRPr lang="pt-BR" sz="2400" dirty="0" smtClean="0"/>
          </a:p>
          <a:p>
            <a:pPr marL="0" indent="0" algn="just"/>
            <a:r>
              <a:rPr lang="pt-BR" sz="2400" dirty="0" smtClean="0"/>
              <a:t> Texto teórico descrevendo força e variação da quantidade de movimento</a:t>
            </a:r>
          </a:p>
          <a:p>
            <a:pPr marL="0" indent="0" algn="just"/>
            <a:r>
              <a:rPr lang="pt-BR" sz="2400" dirty="0" smtClean="0"/>
              <a:t> Questionário teórico</a:t>
            </a:r>
          </a:p>
        </p:txBody>
      </p:sp>
    </p:spTree>
    <p:extLst>
      <p:ext uri="{BB962C8B-B14F-4D97-AF65-F5344CB8AC3E}">
        <p14:creationId xmlns="" xmlns:p14="http://schemas.microsoft.com/office/powerpoint/2010/main" val="27828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565">
            <a:off x="1133952" y="1135185"/>
            <a:ext cx="7606665" cy="29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952" y="4247498"/>
            <a:ext cx="7751351" cy="24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 smtClean="0"/>
              <a:t>gerais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pt-BR" sz="2800" dirty="0" smtClean="0"/>
              <a:t>Fazer com que a física entre na escola carregada pelo “mundo real” e não pela abstração das equações.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algn="just">
              <a:buFontTx/>
              <a:buChar char="-"/>
            </a:pPr>
            <a:r>
              <a:rPr lang="pt-BR" sz="2800" dirty="0" smtClean="0"/>
              <a:t>Promover a formação continuada de professores.</a:t>
            </a:r>
          </a:p>
          <a:p>
            <a:pPr algn="just">
              <a:buFontTx/>
              <a:buChar char="-"/>
            </a:pPr>
            <a:endParaRPr lang="pt-BR" sz="2800" dirty="0" smtClean="0"/>
          </a:p>
          <a:p>
            <a:pPr lvl="0" algn="just">
              <a:buFontTx/>
              <a:buChar char="-"/>
            </a:pPr>
            <a:r>
              <a:rPr lang="pt-BR" sz="2800" dirty="0" smtClean="0"/>
              <a:t>Desenvolver </a:t>
            </a:r>
            <a:r>
              <a:rPr lang="pt-BR" sz="2800" dirty="0"/>
              <a:t>uma proposta curricular articulada e conceitual, que garanta um ensino ativo e significativo, permitindo ao estudante a compreensão de processos, fenômenos e fatos da vida, sem perder a visão geral dos fundamentos e princípios da </a:t>
            </a:r>
            <a:r>
              <a:rPr lang="pt-BR" sz="2800" dirty="0" smtClean="0"/>
              <a:t>física.</a:t>
            </a:r>
            <a:endParaRPr lang="pt-BR" sz="2800" dirty="0"/>
          </a:p>
          <a:p>
            <a:pPr algn="just">
              <a:buFontTx/>
              <a:buChar char="-"/>
            </a:pPr>
            <a:endParaRPr lang="pt-BR" sz="2800" dirty="0" smtClean="0"/>
          </a:p>
          <a:p>
            <a:pPr marL="0" indent="0" algn="just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="" xmlns:p14="http://schemas.microsoft.com/office/powerpoint/2010/main" val="39383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A explicação começa por fenômenos, ou objetos mais simples, tanto quanto a construção e operação, formando uma base teórica para objetos/fenômenos mais complexos</a:t>
            </a:r>
            <a:r>
              <a:rPr lang="pt-BR" dirty="0" smtClean="0"/>
              <a:t>.</a:t>
            </a:r>
          </a:p>
          <a:p>
            <a:r>
              <a:rPr lang="pt-BR" dirty="0"/>
              <a:t>Questões, exercícios e problemas resolvidos, atividades de observação e experimentação são indicados ao longo do texto como parte integrante do programa.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4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5064" y="287120"/>
            <a:ext cx="6840760" cy="61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73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4317" y="218682"/>
            <a:ext cx="7488832" cy="609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70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13" y="1643290"/>
            <a:ext cx="8008947" cy="50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50376" y="969942"/>
            <a:ext cx="374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Síntese e leis de Newton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1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680" y="1274356"/>
            <a:ext cx="7897136" cy="343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85" y="5226740"/>
            <a:ext cx="7756942" cy="144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4664" y="714281"/>
            <a:ext cx="7498080" cy="114300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rgbClr val="FF0000"/>
                </a:solidFill>
              </a:rPr>
              <a:t>Exemplos: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687" y="1679857"/>
            <a:ext cx="7092001" cy="489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0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19116" y="2019870"/>
            <a:ext cx="7622275" cy="3078301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1.8.</a:t>
            </a:r>
            <a:r>
              <a:rPr lang="pt-BR" dirty="0" smtClean="0"/>
              <a:t> Um menino se surpreende ao machucar o pé chutando uma caixa que ele julgava vazia. Entretanto, havia um tijolo no seu interior. Como as leis de Newton permitem interpretar situações desse tipo?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88008" y="39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GREF: Leitura do livro do prof.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6535" y="283736"/>
            <a:ext cx="5495673" cy="631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68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SPFE: Leitura do livro do prof.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tema 3 – Leis de Newton</a:t>
            </a:r>
          </a:p>
          <a:p>
            <a:r>
              <a:rPr lang="pt-BR" dirty="0" smtClean="0"/>
              <a:t>breve descrição teórica</a:t>
            </a:r>
          </a:p>
          <a:p>
            <a:r>
              <a:rPr lang="pt-BR" dirty="0" smtClean="0"/>
              <a:t>apresentação da proposta</a:t>
            </a:r>
          </a:p>
          <a:p>
            <a:r>
              <a:rPr lang="pt-BR" dirty="0" smtClean="0"/>
              <a:t>sugestão de encaminhamento do assunto</a:t>
            </a:r>
          </a:p>
          <a:p>
            <a:pPr algn="just"/>
            <a:r>
              <a:rPr lang="pt-BR" dirty="0" smtClean="0"/>
              <a:t>indicações de textos do GREF, do pró-universitário e outros</a:t>
            </a:r>
          </a:p>
          <a:p>
            <a:pPr algn="just"/>
            <a:r>
              <a:rPr lang="pt-BR" dirty="0" smtClean="0"/>
              <a:t>encaminhamento complementar</a:t>
            </a:r>
          </a:p>
          <a:p>
            <a:pPr algn="just"/>
            <a:r>
              <a:rPr lang="pt-BR" dirty="0" smtClean="0"/>
              <a:t>propostas de atividades para casa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461" y="381000"/>
            <a:ext cx="8128539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endParaRPr lang="pt-BR" sz="2800" dirty="0" smtClean="0"/>
          </a:p>
          <a:p>
            <a:pPr algn="just">
              <a:buFontTx/>
              <a:buChar char="-"/>
            </a:pPr>
            <a:r>
              <a:rPr lang="pt-BR" sz="2800" dirty="0" smtClean="0"/>
              <a:t>O </a:t>
            </a:r>
            <a:r>
              <a:rPr lang="pt-BR" sz="2800" dirty="0"/>
              <a:t>material do GREF para os alunos não foi publicado, mas está disponível no site do IFUSP. </a:t>
            </a:r>
            <a:endParaRPr lang="pt-BR" sz="2800" dirty="0" smtClean="0"/>
          </a:p>
          <a:p>
            <a:pPr algn="just">
              <a:buFontTx/>
              <a:buChar char="-"/>
            </a:pPr>
            <a:endParaRPr lang="pt-BR" sz="2800" dirty="0" smtClean="0"/>
          </a:p>
          <a:p>
            <a:pPr algn="just">
              <a:buFontTx/>
              <a:buChar char="-"/>
            </a:pPr>
            <a:r>
              <a:rPr lang="pt-BR" sz="2800" dirty="0" smtClean="0"/>
              <a:t>Cada capítulo </a:t>
            </a:r>
            <a:r>
              <a:rPr lang="pt-BR" sz="2800" dirty="0"/>
              <a:t>é chamado de “leitura”, cada leitura contendo 4 páginas: a de abertura, as de investigação e estudo e a de complemento.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7221" y="0"/>
            <a:ext cx="5014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2197" y="0"/>
            <a:ext cx="675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75096"/>
            <a:ext cx="749808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mtClean="0"/>
              <a:t>A mecânica é divida em 4 </a:t>
            </a:r>
            <a:r>
              <a:rPr lang="pt-BR" smtClean="0"/>
              <a:t>blocos:</a:t>
            </a:r>
            <a:endParaRPr lang="pt-BR" smtClean="0"/>
          </a:p>
          <a:p>
            <a:pPr marL="0" indent="0">
              <a:buNone/>
            </a:pPr>
            <a:endParaRPr lang="pt-BR" smtClean="0"/>
          </a:p>
          <a:p>
            <a:pPr marL="0" indent="0">
              <a:buNone/>
            </a:pPr>
            <a:r>
              <a:rPr lang="pt-BR" sz="2800" smtClean="0"/>
              <a:t>Bloco </a:t>
            </a:r>
            <a:r>
              <a:rPr lang="pt-BR" sz="2800" smtClean="0"/>
              <a:t>1</a:t>
            </a:r>
            <a:r>
              <a:rPr lang="pt-BR" sz="2800" smtClean="0"/>
              <a:t>: </a:t>
            </a:r>
            <a:r>
              <a:rPr lang="pt-BR" sz="2800" smtClean="0"/>
              <a:t>introdução</a:t>
            </a:r>
            <a:r>
              <a:rPr lang="pt-BR" sz="2800" smtClean="0"/>
              <a:t>, conservação da quantidade de movimento nas translações e </a:t>
            </a:r>
            <a:r>
              <a:rPr lang="pt-BR" sz="2800" smtClean="0"/>
              <a:t>rotações.</a:t>
            </a: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Bloco </a:t>
            </a:r>
            <a:r>
              <a:rPr lang="pt-BR" sz="2800" smtClean="0"/>
              <a:t>2</a:t>
            </a:r>
            <a:r>
              <a:rPr lang="pt-BR" sz="2800" smtClean="0"/>
              <a:t>: Leis de </a:t>
            </a:r>
            <a:r>
              <a:rPr lang="pt-BR" sz="2800" smtClean="0"/>
              <a:t>Newton.</a:t>
            </a: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Bloco </a:t>
            </a:r>
            <a:r>
              <a:rPr lang="pt-BR" sz="2800" smtClean="0"/>
              <a:t>3</a:t>
            </a:r>
            <a:r>
              <a:rPr lang="pt-BR" sz="2800" smtClean="0"/>
              <a:t>: Conservação da </a:t>
            </a:r>
            <a:r>
              <a:rPr lang="pt-BR" sz="2800" smtClean="0"/>
              <a:t>energia.</a:t>
            </a:r>
            <a:endParaRPr lang="pt-BR" sz="2800" smtClean="0"/>
          </a:p>
          <a:p>
            <a:pPr marL="0" indent="0">
              <a:buNone/>
            </a:pPr>
            <a:r>
              <a:rPr lang="pt-BR" sz="2800" smtClean="0"/>
              <a:t>Bloco </a:t>
            </a:r>
            <a:r>
              <a:rPr lang="pt-BR" sz="2800" smtClean="0"/>
              <a:t>4</a:t>
            </a:r>
            <a:r>
              <a:rPr lang="pt-BR" sz="2800" smtClean="0"/>
              <a:t>: </a:t>
            </a:r>
            <a:r>
              <a:rPr lang="pt-BR" sz="2800" smtClean="0"/>
              <a:t>Astronomia</a:t>
            </a:r>
            <a:r>
              <a:rPr lang="pt-BR" sz="2800" smtClean="0"/>
              <a:t>. </a:t>
            </a:r>
            <a:endParaRPr lang="pt-BR" sz="2800" smtClean="0"/>
          </a:p>
          <a:p>
            <a:pPr marL="0" indent="0">
              <a:buNone/>
            </a:pP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125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800" smtClean="0"/>
              <a:t>Estrutura</a:t>
            </a:r>
            <a:r>
              <a:rPr lang="pt-BR" sz="2800" smtClean="0"/>
              <a:t> do Bloco </a:t>
            </a:r>
            <a:r>
              <a:rPr lang="pt-BR" sz="2800" smtClean="0"/>
              <a:t>1:</a:t>
            </a:r>
            <a:endParaRPr lang="pt-BR" sz="2800" smtClean="0"/>
          </a:p>
          <a:p>
            <a:pPr marL="0" indent="0" algn="just">
              <a:buNone/>
            </a:pPr>
            <a:endParaRPr lang="pt-BR" sz="2800" smtClean="0"/>
          </a:p>
          <a:p>
            <a:pPr marL="0" indent="0" algn="just">
              <a:buNone/>
            </a:pPr>
            <a:r>
              <a:rPr lang="pt-BR" sz="2400" smtClean="0"/>
              <a:t>Leitura </a:t>
            </a:r>
            <a:r>
              <a:rPr lang="pt-BR" sz="2400" smtClean="0"/>
              <a:t>1</a:t>
            </a:r>
            <a:r>
              <a:rPr lang="pt-BR" sz="2400" smtClean="0"/>
              <a:t>: </a:t>
            </a:r>
            <a:r>
              <a:rPr lang="pt-BR" sz="2400" i="1" smtClean="0"/>
              <a:t>Física</a:t>
            </a:r>
            <a:r>
              <a:rPr lang="pt-BR" sz="2400" i="1" smtClean="0"/>
              <a:t>, </a:t>
            </a:r>
            <a:r>
              <a:rPr lang="pt-BR" sz="2400" i="1" smtClean="0"/>
              <a:t>eu</a:t>
            </a:r>
            <a:r>
              <a:rPr lang="pt-BR" sz="2400" i="1" smtClean="0"/>
              <a:t>? </a:t>
            </a:r>
            <a:endParaRPr lang="pt-BR" sz="2400" smtClean="0"/>
          </a:p>
          <a:p>
            <a:pPr marL="0" indent="0" algn="just">
              <a:buNone/>
            </a:pPr>
            <a:r>
              <a:rPr lang="pt-BR" sz="2400" smtClean="0"/>
              <a:t>	Apresentação de temas da </a:t>
            </a:r>
            <a:r>
              <a:rPr lang="pt-BR" sz="2400" smtClean="0"/>
              <a:t>física.</a:t>
            </a:r>
            <a:endParaRPr lang="pt-BR" sz="2400" smtClean="0"/>
          </a:p>
          <a:p>
            <a:pPr marL="0" indent="0" algn="just">
              <a:buNone/>
            </a:pPr>
            <a:endParaRPr lang="pt-BR" sz="2400" smtClean="0"/>
          </a:p>
          <a:p>
            <a:pPr marL="0" indent="0" algn="just">
              <a:buNone/>
            </a:pPr>
            <a:r>
              <a:rPr lang="pt-BR" sz="2400" smtClean="0"/>
              <a:t>Leitura </a:t>
            </a:r>
            <a:r>
              <a:rPr lang="pt-BR" sz="2400" smtClean="0"/>
              <a:t>2</a:t>
            </a:r>
            <a:r>
              <a:rPr lang="pt-BR" sz="2400" smtClean="0"/>
              <a:t>: </a:t>
            </a:r>
            <a:r>
              <a:rPr lang="pt-BR" sz="2400" i="1" smtClean="0"/>
              <a:t>Pondo as coisas no </a:t>
            </a:r>
            <a:r>
              <a:rPr lang="pt-BR" sz="2400" i="1" smtClean="0"/>
              <a:t>lugar.</a:t>
            </a:r>
            <a:endParaRPr lang="pt-BR" sz="2400" i="1" smtClean="0"/>
          </a:p>
          <a:p>
            <a:pPr marL="0" indent="0" algn="just">
              <a:buNone/>
            </a:pPr>
            <a:r>
              <a:rPr lang="pt-BR" sz="2400" smtClean="0"/>
              <a:t>			</a:t>
            </a:r>
          </a:p>
          <a:p>
            <a:pPr marL="0" indent="0" algn="just">
              <a:buNone/>
            </a:pPr>
            <a:r>
              <a:rPr lang="pt-BR" sz="2400" smtClean="0"/>
              <a:t>	Classificação das </a:t>
            </a:r>
            <a:r>
              <a:rPr lang="pt-BR" sz="2400" smtClean="0"/>
              <a:t>“</a:t>
            </a:r>
            <a:r>
              <a:rPr lang="pt-BR" sz="2400" smtClean="0"/>
              <a:t>coisas da </a:t>
            </a:r>
            <a:r>
              <a:rPr lang="pt-BR" sz="2400" smtClean="0"/>
              <a:t>mecânica</a:t>
            </a:r>
            <a:r>
              <a:rPr lang="pt-BR" sz="2400" smtClean="0"/>
              <a:t>”: Coisas que se </a:t>
            </a:r>
            <a:r>
              <a:rPr lang="pt-BR" sz="2400" smtClean="0"/>
              <a:t>deslocam</a:t>
            </a:r>
            <a:r>
              <a:rPr lang="pt-BR" sz="2400" smtClean="0"/>
              <a:t>, coisas que </a:t>
            </a:r>
            <a:r>
              <a:rPr lang="pt-BR" sz="2400" smtClean="0"/>
              <a:t>giram</a:t>
            </a:r>
            <a:r>
              <a:rPr lang="pt-BR" sz="2400" smtClean="0"/>
              <a:t>, coisas </a:t>
            </a:r>
            <a:r>
              <a:rPr lang="pt-BR" sz="2400" smtClean="0"/>
              <a:t>que</a:t>
            </a:r>
            <a:r>
              <a:rPr lang="pt-BR" sz="2400" smtClean="0"/>
              <a:t>, controlam o </a:t>
            </a:r>
            <a:r>
              <a:rPr lang="pt-BR" sz="2400" smtClean="0"/>
              <a:t>movimento</a:t>
            </a:r>
            <a:r>
              <a:rPr lang="pt-BR" sz="2400" smtClean="0"/>
              <a:t>, coisas que produzem o </a:t>
            </a:r>
            <a:r>
              <a:rPr lang="pt-BR" sz="2400" smtClean="0"/>
              <a:t>movimento</a:t>
            </a:r>
            <a:r>
              <a:rPr lang="pt-BR" sz="2400" smtClean="0"/>
              <a:t>,  coisas que ampliam a nossa </a:t>
            </a:r>
            <a:r>
              <a:rPr lang="pt-BR" sz="2400" smtClean="0"/>
              <a:t>força</a:t>
            </a:r>
            <a:r>
              <a:rPr lang="pt-BR" sz="2400" smtClean="0"/>
              <a:t>, coisas que  permanecem em </a:t>
            </a:r>
            <a:r>
              <a:rPr lang="pt-BR" sz="2400" smtClean="0"/>
              <a:t>equilíbrio.</a:t>
            </a:r>
            <a:endParaRPr lang="pt-BR" sz="2400" smtClean="0"/>
          </a:p>
        </p:txBody>
      </p:sp>
    </p:spTree>
    <p:extLst>
      <p:ext uri="{BB962C8B-B14F-4D97-AF65-F5344CB8AC3E}">
        <p14:creationId xmlns="" xmlns:p14="http://schemas.microsoft.com/office/powerpoint/2010/main" val="41255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GREF: Material do </a:t>
            </a:r>
            <a:r>
              <a:rPr lang="en-US" dirty="0" err="1" smtClean="0"/>
              <a:t>aluno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sz="3300" dirty="0" smtClean="0"/>
              <a:t>Estrutura do Bloco 1:</a:t>
            </a:r>
          </a:p>
          <a:p>
            <a:pPr marL="0" indent="0">
              <a:buNone/>
            </a:pPr>
            <a:r>
              <a:rPr lang="pt-BR" sz="2800" dirty="0" smtClean="0"/>
              <a:t> </a:t>
            </a:r>
          </a:p>
          <a:p>
            <a:pPr marL="0" indent="0">
              <a:buNone/>
            </a:pPr>
            <a:r>
              <a:rPr lang="pt-BR" sz="2800" dirty="0" smtClean="0"/>
              <a:t>Leitura 3: </a:t>
            </a:r>
            <a:r>
              <a:rPr lang="pt-BR" sz="2800" i="1" dirty="0" smtClean="0"/>
              <a:t>Coisas que se deslocam </a:t>
            </a:r>
          </a:p>
          <a:p>
            <a:pPr marL="0" indent="0">
              <a:buNone/>
            </a:pPr>
            <a:r>
              <a:rPr lang="pt-BR" sz="2800" dirty="0" smtClean="0"/>
              <a:t>	Coisas que voam, coisas que nadam, coisas que 	andam.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dirty="0" smtClean="0"/>
              <a:t>Leitura 4: </a:t>
            </a:r>
            <a:r>
              <a:rPr lang="pt-BR" sz="2800" i="1" dirty="0" smtClean="0"/>
              <a:t>A conservação dos movimentos.</a:t>
            </a:r>
          </a:p>
          <a:p>
            <a:pPr marL="0" indent="0">
              <a:buNone/>
            </a:pPr>
            <a:r>
              <a:rPr lang="pt-BR" sz="2800" dirty="0" smtClean="0"/>
              <a:t>	Ideia de conservação, ideia de lei física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dirty="0" smtClean="0"/>
              <a:t>Leitura 5: </a:t>
            </a:r>
            <a:r>
              <a:rPr lang="pt-BR" sz="2800" i="1" dirty="0" smtClean="0"/>
              <a:t>Trombadas</a:t>
            </a:r>
          </a:p>
          <a:p>
            <a:pPr marL="0" indent="0">
              <a:buNone/>
            </a:pPr>
            <a:r>
              <a:rPr lang="pt-BR" sz="2800" dirty="0" smtClean="0"/>
              <a:t>	Quantidade negativa de movimento, esquema para resolver problemas de física.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7996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1007</TotalTime>
  <Words>2054</Words>
  <Application>Microsoft Office PowerPoint</Application>
  <PresentationFormat>Apresentação na tela (4:3)</PresentationFormat>
  <Paragraphs>276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2" baseType="lpstr">
      <vt:lpstr>Solstício</vt:lpstr>
      <vt:lpstr>GREF X SPFE</vt:lpstr>
      <vt:lpstr>GREF: Histórico</vt:lpstr>
      <vt:lpstr>GREF: Histórico</vt:lpstr>
      <vt:lpstr>GREF: Diagnóstico</vt:lpstr>
      <vt:lpstr>GREF: Objetivos gerais</vt:lpstr>
      <vt:lpstr>GREF: Material do aluno</vt:lpstr>
      <vt:lpstr>GREF: Material do aluno</vt:lpstr>
      <vt:lpstr>GREF: Material do aluno</vt:lpstr>
      <vt:lpstr>GREF: Material do aluno</vt:lpstr>
      <vt:lpstr>GREF: Material do aluno</vt:lpstr>
      <vt:lpstr>GREF: Material do aluno</vt:lpstr>
      <vt:lpstr>GREF: Material do aluno</vt:lpstr>
      <vt:lpstr>SPFE: Histórico</vt:lpstr>
      <vt:lpstr>SPFE: Histórico</vt:lpstr>
      <vt:lpstr>SPFE: Histórico</vt:lpstr>
      <vt:lpstr>SPFE: Objetivos gerais</vt:lpstr>
      <vt:lpstr>SPFE: Material do aluno</vt:lpstr>
      <vt:lpstr>SPFE: Material do aluno.</vt:lpstr>
      <vt:lpstr>Slide 19</vt:lpstr>
      <vt:lpstr>Slide 20</vt:lpstr>
      <vt:lpstr>Slide 21</vt:lpstr>
      <vt:lpstr>Slide 22</vt:lpstr>
      <vt:lpstr>Objetivos: </vt:lpstr>
      <vt:lpstr>Slide 24</vt:lpstr>
      <vt:lpstr>Divisão de Assuntos do livro do professor  </vt:lpstr>
      <vt:lpstr>Mecânica</vt:lpstr>
      <vt:lpstr>Física Térmica e Óptica</vt:lpstr>
      <vt:lpstr> Eletromagnetismo </vt:lpstr>
      <vt:lpstr>Slide 29</vt:lpstr>
      <vt:lpstr>Slide 30</vt:lpstr>
      <vt:lpstr>SPFE: Material do Professor</vt:lpstr>
      <vt:lpstr>SPFE: Material do Professor</vt:lpstr>
      <vt:lpstr>Slide 33</vt:lpstr>
      <vt:lpstr>Slide 34</vt:lpstr>
      <vt:lpstr>Slide 35</vt:lpstr>
      <vt:lpstr>GREF: Leitura 11</vt:lpstr>
      <vt:lpstr>GREF: Leitura 11</vt:lpstr>
      <vt:lpstr>GREF: Leitura 11</vt:lpstr>
      <vt:lpstr>GREF: Leitura 11</vt:lpstr>
      <vt:lpstr>GREF: Leitura 11</vt:lpstr>
      <vt:lpstr>GREF: Leitura 11</vt:lpstr>
      <vt:lpstr>GREF: Leitura 11</vt:lpstr>
      <vt:lpstr>GREF: Leitura 11</vt:lpstr>
      <vt:lpstr>GREF: Leitura 11</vt:lpstr>
      <vt:lpstr>GREF: Leitura 11</vt:lpstr>
      <vt:lpstr>SPFE: Leitura da S.A. 9</vt:lpstr>
      <vt:lpstr>SPFE: Leitura da S.A. 9</vt:lpstr>
      <vt:lpstr>SPFE: Leitura da S.A. 9</vt:lpstr>
      <vt:lpstr>Slide 49</vt:lpstr>
      <vt:lpstr>Slide 50</vt:lpstr>
      <vt:lpstr>Slide 51</vt:lpstr>
      <vt:lpstr>Slide 52</vt:lpstr>
      <vt:lpstr>Slide 53</vt:lpstr>
      <vt:lpstr>Slide 54</vt:lpstr>
      <vt:lpstr>Exemplos:</vt:lpstr>
      <vt:lpstr>Slide 56</vt:lpstr>
      <vt:lpstr>Slide 57</vt:lpstr>
      <vt:lpstr>SPFE: Leitura do livro do prof.</vt:lpstr>
      <vt:lpstr>Slide 59</vt:lpstr>
      <vt:lpstr>Slide 60</vt:lpstr>
      <vt:lpstr>Slide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GREF X São Paulo Faz Escola</dc:title>
  <dc:creator>Alex Coelho</dc:creator>
  <cp:lastModifiedBy>johnelu</cp:lastModifiedBy>
  <cp:revision>109</cp:revision>
  <dcterms:created xsi:type="dcterms:W3CDTF">2013-10-10T14:50:56Z</dcterms:created>
  <dcterms:modified xsi:type="dcterms:W3CDTF">2013-10-11T22:57:17Z</dcterms:modified>
</cp:coreProperties>
</file>