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89" r:id="rId9"/>
    <p:sldId id="263" r:id="rId10"/>
    <p:sldId id="288" r:id="rId11"/>
    <p:sldId id="290" r:id="rId12"/>
    <p:sldId id="291" r:id="rId13"/>
    <p:sldId id="292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293" r:id="rId29"/>
    <p:sldId id="308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2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5FEF-854A-493C-B507-3B5024AAE9F1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EBA-B692-4219-9F34-0FB08500CA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778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5FEF-854A-493C-B507-3B5024AAE9F1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EBA-B692-4219-9F34-0FB08500CA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201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5FEF-854A-493C-B507-3B5024AAE9F1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EBA-B692-4219-9F34-0FB08500CA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04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5FEF-854A-493C-B507-3B5024AAE9F1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EBA-B692-4219-9F34-0FB08500CA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03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5FEF-854A-493C-B507-3B5024AAE9F1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EBA-B692-4219-9F34-0FB08500CA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660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5FEF-854A-493C-B507-3B5024AAE9F1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EBA-B692-4219-9F34-0FB08500CA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55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5FEF-854A-493C-B507-3B5024AAE9F1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EBA-B692-4219-9F34-0FB08500CA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036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5FEF-854A-493C-B507-3B5024AAE9F1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EBA-B692-4219-9F34-0FB08500CA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95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5FEF-854A-493C-B507-3B5024AAE9F1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EBA-B692-4219-9F34-0FB08500CA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911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5FEF-854A-493C-B507-3B5024AAE9F1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EBA-B692-4219-9F34-0FB08500CA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165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5FEF-854A-493C-B507-3B5024AAE9F1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EBA-B692-4219-9F34-0FB08500CA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5798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75FEF-854A-493C-B507-3B5024AAE9F1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BDEBA-B692-4219-9F34-0FB08500CA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701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Cidadania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9546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As ameaças trazidas pelos imigrantes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lvl="1" indent="-514350" algn="just">
              <a:buFont typeface="+mj-lt"/>
              <a:buAutoNum type="arabicPeriod"/>
            </a:pPr>
            <a:r>
              <a:rPr lang="pt-BR" dirty="0"/>
              <a:t>risco para cultura ou a hegemonia linguística de um povo;</a:t>
            </a:r>
          </a:p>
          <a:p>
            <a:pPr marL="857250" lvl="1" indent="-514350" algn="just">
              <a:buFont typeface="+mj-lt"/>
              <a:buAutoNum type="arabicPeriod"/>
            </a:pPr>
            <a:r>
              <a:rPr lang="pt-BR" dirty="0"/>
              <a:t>risco para o mercado de trabalho;</a:t>
            </a:r>
          </a:p>
          <a:p>
            <a:pPr marL="857250" lvl="1" indent="-514350" algn="just">
              <a:buFont typeface="+mj-lt"/>
              <a:buAutoNum type="arabicPeriod"/>
            </a:pPr>
            <a:r>
              <a:rPr lang="pt-BR" dirty="0"/>
              <a:t>risco para a segurança do Estado </a:t>
            </a:r>
          </a:p>
        </p:txBody>
      </p:sp>
    </p:spTree>
    <p:extLst>
      <p:ext uri="{BB962C8B-B14F-4D97-AF65-F5344CB8AC3E}">
        <p14:creationId xmlns:p14="http://schemas.microsoft.com/office/powerpoint/2010/main" val="2726186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094160A-36E3-F542-8834-6D58970F7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Direito penal do inimigo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B93F9F17-B9F4-E942-8192-8E6AC0CD0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pt-BR" b="1" dirty="0"/>
              <a:t>Definição: </a:t>
            </a:r>
            <a:r>
              <a:rPr lang="pt-BR" dirty="0"/>
              <a:t>direito penal aplicável aos delitos cometidos pelos inimigos da sociedade ou do Estado</a:t>
            </a:r>
          </a:p>
          <a:p>
            <a:pPr lvl="1" algn="just"/>
            <a:r>
              <a:rPr lang="pt-BR" u="sng" dirty="0"/>
              <a:t>Inimigo</a:t>
            </a:r>
            <a:r>
              <a:rPr lang="pt-BR" dirty="0"/>
              <a:t>: aquela pessoa que não se submete às normas do contrato social ou à constituição do Estado, e que pode mesmo desejar a destruição de toda a sociedade. Fonte de perigo. </a:t>
            </a:r>
          </a:p>
          <a:p>
            <a:pPr lvl="1" algn="just"/>
            <a:r>
              <a:rPr lang="pt-BR" u="sng" dirty="0"/>
              <a:t>Cidadão</a:t>
            </a:r>
            <a:r>
              <a:rPr lang="pt-BR" dirty="0"/>
              <a:t>: aquela pessoa que se submete às normas do contrato social e à constituição do Estado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3561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6ECC20D-0907-D24F-8830-A9F36A520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A0A402AB-7268-FD4B-AFF3-AA899D4E8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O inimigo visto pelo cidadão</a:t>
            </a:r>
            <a:endParaRPr lang="pt-BR" dirty="0"/>
          </a:p>
          <a:p>
            <a:pPr lvl="1"/>
            <a:r>
              <a:rPr lang="pt-BR" dirty="0"/>
              <a:t>não é uma pessoa, mas uma fonte de perigo</a:t>
            </a:r>
          </a:p>
          <a:p>
            <a:pPr lvl="1"/>
            <a:r>
              <a:rPr lang="pt-BR" dirty="0"/>
              <a:t>destruidor da sociedade</a:t>
            </a:r>
          </a:p>
          <a:p>
            <a:pPr lvl="1"/>
            <a:r>
              <a:rPr lang="pt-BR" dirty="0"/>
              <a:t>o violador de costumes</a:t>
            </a:r>
          </a:p>
          <a:p>
            <a:pPr lvl="1"/>
            <a:r>
              <a:rPr lang="pt-BR" dirty="0"/>
              <a:t>ignora todas as leis do Estado</a:t>
            </a:r>
          </a:p>
          <a:p>
            <a:pPr lvl="1"/>
            <a:r>
              <a:rPr lang="pt-BR" dirty="0"/>
              <a:t>recusa-se a participar da sociedade</a:t>
            </a:r>
          </a:p>
          <a:p>
            <a:pPr lvl="1"/>
            <a:r>
              <a:rPr lang="pt-BR" dirty="0"/>
              <a:t>deve ser destruído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5453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D627D6-8856-034E-8742-87C963A6A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99CF9A4A-7EB3-6942-9FD3-501828D74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Exemplos de inimigo</a:t>
            </a:r>
            <a:endParaRPr lang="pt-BR" dirty="0"/>
          </a:p>
          <a:p>
            <a:pPr lvl="1"/>
            <a:r>
              <a:rPr lang="pt-BR" dirty="0"/>
              <a:t>terroristas</a:t>
            </a:r>
          </a:p>
          <a:p>
            <a:pPr lvl="1"/>
            <a:r>
              <a:rPr lang="pt-BR" dirty="0"/>
              <a:t>membros do crime organizado</a:t>
            </a:r>
          </a:p>
          <a:p>
            <a:pPr lvl="1"/>
            <a:r>
              <a:rPr lang="pt-BR" dirty="0"/>
              <a:t>membros de grupos sociais raciais, religiosos, étnicos, ideológicos etc.</a:t>
            </a:r>
          </a:p>
          <a:p>
            <a:pPr lvl="1"/>
            <a:r>
              <a:rPr lang="pt-BR" dirty="0"/>
              <a:t>delinquentes sexuais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6580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021FD46-C750-2042-AB12-4531D9C2E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85CB0BD2-29CA-0540-AEBC-156C70257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A noção de cidadão e de inimigo na história</a:t>
            </a:r>
            <a:endParaRPr lang="pt-BR" dirty="0"/>
          </a:p>
          <a:p>
            <a:pPr lvl="1"/>
            <a:r>
              <a:rPr lang="pt-BR" dirty="0"/>
              <a:t>Alemanha nazista: os judeus </a:t>
            </a:r>
          </a:p>
          <a:p>
            <a:pPr lvl="1"/>
            <a:r>
              <a:rPr lang="pt-BR" dirty="0"/>
              <a:t>Colômbia: os narcotraficantes</a:t>
            </a:r>
          </a:p>
          <a:p>
            <a:pPr lvl="1"/>
            <a:r>
              <a:rPr lang="pt-BR" dirty="0"/>
              <a:t>EUA: os terroristas islâmicos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684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6C0787B-2172-F247-808C-A793ECE3C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C1A9373B-73D4-8C48-813E-F3ECB5988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Em suma</a:t>
            </a:r>
            <a:endParaRPr lang="pt-BR" dirty="0"/>
          </a:p>
          <a:p>
            <a:pPr lvl="1"/>
            <a:r>
              <a:rPr lang="pt-BR" dirty="0"/>
              <a:t>a noção de inimigo varia no tempo e no espaço</a:t>
            </a:r>
          </a:p>
          <a:p>
            <a:pPr lvl="1"/>
            <a:r>
              <a:rPr lang="pt-BR" dirty="0"/>
              <a:t>seja qual for essa noção, o inimigo é alguém que deve ser eliminado</a:t>
            </a:r>
          </a:p>
          <a:p>
            <a:pPr lvl="1"/>
            <a:r>
              <a:rPr lang="pt-BR" dirty="0"/>
              <a:t>para o inimigo, há um direito penal próprio: o </a:t>
            </a:r>
            <a:r>
              <a:rPr lang="pt-BR" u="sng" dirty="0"/>
              <a:t>direito penal do inimigo</a:t>
            </a:r>
            <a:r>
              <a:rPr lang="pt-BR" dirty="0"/>
              <a:t>, que se opõe ao </a:t>
            </a:r>
            <a:r>
              <a:rPr lang="pt-BR" u="sng" dirty="0"/>
              <a:t>direito penal do cidadão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0419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2FF6F60-C13C-8C41-966C-B67A63E26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5FAC39B-12DA-834D-8EFE-0902ADF28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Finalidade do direito penal do inimigo</a:t>
            </a:r>
            <a:r>
              <a:rPr lang="pt-BR" dirty="0"/>
              <a:t>: garantir a segurança do sistema</a:t>
            </a:r>
          </a:p>
          <a:p>
            <a:pPr marL="0" indent="0">
              <a:buNone/>
            </a:pPr>
            <a:r>
              <a:rPr lang="pt-BR" b="1" dirty="0"/>
              <a:t>Finalidade do direito penal do cidadão</a:t>
            </a:r>
            <a:r>
              <a:rPr lang="pt-BR" dirty="0"/>
              <a:t>: garantir o cumprimento das normas do sistema 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6864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D574FAE-7C0A-334B-BB95-28B1C0BC7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Características do direito penal do inimigo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31B9749B-57FD-8E45-834E-C2C20A218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pt-BR" b="1" dirty="0"/>
              <a:t>Amplia o poder do Estado</a:t>
            </a:r>
            <a:r>
              <a:rPr lang="pt-BR" dirty="0"/>
              <a:t> na luta contra o inimigo, modificando</a:t>
            </a:r>
          </a:p>
          <a:p>
            <a:pPr lvl="1"/>
            <a:r>
              <a:rPr lang="pt-BR" dirty="0"/>
              <a:t>o direito material penal</a:t>
            </a:r>
          </a:p>
          <a:p>
            <a:pPr lvl="1"/>
            <a:r>
              <a:rPr lang="pt-BR" dirty="0"/>
              <a:t>o direito processual penal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6400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D738DEC-3CE8-3043-8F51-2D637A033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Modificações no direito penal material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CDCBAA93-026F-5149-8C23-21B171C62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a norma penal busca a prevenção, punindo os atos preparatórios, mesmo que o fato ilícito não tenha ocorrido (p.ex.: pune-se a intenção de envenenar e não somente o envenenamento propriamente dito ou sua tentativa)</a:t>
            </a:r>
          </a:p>
          <a:p>
            <a:pPr lvl="2"/>
            <a:r>
              <a:rPr lang="pt-BR" dirty="0"/>
              <a:t>participação em associação que tenha por finalidade assassinar pessoas, praticar genocídio, cometer crime contra a humanidade ou crimes de guerra, mesmo que nenhum delito tenha ocorrido</a:t>
            </a:r>
          </a:p>
          <a:p>
            <a:pPr lvl="2"/>
            <a:r>
              <a:rPr lang="pt-BR" dirty="0"/>
              <a:t>falsificação de dinheiro, mesmo que o dinheiro não tenha sido posto em circulação</a:t>
            </a:r>
          </a:p>
          <a:p>
            <a:pPr lvl="2"/>
            <a:r>
              <a:rPr lang="pt-BR" dirty="0"/>
              <a:t>falsificação de documento, mesmo antes de sua utilização.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penas não se explicam por aquilo que já ocorreu, mas pelo perigo existente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aumento da gravidade da pena para além da ideia de proporcionalidade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no lugar de punir pelo dano atual, a punição pelo possível dano futuro</a:t>
            </a:r>
          </a:p>
          <a:p>
            <a:pPr marL="514350" indent="-514350">
              <a:buFont typeface="+mj-lt"/>
              <a:buAutoNum type="arabicPeriod"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1309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6C95BA8-A766-CC49-ADA7-0066ADCA3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1BD8D24A-F94B-3846-BB40-F7CCC3B4A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pt-BR" dirty="0"/>
              <a:t>o inimigo é uma ameaça ao bem jurídico (à segurança)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pt-BR" dirty="0"/>
              <a:t>o inimigo não tem direito à vida privada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pt-BR" dirty="0"/>
              <a:t>não há limites na luta contra aqueles que representam perigo para a sociedade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pt-BR" dirty="0"/>
              <a:t>altos níveis de controle dos cidadãos: armazenagem de dados pessoais, como número de passaporte ou de qualquer documento de identidade, fotos, impressões digitais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pt-BR" dirty="0"/>
              <a:t>supervisão de associações (de estrangeiros, de religiosos, de nacionais etc.)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pt-BR" dirty="0"/>
              <a:t>interferência do direito penal na esfera privada do cidadão</a:t>
            </a:r>
          </a:p>
        </p:txBody>
      </p:sp>
    </p:spTree>
    <p:extLst>
      <p:ext uri="{BB962C8B-B14F-4D97-AF65-F5344CB8AC3E}">
        <p14:creationId xmlns:p14="http://schemas.microsoft.com/office/powerpoint/2010/main" val="1798483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/>
              <a:t>Definição de cidadania</a:t>
            </a:r>
            <a:r>
              <a:rPr lang="pt-BR" dirty="0"/>
              <a:t>: </a:t>
            </a:r>
          </a:p>
          <a:p>
            <a:pPr lvl="0"/>
            <a:r>
              <a:rPr lang="pt-BR" dirty="0"/>
              <a:t>forma privilegiada de ser membro de uma coletividade. Há outras formas de ser membro (residente, temporário ou permanente, visitante etc.), mas a forma da cidadania lastreada na nacionalidade é a mais privilegiada de todas elas.</a:t>
            </a:r>
          </a:p>
          <a:p>
            <a:pPr lvl="0"/>
            <a:r>
              <a:rPr lang="pt-BR" dirty="0"/>
              <a:t>tipos de cidadania: </a:t>
            </a:r>
          </a:p>
          <a:p>
            <a:pPr lvl="1"/>
            <a:r>
              <a:rPr lang="pt-BR" dirty="0"/>
              <a:t>fundada na constituição do Estado nacional</a:t>
            </a:r>
          </a:p>
          <a:p>
            <a:pPr lvl="1"/>
            <a:r>
              <a:rPr lang="pt-BR" dirty="0"/>
              <a:t>fundada nos direitos fundamentais, portanto, na própria pessoa</a:t>
            </a:r>
          </a:p>
          <a:p>
            <a:pPr lvl="1"/>
            <a:r>
              <a:rPr lang="pt-BR" dirty="0"/>
              <a:t>fundada nos direitos de integração regional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3953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C683058-6201-074E-93B8-2EC1029C6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Modificações no direito processual penal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C91AC20B-3874-5A4E-B8EE-0BA8852BA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dirty="0"/>
              <a:t>Abolição ou redução ao mínimo das garantias processuais</a:t>
            </a:r>
          </a:p>
          <a:p>
            <a:pPr lvl="1"/>
            <a:r>
              <a:rPr lang="pt-BR" dirty="0"/>
              <a:t>limitação ao direito ao devido processo</a:t>
            </a:r>
          </a:p>
          <a:p>
            <a:pPr lvl="1"/>
            <a:r>
              <a:rPr lang="pt-BR" dirty="0"/>
              <a:t>flexibilização do direito de não fazer declaração contra si próprio</a:t>
            </a:r>
          </a:p>
          <a:p>
            <a:pPr lvl="1"/>
            <a:r>
              <a:rPr lang="pt-BR" dirty="0"/>
              <a:t>MP com poderes para autorizar escuta telefônica (Alemanha)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12227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5EDB93C-F6AC-F34C-8508-D646640B1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30A17DFE-C82A-EB4B-A913-59988036F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dirty="0"/>
              <a:t>Fundamento do direito penal do inimigo</a:t>
            </a:r>
            <a:r>
              <a:rPr lang="pt-BR" dirty="0"/>
              <a:t>: direito à segurança (cidadãos e Estado)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7840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BD81620-4432-6B44-B451-58CD841E3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Características do direito penal do cidadão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599CBA83-30AB-A84B-A99C-011BE44AC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pt-BR" dirty="0"/>
              <a:t>limitado por princípios jurídicos de respeito aos direitos individuais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/>
              <a:t>pune-se a tentativa ou aquilo que já ocorreu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/>
              <a:t>a pena é uma resposta ao ato de violação da norma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/>
              <a:t>a pena afirma que o ato do agente foi desmedido e que a norma ainda vale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87120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2774EBD-3DB9-754F-8154-DFE146671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390C568-33B4-9A41-A034-2E5A32DF4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 startAt="5"/>
            </a:pPr>
            <a:r>
              <a:rPr lang="pt-BR" dirty="0"/>
              <a:t>o delinquente é levado à sério como pessoa 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pt-BR" dirty="0"/>
              <a:t>o delinquente tem direito à reabilitação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pt-BR" dirty="0"/>
              <a:t>o delinquente mantém seu status de cidadão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pt-BR" dirty="0"/>
              <a:t>o delinquente tem o dever de reparar, e qualquer dever pressupõe a existência de personalidade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pt-BR" dirty="0"/>
              <a:t>o crime é apenas uma irritação no sistema, e não um atentado a ele ou ao Estado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pt-BR" dirty="0"/>
              <a:t>há uma esfera privada, na qual o cidadão pode agir e pensar como quiser, sem interferência do direito penal.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23959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5B4A38E-092F-E645-A968-67D1B3CCF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Exemplos de direito penal do inimigo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931AA68D-7762-704C-AD75-019A5EAB2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pt-BR" b="1" dirty="0"/>
              <a:t>Colômbia</a:t>
            </a:r>
            <a:r>
              <a:rPr lang="pt-BR" dirty="0"/>
              <a:t>: Estatuto para a defesa da República</a:t>
            </a:r>
          </a:p>
          <a:p>
            <a:pPr lvl="1"/>
            <a:r>
              <a:rPr lang="pt-BR" dirty="0"/>
              <a:t>direito processual penal de emergência, em vigor ao lado direito processual penal regular, aplicável em certos delitos: terrorismo, tráfico de drogas, crime organizado</a:t>
            </a:r>
          </a:p>
          <a:p>
            <a:pPr lvl="1"/>
            <a:r>
              <a:rPr lang="pt-BR" dirty="0"/>
              <a:t>eliminação de direitos processuais: </a:t>
            </a:r>
          </a:p>
          <a:p>
            <a:pPr lvl="2"/>
            <a:r>
              <a:rPr lang="pt-BR" dirty="0"/>
              <a:t>acusado não conhece juiz, promotor, testemunhas e peritos (justiça sem rosto)</a:t>
            </a:r>
          </a:p>
          <a:p>
            <a:pPr lvl="2"/>
            <a:r>
              <a:rPr lang="pt-BR" dirty="0"/>
              <a:t>investigação sem controle judicial</a:t>
            </a:r>
          </a:p>
          <a:p>
            <a:pPr lvl="2"/>
            <a:r>
              <a:rPr lang="pt-BR" dirty="0"/>
              <a:t>persecução penal feita pelas forças de segurança e não mais pelo MP ou pela polícia</a:t>
            </a:r>
          </a:p>
          <a:p>
            <a:pPr lvl="2"/>
            <a:r>
              <a:rPr lang="pt-BR" dirty="0"/>
              <a:t>regras especiais para prisões preventivas, que podem durar o tempo que durar a condenação ou mais</a:t>
            </a:r>
          </a:p>
          <a:p>
            <a:r>
              <a:rPr lang="pt-BR" dirty="0"/>
              <a:t>Essa legislação foi abolida, após a corte constitucional colombiana considerá-la inconstitucional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05245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0BE1AB7-69CA-7340-A871-4B399A461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B325889-7CF0-674A-AA91-6BCBA3F09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 err="1"/>
              <a:t>Estados</a:t>
            </a:r>
            <a:r>
              <a:rPr lang="en-US" b="1" u="sng" dirty="0"/>
              <a:t> Unidos</a:t>
            </a:r>
            <a:r>
              <a:rPr lang="en-US" dirty="0"/>
              <a:t>: </a:t>
            </a:r>
            <a:r>
              <a:rPr lang="en-US" u="sng" dirty="0"/>
              <a:t>U</a:t>
            </a:r>
            <a:r>
              <a:rPr lang="en-US" dirty="0"/>
              <a:t>niting and </a:t>
            </a:r>
            <a:r>
              <a:rPr lang="en-US" u="sng" dirty="0"/>
              <a:t>S</a:t>
            </a:r>
            <a:r>
              <a:rPr lang="en-US" dirty="0"/>
              <a:t>trengthening </a:t>
            </a:r>
            <a:r>
              <a:rPr lang="en-US" u="sng" dirty="0"/>
              <a:t>A</a:t>
            </a:r>
            <a:r>
              <a:rPr lang="en-US" dirty="0"/>
              <a:t>merica by </a:t>
            </a:r>
            <a:r>
              <a:rPr lang="en-US" u="sng" dirty="0"/>
              <a:t>P</a:t>
            </a:r>
            <a:r>
              <a:rPr lang="en-US" dirty="0"/>
              <a:t>roviding </a:t>
            </a:r>
            <a:r>
              <a:rPr lang="en-US" u="sng" dirty="0"/>
              <a:t>A</a:t>
            </a:r>
            <a:r>
              <a:rPr lang="en-US" dirty="0"/>
              <a:t>ppropriate </a:t>
            </a:r>
            <a:r>
              <a:rPr lang="en-US" u="sng" dirty="0"/>
              <a:t>T</a:t>
            </a:r>
            <a:r>
              <a:rPr lang="en-US" dirty="0"/>
              <a:t>ools </a:t>
            </a:r>
            <a:r>
              <a:rPr lang="en-US" u="sng" dirty="0"/>
              <a:t>R</a:t>
            </a:r>
            <a:r>
              <a:rPr lang="en-US" dirty="0"/>
              <a:t>equired to </a:t>
            </a:r>
            <a:r>
              <a:rPr lang="en-US" u="sng" dirty="0"/>
              <a:t>I</a:t>
            </a:r>
            <a:r>
              <a:rPr lang="en-US" dirty="0"/>
              <a:t>ntercept and </a:t>
            </a:r>
            <a:r>
              <a:rPr lang="en-US" u="sng" dirty="0"/>
              <a:t>O</a:t>
            </a:r>
            <a:r>
              <a:rPr lang="en-US" dirty="0"/>
              <a:t>bstruct </a:t>
            </a:r>
            <a:r>
              <a:rPr lang="en-US" u="sng" dirty="0"/>
              <a:t>T</a:t>
            </a:r>
            <a:r>
              <a:rPr lang="en-US" dirty="0"/>
              <a:t>errorism. 2001 (U.S.A. PATRIOT Act)</a:t>
            </a:r>
            <a:endParaRPr lang="pt-BR" dirty="0"/>
          </a:p>
          <a:p>
            <a:pPr lvl="0"/>
            <a:r>
              <a:rPr lang="pt-BR" dirty="0"/>
              <a:t>aumento do poder do presidente dos EUA, sem que possa haver um controle do congresso ou da suprema corte</a:t>
            </a:r>
          </a:p>
          <a:p>
            <a:pPr lvl="0"/>
            <a:r>
              <a:rPr lang="pt-BR" dirty="0"/>
              <a:t>aumento do poder de polícia</a:t>
            </a:r>
          </a:p>
          <a:p>
            <a:pPr lvl="0"/>
            <a:r>
              <a:rPr lang="pt-BR" dirty="0"/>
              <a:t>redução das restrições impostas nas ações de inteligência em outros países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0641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B127E79-BD07-4746-90C8-9542C6621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A6D747D2-5F1F-1F4E-9FDD-2065675D1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aumento do poder da Secretaria do Tesouro para regular o mercado financeiro </a:t>
            </a:r>
          </a:p>
          <a:p>
            <a:pPr lvl="0"/>
            <a:r>
              <a:rPr lang="pt-BR" dirty="0"/>
              <a:t>concede poderes discricionários para as autoridades policiais e de imigração para deter e deportar imigrantes, quando for alegado que eles são suspeitos de estarem relacionados ao terrorismo 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6982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B649B6E-0EDC-694A-A802-50ADF43FB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373F590B-C6D6-E140-B218-07F391332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dirty="0"/>
              <a:t>interceptação de comunicações eletrônicas e telefônicas, prisão de estrangeiros, sem limitação temporal e sem ordem  judicial. Constitucionalidade colocada em questão. Algumas medidas foram abolidas.</a:t>
            </a:r>
          </a:p>
          <a:p>
            <a:r>
              <a:rPr lang="pt-BR" dirty="0"/>
              <a:t>na definição de atividade terrorista, cabe qualquer conduta lícita, em virtude da pura caracterização subjetiva do autor (p. ex.:  por ser estrangeiro). </a:t>
            </a:r>
          </a:p>
        </p:txBody>
      </p:sp>
    </p:spTree>
    <p:extLst>
      <p:ext uri="{BB962C8B-B14F-4D97-AF65-F5344CB8AC3E}">
        <p14:creationId xmlns:p14="http://schemas.microsoft.com/office/powerpoint/2010/main" val="35059284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FCFD825-E23B-3447-9159-DCB91AE87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Direito penal do inimigo: considerações finais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8AE99005-3305-494A-BDB2-AA9EA0B87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pt-BR" dirty="0"/>
              <a:t>O conceito de inimigo é elástico: pode compreender apenas os inimigos do Estado ou qualquer infrator que ameace a sociedade. </a:t>
            </a:r>
          </a:p>
          <a:p>
            <a:pPr lvl="0" algn="just"/>
            <a:r>
              <a:rPr lang="pt-BR" dirty="0"/>
              <a:t>A diferença entre o direito penal do inimigo e o direito penal do cidadão encontra-se tanto no </a:t>
            </a:r>
            <a:r>
              <a:rPr lang="pt-BR" i="1" dirty="0"/>
              <a:t>direito material</a:t>
            </a:r>
            <a:r>
              <a:rPr lang="pt-BR" dirty="0"/>
              <a:t> (p.ex.: nas penas previstas no código penal), como no </a:t>
            </a:r>
            <a:r>
              <a:rPr lang="pt-BR" i="1" dirty="0"/>
              <a:t>direito processual</a:t>
            </a:r>
            <a:r>
              <a:rPr lang="pt-BR" dirty="0"/>
              <a:t> (p.ex.: nos direitos e garantias – ou na ausência deles – previstos nos códigos de processo penal).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81708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6EC75EB-D4DB-C541-A60F-71498693F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Questões para reflexão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C761ED7-A5D8-854B-9FB6-83AE27847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pt-BR" dirty="0"/>
              <a:t>o direito penal do inimigo é compatível com a constituição de um Estado democrático de direito?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pt-BR" dirty="0"/>
              <a:t>os inimigos têm direitos?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pt-BR"/>
              <a:t>a </a:t>
            </a:r>
            <a:r>
              <a:rPr lang="pt-BR" dirty="0"/>
              <a:t>liberdade é pré-condição para a segurança ou será a segurança pré-condição para a liberdade? O debate gira em torno dessa questão.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pt-BR" dirty="0"/>
              <a:t>haverá uma contradição na ideia de que é preciso desrespeitar os direitos humanos para que se possa protegê-los?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040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>Cidadania como </a:t>
            </a:r>
            <a:r>
              <a:rPr lang="pt-BR" dirty="0"/>
              <a:t>critério para medir a integração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/>
              <a:t>integração interna</a:t>
            </a:r>
            <a:r>
              <a:rPr lang="pt-BR" dirty="0"/>
              <a:t>: quanto mais direitos de cidadania tiver no país o imigrante, maior será sua integração. Essa integração depende do Estado nacional. A cidadania depende da nacionalidade</a:t>
            </a:r>
          </a:p>
          <a:p>
            <a:r>
              <a:rPr lang="pt-BR" b="1" dirty="0"/>
              <a:t>integração externa</a:t>
            </a:r>
            <a:r>
              <a:rPr lang="pt-BR" dirty="0"/>
              <a:t>: quanto maiores os direitos de cidadania no âmbito de uma entidade supranacional (UE), maior será a integração. A noção de cidadania transcende fronteiras e independe da nacionalidade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2059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Consequências da integração interna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maior integração implica </a:t>
            </a:r>
            <a:r>
              <a:rPr lang="pt-BR" b="1" dirty="0"/>
              <a:t>maior concorrência</a:t>
            </a:r>
            <a:r>
              <a:rPr lang="pt-BR" dirty="0"/>
              <a:t> por trabalho, moradia, educação e acesso a posições de mando</a:t>
            </a:r>
          </a:p>
          <a:p>
            <a:endParaRPr lang="pt-BR" dirty="0"/>
          </a:p>
          <a:p>
            <a:r>
              <a:rPr lang="pt-BR" dirty="0"/>
              <a:t>membros da população local exigem que a integração caminhe no sentido da </a:t>
            </a:r>
            <a:r>
              <a:rPr lang="pt-BR" b="1" dirty="0"/>
              <a:t>assimilação dos valores</a:t>
            </a:r>
            <a:r>
              <a:rPr lang="pt-BR" dirty="0"/>
              <a:t>, do ajuste da minoria aos valores e costumes da maioria. Pretendem manter uma sociedade fossilizada </a:t>
            </a:r>
          </a:p>
          <a:p>
            <a:endParaRPr lang="pt-BR" dirty="0"/>
          </a:p>
          <a:p>
            <a:r>
              <a:rPr lang="pt-BR" dirty="0"/>
              <a:t>membros dos grupos minoritários exigem reconhecimento pelo que são. Implícito nessa ideia está a necessidade de que haja por parte do grupo majoritário igualmente um </a:t>
            </a:r>
            <a:r>
              <a:rPr lang="pt-BR" b="1" dirty="0"/>
              <a:t>ajuste da maioria à minoria </a:t>
            </a:r>
            <a:r>
              <a:rPr lang="pt-BR" dirty="0"/>
              <a:t>que faz parte da sociedade. Pretende-se uma sociedade viva e não fossilizada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4858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pt-BR" dirty="0"/>
              <a:t>Direito da migração e direito da cidadania: componente estatocêntrico</a:t>
            </a:r>
          </a:p>
          <a:p>
            <a:pPr lvl="1"/>
            <a:r>
              <a:rPr lang="pt-BR" dirty="0"/>
              <a:t>em questões de migração e de cidadania, o DIN deixa para os Estados a decisão sobre quem poderá entrar em seus territórios (direito da </a:t>
            </a:r>
            <a:r>
              <a:rPr lang="pt-BR" dirty="0" smtClean="0"/>
              <a:t>imigração</a:t>
            </a:r>
            <a:r>
              <a:rPr lang="pt-BR" dirty="0"/>
              <a:t>) e quem pode ser membro pleno do Estado (direito da cidadania) </a:t>
            </a:r>
          </a:p>
          <a:p>
            <a:pPr lvl="1"/>
            <a:r>
              <a:rPr lang="pt-BR" dirty="0"/>
              <a:t>direito da </a:t>
            </a:r>
            <a:r>
              <a:rPr lang="pt-BR" dirty="0" smtClean="0"/>
              <a:t>imigração</a:t>
            </a:r>
            <a:r>
              <a:rPr lang="pt-BR" dirty="0"/>
              <a:t>: quem pode entrar no território nacional.</a:t>
            </a:r>
          </a:p>
          <a:p>
            <a:pPr lvl="2"/>
            <a:r>
              <a:rPr lang="pt-BR" dirty="0"/>
              <a:t>questão tradicionalmente decidida pelo poder executivo, em vez do parlamento, com a aprovação do judiciário</a:t>
            </a:r>
          </a:p>
          <a:p>
            <a:pPr lvl="1"/>
            <a:r>
              <a:rPr lang="pt-BR" dirty="0"/>
              <a:t>direito da cidadania: quem pode se tornar membro pleno do Estado</a:t>
            </a:r>
          </a:p>
          <a:p>
            <a:pPr lvl="1"/>
            <a:r>
              <a:rPr lang="pt-BR" dirty="0"/>
              <a:t>necessidade de um conceito de cidadania transnacional que não dependa do Estado para existir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5721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Processo de assimilação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b="1" dirty="0"/>
              <a:t>Elementos</a:t>
            </a:r>
            <a:endParaRPr lang="pt-BR" dirty="0"/>
          </a:p>
          <a:p>
            <a:pPr lvl="1"/>
            <a:r>
              <a:rPr lang="pt-BR" dirty="0"/>
              <a:t>sujeitos coletivos</a:t>
            </a:r>
          </a:p>
          <a:p>
            <a:pPr lvl="2"/>
            <a:r>
              <a:rPr lang="pt-BR" dirty="0"/>
              <a:t>sujeito majoritário. Cultura central (</a:t>
            </a:r>
            <a:r>
              <a:rPr lang="pt-BR" dirty="0" err="1"/>
              <a:t>Leitkultur</a:t>
            </a:r>
            <a:r>
              <a:rPr lang="pt-BR" dirty="0"/>
              <a:t>): sentimentos de pertencimento, de lealdade </a:t>
            </a:r>
          </a:p>
          <a:p>
            <a:pPr lvl="2"/>
            <a:r>
              <a:rPr lang="pt-BR" dirty="0"/>
              <a:t>sujeitos minoritários: culturas minoritárias</a:t>
            </a:r>
          </a:p>
          <a:p>
            <a:pPr lvl="1"/>
            <a:r>
              <a:rPr lang="pt-BR" dirty="0"/>
              <a:t>sujeito individual</a:t>
            </a:r>
          </a:p>
          <a:p>
            <a:pPr lvl="1"/>
            <a:r>
              <a:rPr lang="pt-BR" dirty="0"/>
              <a:t>cultura:</a:t>
            </a:r>
          </a:p>
          <a:p>
            <a:pPr lvl="2"/>
            <a:r>
              <a:rPr lang="pt-BR" dirty="0"/>
              <a:t>viva</a:t>
            </a:r>
          </a:p>
          <a:p>
            <a:pPr lvl="2"/>
            <a:r>
              <a:rPr lang="pt-BR" dirty="0"/>
              <a:t>fossilizada</a:t>
            </a:r>
          </a:p>
        </p:txBody>
      </p:sp>
    </p:spTree>
    <p:extLst>
      <p:ext uri="{BB962C8B-B14F-4D97-AF65-F5344CB8AC3E}">
        <p14:creationId xmlns:p14="http://schemas.microsoft.com/office/powerpoint/2010/main" val="1602049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Concepções de integração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Concepção estatocêntrica</a:t>
            </a:r>
            <a:r>
              <a:rPr lang="pt-BR" dirty="0"/>
              <a:t>: exclusivista. Nós vs. Eles </a:t>
            </a:r>
          </a:p>
          <a:p>
            <a:pPr lvl="1"/>
            <a:r>
              <a:rPr lang="pt-BR" dirty="0"/>
              <a:t>minoria deve adaptar-se. Essa adaptação poderá exigir que a minoria abra mão de seus costumes e idioma</a:t>
            </a:r>
          </a:p>
          <a:p>
            <a:pPr lvl="1"/>
            <a:r>
              <a:rPr lang="pt-BR" dirty="0"/>
              <a:t>a integração é uma via de mão única: pressupõe-se a fossilização da sociedade seguida do desaparecimento de grupo social. Somente </a:t>
            </a:r>
            <a:r>
              <a:rPr lang="pt-BR"/>
              <a:t>os </a:t>
            </a:r>
            <a:r>
              <a:rPr lang="pt-BR" smtClean="0"/>
              <a:t>imigrantes </a:t>
            </a:r>
            <a:r>
              <a:rPr lang="pt-BR" smtClean="0"/>
              <a:t>devem </a:t>
            </a:r>
            <a:r>
              <a:rPr lang="pt-BR" dirty="0"/>
              <a:t>adaptar-se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3479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02CDDD5-47AD-474E-9B1E-C89D2CDF2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01ECE5C0-6F05-F248-B4C5-291A0AC06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b="1" dirty="0"/>
              <a:t> Concepção inclusiva</a:t>
            </a:r>
            <a:r>
              <a:rPr lang="pt-BR" dirty="0"/>
              <a:t>: Nós. O </a:t>
            </a:r>
            <a:r>
              <a:rPr lang="pt-BR"/>
              <a:t>que a integração </a:t>
            </a:r>
            <a:r>
              <a:rPr lang="pt-BR" dirty="0"/>
              <a:t>não é: </a:t>
            </a:r>
          </a:p>
          <a:p>
            <a:pPr lvl="1"/>
            <a:r>
              <a:rPr lang="pt-BR" dirty="0"/>
              <a:t>ela não exige que a minoria abra mão de sua identidade</a:t>
            </a:r>
          </a:p>
          <a:p>
            <a:pPr lvl="1"/>
            <a:r>
              <a:rPr lang="pt-BR" dirty="0"/>
              <a:t>ela não é uma via de mão única: o todo não é a mera soma de suas partes, mas um jogo dinâmico entre as partes que o compõem e que, ao se relacionarem entre si, alteram-se mutuamente. </a:t>
            </a:r>
          </a:p>
          <a:p>
            <a:pPr lvl="1"/>
            <a:r>
              <a:rPr lang="pt-BR" dirty="0"/>
              <a:t>ela não implica que tudo deva ser reconhecido e valorizado. </a:t>
            </a:r>
          </a:p>
          <a:p>
            <a:pPr lvl="2"/>
            <a:r>
              <a:rPr lang="pt-BR" dirty="0"/>
              <a:t>racismo, intolerância das religiões, intolerância contra religiões:</a:t>
            </a:r>
          </a:p>
          <a:p>
            <a:pPr lvl="3"/>
            <a:r>
              <a:rPr lang="pt-BR" dirty="0"/>
              <a:t>desintegra a sociedade</a:t>
            </a:r>
          </a:p>
          <a:p>
            <a:pPr lvl="3"/>
            <a:r>
              <a:rPr lang="pt-BR" dirty="0"/>
              <a:t>integra a sociedade: maioria escolhe um grupo social como bode expiatório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2730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Características dos migrantes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b="1" dirty="0"/>
              <a:t>Duas perspectivas</a:t>
            </a:r>
            <a:endParaRPr lang="pt-BR" dirty="0"/>
          </a:p>
          <a:p>
            <a:pPr lvl="0"/>
            <a:r>
              <a:rPr lang="pt-BR" dirty="0"/>
              <a:t>migrantes são vistos como grupo homogêneo</a:t>
            </a:r>
          </a:p>
          <a:p>
            <a:pPr lvl="0"/>
            <a:r>
              <a:rPr lang="pt-BR" dirty="0"/>
              <a:t>migrantes se percebem como grupo heterogêneo: cada qual com seu grau de integração com a sociedade local: desde os que se sentem como estrangeiros até aqueles que se sentem como locais</a:t>
            </a:r>
          </a:p>
          <a:p>
            <a:pPr marL="0" indent="0">
              <a:buNone/>
            </a:pPr>
            <a:r>
              <a:rPr lang="pt-BR" b="1" dirty="0"/>
              <a:t>Conservadorismo</a:t>
            </a:r>
            <a:r>
              <a:rPr lang="pt-BR" dirty="0"/>
              <a:t>: comunidades de migrantes tornam-se conservadoras: para manter a identidade, recorrem à religião, às tradições, à consciência nacional. Formam um mundo próprio: filhos carregam uma responsabilidade pela estabilidade da família, por isso permanecem fieis a seus pais</a:t>
            </a:r>
          </a:p>
          <a:p>
            <a:pPr marL="0" indent="0">
              <a:buNone/>
            </a:pPr>
            <a:r>
              <a:rPr lang="pt-BR" b="1" dirty="0"/>
              <a:t>Integração:</a:t>
            </a:r>
            <a:r>
              <a:rPr lang="pt-BR" dirty="0"/>
              <a:t> diversos graus de integração com a sociedade local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89954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1735</Words>
  <Application>Microsoft Office PowerPoint</Application>
  <PresentationFormat>Apresentação na tela (4:3)</PresentationFormat>
  <Paragraphs>138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Tema do Office</vt:lpstr>
      <vt:lpstr>Cidadania</vt:lpstr>
      <vt:lpstr>Apresentação do PowerPoint</vt:lpstr>
      <vt:lpstr>Cidadania como critério para medir a integração</vt:lpstr>
      <vt:lpstr>Consequências da integração interna</vt:lpstr>
      <vt:lpstr>Apresentação do PowerPoint</vt:lpstr>
      <vt:lpstr>Processo de assimilação</vt:lpstr>
      <vt:lpstr>Concepções de integração</vt:lpstr>
      <vt:lpstr>Apresentação do PowerPoint</vt:lpstr>
      <vt:lpstr>Características dos migrantes</vt:lpstr>
      <vt:lpstr>As ameaças trazidas pelos imigrantes</vt:lpstr>
      <vt:lpstr>Direito penal do inimigo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Características do direito penal do inimigo</vt:lpstr>
      <vt:lpstr>Modificações no direito penal material</vt:lpstr>
      <vt:lpstr>Apresentação do PowerPoint</vt:lpstr>
      <vt:lpstr>Modificações no direito processual penal</vt:lpstr>
      <vt:lpstr>Apresentação do PowerPoint</vt:lpstr>
      <vt:lpstr>Características do direito penal do cidadão</vt:lpstr>
      <vt:lpstr>Apresentação do PowerPoint</vt:lpstr>
      <vt:lpstr>Exemplos de direito penal do inimigo</vt:lpstr>
      <vt:lpstr>Apresentação do PowerPoint</vt:lpstr>
      <vt:lpstr>Apresentação do PowerPoint</vt:lpstr>
      <vt:lpstr>Apresentação do PowerPoint</vt:lpstr>
      <vt:lpstr>Direito penal do inimigo: considerações finais</vt:lpstr>
      <vt:lpstr>Questões para reflexão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Geraldo Miniuci</dc:creator>
  <cp:lastModifiedBy>Professores</cp:lastModifiedBy>
  <cp:revision>17</cp:revision>
  <dcterms:created xsi:type="dcterms:W3CDTF">2019-03-28T16:48:55Z</dcterms:created>
  <dcterms:modified xsi:type="dcterms:W3CDTF">2023-05-19T12:40:32Z</dcterms:modified>
</cp:coreProperties>
</file>