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0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61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0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0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3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2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0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PTC 3417- 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de 20/11/2020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64228-30DE-4A3F-A210-12CC7FAF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 plausível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77C7D2-C4CD-4400-ABFD-9C9AB690E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Bloco linear: filtro </a:t>
            </a:r>
            <a:r>
              <a:rPr lang="pt-BR" dirty="0" err="1"/>
              <a:t>passa-baixas</a:t>
            </a:r>
            <a:r>
              <a:rPr lang="pt-BR" dirty="0"/>
              <a:t> (pode filtrar o terceiro harmônico)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0239C9F-8A71-47A0-AF1A-36B015326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22" y="2908382"/>
            <a:ext cx="6519411" cy="118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27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955D7-4802-4A06-99A5-C7B81420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Aproximação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D7DD9B-45C2-4D6F-8FDD-37179AFE8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Bloco não linear pode ser aproximado por um bloco quase-linear com “função de transferência” dependente da amplitude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B702B5A-AA11-4F8C-9312-64ABB510F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41" y="3290104"/>
            <a:ext cx="5479578" cy="91326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10329B3-A41E-4AC2-BD35-CA8BC8FC4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41" y="4203366"/>
            <a:ext cx="5479578" cy="200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761C0-7766-4CE5-BB92-D4F5F204D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em blocos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0B2F1C3-F724-492D-9F4B-F78833868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083" y="2359482"/>
            <a:ext cx="8044630" cy="327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60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D5C97-CEA1-4D1B-962E-A1B0F2E1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Assumindo que o sistema tem uma solução senoidal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10C0BC2-80C1-4865-B358-0A43C3B1A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103" y="2288893"/>
            <a:ext cx="8732277" cy="319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58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DF55B-FF74-4469-803A-DF546F8F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Comentário(Malha fechada)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DA38FA26-9344-4749-8656-CCA6DB0AA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801" y="2175229"/>
            <a:ext cx="9633701" cy="30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54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73A34-A024-43CF-ADC3-2151A231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EC97DA-29D2-47A0-B0F3-EFA3308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 = 2 os autovalores são +j e –j, indicando oscilação de amplitude 2 e frequência 1.</a:t>
            </a:r>
          </a:p>
          <a:p>
            <a:r>
              <a:rPr lang="pt-BR" dirty="0"/>
              <a:t>A amplitude e a frequência não dependem de alfa. </a:t>
            </a:r>
          </a:p>
          <a:p>
            <a:r>
              <a:rPr lang="pt-BR" dirty="0"/>
              <a:t>Aproximação boa para alfa pequeno.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77B3223-85A9-4BEC-8AEE-CE3BBFE6A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384" y="3957529"/>
            <a:ext cx="6574420" cy="237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38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7FE99-54BA-405A-92BC-F91F92B7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 (II)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17F2D0-4537-4E7D-B133-9AD72EC9A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Passo crítico: aproximar o </a:t>
            </a:r>
            <a:r>
              <a:rPr lang="pt-BR"/>
              <a:t>bloco não linear </a:t>
            </a:r>
            <a:r>
              <a:rPr lang="pt-BR" dirty="0"/>
              <a:t>pelo bloco quase-linear.</a:t>
            </a:r>
          </a:p>
          <a:p>
            <a:endParaRPr lang="pt-BR" dirty="0"/>
          </a:p>
          <a:p>
            <a:r>
              <a:rPr lang="pt-BR" dirty="0"/>
              <a:t>Obter N(</a:t>
            </a:r>
            <a:r>
              <a:rPr lang="pt-BR" dirty="0" err="1"/>
              <a:t>A,w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pt-BR" dirty="0"/>
              <a:t>Amplitude e frequência: 1 + G(</a:t>
            </a:r>
            <a:r>
              <a:rPr lang="pt-BR" dirty="0" err="1"/>
              <a:t>jw</a:t>
            </a:r>
            <a:r>
              <a:rPr lang="pt-BR" dirty="0"/>
              <a:t>)N(</a:t>
            </a:r>
            <a:r>
              <a:rPr lang="pt-BR" dirty="0" err="1"/>
              <a:t>A,w</a:t>
            </a:r>
            <a:r>
              <a:rPr lang="pt-BR" dirty="0"/>
              <a:t>) = 0.</a:t>
            </a:r>
          </a:p>
        </p:txBody>
      </p:sp>
    </p:spTree>
    <p:extLst>
      <p:ext uri="{BB962C8B-B14F-4D97-AF65-F5344CB8AC3E}">
        <p14:creationId xmlns:p14="http://schemas.microsoft.com/office/powerpoint/2010/main" val="4077100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526F4-A371-4A51-AD37-62F075E5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Quando o método é aplicável ? (caso 1)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DE5DDEBE-D532-40EF-9023-045917899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668" y="2320227"/>
            <a:ext cx="9188451" cy="29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8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72ECD-DD78-4D07-9489-4F8CE32C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B90BA-FA60-4F62-B54F-F71130CE1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 quase-linear: não linearidades duras (relés, histerese, zona morta) e fora dessas “regiões” (linear).</a:t>
            </a:r>
          </a:p>
          <a:p>
            <a:endParaRPr lang="pt-BR" dirty="0"/>
          </a:p>
          <a:p>
            <a:r>
              <a:rPr lang="pt-BR" dirty="0"/>
              <a:t>Projeto linear e implementação envolve saturação de motores, zona morta de sensores e atuadores. Ou  histerese e atrito seco das plantas</a:t>
            </a:r>
          </a:p>
        </p:txBody>
      </p:sp>
    </p:spTree>
    <p:extLst>
      <p:ext uri="{BB962C8B-B14F-4D97-AF65-F5344CB8AC3E}">
        <p14:creationId xmlns:p14="http://schemas.microsoft.com/office/powerpoint/2010/main" val="552497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1B112-7E69-4D92-9CCC-C2D6D79B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(caso 2)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5B4160D-1012-430E-9F02-00DC9841A0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485" y="2332298"/>
            <a:ext cx="9004061" cy="338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0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descritivas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Análise no domínio da frequência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Representação gráfica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Significado físico</a:t>
            </a:r>
          </a:p>
        </p:txBody>
      </p:sp>
    </p:spTree>
    <p:extLst>
      <p:ext uri="{BB962C8B-B14F-4D97-AF65-F5344CB8AC3E}">
        <p14:creationId xmlns:p14="http://schemas.microsoft.com/office/powerpoint/2010/main" val="14181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98CEC-2D4E-477F-ACC3-287D733B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do método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7951F9-1E32-4E5E-86C4-A00981A3D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Projeto linear não prevê o aparecimento de oscilações devidas às não linearidades.</a:t>
            </a:r>
          </a:p>
          <a:p>
            <a:endParaRPr lang="pt-BR" dirty="0"/>
          </a:p>
          <a:p>
            <a:r>
              <a:rPr lang="pt-BR" dirty="0"/>
              <a:t>Método da função descritiva: prevê a existência permite o estudo da estabilidade das oscilações devidas às não linearidades.</a:t>
            </a:r>
          </a:p>
          <a:p>
            <a:endParaRPr lang="pt-BR" dirty="0"/>
          </a:p>
          <a:p>
            <a:r>
              <a:rPr lang="pt-BR" dirty="0"/>
              <a:t>Aplicável: parte linear </a:t>
            </a:r>
            <a:r>
              <a:rPr lang="pt-BR" dirty="0" err="1"/>
              <a:t>passa-baixas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0421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EE1CD-C9D4-4B8C-9434-3159C5E7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Importância de descrever ciclos-limite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D3CE93-EC86-449E-93B4-8A5694F97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Desejáveis: projetos de osciladores precisos.</a:t>
            </a:r>
          </a:p>
          <a:p>
            <a:endParaRPr lang="pt-BR" dirty="0"/>
          </a:p>
          <a:p>
            <a:r>
              <a:rPr lang="pt-BR" dirty="0"/>
              <a:t>Indesejáveis: fontes de instabilidades e desconfortos (aviões).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899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572B3-CDCD-4121-A7F9-B99402A8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Condições para aplicação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DD1A4C-CD53-4D67-B4F9-6480A9B6B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Há somente um componente não linear na malha.</a:t>
            </a:r>
          </a:p>
          <a:p>
            <a:endParaRPr lang="pt-BR" dirty="0"/>
          </a:p>
          <a:p>
            <a:r>
              <a:rPr lang="pt-BR" dirty="0"/>
              <a:t>- O componente não linear é invariante no tempo.</a:t>
            </a:r>
          </a:p>
          <a:p>
            <a:endParaRPr lang="pt-BR" dirty="0"/>
          </a:p>
          <a:p>
            <a:r>
              <a:rPr lang="pt-BR" dirty="0"/>
              <a:t>Relativamente à entrada senoidal, somente a componente fundamental é considerada.</a:t>
            </a:r>
          </a:p>
          <a:p>
            <a:endParaRPr lang="pt-BR" dirty="0"/>
          </a:p>
          <a:p>
            <a:r>
              <a:rPr lang="pt-BR" dirty="0"/>
              <a:t>Não linearidade é uma </a:t>
            </a:r>
            <a:r>
              <a:rPr lang="pt-BR"/>
              <a:t>função ímpar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24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C10E3-F1D8-4ECC-8D14-66872E85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(Sistemas não lineares)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E96A10-FC6E-4347-A8F3-BC54B27E9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Domínio do tempo: equações diferenciais </a:t>
            </a:r>
          </a:p>
          <a:p>
            <a:r>
              <a:rPr lang="pt-BR" dirty="0"/>
              <a:t>Análise: teoria de sistemas dinâmicos</a:t>
            </a:r>
          </a:p>
          <a:p>
            <a:r>
              <a:rPr lang="pt-BR" dirty="0"/>
              <a:t>Projeto: método direto de </a:t>
            </a:r>
            <a:r>
              <a:rPr lang="pt-BR" dirty="0" err="1"/>
              <a:t>Liapunov</a:t>
            </a:r>
            <a:endParaRPr lang="pt-BR" dirty="0"/>
          </a:p>
          <a:p>
            <a:endParaRPr lang="pt-BR" dirty="0"/>
          </a:p>
          <a:p>
            <a:r>
              <a:rPr lang="pt-BR" dirty="0"/>
              <a:t>Domínio da frequência: funções descritivas</a:t>
            </a:r>
          </a:p>
          <a:p>
            <a:r>
              <a:rPr lang="pt-BR" dirty="0"/>
              <a:t>Análise: expressões gráficas e algébricas</a:t>
            </a:r>
          </a:p>
          <a:p>
            <a:r>
              <a:rPr lang="pt-BR" dirty="0"/>
              <a:t>Projeto: ciclos limite, </a:t>
            </a:r>
            <a:r>
              <a:rPr lang="pt-BR" dirty="0" err="1"/>
              <a:t>sub-harmônicos</a:t>
            </a:r>
            <a:r>
              <a:rPr lang="pt-BR" dirty="0"/>
              <a:t>, fenômenos de saltos descontínuos, entradas senoidais.</a:t>
            </a:r>
          </a:p>
        </p:txBody>
      </p:sp>
    </p:spTree>
    <p:extLst>
      <p:ext uri="{BB962C8B-B14F-4D97-AF65-F5344CB8AC3E}">
        <p14:creationId xmlns:p14="http://schemas.microsoft.com/office/powerpoint/2010/main" val="164624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EEC72-B788-4DB0-930A-B0751A08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(motivação)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2292C-5529-4358-A176-0C5350418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7436"/>
            <a:ext cx="9613861" cy="3599316"/>
          </a:xfrm>
        </p:spPr>
        <p:txBody>
          <a:bodyPr/>
          <a:lstStyle/>
          <a:p>
            <a:r>
              <a:rPr lang="pt-BR" dirty="0"/>
              <a:t>Van der </a:t>
            </a:r>
            <a:r>
              <a:rPr lang="pt-BR" dirty="0" err="1"/>
              <a:t>Pol</a:t>
            </a:r>
            <a:r>
              <a:rPr lang="pt-BR" dirty="0"/>
              <a:t>:</a:t>
            </a:r>
          </a:p>
          <a:p>
            <a:pPr lvl="8"/>
            <a:endParaRPr lang="pt-BR" dirty="0"/>
          </a:p>
          <a:p>
            <a:pPr lvl="8"/>
            <a:endParaRPr lang="pt-BR" dirty="0"/>
          </a:p>
          <a:p>
            <a:pPr lvl="8"/>
            <a:endParaRPr lang="pt-BR" dirty="0"/>
          </a:p>
          <a:p>
            <a:pPr lvl="8"/>
            <a:endParaRPr lang="pt-BR" dirty="0"/>
          </a:p>
          <a:p>
            <a:pPr lvl="8"/>
            <a:r>
              <a:rPr lang="pt-BR" sz="2400" dirty="0"/>
              <a:t>Sabemos que o ciclo limite existe(Dinâmica)</a:t>
            </a:r>
          </a:p>
          <a:p>
            <a:pPr lvl="8"/>
            <a:r>
              <a:rPr lang="pt-BR" sz="2400" dirty="0"/>
              <a:t>Amplitude ?</a:t>
            </a:r>
          </a:p>
          <a:p>
            <a:pPr lvl="8"/>
            <a:r>
              <a:rPr lang="pt-BR" sz="2400" dirty="0"/>
              <a:t>Frequência ?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4D767FF-B712-43C1-8EC9-8C7CF8E9B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60" y="2628394"/>
            <a:ext cx="5405192" cy="91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41C69-3A12-47F8-A6D4-CA0EB8BE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B569A-82BC-4719-9208-786CF086F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Premissa básica: semelhante à solução de equações diferenciais.</a:t>
            </a:r>
          </a:p>
          <a:p>
            <a:endParaRPr lang="pt-BR" dirty="0"/>
          </a:p>
          <a:p>
            <a:r>
              <a:rPr lang="pt-BR" dirty="0"/>
              <a:t>Escolher uma expressão com parâmetros desconhecidos.</a:t>
            </a:r>
          </a:p>
          <a:p>
            <a:endParaRPr lang="pt-BR" dirty="0"/>
          </a:p>
          <a:p>
            <a:r>
              <a:rPr lang="pt-BR" dirty="0"/>
              <a:t>Substituir na equação original e encontrar os parâmetros.</a:t>
            </a:r>
          </a:p>
        </p:txBody>
      </p:sp>
    </p:spTree>
    <p:extLst>
      <p:ext uri="{BB962C8B-B14F-4D97-AF65-F5344CB8AC3E}">
        <p14:creationId xmlns:p14="http://schemas.microsoft.com/office/powerpoint/2010/main" val="381377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0556F-84E2-45B1-B4A2-89481F21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em blocos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9E7F1E-5EEB-47CC-B514-86BDB90C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Bloco não linear/bloco linear (</a:t>
            </a:r>
            <a:r>
              <a:rPr lang="pt-BR" dirty="0" err="1"/>
              <a:t>passa-baixas</a:t>
            </a:r>
            <a:r>
              <a:rPr lang="pt-BR" dirty="0"/>
              <a:t>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971DE8E-6577-43D7-9B33-5026F1101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271" y="2966466"/>
            <a:ext cx="8055257" cy="325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7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8EF79-FEAE-402B-9D07-374BDB4F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Hipóteses sobre a solução periódica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15D5413-FDD4-404A-88F0-2967B1A8F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257" y="2123888"/>
            <a:ext cx="5664290" cy="163393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EBB6950-682A-43DE-BE34-B9439DB12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57" y="3757819"/>
            <a:ext cx="7100375" cy="141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0CEFB-3BB2-4849-B98D-CA7CA9E0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Saída do bloco não linear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221F70C-FB50-46E6-B885-01A400E48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111" y="2306037"/>
            <a:ext cx="9422129" cy="158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F4280-08FA-44DD-AEFD-BAC4A4C0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 (identidades usadas)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D97FA2-D621-43AC-8A65-7AC685335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sen</a:t>
            </a:r>
            <a:r>
              <a:rPr lang="pt-BR" baseline="30000" dirty="0"/>
              <a:t>2</a:t>
            </a:r>
            <a:r>
              <a:rPr lang="pt-BR" dirty="0"/>
              <a:t>x = ½ (1 – cos 2x)</a:t>
            </a:r>
          </a:p>
          <a:p>
            <a:endParaRPr lang="pt-BR" baseline="30000" dirty="0"/>
          </a:p>
          <a:p>
            <a:endParaRPr lang="pt-BR" baseline="30000" dirty="0"/>
          </a:p>
          <a:p>
            <a:r>
              <a:rPr lang="pt-BR" dirty="0"/>
              <a:t>cos x . cos 2x = (</a:t>
            </a:r>
            <a:r>
              <a:rPr lang="pt-BR" dirty="0" err="1"/>
              <a:t>cosx</a:t>
            </a:r>
            <a:r>
              <a:rPr lang="pt-BR" dirty="0"/>
              <a:t>)/2 + (cos3x)/2</a:t>
            </a:r>
          </a:p>
        </p:txBody>
      </p:sp>
    </p:spTree>
    <p:extLst>
      <p:ext uri="{BB962C8B-B14F-4D97-AF65-F5344CB8AC3E}">
        <p14:creationId xmlns:p14="http://schemas.microsoft.com/office/powerpoint/2010/main" val="15847317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797</TotalTime>
  <Words>480</Words>
  <Application>Microsoft Office PowerPoint</Application>
  <PresentationFormat>Widescreen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Arial Black</vt:lpstr>
      <vt:lpstr>Trebuchet MS</vt:lpstr>
      <vt:lpstr>Berlim</vt:lpstr>
      <vt:lpstr>PTC 3417- Controle não Linear Aula de 20/11/2020</vt:lpstr>
      <vt:lpstr>Funções descritivas </vt:lpstr>
      <vt:lpstr>Introdução (Sistemas não lineares) </vt:lpstr>
      <vt:lpstr>Exemplo (motivação)</vt:lpstr>
      <vt:lpstr>Método</vt:lpstr>
      <vt:lpstr>Diagrama em blocos</vt:lpstr>
      <vt:lpstr>Hipóteses sobre a solução periódica</vt:lpstr>
      <vt:lpstr>Saída do bloco não linear</vt:lpstr>
      <vt:lpstr>Observação (identidades usadas)</vt:lpstr>
      <vt:lpstr>Hipótese plausível</vt:lpstr>
      <vt:lpstr>Aproximação</vt:lpstr>
      <vt:lpstr>Diagrama em blocos</vt:lpstr>
      <vt:lpstr>Assumindo que o sistema tem uma solução senoidal</vt:lpstr>
      <vt:lpstr>Comentário(Malha fechada)</vt:lpstr>
      <vt:lpstr>Observações</vt:lpstr>
      <vt:lpstr>Observação (II)</vt:lpstr>
      <vt:lpstr>Quando o método é aplicável ? (caso 1)</vt:lpstr>
      <vt:lpstr>Caso 2</vt:lpstr>
      <vt:lpstr>Exemplo (caso 2)</vt:lpstr>
      <vt:lpstr>Aplicação do método</vt:lpstr>
      <vt:lpstr>Importância de descrever ciclos-limite</vt:lpstr>
      <vt:lpstr>Condições para aplicação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Convidado/Palestrante</cp:lastModifiedBy>
  <cp:revision>92</cp:revision>
  <dcterms:created xsi:type="dcterms:W3CDTF">2019-06-28T19:51:26Z</dcterms:created>
  <dcterms:modified xsi:type="dcterms:W3CDTF">2020-11-20T14:48:29Z</dcterms:modified>
</cp:coreProperties>
</file>