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76" r:id="rId7"/>
    <p:sldId id="278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81" r:id="rId17"/>
    <p:sldId id="280" r:id="rId18"/>
    <p:sldId id="279" r:id="rId19"/>
    <p:sldId id="277" r:id="rId20"/>
    <p:sldId id="272" r:id="rId21"/>
    <p:sldId id="273" r:id="rId22"/>
    <p:sldId id="274" r:id="rId23"/>
    <p:sldId id="275" r:id="rId24"/>
    <p:sldId id="282" r:id="rId25"/>
    <p:sldId id="2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6.png"/><Relationship Id="rId7" Type="http://schemas.openxmlformats.org/officeDocument/2006/relationships/image" Target="../media/image2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3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Propósito da Mecânica dos Sólidos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Base para projeto de estruturas e componentes mecânicos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10 Incredible Exposed Structures: Photos of the Week | ArchDaily">
            <a:extLst>
              <a:ext uri="{FF2B5EF4-FFF2-40B4-BE49-F238E27FC236}">
                <a16:creationId xmlns:a16="http://schemas.microsoft.com/office/drawing/2014/main" id="{A9ABF3F0-95BC-4159-A9C7-1F3420FE4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01" y="2919039"/>
            <a:ext cx="3970932" cy="264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ala de Exposição Tema Istambul / Yazgan Design Architecture | ArchDaily  Brasil">
            <a:extLst>
              <a:ext uri="{FF2B5EF4-FFF2-40B4-BE49-F238E27FC236}">
                <a16:creationId xmlns:a16="http://schemas.microsoft.com/office/drawing/2014/main" id="{1E029D25-F9C5-447E-91BD-0048B4471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122" y="2919854"/>
            <a:ext cx="3970932" cy="26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91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Propósito da Mecânica dos Sólidos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Burj Khalifa | skyscraper, Dubai, United Arab Emirates | Britannica">
            <a:extLst>
              <a:ext uri="{FF2B5EF4-FFF2-40B4-BE49-F238E27FC236}">
                <a16:creationId xmlns:a16="http://schemas.microsoft.com/office/drawing/2014/main" id="{E5E876C6-F6C3-4F1E-A508-3D9223102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01" y="2253845"/>
            <a:ext cx="2743835" cy="337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The following are the longest bridges in the world currently">
            <a:extLst>
              <a:ext uri="{FF2B5EF4-FFF2-40B4-BE49-F238E27FC236}">
                <a16:creationId xmlns:a16="http://schemas.microsoft.com/office/drawing/2014/main" id="{7CF0BAB2-B479-4D2E-A8A0-9B625C985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23" y="2253846"/>
            <a:ext cx="5055430" cy="337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28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Propósito da Mecânica dos Sólidos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Iraq reopens strategic highway after three-year closure">
            <a:extLst>
              <a:ext uri="{FF2B5EF4-FFF2-40B4-BE49-F238E27FC236}">
                <a16:creationId xmlns:a16="http://schemas.microsoft.com/office/drawing/2014/main" id="{19D08DB7-C124-4940-A54A-BC661C282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02" y="2593060"/>
            <a:ext cx="3861556" cy="217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Overnight How the Transcontinental Railroad Changed America">
            <a:extLst>
              <a:ext uri="{FF2B5EF4-FFF2-40B4-BE49-F238E27FC236}">
                <a16:creationId xmlns:a16="http://schemas.microsoft.com/office/drawing/2014/main" id="{60973114-44E0-40BC-8615-84B810D9C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58" y="2593060"/>
            <a:ext cx="4139095" cy="217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5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Propósito da Mecânica dos Sólidos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0DAA9396-A64C-4C30-A904-416C3800A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0" y="2606839"/>
            <a:ext cx="3624359" cy="2623884"/>
          </a:xfrm>
          <a:prstGeom prst="rect">
            <a:avLst/>
          </a:prstGeom>
        </p:spPr>
      </p:pic>
      <p:pic>
        <p:nvPicPr>
          <p:cNvPr id="9220" name="Picture 4" descr="What's the Difference Between Turbine Engines? | Machine Design">
            <a:extLst>
              <a:ext uri="{FF2B5EF4-FFF2-40B4-BE49-F238E27FC236}">
                <a16:creationId xmlns:a16="http://schemas.microsoft.com/office/drawing/2014/main" id="{6DA2A427-AB23-4569-B7B4-841DC40EC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70" y="2606840"/>
            <a:ext cx="4664683" cy="262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20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Apresentar o conceito de esforço interno normal (</a:t>
            </a:r>
            <a:r>
              <a:rPr lang="pt-BR" sz="2200" i="1" dirty="0"/>
              <a:t>N</a:t>
            </a:r>
            <a:r>
              <a:rPr lang="pt-BR" sz="2200" dirty="0"/>
              <a:t>) e emprega-lo no caso de barras com segmentos unidirecionais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0.1. Esforço interno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Determinar o diagrama de esforço interno normal (</a:t>
            </a:r>
            <a:r>
              <a:rPr lang="pt-BR" sz="2400" i="1" dirty="0"/>
              <a:t>N</a:t>
            </a:r>
            <a:r>
              <a:rPr lang="pt-BR" sz="2400" dirty="0"/>
              <a:t>) para a barra abaixo.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3F3F2C03-E1A1-4BF4-BD53-A685A185B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570196"/>
            <a:ext cx="6031822" cy="137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10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0.1. Esforço interno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Procedimento padrão: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1. Cálculo das reações de apoio a partir do diagrama de corpo livre (DCL)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2. Determinação dos esforços internos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651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0.1. Esforço interno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* Reações de apoio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9A439D77-9344-4E68-B589-E4789A3D8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836" y="1535837"/>
            <a:ext cx="3911964" cy="394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2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0.1. Esforço interno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1. Cálculo das reações de apoio a partir do diagrama de corpo livre (DCL)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3F3F2C03-E1A1-4BF4-BD53-A685A185B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985" y="2427956"/>
            <a:ext cx="4190259" cy="95303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F597840-448E-46F2-BC2A-B7B403AA8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985" y="3890973"/>
            <a:ext cx="4190259" cy="10697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D2EB8F1-CD4E-4FBC-B1EA-8A6E9005ED17}"/>
                  </a:ext>
                </a:extLst>
              </p:cNvPr>
              <p:cNvSpPr txBox="1"/>
              <p:nvPr/>
            </p:nvSpPr>
            <p:spPr>
              <a:xfrm>
                <a:off x="6016840" y="2427956"/>
                <a:ext cx="5049175" cy="688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h𝑜𝑟</m:t>
                              </m:r>
                            </m:sub>
                          </m:sSub>
                        </m:e>
                      </m:nary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+25−20+30=0⇒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=−35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</m:t>
                      </m:r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D2EB8F1-CD4E-4FBC-B1EA-8A6E9005E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840" y="2427956"/>
                <a:ext cx="5049175" cy="6885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3A79FEA-0FFF-45EC-9EBA-4B6B370EBCC0}"/>
                  </a:ext>
                </a:extLst>
              </p:cNvPr>
              <p:cNvSpPr txBox="1"/>
              <p:nvPr/>
            </p:nvSpPr>
            <p:spPr>
              <a:xfrm>
                <a:off x="6016841" y="3320075"/>
                <a:ext cx="2257148" cy="688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𝑣𝑒𝑟</m:t>
                              </m:r>
                            </m:sub>
                          </m:sSub>
                        </m:e>
                      </m:nary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3A79FEA-0FFF-45EC-9EBA-4B6B370EB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841" y="3320075"/>
                <a:ext cx="2257148" cy="6885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D4B2C98-0B01-4996-A7AF-671F4260B387}"/>
                  </a:ext>
                </a:extLst>
              </p:cNvPr>
              <p:cNvSpPr txBox="1"/>
              <p:nvPr/>
            </p:nvSpPr>
            <p:spPr>
              <a:xfrm>
                <a:off x="6016841" y="4124790"/>
                <a:ext cx="2257148" cy="688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b>
                          </m:sSub>
                        </m:e>
                      </m:nary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D4B2C98-0B01-4996-A7AF-671F4260B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841" y="4124790"/>
                <a:ext cx="2257148" cy="6885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1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0.1. Esforço interno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* Método das Seções (Treliças)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xercícios: Calcule os esforços normais nas barras das treliças">
            <a:extLst>
              <a:ext uri="{FF2B5EF4-FFF2-40B4-BE49-F238E27FC236}">
                <a16:creationId xmlns:a16="http://schemas.microsoft.com/office/drawing/2014/main" id="{4F0598C5-30AF-450E-89B7-B93B2FDB9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880" y="2552007"/>
            <a:ext cx="5110240" cy="213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69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1A73F-950E-4798-9BDA-BDD6F17B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668" y="1396289"/>
            <a:ext cx="5217884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Prof. Dr. João Paulo Pascon</a:t>
            </a:r>
            <a:endParaRPr lang="en-US" sz="3600" b="1" dirty="0"/>
          </a:p>
        </p:txBody>
      </p:sp>
      <p:sp>
        <p:nvSpPr>
          <p:cNvPr id="1028" name="Freeform: Shape 70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9" name="Freeform: Shape 72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42188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Freeform: Shape 74">
            <a:extLst>
              <a:ext uri="{FF2B5EF4-FFF2-40B4-BE49-F238E27FC236}">
                <a16:creationId xmlns:a16="http://schemas.microsoft.com/office/drawing/2014/main" id="{C20C2C41-D9A8-45BE-9E21-91268EC18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07251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6095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38B1FC8-38BF-4066-8F4A-12EEC1C1A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1748" y="2662321"/>
            <a:ext cx="2788920" cy="2788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78B4B56-5CC4-4608-A9A9-996108D35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7973" cy="338328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ML and Data Science: Empowering Materials Science | by Ashwin Shekhar |  Mettle, NIT Trichy | Medium">
            <a:extLst>
              <a:ext uri="{FF2B5EF4-FFF2-40B4-BE49-F238E27FC236}">
                <a16:creationId xmlns:a16="http://schemas.microsoft.com/office/drawing/2014/main" id="{3936F0C4-C63B-4385-9586-7C6E10601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21" y="421318"/>
            <a:ext cx="3601748" cy="184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2647A6F-65DF-4266-B873-A897D0653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4745460"/>
            <a:ext cx="2346459" cy="1748111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4AF5623F-BF5B-4B11-BF91-6B3287EC86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5" r="208" b="1"/>
          <a:stretch/>
        </p:blipFill>
        <p:spPr>
          <a:xfrm>
            <a:off x="4060390" y="3133485"/>
            <a:ext cx="1858273" cy="1858255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C1B572-5E37-4727-8C32-4341979C4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004" y="2871982"/>
            <a:ext cx="4238563" cy="3181684"/>
          </a:xfrm>
        </p:spPr>
        <p:txBody>
          <a:bodyPr anchor="t">
            <a:normAutofit/>
          </a:bodyPr>
          <a:lstStyle/>
          <a:p>
            <a:r>
              <a:rPr lang="pt-BR" sz="2400" b="1" dirty="0"/>
              <a:t>Departamento de Engenharia de Materiais (DEMAR)</a:t>
            </a:r>
          </a:p>
          <a:p>
            <a:r>
              <a:rPr lang="pt-BR" sz="2400" b="1" dirty="0"/>
              <a:t>Escola de Engenharia de Lorena (EEL)</a:t>
            </a:r>
          </a:p>
          <a:p>
            <a:r>
              <a:rPr lang="pt-BR" sz="2400" b="1" dirty="0"/>
              <a:t>Universidade de São Paulo (USP)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74356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0.1. Esforço interno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551"/>
            <a:ext cx="10515600" cy="43393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2. Determinação dos esforços internos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5B2F4BC4-D3A7-421C-8E84-67A8A0FEE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209547"/>
            <a:ext cx="4317263" cy="70543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31B37AA9-A785-4F1D-818A-DD84E0001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5625" y="3155518"/>
            <a:ext cx="4317263" cy="114598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A37886BF-72B3-419D-B7E1-36D79EF33D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7551" y="4589130"/>
            <a:ext cx="1876148" cy="11429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A172CC18-043E-49D6-B784-B85EBB7DA09A}"/>
                  </a:ext>
                </a:extLst>
              </p:cNvPr>
              <p:cNvSpPr txBox="1"/>
              <p:nvPr/>
            </p:nvSpPr>
            <p:spPr>
              <a:xfrm>
                <a:off x="622287" y="4589130"/>
                <a:ext cx="2625582" cy="688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h𝑜𝑟</m:t>
                              </m:r>
                            </m:sub>
                          </m:sSub>
                        </m:e>
                      </m:nary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=35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A172CC18-043E-49D6-B784-B85EBB7DA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87" y="4589130"/>
                <a:ext cx="2625582" cy="6885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2B6881C0-99CA-4FD8-93C2-190FBD9E54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6149" y="4589130"/>
            <a:ext cx="4317264" cy="114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3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0.1. Esforço interno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551"/>
            <a:ext cx="10515600" cy="43393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Determinar o diagrama de </a:t>
            </a:r>
            <a:r>
              <a:rPr lang="pt-BR" sz="2200" dirty="0"/>
              <a:t>esforço interno normal (</a:t>
            </a:r>
            <a:r>
              <a:rPr lang="pt-BR" sz="2200" i="1" dirty="0"/>
              <a:t>N</a:t>
            </a:r>
            <a:r>
              <a:rPr lang="pt-BR" sz="2200" dirty="0"/>
              <a:t>) para a barra abaixo.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5B2F4BC4-D3A7-421C-8E84-67A8A0FEE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148587"/>
            <a:ext cx="4317263" cy="70543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31B37AA9-A785-4F1D-818A-DD84E0001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3099280"/>
            <a:ext cx="4317263" cy="1145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03FF5F0-14E5-436A-A256-25873B0A55EA}"/>
                  </a:ext>
                </a:extLst>
              </p:cNvPr>
              <p:cNvSpPr txBox="1"/>
              <p:nvPr/>
            </p:nvSpPr>
            <p:spPr>
              <a:xfrm>
                <a:off x="6460862" y="4589216"/>
                <a:ext cx="2978320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h𝑜𝑟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03FF5F0-14E5-436A-A256-25873B0A5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862" y="4589216"/>
                <a:ext cx="2978320" cy="763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33A3AFC7-6B4B-4BB9-9679-608C2B89A3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0862" y="3099280"/>
            <a:ext cx="2835538" cy="11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6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0.1. Esforço interno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551"/>
            <a:ext cx="10515600" cy="43393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Determinar o diagrama de </a:t>
            </a:r>
            <a:r>
              <a:rPr lang="pt-BR" sz="2200" dirty="0"/>
              <a:t>esforço interno normal (</a:t>
            </a:r>
            <a:r>
              <a:rPr lang="pt-BR" sz="2200" i="1" dirty="0"/>
              <a:t>N</a:t>
            </a:r>
            <a:r>
              <a:rPr lang="pt-BR" sz="2200" dirty="0"/>
              <a:t>) para a barra abaixo.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5B2F4BC4-D3A7-421C-8E84-67A8A0FEE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148587"/>
            <a:ext cx="4317263" cy="70543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31B37AA9-A785-4F1D-818A-DD84E0001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3099280"/>
            <a:ext cx="4317263" cy="1145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4E7BA86-748F-41DF-90A7-FD8C7691A1A0}"/>
                  </a:ext>
                </a:extLst>
              </p:cNvPr>
              <p:cNvSpPr txBox="1"/>
              <p:nvPr/>
            </p:nvSpPr>
            <p:spPr>
              <a:xfrm>
                <a:off x="6217920" y="3099280"/>
                <a:ext cx="2952565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h𝑜𝑟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4E7BA86-748F-41DF-90A7-FD8C7691A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20" y="3099280"/>
                <a:ext cx="2952565" cy="763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A2B78115-2152-455C-884F-7D08104AB9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7920" y="4467692"/>
            <a:ext cx="2089676" cy="11017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98292B1-30E8-4871-BEE0-61756BCC96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3997" y="4445550"/>
            <a:ext cx="3889130" cy="114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0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0.1. Esforço interno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Diagrama de </a:t>
            </a:r>
            <a:r>
              <a:rPr lang="pt-BR" sz="2200" dirty="0"/>
              <a:t>esforço interno normal (</a:t>
            </a:r>
            <a:r>
              <a:rPr lang="pt-BR" sz="2200" i="1" dirty="0"/>
              <a:t>N</a:t>
            </a:r>
            <a:r>
              <a:rPr lang="pt-BR" sz="22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3F3F2C03-E1A1-4BF4-BD53-A685A185B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999" y="2254710"/>
            <a:ext cx="4929081" cy="112107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00544B7-4DAE-4897-A664-C8B17E62F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399" y="3550398"/>
            <a:ext cx="6122547" cy="210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6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0.1. Esforço interno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* Seção transversal de barras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Diagrama, Forma&#10;&#10;Descrição gerada automaticamente">
            <a:extLst>
              <a:ext uri="{FF2B5EF4-FFF2-40B4-BE49-F238E27FC236}">
                <a16:creationId xmlns:a16="http://schemas.microsoft.com/office/drawing/2014/main" id="{E2FCCF1E-B79E-4091-A382-F3DFFDD2C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979" y="2546350"/>
            <a:ext cx="4296042" cy="25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19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Próxima aula: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1.1. Tensão normal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Esforço interno cortante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1.2. Tensão cisalhante</a:t>
            </a:r>
            <a:endParaRPr lang="en-US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3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1A73F-950E-4798-9BDA-BDD6F17B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314" y="1396289"/>
            <a:ext cx="4375586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Histórico acadêmico</a:t>
            </a:r>
            <a:endParaRPr lang="en-US" sz="3600" b="1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 descr="Tela de computador com fundo azul&#10;&#10;Descrição gerada automaticamente com confiança média">
            <a:extLst>
              <a:ext uri="{FF2B5EF4-FFF2-40B4-BE49-F238E27FC236}">
                <a16:creationId xmlns:a16="http://schemas.microsoft.com/office/drawing/2014/main" id="{7C2FD108-82B1-4CE7-B99B-ABBC9B98D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2" r="36600" b="2"/>
          <a:stretch/>
        </p:blipFill>
        <p:spPr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 descr="Gráfico, Gráfico de radar&#10;&#10;Descrição gerada automaticamente">
            <a:extLst>
              <a:ext uri="{FF2B5EF4-FFF2-40B4-BE49-F238E27FC236}">
                <a16:creationId xmlns:a16="http://schemas.microsoft.com/office/drawing/2014/main" id="{2D7E16BD-A834-4A51-83B8-CEC3141FA6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1" r="6" b="6"/>
          <a:stretch/>
        </p:blipFill>
        <p:spPr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48303D1A-6651-4315-9D41-EA1BE23D97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25" r="33816"/>
          <a:stretch/>
        </p:blipFill>
        <p:spPr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12" name="Imagem 11" descr="Gráfico, Logotipo, nome da empresa, Gráfico de superfície&#10;&#10;Descrição gerada automaticamente">
            <a:extLst>
              <a:ext uri="{FF2B5EF4-FFF2-40B4-BE49-F238E27FC236}">
                <a16:creationId xmlns:a16="http://schemas.microsoft.com/office/drawing/2014/main" id="{4D89C6E1-48AD-44DD-B899-A8316A4D9F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" r="2068" b="-3"/>
          <a:stretch/>
        </p:blipFill>
        <p:spPr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C1B572-5E37-4727-8C32-4341979C4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313" y="2473823"/>
            <a:ext cx="4375579" cy="3917452"/>
          </a:xfrm>
        </p:spPr>
        <p:txBody>
          <a:bodyPr anchor="t">
            <a:normAutofit/>
          </a:bodyPr>
          <a:lstStyle/>
          <a:p>
            <a:r>
              <a:rPr lang="en-US" sz="2200" dirty="0" err="1"/>
              <a:t>Formação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Engenharia</a:t>
            </a:r>
            <a:r>
              <a:rPr lang="en-US" sz="2200" dirty="0"/>
              <a:t> de </a:t>
            </a:r>
            <a:r>
              <a:rPr lang="en-US" sz="2200" dirty="0" err="1"/>
              <a:t>Estruturas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/>
              <a:t>UFSCar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EESC/USP</a:t>
            </a:r>
          </a:p>
          <a:p>
            <a:r>
              <a:rPr lang="en-US" sz="2200" dirty="0" err="1"/>
              <a:t>Mecânica</a:t>
            </a:r>
            <a:r>
              <a:rPr lang="en-US" sz="2200" dirty="0"/>
              <a:t> </a:t>
            </a:r>
            <a:r>
              <a:rPr lang="en-US" sz="2200" dirty="0" err="1"/>
              <a:t>Computacional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/>
              <a:t>Simulação</a:t>
            </a:r>
            <a:r>
              <a:rPr lang="en-US" sz="2000" dirty="0"/>
              <a:t> por </a:t>
            </a:r>
            <a:r>
              <a:rPr lang="en-US" sz="2000" dirty="0" err="1"/>
              <a:t>elementos</a:t>
            </a:r>
            <a:r>
              <a:rPr lang="en-US" sz="2000" dirty="0"/>
              <a:t> </a:t>
            </a:r>
            <a:r>
              <a:rPr lang="en-US" sz="2000" dirty="0" err="1"/>
              <a:t>finitos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Grandes </a:t>
            </a:r>
            <a:r>
              <a:rPr lang="en-US" sz="2000" dirty="0" err="1"/>
              <a:t>deformações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/>
              <a:t>Dano</a:t>
            </a:r>
            <a:r>
              <a:rPr lang="en-US" sz="2000" dirty="0"/>
              <a:t> </a:t>
            </a:r>
            <a:r>
              <a:rPr lang="en-US" sz="2000" dirty="0" err="1"/>
              <a:t>dúctil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/>
              <a:t>Termoviscoplasticidade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6875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Orientações iniciais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Propósito da Mecânica dos Sólidos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Esforço interno normal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LOM3081 – Introdução à Mecânica dos Sólidos – Prof. Dr. João Paulo Pascon</a:t>
            </a:r>
            <a:endParaRPr lang="en-US" sz="20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Orientações iniciais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Aulas online pelo Google Meet (link fixo)</a:t>
            </a:r>
          </a:p>
          <a:p>
            <a:pPr lvl="1">
              <a:lnSpc>
                <a:spcPct val="150000"/>
              </a:lnSpc>
            </a:pPr>
            <a:r>
              <a:rPr lang="en-US" sz="2200" dirty="0" err="1"/>
              <a:t>Conteúdo</a:t>
            </a:r>
            <a:r>
              <a:rPr lang="en-US" sz="2200" dirty="0"/>
              <a:t> </a:t>
            </a:r>
            <a:r>
              <a:rPr lang="en-US" sz="2200" dirty="0" err="1"/>
              <a:t>disponível</a:t>
            </a:r>
            <a:r>
              <a:rPr lang="en-US" sz="2200" dirty="0"/>
              <a:t> no Stoa (e-</a:t>
            </a:r>
            <a:r>
              <a:rPr lang="en-US" sz="2200" dirty="0" err="1"/>
              <a:t>disciplinas</a:t>
            </a:r>
            <a:r>
              <a:rPr lang="en-US" sz="2200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sz="2200" dirty="0" err="1"/>
              <a:t>Dúvidas</a:t>
            </a:r>
            <a:r>
              <a:rPr lang="en-US" sz="2200" dirty="0"/>
              <a:t>: jppascon@usp.br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88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Bibliografia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1. J.M. GERE. </a:t>
            </a:r>
            <a:r>
              <a:rPr lang="en-US" sz="2000" dirty="0" err="1"/>
              <a:t>Mecânica</a:t>
            </a:r>
            <a:r>
              <a:rPr lang="en-US" sz="2000" dirty="0"/>
              <a:t> dos </a:t>
            </a:r>
            <a:r>
              <a:rPr lang="en-US" sz="2000" dirty="0" err="1"/>
              <a:t>Materiais</a:t>
            </a:r>
            <a:r>
              <a:rPr lang="en-US" sz="2000" dirty="0"/>
              <a:t>. São Paulo: </a:t>
            </a:r>
            <a:r>
              <a:rPr lang="en-US" sz="2000" dirty="0" err="1"/>
              <a:t>Pioneira</a:t>
            </a:r>
            <a:r>
              <a:rPr lang="en-US" sz="2000" dirty="0"/>
              <a:t> Thomson Learning, 2003, 698p.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2. F.P. BEER, E.R. JOHNSTON, J.T. </a:t>
            </a:r>
            <a:r>
              <a:rPr lang="en-US" sz="2000" dirty="0" err="1"/>
              <a:t>DeWOLF</a:t>
            </a:r>
            <a:r>
              <a:rPr lang="en-US" sz="2000" dirty="0"/>
              <a:t>. </a:t>
            </a:r>
            <a:r>
              <a:rPr lang="en-US" sz="2000" dirty="0" err="1"/>
              <a:t>Resistência</a:t>
            </a:r>
            <a:r>
              <a:rPr lang="en-US" sz="2000" dirty="0"/>
              <a:t> dos </a:t>
            </a:r>
            <a:r>
              <a:rPr lang="en-US" sz="2000" dirty="0" err="1"/>
              <a:t>Materiais</a:t>
            </a:r>
            <a:r>
              <a:rPr lang="en-US" sz="2000" dirty="0"/>
              <a:t>. São Paulo: McGraw Hill. 4a Ed., 2006, 758p.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3. R.C. HIBBELER. </a:t>
            </a:r>
            <a:r>
              <a:rPr lang="en-US" sz="2000" dirty="0" err="1"/>
              <a:t>Resistência</a:t>
            </a:r>
            <a:r>
              <a:rPr lang="en-US" sz="2000" dirty="0"/>
              <a:t> dos </a:t>
            </a:r>
            <a:r>
              <a:rPr lang="en-US" sz="2000" dirty="0" err="1"/>
              <a:t>Materiais</a:t>
            </a:r>
            <a:r>
              <a:rPr lang="en-US" sz="2000" dirty="0"/>
              <a:t>. São Paulo: Pearson Prentice Hall. 5a Ed., 2006, 670p.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4. A. HIGDON, E.H. OHLSEN, W.B. STILES, J.A. WEESE, W.F. RILEY. </a:t>
            </a:r>
            <a:r>
              <a:rPr lang="en-US" sz="2000" dirty="0" err="1"/>
              <a:t>Mecânica</a:t>
            </a:r>
            <a:r>
              <a:rPr lang="en-US" sz="2000" dirty="0"/>
              <a:t> dos </a:t>
            </a:r>
            <a:r>
              <a:rPr lang="en-US" sz="2000" dirty="0" err="1"/>
              <a:t>Materiais</a:t>
            </a:r>
            <a:r>
              <a:rPr lang="en-US" sz="2000" dirty="0"/>
              <a:t>. Rio de Janeiro: Guanabara </a:t>
            </a:r>
            <a:r>
              <a:rPr lang="en-US" sz="2000" dirty="0" err="1"/>
              <a:t>Dois</a:t>
            </a:r>
            <a:r>
              <a:rPr lang="en-US" sz="2000" dirty="0"/>
              <a:t>. 3a Ed., 1981, 549p.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206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400" dirty="0"/>
              <a:t>LOM3081 - IMS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1. </a:t>
            </a:r>
            <a:r>
              <a:rPr lang="en-US" sz="2200" dirty="0" err="1"/>
              <a:t>Conceito</a:t>
            </a:r>
            <a:r>
              <a:rPr lang="en-US" sz="2200" dirty="0"/>
              <a:t> de </a:t>
            </a:r>
            <a:r>
              <a:rPr lang="en-US" sz="2200" dirty="0" err="1"/>
              <a:t>tensão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2. </a:t>
            </a:r>
            <a:r>
              <a:rPr lang="en-US" sz="2200" dirty="0" err="1"/>
              <a:t>Conceito</a:t>
            </a:r>
            <a:r>
              <a:rPr lang="en-US" sz="2200" dirty="0"/>
              <a:t> de </a:t>
            </a:r>
            <a:r>
              <a:rPr lang="en-US" sz="2200" dirty="0" err="1"/>
              <a:t>deformação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3. </a:t>
            </a:r>
            <a:r>
              <a:rPr lang="en-US" sz="2200" dirty="0" err="1"/>
              <a:t>Elasticidade</a:t>
            </a:r>
            <a:r>
              <a:rPr lang="en-US" sz="2200" dirty="0"/>
              <a:t> linear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4. Barras sob carga axial</a:t>
            </a:r>
          </a:p>
          <a:p>
            <a:pPr lvl="1">
              <a:lnSpc>
                <a:spcPct val="100000"/>
              </a:lnSpc>
            </a:pP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5. Estado </a:t>
            </a:r>
            <a:r>
              <a:rPr lang="en-US" sz="2200" dirty="0" err="1"/>
              <a:t>plano</a:t>
            </a:r>
            <a:r>
              <a:rPr lang="en-US" sz="2200" dirty="0"/>
              <a:t> de </a:t>
            </a:r>
            <a:r>
              <a:rPr lang="en-US" sz="2200" dirty="0" err="1"/>
              <a:t>tensão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6. Estado </a:t>
            </a:r>
            <a:r>
              <a:rPr lang="en-US" sz="2200" dirty="0" err="1"/>
              <a:t>plano</a:t>
            </a:r>
            <a:r>
              <a:rPr lang="en-US" sz="2200" dirty="0"/>
              <a:t> de deformacao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7. Lei de Hooke Multiaxial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8. Vaso de </a:t>
            </a:r>
            <a:r>
              <a:rPr lang="en-US" sz="2200" dirty="0" err="1"/>
              <a:t>pressão</a:t>
            </a:r>
            <a:r>
              <a:rPr lang="en-US" sz="2200" dirty="0"/>
              <a:t> de </a:t>
            </a:r>
            <a:r>
              <a:rPr lang="en-US" sz="2200" dirty="0" err="1"/>
              <a:t>parede</a:t>
            </a:r>
            <a:r>
              <a:rPr lang="en-US" sz="2200" dirty="0"/>
              <a:t> </a:t>
            </a:r>
            <a:r>
              <a:rPr lang="en-US" sz="2200" dirty="0" err="1"/>
              <a:t>fina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FA926611-DD63-4862-9990-666418A6C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975" y="1696652"/>
            <a:ext cx="2688270" cy="2874381"/>
          </a:xfrm>
          <a:prstGeom prst="rect">
            <a:avLst/>
          </a:prstGeom>
        </p:spPr>
      </p:pic>
      <p:pic>
        <p:nvPicPr>
          <p:cNvPr id="17" name="Imagem 16" descr="Diagrama&#10;&#10;Descrição gerada automaticamente">
            <a:extLst>
              <a:ext uri="{FF2B5EF4-FFF2-40B4-BE49-F238E27FC236}">
                <a16:creationId xmlns:a16="http://schemas.microsoft.com/office/drawing/2014/main" id="{5136AFDF-D913-4B9A-9F91-95BA099FA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7420" y="1696652"/>
            <a:ext cx="3008260" cy="2923520"/>
          </a:xfrm>
          <a:prstGeom prst="rect">
            <a:avLst/>
          </a:prstGeom>
        </p:spPr>
      </p:pic>
      <p:pic>
        <p:nvPicPr>
          <p:cNvPr id="19" name="Imagem 18" descr="Diagrama, Esquemático&#10;&#10;Descrição gerada automaticamente">
            <a:extLst>
              <a:ext uri="{FF2B5EF4-FFF2-40B4-BE49-F238E27FC236}">
                <a16:creationId xmlns:a16="http://schemas.microsoft.com/office/drawing/2014/main" id="{7BC38046-11E0-4C59-900A-A07C0DED2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7975" y="3200399"/>
            <a:ext cx="3041591" cy="2558475"/>
          </a:xfrm>
          <a:prstGeom prst="rect">
            <a:avLst/>
          </a:prstGeom>
        </p:spPr>
      </p:pic>
      <p:pic>
        <p:nvPicPr>
          <p:cNvPr id="21" name="Imagem 20" descr="Uma imagem contendo ao ar livre, grama, grande, avião&#10;&#10;Descrição gerada automaticamente">
            <a:extLst>
              <a:ext uri="{FF2B5EF4-FFF2-40B4-BE49-F238E27FC236}">
                <a16:creationId xmlns:a16="http://schemas.microsoft.com/office/drawing/2014/main" id="{99939703-8EFE-4EFC-841C-F8EDAE9F4D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4382" y="3664370"/>
            <a:ext cx="4215765" cy="21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7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400" dirty="0"/>
              <a:t>LOM3081 - IMS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1. </a:t>
            </a:r>
            <a:r>
              <a:rPr lang="en-US" sz="2200" dirty="0" err="1"/>
              <a:t>Conceito</a:t>
            </a:r>
            <a:r>
              <a:rPr lang="en-US" sz="2200" dirty="0"/>
              <a:t> de </a:t>
            </a:r>
            <a:r>
              <a:rPr lang="en-US" sz="2200" dirty="0" err="1"/>
              <a:t>tensão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2. </a:t>
            </a:r>
            <a:r>
              <a:rPr lang="en-US" sz="2200" dirty="0" err="1"/>
              <a:t>Conceito</a:t>
            </a:r>
            <a:r>
              <a:rPr lang="en-US" sz="2200" dirty="0"/>
              <a:t> de </a:t>
            </a:r>
            <a:r>
              <a:rPr lang="en-US" sz="2200" dirty="0" err="1"/>
              <a:t>deformação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3. </a:t>
            </a:r>
            <a:r>
              <a:rPr lang="en-US" sz="2200" dirty="0" err="1"/>
              <a:t>Elasticidade</a:t>
            </a:r>
            <a:r>
              <a:rPr lang="en-US" sz="2200" dirty="0"/>
              <a:t> linear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4. Barras sob carga axial</a:t>
            </a:r>
          </a:p>
          <a:p>
            <a:pPr lvl="1">
              <a:lnSpc>
                <a:spcPct val="100000"/>
              </a:lnSpc>
            </a:pP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5. Estado </a:t>
            </a:r>
            <a:r>
              <a:rPr lang="en-US" sz="2200" dirty="0" err="1"/>
              <a:t>plano</a:t>
            </a:r>
            <a:r>
              <a:rPr lang="en-US" sz="2200" dirty="0"/>
              <a:t> de </a:t>
            </a:r>
            <a:r>
              <a:rPr lang="en-US" sz="2200" dirty="0" err="1"/>
              <a:t>tensão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6. Estado </a:t>
            </a:r>
            <a:r>
              <a:rPr lang="en-US" sz="2200" dirty="0" err="1"/>
              <a:t>plano</a:t>
            </a:r>
            <a:r>
              <a:rPr lang="en-US" sz="2200" dirty="0"/>
              <a:t> de deformacao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7. Lei de Hooke Multiaxial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8. Vaso de </a:t>
            </a:r>
            <a:r>
              <a:rPr lang="en-US" sz="2200" dirty="0" err="1"/>
              <a:t>pressão</a:t>
            </a:r>
            <a:r>
              <a:rPr lang="en-US" sz="2200" dirty="0"/>
              <a:t> de </a:t>
            </a:r>
            <a:r>
              <a:rPr lang="en-US" sz="2200" dirty="0" err="1"/>
              <a:t>parede</a:t>
            </a:r>
            <a:r>
              <a:rPr lang="en-US" sz="2200" dirty="0"/>
              <a:t> </a:t>
            </a:r>
            <a:r>
              <a:rPr lang="en-US" sz="2200" dirty="0" err="1"/>
              <a:t>fina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ve Direita 3">
            <a:extLst>
              <a:ext uri="{FF2B5EF4-FFF2-40B4-BE49-F238E27FC236}">
                <a16:creationId xmlns:a16="http://schemas.microsoft.com/office/drawing/2014/main" id="{A5DF2001-F924-401A-A42A-9F623B232C22}"/>
              </a:ext>
            </a:extLst>
          </p:cNvPr>
          <p:cNvSpPr/>
          <p:nvPr/>
        </p:nvSpPr>
        <p:spPr>
          <a:xfrm>
            <a:off x="4714043" y="1926454"/>
            <a:ext cx="239697" cy="167788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77CBD85-CB17-4547-AFD9-DCE448A93842}"/>
              </a:ext>
            </a:extLst>
          </p:cNvPr>
          <p:cNvSpPr txBox="1"/>
          <p:nvPr/>
        </p:nvSpPr>
        <p:spPr>
          <a:xfrm>
            <a:off x="5220070" y="2580728"/>
            <a:ext cx="336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Primeira prova (P1) – 21/10</a:t>
            </a:r>
            <a:endParaRPr lang="en-US" b="1" dirty="0"/>
          </a:p>
        </p:txBody>
      </p:sp>
      <p:sp>
        <p:nvSpPr>
          <p:cNvPr id="10" name="Chave Direita 9">
            <a:extLst>
              <a:ext uri="{FF2B5EF4-FFF2-40B4-BE49-F238E27FC236}">
                <a16:creationId xmlns:a16="http://schemas.microsoft.com/office/drawing/2014/main" id="{40AD30A9-EEF0-4CD3-9E1C-BBA9AF6ADA17}"/>
              </a:ext>
            </a:extLst>
          </p:cNvPr>
          <p:cNvSpPr/>
          <p:nvPr/>
        </p:nvSpPr>
        <p:spPr>
          <a:xfrm>
            <a:off x="5589973" y="3907941"/>
            <a:ext cx="239697" cy="167788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CA1E6C7-B811-426A-A6D3-13B964C1032F}"/>
              </a:ext>
            </a:extLst>
          </p:cNvPr>
          <p:cNvSpPr txBox="1"/>
          <p:nvPr/>
        </p:nvSpPr>
        <p:spPr>
          <a:xfrm>
            <a:off x="6096000" y="4562215"/>
            <a:ext cx="336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Segunda prova (P2) – 16/12</a:t>
            </a:r>
            <a:endParaRPr lang="en-US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37849D8-158D-4CFD-921C-AAE03A1BF992}"/>
              </a:ext>
            </a:extLst>
          </p:cNvPr>
          <p:cNvSpPr txBox="1"/>
          <p:nvPr/>
        </p:nvSpPr>
        <p:spPr>
          <a:xfrm>
            <a:off x="9460637" y="3423510"/>
            <a:ext cx="147961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Recuperação (REC) – 13/01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have Direita 5">
            <a:extLst>
              <a:ext uri="{FF2B5EF4-FFF2-40B4-BE49-F238E27FC236}">
                <a16:creationId xmlns:a16="http://schemas.microsoft.com/office/drawing/2014/main" id="{D21B10B3-2DA0-4C03-93E1-00010771FFEE}"/>
              </a:ext>
            </a:extLst>
          </p:cNvPr>
          <p:cNvSpPr/>
          <p:nvPr/>
        </p:nvSpPr>
        <p:spPr>
          <a:xfrm>
            <a:off x="8782580" y="1926454"/>
            <a:ext cx="386080" cy="365936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5" grpId="0"/>
      <p:bldP spid="16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Propósito da Mecânica dos Sólidos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Resistência e deformabilidade dos materiais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Troubleshooter: Preventing Shaft Failure - PassageMaker">
            <a:extLst>
              <a:ext uri="{FF2B5EF4-FFF2-40B4-BE49-F238E27FC236}">
                <a16:creationId xmlns:a16="http://schemas.microsoft.com/office/drawing/2014/main" id="{39C511F6-CD64-4B23-B948-ABE9D46C6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01" y="2873603"/>
            <a:ext cx="4352996" cy="244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is Thin Flexible Material Turns Any Surface Into a Solar Panel - Off Grid  World">
            <a:extLst>
              <a:ext uri="{FF2B5EF4-FFF2-40B4-BE49-F238E27FC236}">
                <a16:creationId xmlns:a16="http://schemas.microsoft.com/office/drawing/2014/main" id="{969F54B3-3C62-4F44-8748-CCD1531E8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749" y="2873603"/>
            <a:ext cx="3541304" cy="244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1049</Words>
  <Application>Microsoft Office PowerPoint</Application>
  <PresentationFormat>Widescreen</PresentationFormat>
  <Paragraphs>126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Prof. Dr. João Paulo Pascon</vt:lpstr>
      <vt:lpstr>Histórico acadêmico</vt:lpstr>
      <vt:lpstr>Aula 01. Apresentação</vt:lpstr>
      <vt:lpstr>Aula 01. Apresentação</vt:lpstr>
      <vt:lpstr>Aula 01. Apresentação</vt:lpstr>
      <vt:lpstr>Aula 01. Apresentação</vt:lpstr>
      <vt:lpstr>Aula 01. Apresentação</vt:lpstr>
      <vt:lpstr>Aula 01. Apresentação</vt:lpstr>
      <vt:lpstr>Aula 01. Apresentação</vt:lpstr>
      <vt:lpstr>Aula 01. Apresentação</vt:lpstr>
      <vt:lpstr>Aula 01. Apresentação</vt:lpstr>
      <vt:lpstr>Aula 01. Apresentação</vt:lpstr>
      <vt:lpstr>Aula 01. Apresentação</vt:lpstr>
      <vt:lpstr>Exemplo 0.1. Esforço interno normal</vt:lpstr>
      <vt:lpstr>Exemplo 0.1. Esforço interno normal</vt:lpstr>
      <vt:lpstr>Exemplo 0.1. Esforço interno normal</vt:lpstr>
      <vt:lpstr>Exemplo 0.1. Esforço interno normal</vt:lpstr>
      <vt:lpstr>Exemplo 0.1. Esforço interno normal</vt:lpstr>
      <vt:lpstr>Exemplo 0.1. Esforço interno normal</vt:lpstr>
      <vt:lpstr>Exemplo 0.1. Esforço interno normal</vt:lpstr>
      <vt:lpstr>Exemplo 0.1. Esforço interno normal</vt:lpstr>
      <vt:lpstr>Exemplo 0.1. Esforço interno normal</vt:lpstr>
      <vt:lpstr>Exemplo 0.1. Esforço interno normal</vt:lpstr>
      <vt:lpstr>Aula 01. Apresentação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Pascon</cp:lastModifiedBy>
  <cp:revision>56</cp:revision>
  <dcterms:created xsi:type="dcterms:W3CDTF">2021-04-12T22:54:59Z</dcterms:created>
  <dcterms:modified xsi:type="dcterms:W3CDTF">2021-08-17T13:47:03Z</dcterms:modified>
</cp:coreProperties>
</file>