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0"/>
  </p:notesMasterIdLst>
  <p:sldIdLst>
    <p:sldId id="256" r:id="rId3"/>
    <p:sldId id="257" r:id="rId4"/>
    <p:sldId id="259" r:id="rId5"/>
    <p:sldId id="258" r:id="rId6"/>
    <p:sldId id="271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Monda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qVPrr4giguOEXpMvlQ2gH+f/4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968014-8894-4D60-A5C5-1F82DCD9DC1B}">
  <a:tblStyle styleId="{19968014-8894-4D60-A5C5-1F82DCD9DC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5E6"/>
          </a:solidFill>
        </a:fill>
      </a:tcStyle>
    </a:wholeTbl>
    <a:band1H>
      <a:tcTxStyle/>
      <a:tcStyle>
        <a:tcBdr/>
        <a:fill>
          <a:solidFill>
            <a:srgbClr val="DC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" name="Google Shape;17;p15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" name="Google Shape;18;p15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9" name="Google Shape;19;p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15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🡽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5"/>
          <p:cNvSpPr txBox="1"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 sz="4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rbel"/>
              <a:buNone/>
              <a:defRPr sz="32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783567" y="914400"/>
            <a:ext cx="4069080" cy="52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268941" y="2456329"/>
            <a:ext cx="4069080" cy="31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108" name="Google Shape;108;p2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109" name="Google Shape;109;p2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14" name="Google Shape;114;p25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15" name="Google Shape;115;p2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  <a:defRPr sz="2800" b="0" i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>
            <a:spLocks noGrp="1"/>
          </p:cNvSpPr>
          <p:nvPr>
            <p:ph type="pic" idx="2"/>
          </p:nvPr>
        </p:nvSpPr>
        <p:spPr>
          <a:xfrm>
            <a:off x="284163" y="457199"/>
            <a:ext cx="8577072" cy="4352544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419099" y="5367338"/>
            <a:ext cx="830421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, alternativo">
  <p:cSld name="Imagen con título, alternativ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6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24" name="Google Shape;124;p26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rbel"/>
              <a:buNone/>
              <a:defRPr sz="2800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>
            <a:spLocks noGrp="1"/>
          </p:cNvSpPr>
          <p:nvPr>
            <p:ph type="pic" idx="2"/>
          </p:nvPr>
        </p:nvSpPr>
        <p:spPr>
          <a:xfrm>
            <a:off x="284163" y="457200"/>
            <a:ext cx="8577072" cy="3822192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419099" y="5344927"/>
            <a:ext cx="830421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tos, imagen y título">
  <p:cSld name="Objetos, imagen y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3657600" y="914400"/>
            <a:ext cx="5195047" cy="52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4" name="Google Shape;134;p27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2"/>
          </p:nvPr>
        </p:nvSpPr>
        <p:spPr>
          <a:xfrm>
            <a:off x="419101" y="4953001"/>
            <a:ext cx="2472017" cy="124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>
            <a:spLocks noGrp="1"/>
          </p:cNvSpPr>
          <p:nvPr>
            <p:ph type="pic" idx="3"/>
          </p:nvPr>
        </p:nvSpPr>
        <p:spPr>
          <a:xfrm>
            <a:off x="284164" y="594360"/>
            <a:ext cx="2743200" cy="3675888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8" name="Google Shape;138;p27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39" name="Google Shape;139;p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ágenes con título">
  <p:cSld name="3 imágenes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44" name="Google Shape;144;p2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45" name="Google Shape;145;p2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  <a:defRPr sz="2800" b="0" i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>
            <a:spLocks noGrp="1"/>
          </p:cNvSpPr>
          <p:nvPr>
            <p:ph type="pic" idx="2"/>
          </p:nvPr>
        </p:nvSpPr>
        <p:spPr>
          <a:xfrm>
            <a:off x="3021014" y="457199"/>
            <a:ext cx="5833872" cy="4352544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069805" y="5367338"/>
            <a:ext cx="5653507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8"/>
          <p:cNvSpPr>
            <a:spLocks noGrp="1"/>
          </p:cNvSpPr>
          <p:nvPr>
            <p:ph type="pic" idx="3"/>
          </p:nvPr>
        </p:nvSpPr>
        <p:spPr>
          <a:xfrm>
            <a:off x="284164" y="457200"/>
            <a:ext cx="2736850" cy="2907792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8"/>
          <p:cNvSpPr>
            <a:spLocks noGrp="1"/>
          </p:cNvSpPr>
          <p:nvPr>
            <p:ph type="pic" idx="4"/>
          </p:nvPr>
        </p:nvSpPr>
        <p:spPr>
          <a:xfrm>
            <a:off x="284164" y="3364992"/>
            <a:ext cx="2736850" cy="28986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29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57" name="Google Shape;157;p2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 rot="5400000">
            <a:off x="2564607" y="-146843"/>
            <a:ext cx="4013200" cy="857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2000"/>
              </a:spcBef>
              <a:spcAft>
                <a:spcPts val="0"/>
              </a:spcAft>
              <a:buSzPts val="1620"/>
              <a:buChar char="🡽"/>
              <a:defRPr/>
            </a:lvl1pPr>
            <a:lvl2pPr marL="914400" lvl="1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 rot="5400000">
            <a:off x="5219069" y="2949131"/>
            <a:ext cx="5921375" cy="969264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orbel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 rot="5400000">
            <a:off x="564357" y="177007"/>
            <a:ext cx="5937250" cy="649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2000"/>
              </a:spcBef>
              <a:spcAft>
                <a:spcPts val="0"/>
              </a:spcAft>
              <a:buSzPts val="1620"/>
              <a:buChar char="🡽"/>
              <a:defRPr/>
            </a:lvl1pPr>
            <a:lvl2pPr marL="914400" lvl="1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168" name="Google Shape;168;p30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169" name="Google Shape;169;p3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rgbClr val="7F7F7F">
                  <a:alpha val="20000"/>
                </a:srgbClr>
              </a:gs>
              <a:gs pos="100000">
                <a:srgbClr val="D8D8D8">
                  <a:alpha val="2000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da"/>
              <a:buNone/>
              <a:defRPr sz="4400" b="1">
                <a:solidFill>
                  <a:schemeClr val="dk2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888888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86" name="Google Shape;186;p32" descr="titleSlideBev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950" y="4760260"/>
            <a:ext cx="5120640" cy="1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2400"/>
              </a:spcBef>
              <a:spcAft>
                <a:spcPts val="0"/>
              </a:spcAft>
              <a:buSzPts val="2600"/>
              <a:buChar char="⚫"/>
              <a:defRPr sz="26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⚫"/>
              <a:defRPr sz="2400"/>
            </a:lvl2pPr>
            <a:lvl3pPr marL="1371600" lvl="2" indent="-3683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200"/>
            </a:lvl3pPr>
            <a:lvl4pPr marL="1828800" lvl="3" indent="-355600" algn="l"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8ACB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da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888888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dt" idx="10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ft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>
            <a:spLocks noGrp="1"/>
          </p:cNvSpPr>
          <p:nvPr>
            <p:ph type="pic" idx="2"/>
          </p:nvPr>
        </p:nvSpPr>
        <p:spPr>
          <a:xfrm>
            <a:off x="6006353" y="9144"/>
            <a:ext cx="2743200" cy="6848856"/>
          </a:xfrm>
          <a:prstGeom prst="rect">
            <a:avLst/>
          </a:prstGeom>
          <a:noFill/>
          <a:ln>
            <a:noFill/>
          </a:ln>
        </p:spPr>
      </p:sp>
      <p:pic>
        <p:nvPicPr>
          <p:cNvPr id="199" name="Google Shape;199;p34" descr="titleSlideBev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950" y="4760260"/>
            <a:ext cx="5120640" cy="1796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2590800" y="6356350"/>
            <a:ext cx="6678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82575" lvl="0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282575" lvl="1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282575" lvl="2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282575" lvl="3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282575" lvl="4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282575" lvl="5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282575" lvl="6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282575" lvl="7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282575" lvl="8" indent="-282575" algn="ctr">
              <a:spcBef>
                <a:spcPts val="0"/>
              </a:spcBef>
              <a:buClr>
                <a:schemeClr val="dk2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rgbClr val="7F7F7F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282575" lvl="0" indent="-282575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1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29" name="Google Shape;29;p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Picture">
  <p:cSld name="Title, Content, and Pictur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d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2590800" y="1600200"/>
            <a:ext cx="484542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400"/>
              </a:spcBef>
              <a:spcAft>
                <a:spcPts val="0"/>
              </a:spcAft>
              <a:buSzPts val="2000"/>
              <a:buChar char="⚫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8ACB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5"/>
          <p:cNvSpPr>
            <a:spLocks noGrp="1"/>
          </p:cNvSpPr>
          <p:nvPr>
            <p:ph type="pic" idx="2"/>
          </p:nvPr>
        </p:nvSpPr>
        <p:spPr>
          <a:xfrm>
            <a:off x="0" y="9144"/>
            <a:ext cx="2379663" cy="68488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da"/>
              <a:buNone/>
              <a:defRPr sz="4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dt" idx="10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ft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36" descr="SectionHeader-Bev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048" y="3559792"/>
            <a:ext cx="7315200" cy="1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d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372035" y="1600200"/>
            <a:ext cx="3429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2400"/>
              </a:spcBef>
              <a:spcAft>
                <a:spcPts val="0"/>
              </a:spcAft>
              <a:buSzPts val="2800"/>
              <a:buChar char="⚫"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⚫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2"/>
          </p:nvPr>
        </p:nvSpPr>
        <p:spPr>
          <a:xfrm>
            <a:off x="4011706" y="1600200"/>
            <a:ext cx="3429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2400"/>
              </a:spcBef>
              <a:spcAft>
                <a:spcPts val="0"/>
              </a:spcAft>
              <a:buSzPts val="2800"/>
              <a:buChar char="⚫"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⚫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 descr="ComparisonBoxes.png"/>
          <p:cNvPicPr preferRelativeResize="0"/>
          <p:nvPr/>
        </p:nvPicPr>
        <p:blipFill rotWithShape="1">
          <a:blip r:embed="rId2">
            <a:alphaModFix/>
          </a:blip>
          <a:srcRect l="4559" t="28430" r="57794" b="7647"/>
          <a:stretch/>
        </p:blipFill>
        <p:spPr>
          <a:xfrm>
            <a:off x="363071" y="1949824"/>
            <a:ext cx="3474720" cy="429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 descr="ComparisonBoxes.png"/>
          <p:cNvPicPr preferRelativeResize="0"/>
          <p:nvPr/>
        </p:nvPicPr>
        <p:blipFill rotWithShape="1">
          <a:blip r:embed="rId2">
            <a:alphaModFix/>
          </a:blip>
          <a:srcRect l="4559" t="28430" r="57794" b="7647"/>
          <a:stretch/>
        </p:blipFill>
        <p:spPr>
          <a:xfrm>
            <a:off x="3992880" y="1945341"/>
            <a:ext cx="3474720" cy="42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8"/>
          <p:cNvSpPr>
            <a:spLocks noGrp="1"/>
          </p:cNvSpPr>
          <p:nvPr>
            <p:ph type="body" idx="1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spcBef>
                <a:spcPts val="2400"/>
              </a:spcBef>
              <a:spcAft>
                <a:spcPts val="0"/>
              </a:spcAft>
              <a:buSzPts val="2400"/>
              <a:buChar char="⚫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d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2"/>
          </p:nvPr>
        </p:nvSpPr>
        <p:spPr>
          <a:xfrm>
            <a:off x="372035" y="1237129"/>
            <a:ext cx="3429000" cy="69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7D848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3"/>
          </p:nvPr>
        </p:nvSpPr>
        <p:spPr>
          <a:xfrm>
            <a:off x="4011706" y="1237129"/>
            <a:ext cx="3429000" cy="69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7D848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38"/>
          <p:cNvSpPr>
            <a:spLocks noGrp="1"/>
          </p:cNvSpPr>
          <p:nvPr>
            <p:ph type="body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spcBef>
                <a:spcPts val="2400"/>
              </a:spcBef>
              <a:spcAft>
                <a:spcPts val="0"/>
              </a:spcAft>
              <a:buSzPts val="2400"/>
              <a:buFont typeface="Noto Sans Symbols"/>
              <a:buChar char="⚫"/>
              <a:defRPr sz="2400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⚫"/>
              <a:defRPr sz="2000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⚫"/>
              <a:defRPr sz="1800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⚫"/>
              <a:defRPr sz="1600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⚫"/>
              <a:defRPr sz="1600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d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609600" y="2312988"/>
            <a:ext cx="6843713" cy="38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2400"/>
              </a:spcBef>
              <a:spcAft>
                <a:spcPts val="0"/>
              </a:spcAft>
              <a:buSzPts val="2200"/>
              <a:buChar char="⚫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2"/>
          </p:nvPr>
        </p:nvSpPr>
        <p:spPr>
          <a:xfrm>
            <a:off x="366900" y="1103406"/>
            <a:ext cx="7085908" cy="8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1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d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>
            <a:spLocks noGrp="1"/>
          </p:cNvSpPr>
          <p:nvPr>
            <p:ph type="pic" idx="2"/>
          </p:nvPr>
        </p:nvSpPr>
        <p:spPr>
          <a:xfrm>
            <a:off x="484093" y="443753"/>
            <a:ext cx="6970059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381000" y="5663173"/>
            <a:ext cx="707231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d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 rot="5400000">
            <a:off x="1629943" y="319882"/>
            <a:ext cx="4525963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400"/>
              </a:spcBef>
              <a:spcAft>
                <a:spcPts val="0"/>
              </a:spcAft>
              <a:buSzPts val="1800"/>
              <a:buChar char="⚫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 rot="5400000">
            <a:off x="4168775" y="2841625"/>
            <a:ext cx="5440363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1"/>
          </p:nvPr>
        </p:nvSpPr>
        <p:spPr>
          <a:xfrm rot="5400000">
            <a:off x="594519" y="472282"/>
            <a:ext cx="5440363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400"/>
              </a:spcBef>
              <a:spcAft>
                <a:spcPts val="0"/>
              </a:spcAft>
              <a:buSzPts val="1800"/>
              <a:buChar char="⚫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24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1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37" name="Google Shape;37;p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2000"/>
              </a:spcBef>
              <a:spcAft>
                <a:spcPts val="0"/>
              </a:spcAft>
              <a:buSzPts val="1620"/>
              <a:buChar char="🡽"/>
              <a:defRPr/>
            </a:lvl1pPr>
            <a:lvl2pPr marL="914400" lvl="1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con imagen">
  <p:cSld name="Diapositiva de título con image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6" name="Google Shape;46;p18"/>
          <p:cNvSpPr>
            <a:spLocks noGrp="1"/>
          </p:cNvSpPr>
          <p:nvPr>
            <p:ph type="pic" idx="2"/>
          </p:nvPr>
        </p:nvSpPr>
        <p:spPr>
          <a:xfrm>
            <a:off x="284162" y="2017058"/>
            <a:ext cx="8574087" cy="437739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8"/>
          <p:cNvSpPr txBox="1"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48" name="Google Shape;48;p18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49" name="Google Shape;49;p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🡽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8"/>
          <p:cNvSpPr txBox="1"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6" name="Google Shape;56;p19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57" name="Google Shape;57;p1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9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🡽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 sz="4200" b="0" i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con imagen">
  <p:cSld name="Sección con image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284162" y="443754"/>
            <a:ext cx="8574087" cy="437029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7" name="Google Shape;67;p20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spcFirstLastPara="1" wrap="square" lIns="91425" tIns="45700" rIns="182875" bIns="3657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8" name="Google Shape;68;p20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69" name="Google Shape;69;p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20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🡽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 sz="42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21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78" name="Google Shape;78;p2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03412" y="2151063"/>
            <a:ext cx="393192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778188" y="2151063"/>
            <a:ext cx="393192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6pPr>
            <a:lvl7pPr marL="3200400" lvl="6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7pPr>
            <a:lvl8pPr marL="3657600" lvl="7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8pPr>
            <a:lvl9pPr marL="4114800" lvl="8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22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8" name="Google Shape;88;p2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4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03412" y="2590800"/>
            <a:ext cx="3931920" cy="353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3"/>
          </p:nvPr>
        </p:nvSpPr>
        <p:spPr>
          <a:xfrm>
            <a:off x="4779495" y="1735138"/>
            <a:ext cx="3931920" cy="8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40"/>
              <a:buNone/>
              <a:defRPr sz="26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4"/>
          </p:nvPr>
        </p:nvSpPr>
        <p:spPr>
          <a:xfrm>
            <a:off x="4779495" y="2590800"/>
            <a:ext cx="3931920" cy="353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🡽"/>
              <a:defRPr sz="22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🡽"/>
              <a:defRPr sz="2000"/>
            </a:lvl2pPr>
            <a:lvl3pPr marL="1371600" lvl="2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🡽"/>
              <a:defRPr sz="1800"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SzPts val="1440"/>
              <a:buChar char="🡽"/>
              <a:defRPr sz="16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99" name="Google Shape;99;p23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100" name="Google Shape;100;p2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Char char="🡽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980"/>
              <a:buFont typeface="Noto Sans Symbols"/>
              <a:buChar char="🡽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🡽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147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1470" algn="l" rtl="0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147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1470" algn="l" rtl="0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Char char="🡽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748465" y="6462465"/>
            <a:ext cx="395534" cy="3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 descr="Uma imagem contendo objeto, verde&#10;&#10;Descrição gerada automaticament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15809" y="6524325"/>
            <a:ext cx="332655" cy="3326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da"/>
              <a:buNone/>
              <a:defRPr sz="4600" b="0" i="0" u="none" strike="noStrike" cap="none">
                <a:solidFill>
                  <a:schemeClr val="dk2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⚫"/>
              <a:defRPr sz="2600" b="0" i="0" u="none" strike="noStrike" cap="none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7D848F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rgbClr val="7D848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dt" idx="10"/>
          </p:nvPr>
        </p:nvSpPr>
        <p:spPr>
          <a:xfrm rot="-5400000">
            <a:off x="7562943" y="46942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marR="0" lvl="1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marR="0" lvl="2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marR="0" lvl="3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marR="0" lvl="4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marR="0" lvl="5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marR="0" lvl="6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marR="0" lvl="7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marR="0" lvl="8" indent="0" algn="r" rtl="0">
              <a:spcBef>
                <a:spcPts val="0"/>
              </a:spcBef>
              <a:buNone/>
              <a:defRPr sz="4500">
                <a:solidFill>
                  <a:srgbClr val="A8ACB4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77" name="Google Shape;177;p31" descr="bevelDivider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772400" y="0"/>
            <a:ext cx="1071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 rot="-5400000">
            <a:off x="5769819" y="3208338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None/>
              <a:defRPr sz="2200" b="1" i="0" u="none" strike="noStrike" cap="none">
                <a:solidFill>
                  <a:srgbClr val="7D848F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riano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s13059-016-0881-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s13059-016-0881-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TUrtCY2k-w" TargetMode="External"/><Relationship Id="rId4" Type="http://schemas.openxmlformats.org/officeDocument/2006/relationships/hyperlink" Target="https://www.rna-seqblog.com/rpkm-fpkm-and-tpm-clearly-explaine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genomics.biomedcentral.com/articles/10.1186/s12864-015-1876-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878611/pdf/839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beshub.org/community/groups/coursesource/publications?id=2538&amp;v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492666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bt.30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545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0" y="620688"/>
            <a:ext cx="9144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pt-BR" sz="3600" b="1">
                <a:solidFill>
                  <a:srgbClr val="FFFFFF"/>
                </a:solidFill>
              </a:rPr>
              <a:t>CEN0485 – Introdução à Bioinformática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273" name="Google Shape;273;p1"/>
          <p:cNvSpPr txBox="1">
            <a:spLocks noGrp="1"/>
          </p:cNvSpPr>
          <p:nvPr>
            <p:ph type="subTitle" idx="1"/>
          </p:nvPr>
        </p:nvSpPr>
        <p:spPr>
          <a:xfrm>
            <a:off x="0" y="3501008"/>
            <a:ext cx="91440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t-BR" sz="2400">
                <a:solidFill>
                  <a:schemeClr val="dk1"/>
                </a:solidFill>
              </a:rPr>
              <a:t>Prof. Dr. rer. nat. Diego Mauricio Riaño Pachón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pt-BR">
                <a:solidFill>
                  <a:schemeClr val="dk1"/>
                </a:solidFill>
              </a:rPr>
              <a:t>Laboratório de Biologia Computacional, Evolutiva e de Sistemas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pt-BR">
                <a:solidFill>
                  <a:schemeClr val="dk1"/>
                </a:solidFill>
              </a:rPr>
              <a:t>Centro de Energia Nuclear na Agricultura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pt-BR">
                <a:solidFill>
                  <a:schemeClr val="dk1"/>
                </a:solidFill>
              </a:rPr>
              <a:t>Universidade de São Paulo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pt-BR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https://diriano.github.io/</a:t>
            </a:r>
            <a:r>
              <a:rPr lang="pt-BR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pt-BR">
                <a:solidFill>
                  <a:schemeClr val="dk1"/>
                </a:solidFill>
              </a:rPr>
              <a:t>diego.riano@cena.usp.br</a:t>
            </a:r>
            <a:endParaRPr/>
          </a:p>
        </p:txBody>
      </p:sp>
      <p:sp>
        <p:nvSpPr>
          <p:cNvPr id="274" name="Google Shape;274;p1"/>
          <p:cNvSpPr txBox="1"/>
          <p:nvPr/>
        </p:nvSpPr>
        <p:spPr>
          <a:xfrm>
            <a:off x="0" y="2197313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Transcriptômica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/>
              <a:t>Esquema geral das analises associadas a RNASeq</a:t>
            </a:r>
            <a:endParaRPr/>
          </a:p>
        </p:txBody>
      </p:sp>
      <p:sp>
        <p:nvSpPr>
          <p:cNvPr id="331" name="Google Shape;331;p8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332" name="Google Shape;332;p8"/>
          <p:cNvSpPr/>
          <p:nvPr/>
        </p:nvSpPr>
        <p:spPr>
          <a:xfrm>
            <a:off x="-2930" y="6505599"/>
            <a:ext cx="6231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https://genomebiology.biomedcentral.com/articles/10.1186/s13059-016-0881-8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241" y="1746378"/>
            <a:ext cx="7351906" cy="461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/>
              <a:t>Esquema geral de análise de dados de RNASeq</a:t>
            </a:r>
            <a:endParaRPr/>
          </a:p>
        </p:txBody>
      </p:sp>
      <p:sp>
        <p:nvSpPr>
          <p:cNvPr id="339" name="Google Shape;339;p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340" name="Google Shape;340;p9"/>
          <p:cNvSpPr/>
          <p:nvPr/>
        </p:nvSpPr>
        <p:spPr>
          <a:xfrm>
            <a:off x="-17541" y="6227618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https://genomebiology.biomedcentral.com/articles/10.1186/s13059-016-0881-8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66" y="1760270"/>
            <a:ext cx="7187479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/>
              <a:t>Quantificação dos niveis de expressão dos genes e dos transcritos</a:t>
            </a:r>
            <a:endParaRPr/>
          </a:p>
        </p:txBody>
      </p:sp>
      <p:sp>
        <p:nvSpPr>
          <p:cNvPr id="347" name="Google Shape;347;p10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grpSp>
        <p:nvGrpSpPr>
          <p:cNvPr id="348" name="Google Shape;348;p10"/>
          <p:cNvGrpSpPr/>
          <p:nvPr/>
        </p:nvGrpSpPr>
        <p:grpSpPr>
          <a:xfrm>
            <a:off x="114997" y="5279808"/>
            <a:ext cx="6124054" cy="1626338"/>
            <a:chOff x="641919" y="3343526"/>
            <a:chExt cx="7445858" cy="2679411"/>
          </a:xfrm>
        </p:grpSpPr>
        <p:sp>
          <p:nvSpPr>
            <p:cNvPr id="349" name="Google Shape;349;p10"/>
            <p:cNvSpPr txBox="1"/>
            <p:nvPr/>
          </p:nvSpPr>
          <p:spPr>
            <a:xfrm>
              <a:off x="828154" y="3343526"/>
              <a:ext cx="7259623" cy="149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800"/>
                <a:buFont typeface="Corbel"/>
                <a:buNone/>
              </a:pPr>
              <a:r>
                <a:rPr lang="pt-BR" sz="2800" cap="non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rPr>
                <a:t>RPKM - </a:t>
              </a:r>
              <a:r>
                <a:rPr lang="pt-BR" sz="1400" i="1" cap="none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reads per kilobase per million mapped reads</a:t>
              </a:r>
              <a:endParaRPr sz="1600" i="1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 txBox="1"/>
            <p:nvPr/>
          </p:nvSpPr>
          <p:spPr>
            <a:xfrm>
              <a:off x="828154" y="3906045"/>
              <a:ext cx="7259623" cy="149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800"/>
                <a:buFont typeface="Corbel"/>
                <a:buNone/>
              </a:pPr>
              <a:r>
                <a:rPr lang="pt-BR" sz="2800" cap="non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rPr>
                <a:t>FPKM - </a:t>
              </a:r>
              <a:r>
                <a:rPr lang="pt-BR" sz="1400" i="1" cap="none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fragments per kilobase per million mapped reads</a:t>
              </a:r>
              <a:endParaRPr sz="1600" i="1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 txBox="1"/>
            <p:nvPr/>
          </p:nvSpPr>
          <p:spPr>
            <a:xfrm>
              <a:off x="641919" y="4523321"/>
              <a:ext cx="7259627" cy="149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800"/>
                <a:buFont typeface="Corbel"/>
                <a:buNone/>
              </a:pPr>
              <a:r>
                <a:rPr lang="pt-BR" sz="2800" cap="none" dirty="0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rPr>
                <a:t>  TPM    - </a:t>
              </a:r>
              <a:r>
                <a:rPr lang="pt-BR" sz="1400" i="1" cap="none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transcripts</a:t>
              </a:r>
              <a:r>
                <a:rPr lang="pt-BR" sz="1400" i="1" cap="none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per </a:t>
              </a:r>
              <a:r>
                <a:rPr lang="pt-BR" sz="1400" i="1" cap="none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million</a:t>
              </a:r>
              <a:endParaRPr sz="1600" i="1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0"/>
          <p:cNvSpPr txBox="1"/>
          <p:nvPr/>
        </p:nvSpPr>
        <p:spPr>
          <a:xfrm>
            <a:off x="262459" y="1874626"/>
            <a:ext cx="859579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de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originados pelo transcrito é uma medida da sua expressão, mas depende de: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Tamanho do transcrito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Profundidade do sequenciamento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Composição do transcrito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análises de expressão diferencial (DGE) é usado diretamente o numero de leituras, e corregido (normalizado: segundo a profundidade, composição,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O objetivo é determinar se a diferencia observada no número de leituras de cada condição é maior do que seria esperado por acaso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casos que se quer comparar diferentes transcritos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(isto NÃO é DGE) pode ser usado: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031" y="4894801"/>
            <a:ext cx="2521218" cy="1480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0"/>
          <p:cNvSpPr/>
          <p:nvPr/>
        </p:nvSpPr>
        <p:spPr>
          <a:xfrm>
            <a:off x="3518087" y="6258164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https://www.rna-seqblog.com/rpkm-fpkm-and-tpm-clearly-explained/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3518087" y="653516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https://www.youtube.com/watch?v=TTUrtCY2k-w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Strand-specific RNASeq</a:t>
            </a:r>
            <a:endParaRPr/>
          </a:p>
        </p:txBody>
      </p:sp>
      <p:sp>
        <p:nvSpPr>
          <p:cNvPr id="361" name="Google Shape;361;p11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362" name="Google Shape;362;p11"/>
          <p:cNvSpPr txBox="1"/>
          <p:nvPr/>
        </p:nvSpPr>
        <p:spPr>
          <a:xfrm>
            <a:off x="1335234" y="2910374"/>
            <a:ext cx="187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Condition X</a:t>
            </a:r>
            <a:endParaRPr/>
          </a:p>
        </p:txBody>
      </p:sp>
      <p:sp>
        <p:nvSpPr>
          <p:cNvPr id="363" name="Google Shape;363;p11"/>
          <p:cNvSpPr txBox="1"/>
          <p:nvPr/>
        </p:nvSpPr>
        <p:spPr>
          <a:xfrm>
            <a:off x="6144525" y="2897279"/>
            <a:ext cx="18646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Condition Y</a:t>
            </a:r>
            <a:endParaRPr/>
          </a:p>
        </p:txBody>
      </p:sp>
      <p:sp>
        <p:nvSpPr>
          <p:cNvPr id="364" name="Google Shape;364;p11"/>
          <p:cNvSpPr txBox="1"/>
          <p:nvPr/>
        </p:nvSpPr>
        <p:spPr>
          <a:xfrm>
            <a:off x="985781" y="2325598"/>
            <a:ext cx="2628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</a:t>
            </a:r>
            <a:r>
              <a:rPr lang="pt-BR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pt-BR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unknown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>
            <a:off x="393994" y="3798338"/>
            <a:ext cx="3420532" cy="872689"/>
            <a:chOff x="1102794" y="4177901"/>
            <a:chExt cx="6717018" cy="1294164"/>
          </a:xfrm>
        </p:grpSpPr>
        <p:cxnSp>
          <p:nvCxnSpPr>
            <p:cNvPr id="366" name="Google Shape;366;p11"/>
            <p:cNvCxnSpPr/>
            <p:nvPr/>
          </p:nvCxnSpPr>
          <p:spPr>
            <a:xfrm>
              <a:off x="1102794" y="4177901"/>
              <a:ext cx="6717018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7" name="Google Shape;367;p11"/>
            <p:cNvCxnSpPr/>
            <p:nvPr/>
          </p:nvCxnSpPr>
          <p:spPr>
            <a:xfrm>
              <a:off x="1102794" y="4965339"/>
              <a:ext cx="6717018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8" name="Google Shape;368;p11"/>
            <p:cNvSpPr/>
            <p:nvPr/>
          </p:nvSpPr>
          <p:spPr>
            <a:xfrm>
              <a:off x="3625853" y="4311593"/>
              <a:ext cx="2990911" cy="2506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25400" cap="flat" cmpd="sng">
              <a:solidFill>
                <a:srgbClr val="BA4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4BD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2957493" y="5147170"/>
              <a:ext cx="3358509" cy="25067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25400" cap="flat" cmpd="sng">
              <a:solidFill>
                <a:srgbClr val="696C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4BD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 txBox="1"/>
            <p:nvPr/>
          </p:nvSpPr>
          <p:spPr>
            <a:xfrm>
              <a:off x="3330617" y="4230044"/>
              <a:ext cx="2952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C4BD97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6321528" y="5102733"/>
              <a:ext cx="305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C4BD97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cxnSp>
        <p:nvCxnSpPr>
          <p:cNvPr id="372" name="Google Shape;372;p11"/>
          <p:cNvCxnSpPr/>
          <p:nvPr/>
        </p:nvCxnSpPr>
        <p:spPr>
          <a:xfrm rot="10800000" flipH="1">
            <a:off x="1678821" y="3627320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11"/>
          <p:cNvCxnSpPr/>
          <p:nvPr/>
        </p:nvCxnSpPr>
        <p:spPr>
          <a:xfrm rot="10800000" flipH="1">
            <a:off x="1791531" y="3720185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p11"/>
          <p:cNvCxnSpPr/>
          <p:nvPr/>
        </p:nvCxnSpPr>
        <p:spPr>
          <a:xfrm rot="10800000" flipH="1">
            <a:off x="1943931" y="364180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5" name="Google Shape;375;p11"/>
          <p:cNvCxnSpPr/>
          <p:nvPr/>
        </p:nvCxnSpPr>
        <p:spPr>
          <a:xfrm rot="10800000" flipH="1">
            <a:off x="2096331" y="3732580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Google Shape;376;p11"/>
          <p:cNvCxnSpPr/>
          <p:nvPr/>
        </p:nvCxnSpPr>
        <p:spPr>
          <a:xfrm rot="10800000" flipH="1">
            <a:off x="2001883" y="3534390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Google Shape;377;p11"/>
          <p:cNvCxnSpPr/>
          <p:nvPr/>
        </p:nvCxnSpPr>
        <p:spPr>
          <a:xfrm rot="10800000" flipH="1">
            <a:off x="2333403" y="3693405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8" name="Google Shape;378;p11"/>
          <p:cNvCxnSpPr/>
          <p:nvPr/>
        </p:nvCxnSpPr>
        <p:spPr>
          <a:xfrm rot="10800000" flipH="1">
            <a:off x="2238172" y="3620705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9" name="Google Shape;379;p11"/>
          <p:cNvCxnSpPr/>
          <p:nvPr/>
        </p:nvCxnSpPr>
        <p:spPr>
          <a:xfrm rot="10800000" flipH="1">
            <a:off x="2569418" y="3726800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p11"/>
          <p:cNvCxnSpPr/>
          <p:nvPr/>
        </p:nvCxnSpPr>
        <p:spPr>
          <a:xfrm rot="10800000" flipH="1">
            <a:off x="2474461" y="3541519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1" name="Google Shape;381;p11"/>
          <p:cNvCxnSpPr/>
          <p:nvPr/>
        </p:nvCxnSpPr>
        <p:spPr>
          <a:xfrm rot="10800000" flipH="1">
            <a:off x="2490038" y="3640486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11"/>
          <p:cNvCxnSpPr/>
          <p:nvPr/>
        </p:nvCxnSpPr>
        <p:spPr>
          <a:xfrm rot="10800000" flipH="1">
            <a:off x="2701747" y="3686790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3" name="Google Shape;383;p11"/>
          <p:cNvCxnSpPr/>
          <p:nvPr/>
        </p:nvCxnSpPr>
        <p:spPr>
          <a:xfrm rot="10800000" flipH="1">
            <a:off x="2895994" y="3739388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4" name="Google Shape;384;p11"/>
          <p:cNvCxnSpPr/>
          <p:nvPr/>
        </p:nvCxnSpPr>
        <p:spPr>
          <a:xfrm rot="10800000" flipH="1">
            <a:off x="2822592" y="360734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5" name="Google Shape;385;p11"/>
          <p:cNvCxnSpPr/>
          <p:nvPr/>
        </p:nvCxnSpPr>
        <p:spPr>
          <a:xfrm rot="10800000" flipH="1">
            <a:off x="3014138" y="3667074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6" name="Google Shape;386;p11"/>
          <p:cNvGrpSpPr/>
          <p:nvPr/>
        </p:nvGrpSpPr>
        <p:grpSpPr>
          <a:xfrm>
            <a:off x="5203285" y="3785243"/>
            <a:ext cx="3420532" cy="872689"/>
            <a:chOff x="1102794" y="4177901"/>
            <a:chExt cx="6717018" cy="1294164"/>
          </a:xfrm>
        </p:grpSpPr>
        <p:cxnSp>
          <p:nvCxnSpPr>
            <p:cNvPr id="387" name="Google Shape;387;p11"/>
            <p:cNvCxnSpPr/>
            <p:nvPr/>
          </p:nvCxnSpPr>
          <p:spPr>
            <a:xfrm>
              <a:off x="1102794" y="4177901"/>
              <a:ext cx="6717018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" name="Google Shape;388;p11"/>
            <p:cNvCxnSpPr/>
            <p:nvPr/>
          </p:nvCxnSpPr>
          <p:spPr>
            <a:xfrm>
              <a:off x="1102794" y="4965339"/>
              <a:ext cx="6717018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9" name="Google Shape;389;p11"/>
            <p:cNvSpPr/>
            <p:nvPr/>
          </p:nvSpPr>
          <p:spPr>
            <a:xfrm>
              <a:off x="3625853" y="4311593"/>
              <a:ext cx="2990911" cy="2506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25400" cap="flat" cmpd="sng">
              <a:solidFill>
                <a:srgbClr val="BA4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4BD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2957493" y="5147170"/>
              <a:ext cx="3358509" cy="25067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25400" cap="flat" cmpd="sng">
              <a:solidFill>
                <a:srgbClr val="696C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4BD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 txBox="1"/>
            <p:nvPr/>
          </p:nvSpPr>
          <p:spPr>
            <a:xfrm>
              <a:off x="3330617" y="4230044"/>
              <a:ext cx="2952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C4BD97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92" name="Google Shape;392;p11"/>
            <p:cNvSpPr txBox="1"/>
            <p:nvPr/>
          </p:nvSpPr>
          <p:spPr>
            <a:xfrm>
              <a:off x="6321528" y="5102733"/>
              <a:ext cx="305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C4BD97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cxnSp>
        <p:nvCxnSpPr>
          <p:cNvPr id="393" name="Google Shape;393;p11"/>
          <p:cNvCxnSpPr/>
          <p:nvPr/>
        </p:nvCxnSpPr>
        <p:spPr>
          <a:xfrm rot="10800000" flipH="1">
            <a:off x="6496896" y="358133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4" name="Google Shape;394;p11"/>
          <p:cNvCxnSpPr/>
          <p:nvPr/>
        </p:nvCxnSpPr>
        <p:spPr>
          <a:xfrm rot="10800000" flipH="1">
            <a:off x="6609606" y="367420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Google Shape;395;p11"/>
          <p:cNvCxnSpPr/>
          <p:nvPr/>
        </p:nvCxnSpPr>
        <p:spPr>
          <a:xfrm rot="10800000" flipH="1">
            <a:off x="6762006" y="3595819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6" name="Google Shape;396;p11"/>
          <p:cNvCxnSpPr/>
          <p:nvPr/>
        </p:nvCxnSpPr>
        <p:spPr>
          <a:xfrm rot="10800000" flipH="1">
            <a:off x="6914406" y="368659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7" name="Google Shape;397;p11"/>
          <p:cNvCxnSpPr/>
          <p:nvPr/>
        </p:nvCxnSpPr>
        <p:spPr>
          <a:xfrm rot="10800000" flipH="1">
            <a:off x="6819958" y="348840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8" name="Google Shape;398;p11"/>
          <p:cNvCxnSpPr/>
          <p:nvPr/>
        </p:nvCxnSpPr>
        <p:spPr>
          <a:xfrm rot="10800000" flipH="1">
            <a:off x="7151478" y="364742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Google Shape;399;p11"/>
          <p:cNvCxnSpPr/>
          <p:nvPr/>
        </p:nvCxnSpPr>
        <p:spPr>
          <a:xfrm rot="10800000" flipH="1">
            <a:off x="7056247" y="357472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0" name="Google Shape;400;p11"/>
          <p:cNvCxnSpPr/>
          <p:nvPr/>
        </p:nvCxnSpPr>
        <p:spPr>
          <a:xfrm rot="10800000" flipH="1">
            <a:off x="7387493" y="368081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1" name="Google Shape;401;p11"/>
          <p:cNvCxnSpPr/>
          <p:nvPr/>
        </p:nvCxnSpPr>
        <p:spPr>
          <a:xfrm rot="10800000" flipH="1">
            <a:off x="7292536" y="3495536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2" name="Google Shape;402;p11"/>
          <p:cNvCxnSpPr/>
          <p:nvPr/>
        </p:nvCxnSpPr>
        <p:spPr>
          <a:xfrm rot="10800000" flipH="1">
            <a:off x="7308113" y="3594503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3" name="Google Shape;403;p11"/>
          <p:cNvCxnSpPr/>
          <p:nvPr/>
        </p:nvCxnSpPr>
        <p:spPr>
          <a:xfrm rot="10800000" flipH="1">
            <a:off x="7519822" y="364080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11"/>
          <p:cNvCxnSpPr/>
          <p:nvPr/>
        </p:nvCxnSpPr>
        <p:spPr>
          <a:xfrm rot="10800000" flipH="1">
            <a:off x="7714069" y="3693405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11"/>
          <p:cNvCxnSpPr/>
          <p:nvPr/>
        </p:nvCxnSpPr>
        <p:spPr>
          <a:xfrm rot="10800000" flipH="1">
            <a:off x="7640667" y="3561364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11"/>
          <p:cNvCxnSpPr/>
          <p:nvPr/>
        </p:nvCxnSpPr>
        <p:spPr>
          <a:xfrm rot="10800000" flipH="1">
            <a:off x="7832213" y="3621091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11"/>
          <p:cNvCxnSpPr/>
          <p:nvPr/>
        </p:nvCxnSpPr>
        <p:spPr>
          <a:xfrm rot="10800000" flipH="1">
            <a:off x="6294862" y="475047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11"/>
          <p:cNvCxnSpPr/>
          <p:nvPr/>
        </p:nvCxnSpPr>
        <p:spPr>
          <a:xfrm rot="10800000" flipH="1">
            <a:off x="6407572" y="484334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11"/>
          <p:cNvCxnSpPr/>
          <p:nvPr/>
        </p:nvCxnSpPr>
        <p:spPr>
          <a:xfrm rot="10800000" flipH="1">
            <a:off x="6559972" y="4764959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11"/>
          <p:cNvCxnSpPr/>
          <p:nvPr/>
        </p:nvCxnSpPr>
        <p:spPr>
          <a:xfrm rot="10800000" flipH="1">
            <a:off x="6712372" y="485573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11"/>
          <p:cNvCxnSpPr/>
          <p:nvPr/>
        </p:nvCxnSpPr>
        <p:spPr>
          <a:xfrm rot="10800000" flipH="1">
            <a:off x="6617924" y="465754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11"/>
          <p:cNvCxnSpPr/>
          <p:nvPr/>
        </p:nvCxnSpPr>
        <p:spPr>
          <a:xfrm rot="10800000" flipH="1">
            <a:off x="6949444" y="481656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11"/>
          <p:cNvCxnSpPr/>
          <p:nvPr/>
        </p:nvCxnSpPr>
        <p:spPr>
          <a:xfrm rot="10800000" flipH="1">
            <a:off x="6854213" y="4743862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11"/>
          <p:cNvCxnSpPr/>
          <p:nvPr/>
        </p:nvCxnSpPr>
        <p:spPr>
          <a:xfrm rot="10800000" flipH="1">
            <a:off x="7185459" y="484995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11"/>
          <p:cNvCxnSpPr/>
          <p:nvPr/>
        </p:nvCxnSpPr>
        <p:spPr>
          <a:xfrm rot="10800000" flipH="1">
            <a:off x="7090502" y="4664676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11"/>
          <p:cNvCxnSpPr/>
          <p:nvPr/>
        </p:nvCxnSpPr>
        <p:spPr>
          <a:xfrm rot="10800000" flipH="1">
            <a:off x="7106079" y="4763643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11"/>
          <p:cNvCxnSpPr/>
          <p:nvPr/>
        </p:nvCxnSpPr>
        <p:spPr>
          <a:xfrm rot="10800000" flipH="1">
            <a:off x="7317788" y="4809947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p11"/>
          <p:cNvCxnSpPr/>
          <p:nvPr/>
        </p:nvCxnSpPr>
        <p:spPr>
          <a:xfrm rot="10800000" flipH="1">
            <a:off x="7512035" y="4862545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9" name="Google Shape;419;p11"/>
          <p:cNvCxnSpPr/>
          <p:nvPr/>
        </p:nvCxnSpPr>
        <p:spPr>
          <a:xfrm rot="10800000" flipH="1">
            <a:off x="7438633" y="4730504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0" name="Google Shape;420;p11"/>
          <p:cNvCxnSpPr/>
          <p:nvPr/>
        </p:nvCxnSpPr>
        <p:spPr>
          <a:xfrm rot="10800000" flipH="1">
            <a:off x="7630179" y="4790231"/>
            <a:ext cx="236289" cy="661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21" name="Google Shape;421;p11"/>
          <p:cNvGraphicFramePr/>
          <p:nvPr/>
        </p:nvGraphicFramePr>
        <p:xfrm>
          <a:off x="1907704" y="4902408"/>
          <a:ext cx="5624925" cy="1839010"/>
        </p:xfrm>
        <a:graphic>
          <a:graphicData uri="http://schemas.openxmlformats.org/drawingml/2006/table">
            <a:tbl>
              <a:tblPr firstRow="1" bandRow="1">
                <a:noFill/>
                <a:tableStyleId>{19968014-8894-4D60-A5C5-1F82DCD9DC1B}</a:tableStyleId>
              </a:tblPr>
              <a:tblGrid>
                <a:gridCol w="11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4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Condition</a:t>
                      </a:r>
                      <a:endParaRPr/>
                    </a:p>
                  </a:txBody>
                  <a:tcPr marL="91450" marR="91450" marT="45725" marB="45725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Number of short reads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Real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nss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ss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b*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2" name="Google Shape;422;p11"/>
          <p:cNvSpPr txBox="1"/>
          <p:nvPr/>
        </p:nvSpPr>
        <p:spPr>
          <a:xfrm>
            <a:off x="5545055" y="2325598"/>
            <a:ext cx="2815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b is discovered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 txBox="1"/>
          <p:nvPr/>
        </p:nvSpPr>
        <p:spPr>
          <a:xfrm>
            <a:off x="483196" y="1616847"/>
            <a:ext cx="38820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strand-specific</a:t>
            </a:r>
            <a:endParaRPr/>
          </a:p>
        </p:txBody>
      </p:sp>
      <p:sp>
        <p:nvSpPr>
          <p:cNvPr id="424" name="Google Shape;424;p11"/>
          <p:cNvSpPr txBox="1"/>
          <p:nvPr/>
        </p:nvSpPr>
        <p:spPr>
          <a:xfrm>
            <a:off x="5442515" y="1616847"/>
            <a:ext cx="3011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Strand-specific</a:t>
            </a: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-47828" y="6666861"/>
            <a:ext cx="4572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https://bmcgenomics.biomedcentral.com/articles/10.1186/s12864-015-1876-7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2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RNASeq replicates</a:t>
            </a:r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432" name="Google Shape;4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678906"/>
            <a:ext cx="5700976" cy="510572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"/>
          <p:cNvSpPr/>
          <p:nvPr/>
        </p:nvSpPr>
        <p:spPr>
          <a:xfrm>
            <a:off x="4950296" y="5987547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https://www.ncbi.nlm.nih.gov/pmc/articles/PMC4878611/pdf/839.pdf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BDDD0-6B2B-EB7C-E400-834B15AC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expressão dos genes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626230A-14BA-654E-A168-87ABCE330F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2050" name="Picture 2" descr="Genome-Wide Analysis of Differential Gene Expression and Splicing in  Excitatory Neurons and Interneuron Subtypes | Journal of Neuroscience">
            <a:extLst>
              <a:ext uri="{FF2B5EF4-FFF2-40B4-BE49-F238E27FC236}">
                <a16:creationId xmlns:a16="http://schemas.microsoft.com/office/drawing/2014/main" id="{08E11643-06F7-D208-2AE2-4296C94B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1743212"/>
            <a:ext cx="4515694" cy="51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D7766B-591C-7E12-176E-B3730CF55DEE}"/>
              </a:ext>
            </a:extLst>
          </p:cNvPr>
          <p:cNvSpPr txBox="1"/>
          <p:nvPr/>
        </p:nvSpPr>
        <p:spPr>
          <a:xfrm>
            <a:off x="5496127" y="17014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https://www.jneurosci.org/content/40/5/958</a:t>
            </a:r>
          </a:p>
        </p:txBody>
      </p:sp>
    </p:spTree>
    <p:extLst>
      <p:ext uri="{BB962C8B-B14F-4D97-AF65-F5344CB8AC3E}">
        <p14:creationId xmlns:p14="http://schemas.microsoft.com/office/powerpoint/2010/main" val="240290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3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440" name="Google Shape;440;p13"/>
          <p:cNvSpPr txBox="1"/>
          <p:nvPr/>
        </p:nvSpPr>
        <p:spPr>
          <a:xfrm>
            <a:off x="284163" y="2967335"/>
            <a:ext cx="85740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https://qubeshub.org/community/groups/coursesource/publications?id=2538&amp;v=1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1C1B20"/>
                </a:solidFill>
                <a:highlight>
                  <a:srgbClr val="FFFFFF"/>
                </a:highlight>
              </a:rPr>
              <a:t>Teaching RNAseq at Undergraduate Institutions: A tutorial and R package from the Genome Consortium for Active Teaching</a:t>
            </a:r>
            <a:endParaRPr sz="1700">
              <a:solidFill>
                <a:srgbClr val="1C1B20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22DCA-2766-0327-A022-793FA322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pratica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E198BE9-FB13-4106-29DE-EDA979573D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0923AE-A53A-4C61-77D2-B90CE2720E10}"/>
              </a:ext>
            </a:extLst>
          </p:cNvPr>
          <p:cNvSpPr txBox="1"/>
          <p:nvPr/>
        </p:nvSpPr>
        <p:spPr>
          <a:xfrm>
            <a:off x="204281" y="1701497"/>
            <a:ext cx="7771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analisar dados do seguinte experimento (</a:t>
            </a:r>
            <a:r>
              <a:rPr lang="pt-BR" dirty="0">
                <a:hlinkClick r:id="rId2"/>
              </a:rPr>
              <a:t>https://pubmed.ncbi.nlm.nih.gov/24926665/</a:t>
            </a:r>
            <a:r>
              <a:rPr lang="pt-BR" dirty="0"/>
              <a:t>)</a:t>
            </a:r>
          </a:p>
          <a:p>
            <a:r>
              <a:rPr lang="pt-BR" dirty="0"/>
              <a:t>Efeito do tratamento com </a:t>
            </a:r>
            <a:r>
              <a:rPr lang="pt-BR" dirty="0" err="1"/>
              <a:t>glucocorticoides</a:t>
            </a:r>
            <a:r>
              <a:rPr lang="pt-BR" dirty="0"/>
              <a:t> no musculo liso de vias aéreas (ASM).</a:t>
            </a:r>
          </a:p>
          <a:p>
            <a:endParaRPr lang="pt-BR" dirty="0"/>
          </a:p>
          <a:p>
            <a:r>
              <a:rPr lang="pt-BR" dirty="0"/>
              <a:t>C</a:t>
            </a:r>
            <a:r>
              <a:rPr lang="en-US" dirty="0"/>
              <a:t>é</a:t>
            </a:r>
            <a:r>
              <a:rPr lang="pt-BR" dirty="0"/>
              <a:t>lulas primárias de ASM foram isoladas de quatro doadores de pulmão, sem doenças crônicas. Células de cada doador foram tratadas com 1uM DEX, ou com solução controle por 18h.</a:t>
            </a:r>
          </a:p>
          <a:p>
            <a:endParaRPr lang="pt-BR" dirty="0"/>
          </a:p>
          <a:p>
            <a:r>
              <a:rPr lang="pt-BR" dirty="0"/>
              <a:t>De cada amostra foi isolado RNA total. 1mg de RNA de cada amostra foi usado para sintetizar bibliotecas de </a:t>
            </a:r>
            <a:r>
              <a:rPr lang="pt-BR" dirty="0" err="1"/>
              <a:t>cDNA</a:t>
            </a:r>
            <a:r>
              <a:rPr lang="pt-BR" dirty="0"/>
              <a:t> com o kit </a:t>
            </a:r>
            <a:r>
              <a:rPr lang="pt-BR" dirty="0" err="1"/>
              <a:t>TruSeq</a:t>
            </a:r>
            <a:r>
              <a:rPr lang="pt-BR" dirty="0"/>
              <a:t> </a:t>
            </a:r>
            <a:r>
              <a:rPr lang="pt-BR" dirty="0" err="1"/>
              <a:t>RNASeq</a:t>
            </a:r>
            <a:r>
              <a:rPr lang="pt-BR" dirty="0"/>
              <a:t> sample prep. (</a:t>
            </a:r>
            <a:r>
              <a:rPr lang="pt-BR" dirty="0" err="1"/>
              <a:t>poly-A</a:t>
            </a:r>
            <a:r>
              <a:rPr lang="pt-BR" dirty="0"/>
              <a:t> </a:t>
            </a:r>
            <a:r>
              <a:rPr lang="pt-BR" dirty="0" err="1"/>
              <a:t>fishing</a:t>
            </a:r>
            <a:r>
              <a:rPr lang="pt-BR" dirty="0"/>
              <a:t>). Amostras sequenciadas num instrumento HiSeq2000 gerando leituras 2x75bp. </a:t>
            </a:r>
          </a:p>
          <a:p>
            <a:endParaRPr lang="pt-BR" dirty="0"/>
          </a:p>
          <a:p>
            <a:r>
              <a:rPr lang="pt-BR" dirty="0"/>
              <a:t>Cada amostra gerou em media 58.9 milhões de leituras brutas.</a:t>
            </a:r>
          </a:p>
          <a:p>
            <a:endParaRPr lang="pt-BR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77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Transcriptômica</a:t>
            </a:r>
            <a:endParaRPr/>
          </a:p>
        </p:txBody>
      </p:sp>
      <p:sp>
        <p:nvSpPr>
          <p:cNvPr id="280" name="Google Shape;280;p2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281" name="Google Shape;281;p2"/>
          <p:cNvSpPr txBox="1"/>
          <p:nvPr/>
        </p:nvSpPr>
        <p:spPr>
          <a:xfrm>
            <a:off x="820054" y="2084832"/>
            <a:ext cx="7503892" cy="72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4025" marR="0" lvl="0" indent="-454025" algn="just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⮚"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É a ômica responsável pelo estudo do transcriptoma de um organismo. </a:t>
            </a:r>
            <a:endParaRPr/>
          </a:p>
          <a:p>
            <a:pPr marL="0" marR="0" lvl="0" indent="0" algn="just" rtl="0"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2"/>
          <p:cNvPicPr preferRelativeResize="0"/>
          <p:nvPr/>
        </p:nvPicPr>
        <p:blipFill rotWithShape="1">
          <a:blip r:embed="rId3">
            <a:alphaModFix/>
          </a:blip>
          <a:srcRect l="9197" r="17331"/>
          <a:stretch/>
        </p:blipFill>
        <p:spPr>
          <a:xfrm>
            <a:off x="2687918" y="2425148"/>
            <a:ext cx="3768163" cy="418271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"/>
          <p:cNvSpPr/>
          <p:nvPr/>
        </p:nvSpPr>
        <p:spPr>
          <a:xfrm>
            <a:off x="3875079" y="6470704"/>
            <a:ext cx="16161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Adaptado de VERDI et al., 2019 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 dirty="0"/>
              <a:t>O Transcriptoma</a:t>
            </a:r>
            <a:endParaRPr dirty="0"/>
          </a:p>
        </p:txBody>
      </p:sp>
      <p:sp>
        <p:nvSpPr>
          <p:cNvPr id="296" name="Google Shape;296;p4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297" name="Google Shape;297;p4"/>
          <p:cNvSpPr txBox="1"/>
          <p:nvPr/>
        </p:nvSpPr>
        <p:spPr>
          <a:xfrm>
            <a:off x="283648" y="2061472"/>
            <a:ext cx="85740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células contem diversos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transcritos, e todos eles contribuem para o funcionamento do organismo. O transcriptoma é o conjunto de todos os transcritos dentro uma célula, com suas abundancias, em uma condição especifica.  Esse conjunto, e suas abundancias, variam com o estagio de desenvolvimento, o estado </a:t>
            </a:r>
            <a:r>
              <a:rPr lang="pt-B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mutacional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até com o estádio de uma doença. Determinar o transcriptoma em um momento especifico é crucial para entender a funcionalidade do genoma</a:t>
            </a:r>
            <a:r>
              <a:rPr lang="pt-BR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sequenciamento com tecnologias de segunda e terceira geração de sequenciamento de ácidos nucleicos e uma ferramenta poderosa para determinar o transcriptoma de qualquer célula.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"/>
          <p:cNvSpPr txBox="1"/>
          <p:nvPr/>
        </p:nvSpPr>
        <p:spPr>
          <a:xfrm>
            <a:off x="3734459" y="6505987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http://www.rnaseqforthenextgeneration.org/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endParaRPr/>
          </a:p>
        </p:txBody>
      </p:sp>
      <p:sp>
        <p:nvSpPr>
          <p:cNvPr id="289" name="Google Shape;289;p3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290" name="Google Shape;290;p3"/>
          <p:cNvSpPr txBox="1"/>
          <p:nvPr/>
        </p:nvSpPr>
        <p:spPr>
          <a:xfrm>
            <a:off x="284163" y="2852936"/>
            <a:ext cx="857408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motivações teria fazer um estudo de transcriptômica?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8D32F-2ABB-1CEF-79A9-90989846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Motivações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FA1099-7B04-9B39-1C52-0D7505640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7739D1-F9D9-35B1-19E9-04BEF77F8C3D}"/>
              </a:ext>
            </a:extLst>
          </p:cNvPr>
          <p:cNvSpPr txBox="1"/>
          <p:nvPr/>
        </p:nvSpPr>
        <p:spPr>
          <a:xfrm>
            <a:off x="284163" y="1701497"/>
            <a:ext cx="8574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dirty="0"/>
              <a:t>Detectar expressão diferencial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Determinar expressão alelo especifica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Quantificar o uso alternativo de transcritos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Descobrir novos transcritos/genes, </a:t>
            </a:r>
            <a:r>
              <a:rPr lang="pt-BR" sz="3200" dirty="0" err="1"/>
              <a:t>fussões</a:t>
            </a:r>
            <a:r>
              <a:rPr lang="pt-BR" sz="3200" dirty="0"/>
              <a:t> de genes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Analisar o perfil do transcriptoma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Identificar os transcritos de fato traduzidos (</a:t>
            </a:r>
            <a:r>
              <a:rPr lang="pt-BR" sz="3200" dirty="0" err="1"/>
              <a:t>ribosome</a:t>
            </a:r>
            <a:r>
              <a:rPr lang="pt-BR" sz="3200" dirty="0"/>
              <a:t> </a:t>
            </a:r>
            <a:r>
              <a:rPr lang="pt-BR" sz="3200" dirty="0" err="1"/>
              <a:t>profiling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1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Leitura obrigatoria</a:t>
            </a:r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305" name="Google Shape;305;p5"/>
          <p:cNvSpPr txBox="1"/>
          <p:nvPr/>
        </p:nvSpPr>
        <p:spPr>
          <a:xfrm>
            <a:off x="1403648" y="205842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https://www.nature.com/articles/nbt.3015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128" y="2636912"/>
            <a:ext cx="58007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C80BF-EE50-AF70-1F68-37E8FE77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Material de entrada e tipo de sequenciamento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8234E27-AEA0-27EB-7DAF-0B9D470A90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09D941FB-6CC5-FC1B-A2C7-F55F0E29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19" y="2003898"/>
            <a:ext cx="5693596" cy="48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CD6A514-2A19-D72B-04C3-3FCB92406C31}"/>
              </a:ext>
            </a:extLst>
          </p:cNvPr>
          <p:cNvSpPr txBox="1"/>
          <p:nvPr/>
        </p:nvSpPr>
        <p:spPr>
          <a:xfrm>
            <a:off x="1" y="2081719"/>
            <a:ext cx="27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Tenha cuidado com os efeito de lotes, por ex. local de sequenciamento</a:t>
            </a:r>
          </a:p>
        </p:txBody>
      </p:sp>
    </p:spTree>
    <p:extLst>
      <p:ext uri="{BB962C8B-B14F-4D97-AF65-F5344CB8AC3E}">
        <p14:creationId xmlns:p14="http://schemas.microsoft.com/office/powerpoint/2010/main" val="93655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Transcriptoma</a:t>
            </a:r>
            <a:endParaRPr/>
          </a:p>
        </p:txBody>
      </p:sp>
      <p:sp>
        <p:nvSpPr>
          <p:cNvPr id="312" name="Google Shape;312;p6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313" name="Google Shape;313;p6"/>
          <p:cNvSpPr txBox="1"/>
          <p:nvPr/>
        </p:nvSpPr>
        <p:spPr>
          <a:xfrm>
            <a:off x="768096" y="2084832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016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None/>
            </a:pPr>
            <a:r>
              <a:rPr lang="pt-BR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Coleção de transcritos (RNAs) em uma célula, e sua quantidade, para um estágio de desenvolvimento específico ou condição fisiológica.</a:t>
            </a:r>
            <a:endParaRPr sz="22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Char char="🡽"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mRNAs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Char char="🡽"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rRNAs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Char char="🡽"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tRNAs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Char char="🡽"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microRNAs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96" y="4941168"/>
            <a:ext cx="28575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960" y="2962666"/>
            <a:ext cx="3746292" cy="268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pt-BR"/>
              <a:t>RNASeq</a:t>
            </a:r>
            <a:endParaRPr/>
          </a:p>
        </p:txBody>
      </p:sp>
      <p:sp>
        <p:nvSpPr>
          <p:cNvPr id="321" name="Google Shape;321;p7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275436" y="6263352"/>
            <a:ext cx="4641893" cy="41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 R, Shirley N, Bleackley M, Dolan S, Shafee T (2017)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https://journals.plos.org/ploscompbiol/article?id=10.1371/journal.pcbi.1005457</a:t>
            </a:r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40" y="5904856"/>
            <a:ext cx="2804969" cy="3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7"/>
          <p:cNvSpPr/>
          <p:nvPr/>
        </p:nvSpPr>
        <p:spPr>
          <a:xfrm>
            <a:off x="5281766" y="1598222"/>
            <a:ext cx="3740571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AutoNum type="arabicPeriod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Transcritos de </a:t>
            </a:r>
            <a:r>
              <a:rPr lang="pt-B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 maduros.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AutoNum type="arabicPeriod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mRNA é extraído do organismo e a transcriptase reversa é usada para copiar o mRNA em um cDNA de cadeia dupla estável (</a:t>
            </a: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ds-cDNA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AutoNum type="arabicPeriod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fragmentos de</a:t>
            </a: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ds-cDNA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sequenciado utilizando métodos de sequenciamento de alta produtividade, com leituras curtas o compridas.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AutoNum type="arabicPeriod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leituras podem ser alinhadas a uma referencia (genoma o transcriptomas) ou montadas de novo para reconstruir quais regiões do genoma estão sendo transcritas.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Obs.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Esses dados podem ser usados ​​para anotar onde estão os genes expressos, seus níveis de expressão relativa e quaisquer variantes alternativas.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812" y="1760561"/>
            <a:ext cx="4899600" cy="38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pectro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al">
  <a:themeElements>
    <a:clrScheme name="Metal">
      <a:dk1>
        <a:srgbClr val="000000"/>
      </a:dk1>
      <a:lt1>
        <a:srgbClr val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928</Words>
  <Application>Microsoft Office PowerPoint</Application>
  <PresentationFormat>Apresentação na tela (4:3)</PresentationFormat>
  <Paragraphs>132</Paragraphs>
  <Slides>17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Corbel</vt:lpstr>
      <vt:lpstr>Calibri</vt:lpstr>
      <vt:lpstr>Arial</vt:lpstr>
      <vt:lpstr>Monda</vt:lpstr>
      <vt:lpstr>Noto Sans Symbols</vt:lpstr>
      <vt:lpstr>Espectro</vt:lpstr>
      <vt:lpstr>Metal</vt:lpstr>
      <vt:lpstr>CEN0485 – Introdução à Bioinformática</vt:lpstr>
      <vt:lpstr>Transcriptômica</vt:lpstr>
      <vt:lpstr>O Transcriptoma</vt:lpstr>
      <vt:lpstr>Apresentação do PowerPoint</vt:lpstr>
      <vt:lpstr>Motivações</vt:lpstr>
      <vt:lpstr>Leitura obrigatoria</vt:lpstr>
      <vt:lpstr>Material de entrada e tipo de sequenciamento</vt:lpstr>
      <vt:lpstr>Transcriptoma</vt:lpstr>
      <vt:lpstr>RNASeq</vt:lpstr>
      <vt:lpstr>Esquema geral das analises associadas a RNASeq</vt:lpstr>
      <vt:lpstr>Esquema geral de análise de dados de RNASeq</vt:lpstr>
      <vt:lpstr>Quantificação dos niveis de expressão dos genes e dos transcritos</vt:lpstr>
      <vt:lpstr>Strand-specific RNASeq</vt:lpstr>
      <vt:lpstr>RNASeq replicates</vt:lpstr>
      <vt:lpstr>Análise da expressão dos genes</vt:lpstr>
      <vt:lpstr>Apresentação do PowerPoint</vt:lpstr>
      <vt:lpstr>Aula pratica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CEN0485 – Introdução à Bioinformática</dc:title>
  <dc:creator>Diego Mauricio Riaño Pachón</dc:creator>
  <cp:lastModifiedBy>Diego Mauricio Riaño Pachón</cp:lastModifiedBy>
  <cp:revision>3</cp:revision>
  <dcterms:created xsi:type="dcterms:W3CDTF">2011-03-21T00:06:24Z</dcterms:created>
  <dcterms:modified xsi:type="dcterms:W3CDTF">2022-06-30T16:16:15Z</dcterms:modified>
</cp:coreProperties>
</file>