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9" r:id="rId15"/>
    <p:sldId id="290" r:id="rId16"/>
    <p:sldId id="291" r:id="rId17"/>
    <p:sldId id="295" r:id="rId18"/>
    <p:sldId id="293" r:id="rId19"/>
    <p:sldId id="280" r:id="rId20"/>
    <p:sldId id="297" r:id="rId21"/>
    <p:sldId id="281" r:id="rId22"/>
    <p:sldId id="298" r:id="rId23"/>
    <p:sldId id="282" r:id="rId24"/>
    <p:sldId id="283" r:id="rId25"/>
    <p:sldId id="284" r:id="rId26"/>
    <p:sldId id="285" r:id="rId27"/>
    <p:sldId id="286" r:id="rId28"/>
    <p:sldId id="287" r:id="rId29"/>
    <p:sldId id="299" r:id="rId3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66"/>
    <a:srgbClr val="4D4D4D"/>
    <a:srgbClr val="1E4D4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45" autoAdjust="0"/>
    <p:restoredTop sz="94600"/>
  </p:normalViewPr>
  <p:slideViewPr>
    <p:cSldViewPr>
      <p:cViewPr varScale="1">
        <p:scale>
          <a:sx n="61" d="100"/>
          <a:sy n="61" d="100"/>
        </p:scale>
        <p:origin x="-1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fld id="{7A38E05A-515E-4156-B432-ED7FB4A29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fld id="{09497B18-CEB1-431F-A533-A1848039C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66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E76A1E-973D-42B0-983A-6267D2EFF8AD}" type="slidenum">
              <a:rPr lang="en-US" altLang="pt-BR" smtClean="0">
                <a:latin typeface="Tahoma" charset="0"/>
              </a:rPr>
              <a:pPr/>
              <a:t>9</a:t>
            </a:fld>
            <a:endParaRPr lang="en-US" altLang="pt-BR" smtClean="0">
              <a:latin typeface="Tahoma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31" tIns="46516" rIns="93031" bIns="46516"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mtClean="0">
                <a:latin typeface="Tahoma" charset="0"/>
              </a:rPr>
              <a:t>Compensação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mtClean="0">
                <a:latin typeface="Tahoma" charset="0"/>
              </a:rPr>
              <a:t>Prof. Gilberto Shinyashiki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618EC1-F30D-44E2-82FA-4033545D7D47}" type="slidenum">
              <a:rPr lang="pt-BR" altLang="pt-BR" smtClean="0">
                <a:latin typeface="Tahoma" charset="0"/>
              </a:rPr>
              <a:pPr/>
              <a:t>29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D4C0A35-BE12-4E82-AA80-7CCC953B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1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FC990-9B31-4D7A-93BA-10999A97E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1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3425F-3875-48AA-AF7D-A7DAA0E45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934200" cy="10668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905000" y="1447800"/>
            <a:ext cx="6934200" cy="46482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31B5-6091-44CD-8305-0195A8784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0DD5D-09DD-4E94-9031-E3BFEDC53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5569-2A98-4E7D-A596-15929657F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4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302E-FE18-4008-9E49-5E1F3353C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4F11C-996A-4687-AECA-2C565188F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5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79B66-1C32-464F-95AB-31F361DD7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9E04C-5097-420A-BB00-92E84792B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6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1E07-91FC-41A1-84AA-306F2CBC9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2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3F0B5-B9ED-41D0-A995-9BE8F457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0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Clique para editar os estilos do texto mestre</a:t>
            </a:r>
          </a:p>
          <a:p>
            <a:pPr lvl="1"/>
            <a:r>
              <a:rPr lang="en-US" altLang="pt-BR" smtClean="0"/>
              <a:t>Segundo nível</a:t>
            </a:r>
          </a:p>
          <a:p>
            <a:pPr lvl="2"/>
            <a:r>
              <a:rPr lang="en-US" altLang="pt-BR" smtClean="0"/>
              <a:t>Terceiro nível</a:t>
            </a:r>
          </a:p>
          <a:p>
            <a:pPr lvl="3"/>
            <a:r>
              <a:rPr lang="en-US" altLang="pt-BR" smtClean="0"/>
              <a:t>Quarto nível</a:t>
            </a:r>
          </a:p>
          <a:p>
            <a:pPr lvl="4"/>
            <a:r>
              <a:rPr lang="en-US" altLang="pt-BR" smtClean="0"/>
              <a:t>Quinto nível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5E09BF4B-E2E0-4CA1-A52C-E2D01CEBA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lnSpc>
          <a:spcPts val="30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943600"/>
            <a:ext cx="857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pt-BR" sz="5600" smtClean="0">
                <a:solidFill>
                  <a:schemeClr val="accent2"/>
                </a:solidFill>
              </a:rPr>
              <a:t>Compensação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ts val="3500"/>
              </a:lnSpc>
              <a:spcBef>
                <a:spcPts val="3500"/>
              </a:spcBef>
            </a:pPr>
            <a:r>
              <a:rPr lang="en-US" altLang="pt-BR" sz="3200" smtClean="0"/>
              <a:t>Introdução</a:t>
            </a:r>
            <a:r>
              <a:rPr lang="en-US" altLang="pt-BR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accent2"/>
                </a:solidFill>
              </a:rPr>
              <a:t>Sistemas de remuneração e a organização</a:t>
            </a:r>
            <a:r>
              <a:rPr lang="pt-BR" altLang="pt-BR" b="1" u="sng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Influenciar a estrutura organizacional</a:t>
            </a:r>
            <a:endParaRPr lang="pt-BR" altLang="pt-BR" u="sng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algn="just" eaLnBrk="1" hangingPunct="1">
              <a:spcBef>
                <a:spcPts val="600"/>
              </a:spcBef>
              <a:spcAft>
                <a:spcPts val="300"/>
              </a:spcAft>
            </a:pPr>
            <a:endParaRPr lang="pt-BR" altLang="pt-BR" u="sng" smtClean="0"/>
          </a:p>
          <a:p>
            <a:pPr eaLnBrk="1" hangingPunct="1"/>
            <a:r>
              <a:rPr lang="pt-BR" altLang="pt-BR" sz="2800" smtClean="0"/>
              <a:t>grau de diferença que pessoas em diversos partes da organização são tratadas no tocante a recompensas que recebem.</a:t>
            </a:r>
          </a:p>
          <a:p>
            <a:pPr eaLnBrk="1" hangingPunct="1"/>
            <a:r>
              <a:rPr lang="pt-BR" altLang="pt-BR" sz="2800" smtClean="0"/>
              <a:t>sistemas que tratam pessoas ou grupos diferentemente tendem a diferenciar a organização e podem causar comportamentos diferentes nos indivíduos e grupos.</a:t>
            </a:r>
          </a:p>
          <a:p>
            <a:pPr eaLnBrk="1" hangingPunct="1"/>
            <a:endParaRPr lang="pt-BR" altLang="pt-BR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smtClean="0"/>
              <a:t>Modelar a cultura organizacional</a:t>
            </a:r>
            <a:endParaRPr lang="pt-BR" altLang="pt-BR" sz="4200" u="sng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algn="just" eaLnBrk="1" hangingPunct="1">
              <a:spcBef>
                <a:spcPts val="600"/>
              </a:spcBef>
              <a:spcAft>
                <a:spcPts val="300"/>
              </a:spcAft>
            </a:pPr>
            <a:endParaRPr lang="pt-BR" altLang="pt-BR" sz="2800" u="sng" smtClean="0"/>
          </a:p>
          <a:p>
            <a:pPr eaLnBrk="1" hangingPunct="1"/>
            <a:r>
              <a:rPr lang="pt-BR" altLang="pt-BR" sz="2800" smtClean="0"/>
              <a:t>crenças sobre o que é recompensado na organização, o que é valorizado, o quanto a organização é justa e como as pessoas são tratadas</a:t>
            </a:r>
          </a:p>
          <a:p>
            <a:pPr eaLnBrk="1" hangingPunct="1"/>
            <a:endParaRPr lang="pt-BR" altLang="pt-BR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Manter os objetivos de custos</a:t>
            </a:r>
            <a:endParaRPr lang="pt-BR" altLang="pt-BR" u="sng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6934200" cy="4648200"/>
          </a:xfrm>
        </p:spPr>
        <p:txBody>
          <a:bodyPr/>
          <a:lstStyle/>
          <a:p>
            <a:pPr lvl="2" algn="just" eaLnBrk="1" hangingPunct="1">
              <a:spcBef>
                <a:spcPts val="600"/>
              </a:spcBef>
              <a:spcAft>
                <a:spcPts val="300"/>
              </a:spcAft>
            </a:pPr>
            <a:endParaRPr lang="pt-BR" altLang="pt-BR" u="sng" smtClean="0"/>
          </a:p>
          <a:p>
            <a:pPr eaLnBrk="1" hangingPunct="1"/>
            <a:r>
              <a:rPr lang="pt-BR" altLang="pt-BR" sz="2800" smtClean="0"/>
              <a:t>custo do salário por empregado deve ser mais baixo que o dos concorrentes  x  custo de pessoal em comparação ao volume e qualidade do produtos e serviços produzidos </a:t>
            </a:r>
          </a:p>
          <a:p>
            <a:pPr eaLnBrk="1" hangingPunct="1"/>
            <a:endParaRPr lang="pt-BR" altLang="pt-BR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5000" smtClean="0">
                <a:solidFill>
                  <a:schemeClr val="accent2"/>
                </a:solidFill>
              </a:rPr>
              <a:t>Compensação 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Conceitos e Objetivos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Compensação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Intrínseca</a:t>
            </a:r>
            <a:r>
              <a:rPr lang="pt-BR" altLang="pt-BR" sz="2800" smtClean="0"/>
              <a:t> – reflete o estado psicológico do empregado resultante do desempenho do seu trabalho</a:t>
            </a:r>
          </a:p>
          <a:p>
            <a:pPr eaLnBrk="1" hangingPunct="1"/>
            <a:r>
              <a:rPr lang="pt-BR" altLang="pt-BR" sz="3200" smtClean="0"/>
              <a:t>Extrínseco</a:t>
            </a:r>
            <a:r>
              <a:rPr lang="pt-BR" altLang="pt-BR" sz="2800" smtClean="0"/>
              <a:t> – recompensas monetárias e não monetárias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Compensação intrínseca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smtClean="0"/>
              <a:t>Variedade de habilidades</a:t>
            </a:r>
            <a:r>
              <a:rPr lang="pt-BR" altLang="pt-BR" sz="2400" smtClean="0"/>
              <a:t>: o grau que o cargo requer da pessoa para realizar as tarefas e envolve o uso de um número diferentes de habilidades e talentos</a:t>
            </a:r>
          </a:p>
          <a:p>
            <a:pPr eaLnBrk="1" hangingPunct="1"/>
            <a:r>
              <a:rPr lang="pt-BR" altLang="pt-BR" sz="2400" b="1" smtClean="0"/>
              <a:t>Identidade da trabalho</a:t>
            </a:r>
            <a:r>
              <a:rPr lang="pt-BR" altLang="pt-BR" sz="2400" smtClean="0"/>
              <a:t>: o grau que o cargo é importante para outros, tanto dentro como fora da empresa</a:t>
            </a:r>
          </a:p>
          <a:p>
            <a:pPr eaLnBrk="1" hangingPunct="1"/>
            <a:r>
              <a:rPr lang="pt-BR" altLang="pt-BR" sz="2400" b="1" smtClean="0"/>
              <a:t>Significado do trabalho</a:t>
            </a:r>
            <a:r>
              <a:rPr lang="pt-BR" altLang="pt-BR" sz="2400" smtClean="0"/>
              <a:t>: o grau que o cargo tem impacto na vida ou trabalho dos outros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Compensação intrínseca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smtClean="0"/>
              <a:t>Autonomia</a:t>
            </a:r>
            <a:r>
              <a:rPr lang="pt-BR" altLang="pt-BR" sz="2400" smtClean="0"/>
              <a:t>: a quantidade de liberdade, independência e discreção que o empregado tem em determinar como o trabalho é feito</a:t>
            </a:r>
          </a:p>
          <a:p>
            <a:pPr eaLnBrk="1" hangingPunct="1"/>
            <a:r>
              <a:rPr lang="pt-BR" altLang="pt-BR" sz="2400" b="1" smtClean="0"/>
              <a:t>Feedback</a:t>
            </a:r>
            <a:r>
              <a:rPr lang="pt-BR" altLang="pt-BR" sz="2400" smtClean="0"/>
              <a:t>: o grau que o cargo ou empregador proporciona ao empregado com informação clara e direta sobre os resultados do trabalho e do desempenho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34200" cy="685800"/>
          </a:xfrm>
        </p:spPr>
        <p:txBody>
          <a:bodyPr/>
          <a:lstStyle/>
          <a:p>
            <a:pPr eaLnBrk="1" hangingPunct="1"/>
            <a:r>
              <a:rPr lang="pt-BR" altLang="pt-BR" smtClean="0"/>
              <a:t>Compensação intrínseca (3)</a:t>
            </a:r>
          </a:p>
        </p:txBody>
      </p:sp>
      <p:graphicFrame>
        <p:nvGraphicFramePr>
          <p:cNvPr id="97362" name="Group 82"/>
          <p:cNvGraphicFramePr>
            <a:graphicFrameLocks noGrp="1"/>
          </p:cNvGraphicFramePr>
          <p:nvPr>
            <p:ph type="tbl" idx="1"/>
          </p:nvPr>
        </p:nvGraphicFramePr>
        <p:xfrm>
          <a:off x="1905000" y="1143000"/>
          <a:ext cx="6934200" cy="5383213"/>
        </p:xfrm>
        <a:graphic>
          <a:graphicData uri="http://schemas.openxmlformats.org/drawingml/2006/table">
            <a:tbl>
              <a:tblPr/>
              <a:tblGrid>
                <a:gridCol w="2286000"/>
                <a:gridCol w="487363"/>
                <a:gridCol w="2027237"/>
                <a:gridCol w="533400"/>
                <a:gridCol w="1600200"/>
              </a:tblGrid>
              <a:tr h="990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Características do cargo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Estado Psicológico 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Benefícios para o empregador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9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Variedade de Habilidades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Identidade do trabalho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Significado do trabalho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Experimenta trabalho significativo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Baixo turnover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Baixo absenteísmo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Desempenho superior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Maior satisfação no trabalho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1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Autonomia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Experimenta responsabilidade pelos resultados do trabalho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61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Feedback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Ganha conhecimento com os resultados das atividades do trabalho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1" name="AutoShape 44"/>
          <p:cNvSpPr>
            <a:spLocks noChangeArrowheads="1"/>
          </p:cNvSpPr>
          <p:nvPr/>
        </p:nvSpPr>
        <p:spPr bwMode="auto">
          <a:xfrm>
            <a:off x="4191000" y="3429000"/>
            <a:ext cx="381000" cy="1219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20512" name="AutoShape 49"/>
          <p:cNvSpPr>
            <a:spLocks noChangeArrowheads="1"/>
          </p:cNvSpPr>
          <p:nvPr/>
        </p:nvSpPr>
        <p:spPr bwMode="auto">
          <a:xfrm>
            <a:off x="6781800" y="3429000"/>
            <a:ext cx="381000" cy="1219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Compensação Extrínseca</a:t>
            </a:r>
            <a:endParaRPr lang="pt-BR" altLang="pt-BR" b="1" u="sng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pt-BR" altLang="pt-BR" b="1" u="sng" smtClean="0"/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altLang="pt-BR" sz="2800" smtClean="0"/>
              <a:t>Compensação se refere a todas as formas de retornos financeiros e serviços tangíveis e benefícios que os empregados recebem como parte da relação de emprego.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accent2"/>
                </a:solidFill>
              </a:rPr>
              <a:t>Sistemas de remuneração e o indivíduo</a:t>
            </a:r>
            <a:endParaRPr lang="pt-BR" altLang="pt-BR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Componentes do sistema de compensação</a:t>
            </a:r>
            <a:endParaRPr lang="pt-BR" altLang="pt-BR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pt-BR" altLang="pt-BR" sz="2800" smtClean="0"/>
              <a:t>As formas básicas são: </a:t>
            </a:r>
          </a:p>
          <a:p>
            <a:pPr eaLnBrk="1" hangingPunct="1"/>
            <a:r>
              <a:rPr lang="pt-BR" altLang="pt-BR" sz="2800" b="1" smtClean="0"/>
              <a:t>Remuneração fixa</a:t>
            </a:r>
            <a:r>
              <a:rPr lang="pt-BR" altLang="pt-BR" sz="2800" smtClean="0"/>
              <a:t>: Salário base (por habilidade ou cargo)</a:t>
            </a:r>
          </a:p>
          <a:p>
            <a:pPr eaLnBrk="1" hangingPunct="1"/>
            <a:r>
              <a:rPr lang="pt-BR" altLang="pt-BR" sz="2800" b="1" smtClean="0"/>
              <a:t>Remuneração indireta</a:t>
            </a:r>
            <a:r>
              <a:rPr lang="pt-BR" altLang="pt-BR" sz="2800" smtClean="0"/>
              <a:t>: benefícios	</a:t>
            </a:r>
          </a:p>
          <a:p>
            <a:pPr eaLnBrk="1" hangingPunct="1"/>
            <a:r>
              <a:rPr lang="pt-BR" altLang="pt-BR" sz="2800" b="1" smtClean="0"/>
              <a:t>Remuneração variável</a:t>
            </a:r>
            <a:r>
              <a:rPr lang="pt-BR" altLang="pt-BR" sz="2800" smtClean="0"/>
              <a:t>: Mérito, peças, bônus, planos de incentivo, comissão	</a:t>
            </a:r>
          </a:p>
          <a:p>
            <a:pPr eaLnBrk="1" hangingPunct="1"/>
            <a:r>
              <a:rPr lang="pt-BR" altLang="pt-BR" sz="2800" b="1" smtClean="0"/>
              <a:t>Formas especiais de recompensa:</a:t>
            </a:r>
            <a:r>
              <a:rPr lang="pt-BR" altLang="pt-BR" sz="2800" smtClean="0"/>
              <a:t> Participação em lucros, resultados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Objetivos básicos de um sistema de compensação</a:t>
            </a:r>
            <a:endParaRPr lang="pt-BR" altLang="pt-BR" u="sng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6934200" cy="4114800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altLang="pt-BR" sz="2800" b="1" smtClean="0"/>
              <a:t>Objetivo de eficiência</a:t>
            </a:r>
            <a:r>
              <a:rPr lang="pt-BR" altLang="pt-BR" sz="2800" smtClean="0"/>
              <a:t>: ligados ao sucesso do negócio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pt-BR" altLang="pt-BR" sz="2800" smtClean="0"/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altLang="pt-BR" sz="2800" b="1" smtClean="0"/>
              <a:t>Equidade</a:t>
            </a:r>
            <a:r>
              <a:rPr lang="pt-BR" altLang="pt-BR" sz="2800" smtClean="0"/>
              <a:t>: reconhecer tanto as contribuições de cada empregado e necessidades dos empregados.</a:t>
            </a:r>
          </a:p>
          <a:p>
            <a:pPr eaLnBrk="1" hangingPunct="1"/>
            <a:endParaRPr lang="pt-BR" altLang="pt-BR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Perspectiva Estratégica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667000" y="1371600"/>
            <a:ext cx="1800225" cy="719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FFFF66"/>
                </a:solidFill>
              </a:rPr>
              <a:t>Estratégia de Negócio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3429000" y="2286000"/>
            <a:ext cx="1800225" cy="719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FFFF66"/>
                </a:solidFill>
              </a:rPr>
              <a:t>Estratégia de RH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4114800" y="3124200"/>
            <a:ext cx="1800225" cy="719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FFFF66"/>
                </a:solidFill>
              </a:rPr>
              <a:t>Estratégia de Compensação</a:t>
            </a: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5029200" y="3962400"/>
            <a:ext cx="1800225" cy="719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FFFF66"/>
                </a:solidFill>
              </a:rPr>
              <a:t>Sistema de compensação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5638800" y="4800600"/>
            <a:ext cx="2057400" cy="92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FFFF66"/>
                </a:solidFill>
              </a:rPr>
              <a:t>Comportamentos e atitudes dos empregados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6629400" y="5867400"/>
            <a:ext cx="1800225" cy="719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FFFF66"/>
                </a:solidFill>
              </a:rPr>
              <a:t>Vantagem competitiva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7086600" y="2944813"/>
            <a:ext cx="1800225" cy="968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FFFF66"/>
                </a:solidFill>
              </a:rPr>
              <a:t>Ambiente competitivo e trabalhista</a:t>
            </a:r>
          </a:p>
        </p:txBody>
      </p:sp>
      <p:sp>
        <p:nvSpPr>
          <p:cNvPr id="24586" name="AutoShape 13"/>
          <p:cNvSpPr>
            <a:spLocks noChangeArrowheads="1"/>
          </p:cNvSpPr>
          <p:nvPr/>
        </p:nvSpPr>
        <p:spPr bwMode="auto">
          <a:xfrm>
            <a:off x="2667000" y="2209800"/>
            <a:ext cx="457200" cy="6858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24587" name="AutoShape 14"/>
          <p:cNvSpPr>
            <a:spLocks noChangeArrowheads="1"/>
          </p:cNvSpPr>
          <p:nvPr/>
        </p:nvSpPr>
        <p:spPr bwMode="auto">
          <a:xfrm>
            <a:off x="3429000" y="3086100"/>
            <a:ext cx="457200" cy="6858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24588" name="AutoShape 15"/>
          <p:cNvSpPr>
            <a:spLocks noChangeArrowheads="1"/>
          </p:cNvSpPr>
          <p:nvPr/>
        </p:nvSpPr>
        <p:spPr bwMode="auto">
          <a:xfrm>
            <a:off x="4114800" y="3886200"/>
            <a:ext cx="457200" cy="6858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24589" name="AutoShape 16"/>
          <p:cNvSpPr>
            <a:spLocks noChangeArrowheads="1"/>
          </p:cNvSpPr>
          <p:nvPr/>
        </p:nvSpPr>
        <p:spPr bwMode="auto">
          <a:xfrm>
            <a:off x="5867400" y="5867400"/>
            <a:ext cx="457200" cy="6858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24590" name="AutoShape 17"/>
          <p:cNvSpPr>
            <a:spLocks noChangeArrowheads="1"/>
          </p:cNvSpPr>
          <p:nvPr/>
        </p:nvSpPr>
        <p:spPr bwMode="auto">
          <a:xfrm>
            <a:off x="4953000" y="4876800"/>
            <a:ext cx="457200" cy="6858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24591" name="AutoShape 19"/>
          <p:cNvSpPr>
            <a:spLocks noChangeArrowheads="1"/>
          </p:cNvSpPr>
          <p:nvPr/>
        </p:nvSpPr>
        <p:spPr bwMode="auto">
          <a:xfrm>
            <a:off x="6248400" y="3124200"/>
            <a:ext cx="5334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Decisões de política de compensação</a:t>
            </a:r>
            <a:endParaRPr lang="pt-BR" altLang="pt-BR" u="sng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6629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altLang="pt-BR" sz="2800" b="1" smtClean="0"/>
              <a:t>Consistência Interna</a:t>
            </a:r>
            <a:r>
              <a:rPr lang="pt-BR" altLang="pt-BR" sz="2800" smtClean="0"/>
              <a:t>: 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altLang="pt-BR" sz="2800" b="1" smtClean="0"/>
              <a:t>Competitividade externa</a:t>
            </a:r>
            <a:r>
              <a:rPr lang="pt-BR" altLang="pt-BR" sz="2800" smtClean="0"/>
              <a:t>: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altLang="pt-BR" sz="2800" b="1" smtClean="0"/>
              <a:t>Contribuições do empregado</a:t>
            </a:r>
            <a:r>
              <a:rPr lang="pt-BR" altLang="pt-BR" sz="2800" smtClean="0"/>
              <a:t>: refere-se a ênfase dada ao desempenho.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altLang="pt-BR" sz="2800" b="1" smtClean="0"/>
              <a:t>Administração</a:t>
            </a:r>
            <a:r>
              <a:rPr lang="pt-BR" altLang="pt-BR" sz="2800" smtClean="0"/>
              <a:t>: avaliar como o sistema está  funcionado, comunicar com empregados e avaliar se os sistema está atingindo seus objetivos.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mtClean="0"/>
              <a:t>Consistência Interna</a:t>
            </a:r>
            <a:endParaRPr lang="pt-BR" altLang="pt-BR" sz="3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pt-BR" altLang="pt-BR" sz="2800" smtClean="0"/>
              <a:t>refere-se a relação entre a estrutura de remuneração e o desenho da organização e do trabalho. </a:t>
            </a:r>
          </a:p>
          <a:p>
            <a:pPr eaLnBrk="1" hangingPunct="1"/>
            <a:r>
              <a:rPr lang="pt-BR" altLang="pt-BR" sz="2800" smtClean="0"/>
              <a:t>Foca a atenção na importância de desenhar uma estrutura de remuneração que apoie as relações e pressões internas da organização: estrutura organizacional, fluxo do trabalho, similaridades e diferenças do trabalho e dos empregados que o desempenha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0" y="19812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pt-BR" altLang="pt-BR" sz="2800">
                <a:latin typeface="Times New Roman" pitchFamily="18" charset="0"/>
              </a:rPr>
              <a:t>-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mtClean="0"/>
              <a:t>Consistência Interna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2800" smtClean="0"/>
              <a:t>foca no alinhamento das estrutura de pagamento com os comportamentos dos empregados que são coerentes com os objetivos do negócio e garantem que os empregados acreditem que a remuneração é justa.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34200" cy="7112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pt-BR" altLang="pt-BR" smtClean="0"/>
              <a:t>Competitividade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6781800" cy="50292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ts val="2800"/>
              </a:lnSpc>
              <a:spcBef>
                <a:spcPts val="1100"/>
              </a:spcBef>
            </a:pPr>
            <a:r>
              <a:rPr lang="pt-BR" altLang="pt-BR" sz="2800" smtClean="0"/>
              <a:t>Apesar do nível de remuneração ser o componente principal, competitividade inclui o mix de formas de remuneração (bônus, benefícios), oportunidades de carreira, treinamento, trabalhos especiais, ou a estabilidade financeira da empresa.</a:t>
            </a:r>
          </a:p>
          <a:p>
            <a:pPr eaLnBrk="1" hangingPunct="1">
              <a:lnSpc>
                <a:spcPts val="2800"/>
              </a:lnSpc>
              <a:spcBef>
                <a:spcPts val="1100"/>
              </a:spcBef>
            </a:pPr>
            <a:r>
              <a:rPr lang="pt-BR" altLang="pt-BR" sz="2800" smtClean="0"/>
              <a:t>Competitividade é expressa por estabelecer remuneração que são acima, abaixo ou na média do mercado.</a:t>
            </a:r>
          </a:p>
          <a:p>
            <a:pPr eaLnBrk="1" hangingPunct="1">
              <a:lnSpc>
                <a:spcPts val="2800"/>
              </a:lnSpc>
              <a:spcBef>
                <a:spcPts val="1100"/>
              </a:spcBef>
            </a:pPr>
            <a:r>
              <a:rPr lang="pt-BR" altLang="pt-BR" sz="2800" smtClean="0"/>
              <a:t>Foca dois objetivos: 1) controle do custo do trabalho e 2) atrair e reter empregados.</a:t>
            </a:r>
            <a:r>
              <a:rPr lang="pt-BR" altLang="pt-BR" sz="3200" smtClean="0"/>
              <a:t>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95275"/>
            <a:ext cx="6934200" cy="466725"/>
          </a:xfrm>
        </p:spPr>
        <p:txBody>
          <a:bodyPr/>
          <a:lstStyle/>
          <a:p>
            <a:pPr eaLnBrk="1" hangingPunct="1"/>
            <a:r>
              <a:rPr lang="pt-BR" altLang="pt-BR" smtClean="0"/>
              <a:t>Modelo de Remuneração</a:t>
            </a:r>
          </a:p>
        </p:txBody>
      </p:sp>
      <p:grpSp>
        <p:nvGrpSpPr>
          <p:cNvPr id="29699" name="Group 28"/>
          <p:cNvGrpSpPr>
            <a:grpSpLocks/>
          </p:cNvGrpSpPr>
          <p:nvPr/>
        </p:nvGrpSpPr>
        <p:grpSpPr bwMode="auto">
          <a:xfrm>
            <a:off x="152400" y="1219200"/>
            <a:ext cx="8991600" cy="5026025"/>
            <a:chOff x="96" y="768"/>
            <a:chExt cx="5664" cy="3166"/>
          </a:xfrm>
        </p:grpSpPr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96" y="768"/>
              <a:ext cx="1152" cy="385"/>
            </a:xfrm>
            <a:prstGeom prst="rect">
              <a:avLst/>
            </a:prstGeom>
            <a:noFill/>
            <a:ln w="12700">
              <a:solidFill>
                <a:srgbClr val="FFFF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400" b="1">
                  <a:solidFill>
                    <a:srgbClr val="FFFF66"/>
                  </a:solidFill>
                  <a:latin typeface="Arial Narrow" pitchFamily="34" charset="0"/>
                </a:rPr>
                <a:t>POLÍTICAS</a:t>
              </a:r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1584" y="768"/>
              <a:ext cx="2304" cy="385"/>
            </a:xfrm>
            <a:prstGeom prst="rect">
              <a:avLst/>
            </a:prstGeom>
            <a:noFill/>
            <a:ln w="12700">
              <a:solidFill>
                <a:srgbClr val="FFFF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400" b="1">
                  <a:solidFill>
                    <a:srgbClr val="FFFF66"/>
                  </a:solidFill>
                  <a:latin typeface="Arial Narrow" pitchFamily="34" charset="0"/>
                </a:rPr>
                <a:t>TÉCNICAS COMPENSAÇÃO</a:t>
              </a: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4224" y="768"/>
              <a:ext cx="1392" cy="385"/>
            </a:xfrm>
            <a:prstGeom prst="rect">
              <a:avLst/>
            </a:prstGeom>
            <a:noFill/>
            <a:ln w="12700">
              <a:solidFill>
                <a:srgbClr val="FFFF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400" b="1">
                  <a:solidFill>
                    <a:srgbClr val="FFFF66"/>
                  </a:solidFill>
                  <a:latin typeface="Times New Roman" pitchFamily="18" charset="0"/>
                </a:rPr>
                <a:t>OBJETIVOS</a:t>
              </a:r>
            </a:p>
          </p:txBody>
        </p:sp>
        <p:sp>
          <p:nvSpPr>
            <p:cNvPr id="29703" name="AutoShape 7"/>
            <p:cNvSpPr>
              <a:spLocks noChangeArrowheads="1"/>
            </p:cNvSpPr>
            <p:nvPr/>
          </p:nvSpPr>
          <p:spPr bwMode="auto">
            <a:xfrm>
              <a:off x="1344" y="1440"/>
              <a:ext cx="192" cy="19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9704" name="AutoShape 8"/>
            <p:cNvSpPr>
              <a:spLocks noChangeArrowheads="1"/>
            </p:cNvSpPr>
            <p:nvPr/>
          </p:nvSpPr>
          <p:spPr bwMode="auto">
            <a:xfrm>
              <a:off x="3984" y="864"/>
              <a:ext cx="192" cy="19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1584" y="1248"/>
              <a:ext cx="960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1. Análise 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2.Descrição</a:t>
              </a:r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4368" y="1488"/>
              <a:ext cx="1392" cy="19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pt-BR" altLang="pt-BR" sz="2400" b="1">
                  <a:latin typeface="Times New Roman" pitchFamily="18" charset="0"/>
                </a:rPr>
                <a:t>Eficiência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FontTx/>
                <a:buChar char="•"/>
              </a:pPr>
              <a:r>
                <a:rPr lang="pt-BR" altLang="pt-BR" sz="2400">
                  <a:latin typeface="Times New Roman" pitchFamily="18" charset="0"/>
                </a:rPr>
                <a:t>Desempenho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Char char="•"/>
              </a:pPr>
              <a:r>
                <a:rPr lang="pt-BR" altLang="pt-BR" sz="2400">
                  <a:latin typeface="Times New Roman" pitchFamily="18" charset="0"/>
                </a:rPr>
                <a:t>Qualidade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Char char="•"/>
              </a:pPr>
              <a:r>
                <a:rPr lang="pt-BR" altLang="pt-BR" sz="2400">
                  <a:latin typeface="Times New Roman" pitchFamily="18" charset="0"/>
                </a:rPr>
                <a:t>Cliente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Char char="•"/>
              </a:pPr>
              <a:r>
                <a:rPr lang="pt-BR" altLang="pt-BR" sz="2400">
                  <a:latin typeface="Times New Roman" pitchFamily="18" charset="0"/>
                </a:rPr>
                <a:t>Custo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pt-BR" altLang="pt-BR" sz="2400" b="1">
                  <a:latin typeface="Times New Roman" pitchFamily="18" charset="0"/>
                </a:rPr>
                <a:t>Equidade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pt-BR" altLang="pt-BR" sz="2400" b="1">
                  <a:latin typeface="Times New Roman" pitchFamily="18" charset="0"/>
                </a:rPr>
                <a:t>Conformidade</a:t>
              </a:r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1632" y="2064"/>
              <a:ext cx="960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1.Mercado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2 Pesquisa</a:t>
              </a:r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96" y="1296"/>
              <a:ext cx="1200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Consistência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Interna</a:t>
              </a:r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96" y="2064"/>
              <a:ext cx="1296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Competitividade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Externa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96" y="2784"/>
              <a:ext cx="1248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Contribuição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Empregados</a:t>
              </a:r>
            </a:p>
          </p:txBody>
        </p:sp>
        <p:sp>
          <p:nvSpPr>
            <p:cNvPr id="29711" name="AutoShape 15"/>
            <p:cNvSpPr>
              <a:spLocks noChangeArrowheads="1"/>
            </p:cNvSpPr>
            <p:nvPr/>
          </p:nvSpPr>
          <p:spPr bwMode="auto">
            <a:xfrm>
              <a:off x="1392" y="2928"/>
              <a:ext cx="192" cy="19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9712" name="AutoShape 16"/>
            <p:cNvSpPr>
              <a:spLocks noChangeArrowheads="1"/>
            </p:cNvSpPr>
            <p:nvPr/>
          </p:nvSpPr>
          <p:spPr bwMode="auto">
            <a:xfrm>
              <a:off x="1392" y="2256"/>
              <a:ext cx="192" cy="19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9713" name="AutoShape 17"/>
            <p:cNvSpPr>
              <a:spLocks noChangeArrowheads="1"/>
            </p:cNvSpPr>
            <p:nvPr/>
          </p:nvSpPr>
          <p:spPr bwMode="auto">
            <a:xfrm>
              <a:off x="1344" y="864"/>
              <a:ext cx="192" cy="19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9714" name="AutoShape 18"/>
            <p:cNvSpPr>
              <a:spLocks noChangeArrowheads="1"/>
            </p:cNvSpPr>
            <p:nvPr/>
          </p:nvSpPr>
          <p:spPr bwMode="auto">
            <a:xfrm>
              <a:off x="3984" y="1344"/>
              <a:ext cx="288" cy="211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96" y="3456"/>
              <a:ext cx="1248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Administração</a:t>
              </a:r>
            </a:p>
          </p:txBody>
        </p:sp>
        <p:sp>
          <p:nvSpPr>
            <p:cNvPr id="29716" name="AutoShape 20"/>
            <p:cNvSpPr>
              <a:spLocks noChangeArrowheads="1"/>
            </p:cNvSpPr>
            <p:nvPr/>
          </p:nvSpPr>
          <p:spPr bwMode="auto">
            <a:xfrm>
              <a:off x="1392" y="3504"/>
              <a:ext cx="192" cy="19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2544" y="1248"/>
              <a:ext cx="1344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3. Avaliação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4. Estrutura</a:t>
              </a:r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2592" y="2064"/>
              <a:ext cx="1296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3.Políticas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4. Estrutura</a:t>
              </a:r>
            </a:p>
          </p:txBody>
        </p:sp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1632" y="2784"/>
              <a:ext cx="1248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1.Experiência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2.Desempenho</a:t>
              </a:r>
            </a:p>
          </p:txBody>
        </p:sp>
        <p:sp>
          <p:nvSpPr>
            <p:cNvPr id="29720" name="Text Box 24"/>
            <p:cNvSpPr txBox="1">
              <a:spLocks noChangeArrowheads="1"/>
            </p:cNvSpPr>
            <p:nvPr/>
          </p:nvSpPr>
          <p:spPr bwMode="auto">
            <a:xfrm>
              <a:off x="2880" y="2784"/>
              <a:ext cx="1008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3.Mérito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4.Incentivo</a:t>
              </a:r>
            </a:p>
          </p:txBody>
        </p:sp>
        <p:sp>
          <p:nvSpPr>
            <p:cNvPr id="29721" name="Text Box 25"/>
            <p:cNvSpPr txBox="1">
              <a:spLocks noChangeArrowheads="1"/>
            </p:cNvSpPr>
            <p:nvPr/>
          </p:nvSpPr>
          <p:spPr bwMode="auto">
            <a:xfrm>
              <a:off x="1632" y="3408"/>
              <a:ext cx="1248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1.Planejamento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2.Orçamento</a:t>
              </a:r>
            </a:p>
          </p:txBody>
        </p:sp>
        <p:sp>
          <p:nvSpPr>
            <p:cNvPr id="29722" name="Text Box 26"/>
            <p:cNvSpPr txBox="1">
              <a:spLocks noChangeArrowheads="1"/>
            </p:cNvSpPr>
            <p:nvPr/>
          </p:nvSpPr>
          <p:spPr bwMode="auto">
            <a:xfrm>
              <a:off x="2880" y="3408"/>
              <a:ext cx="1248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400">
                  <a:latin typeface="Arial Narrow" pitchFamily="34" charset="0"/>
                </a:rPr>
                <a:t>3.Comunicação</a:t>
              </a:r>
              <a:br>
                <a:rPr lang="pt-BR" altLang="pt-BR" sz="2400">
                  <a:latin typeface="Arial Narrow" pitchFamily="34" charset="0"/>
                </a:rPr>
              </a:br>
              <a:r>
                <a:rPr lang="pt-BR" altLang="pt-BR" sz="2400">
                  <a:latin typeface="Arial Narrow" pitchFamily="34" charset="0"/>
                </a:rPr>
                <a:t>4.Avaliação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3400" smtClean="0"/>
              <a:t>Estrutura de Remuneração</a:t>
            </a:r>
            <a:endParaRPr lang="pt-BR" altLang="pt-BR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76400"/>
            <a:ext cx="6781800" cy="4648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2800" b="1" smtClean="0"/>
              <a:t>Níveis: </a:t>
            </a:r>
            <a:r>
              <a:rPr lang="pt-BR" altLang="pt-BR" sz="2800" smtClean="0"/>
              <a:t>natureza hierárquica, reflete a estrutura e fluxo do trabalho</a:t>
            </a:r>
          </a:p>
          <a:p>
            <a:pPr eaLnBrk="1" hangingPunct="1"/>
            <a:r>
              <a:rPr lang="pt-BR" altLang="pt-BR" sz="2800" b="1" smtClean="0"/>
              <a:t>Diferenciais</a:t>
            </a:r>
            <a:r>
              <a:rPr lang="pt-BR" altLang="pt-BR" sz="2800" smtClean="0"/>
              <a:t>: paga-se mais para trabalhos que exigem mais qualificação para serem realizados, em piores condições e cujo input é mais desejado.</a:t>
            </a:r>
          </a:p>
          <a:p>
            <a:pPr eaLnBrk="1" hangingPunct="1"/>
            <a:r>
              <a:rPr lang="pt-BR" altLang="pt-BR" sz="2800" b="1" smtClean="0"/>
              <a:t>Critérios</a:t>
            </a:r>
            <a:r>
              <a:rPr lang="pt-BR" altLang="pt-BR" sz="2800" smtClean="0"/>
              <a:t>: 1) o trabalho realizado; 2) as técnicas ou competências exigidas ou 3) resultados do trabalho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Conseqüências da estrutura de remuneração Interna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pt-BR" altLang="pt-BR" sz="2600" smtClean="0">
                <a:latin typeface="Georgia" pitchFamily="18" charset="0"/>
              </a:rPr>
              <a:t>Aumenta experiência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Aproveita treinamento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Reduz turnover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Facilita a progressão na carreira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Facilita desempenho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Reduz reclamações relativas a remuneração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Reduz greves relativas a remuneração</a:t>
            </a:r>
            <a:endParaRPr lang="pt-BR" altLang="pt-BR" smtClean="0">
              <a:latin typeface="Georgia" pitchFamily="18" charset="0"/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8580F-A5EC-4C47-BF3E-497B56499689}" type="slidenum">
              <a:rPr lang="pt-BR" altLang="en-US"/>
              <a:pPr>
                <a:defRPr/>
              </a:pPr>
              <a:t>29</a:t>
            </a:fld>
            <a:endParaRPr lang="pt-BR" alt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Motivação do desempenho</a:t>
            </a:r>
            <a:endParaRPr lang="pt-BR" altLang="pt-BR" b="1" u="sng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800" smtClean="0"/>
              <a:t>significante impacto na motivação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altLang="pt-BR" sz="2800" smtClean="0"/>
              <a:t>poder motivador do dinheiro x desenhar um sistema de remuneração que motive o desempenho </a:t>
            </a:r>
          </a:p>
          <a:p>
            <a:pPr eaLnBrk="1" hangingPunct="1"/>
            <a:r>
              <a:rPr lang="pt-BR" altLang="pt-BR" sz="2800" smtClean="0"/>
              <a:t>capacidade de identificar e medir o desempenho que ela quer motivar e a estratégia deve direcionar as decisões sobre os desempenhos que serão recompensados e como eles serão medidos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Identificar as recompensas valorizadas</a:t>
            </a:r>
            <a:endParaRPr lang="pt-BR" altLang="pt-BR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endParaRPr lang="pt-BR" altLang="pt-BR" b="1" u="sng" smtClean="0"/>
          </a:p>
          <a:p>
            <a:pPr eaLnBrk="1" hangingPunct="1"/>
            <a:r>
              <a:rPr lang="pt-BR" altLang="pt-BR" sz="2800" smtClean="0"/>
              <a:t>Ofereça algo de valor significativo </a:t>
            </a:r>
          </a:p>
          <a:p>
            <a:pPr eaLnBrk="1" hangingPunct="1"/>
            <a:r>
              <a:rPr lang="pt-BR" altLang="pt-BR" sz="2800" smtClean="0"/>
              <a:t>Não existe nada automaticamente valioso dentre as coisas que as pessoas procuram na organização </a:t>
            </a:r>
          </a:p>
          <a:p>
            <a:pPr eaLnBrk="1" hangingPunct="1"/>
            <a:endParaRPr lang="pt-BR" altLang="pt-BR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Vínculo da recompensa com o desempenho</a:t>
            </a:r>
            <a:endParaRPr lang="pt-BR" altLang="pt-BR" b="1" u="sng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057400"/>
            <a:ext cx="6934200" cy="4038600"/>
          </a:xfrm>
        </p:spPr>
        <p:txBody>
          <a:bodyPr/>
          <a:lstStyle/>
          <a:p>
            <a:pPr algn="just" eaLnBrk="1" hangingPunct="1"/>
            <a:r>
              <a:rPr lang="pt-BR" altLang="pt-BR" sz="2800" smtClean="0"/>
              <a:t>Conexão entre a remuneração e seu desempenho </a:t>
            </a:r>
          </a:p>
          <a:p>
            <a:pPr eaLnBrk="1" hangingPunct="1"/>
            <a:r>
              <a:rPr lang="pt-BR" altLang="pt-BR" sz="2800" smtClean="0"/>
              <a:t>Proximidade temporal entre o desempenho e a recompensa </a:t>
            </a:r>
          </a:p>
          <a:p>
            <a:pPr eaLnBrk="1" hangingPunct="1"/>
            <a:r>
              <a:rPr lang="pt-BR" altLang="pt-BR" sz="2800" smtClean="0"/>
              <a:t>Credibilidade da relação entre recompensa e desempenho = sistema de remuneração público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Estabelecer objetivos de desempenho</a:t>
            </a:r>
            <a:endParaRPr lang="pt-BR" altLang="pt-BR" b="1" u="sng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endParaRPr lang="pt-BR" altLang="pt-BR" b="1" u="sng" smtClean="0"/>
          </a:p>
          <a:p>
            <a:pPr eaLnBrk="1" hangingPunct="1"/>
            <a:r>
              <a:rPr lang="pt-BR" altLang="pt-BR" sz="2800" smtClean="0"/>
              <a:t>nível de desempenho ser percebido como exeqüível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Motivação e punição</a:t>
            </a:r>
            <a:endParaRPr lang="pt-BR" altLang="pt-BR" b="1" u="sng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endParaRPr lang="pt-BR" altLang="pt-BR" b="1" u="sng" smtClean="0"/>
          </a:p>
          <a:p>
            <a:pPr eaLnBrk="1" hangingPunct="1"/>
            <a:r>
              <a:rPr lang="pt-BR" altLang="pt-BR" sz="2800" smtClean="0"/>
              <a:t>conseqüências de um eventual fracasso </a:t>
            </a:r>
          </a:p>
          <a:p>
            <a:pPr eaLnBrk="1" hangingPunct="1"/>
            <a:r>
              <a:rPr lang="pt-BR" altLang="pt-BR" sz="2800" smtClean="0"/>
              <a:t>recompensa para o sucesso é  pequena e incerta enquanto que a punição para o fracasso é fatal e certa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Motivar o desenvolvimento de conhecimentos e habilidades</a:t>
            </a:r>
            <a:endParaRPr lang="pt-BR" altLang="pt-BR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O sistema de recompensa de uma organização é  um dos  determinantes mais poderosos dos tipos de habilidades que os indivíduos irão tentar desenvolver</a:t>
            </a:r>
          </a:p>
          <a:p>
            <a:pPr eaLnBrk="1" hangingPunct="1"/>
            <a:r>
              <a:rPr lang="pt-BR" altLang="pt-BR" sz="2800" smtClean="0"/>
              <a:t>ir além de simplesmente pagar as pessoas pelos cargos que elas ocupam;  oferecer incentivos que claramente desenvolvam as habilidades que irão dar a vantagem competitiva da organização no mercado.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400" smtClean="0"/>
              <a:t>Desenvolvendo atratividade e capacidade de retenção</a:t>
            </a:r>
            <a:endParaRPr lang="pt-BR" altLang="pt-B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6629400" cy="449580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motivar os comportamentos orientados para a filiação. </a:t>
            </a:r>
          </a:p>
          <a:p>
            <a:pPr eaLnBrk="1" hangingPunct="1"/>
            <a:r>
              <a:rPr lang="pt-BR" altLang="pt-BR" sz="2800" smtClean="0"/>
              <a:t>as organizações que oferecem as recompensas mais valorizadas tendem a ter os melhores índices de atração e retenção. </a:t>
            </a:r>
          </a:p>
          <a:p>
            <a:pPr eaLnBrk="1" hangingPunct="1"/>
            <a:r>
              <a:rPr lang="pt-BR" altLang="pt-BR" sz="2800" smtClean="0"/>
              <a:t>O nível de satisfação com o salário é um indicador da probabilidade das pessoas deixarem o emprego. </a:t>
            </a:r>
          </a:p>
          <a:p>
            <a:pPr eaLnBrk="1" hangingPunct="1"/>
            <a:r>
              <a:rPr lang="pt-BR" altLang="pt-BR" sz="2800" smtClean="0"/>
              <a:t>dois tipos de comparações : interna e externa à organização</a:t>
            </a:r>
            <a:endParaRPr lang="pt-BR" altLang="pt-BR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do plano de negócios">
  <a:themeElements>
    <a:clrScheme name="Apresentação do plano de negócios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Apresentação do plano de negóci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presentação do plano de negócios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do plano de negócios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do plano de negócios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do plano de negócios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do plano de negócios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do plano de negócios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do plano de negócios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do plano de negócios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do plano de negócios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do plano de negócios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do plano de negócios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C:\DOCUME~1\gtshinya\CONFIG~1\Temp\TCD2B.tmp\Apresentação do plano de negócios.pot</Template>
  <TotalTime>73</TotalTime>
  <Words>1061</Words>
  <Application>Microsoft Macintosh PowerPoint</Application>
  <PresentationFormat>On-screen Show (4:3)</PresentationFormat>
  <Paragraphs>146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Apresentação do plano de negócios</vt:lpstr>
      <vt:lpstr>Compensação</vt:lpstr>
      <vt:lpstr>Sistemas de remuneração e o indivíduo</vt:lpstr>
      <vt:lpstr>Motivação do desempenho</vt:lpstr>
      <vt:lpstr>Identificar as recompensas valorizadas</vt:lpstr>
      <vt:lpstr>Vínculo da recompensa com o desempenho</vt:lpstr>
      <vt:lpstr>Estabelecer objetivos de desempenho</vt:lpstr>
      <vt:lpstr>Motivação e punição</vt:lpstr>
      <vt:lpstr>Motivar o desenvolvimento de conhecimentos e habilidades</vt:lpstr>
      <vt:lpstr>Desenvolvendo atratividade e capacidade de retenção</vt:lpstr>
      <vt:lpstr>Sistemas de remuneração e a organização </vt:lpstr>
      <vt:lpstr>Influenciar a estrutura organizacional</vt:lpstr>
      <vt:lpstr>Modelar a cultura organizacional</vt:lpstr>
      <vt:lpstr>Manter os objetivos de custos</vt:lpstr>
      <vt:lpstr>Compensação </vt:lpstr>
      <vt:lpstr>Compensação</vt:lpstr>
      <vt:lpstr>Compensação intrínseca (1)</vt:lpstr>
      <vt:lpstr>Compensação intrínseca (2)</vt:lpstr>
      <vt:lpstr>Compensação intrínseca (3)</vt:lpstr>
      <vt:lpstr>Compensação Extrínseca</vt:lpstr>
      <vt:lpstr>Componentes do sistema de compensação</vt:lpstr>
      <vt:lpstr>Objetivos básicos de um sistema de compensação</vt:lpstr>
      <vt:lpstr>Perspectiva Estratégica</vt:lpstr>
      <vt:lpstr>Decisões de política de compensação</vt:lpstr>
      <vt:lpstr>Consistência Interna</vt:lpstr>
      <vt:lpstr>Consistência Interna</vt:lpstr>
      <vt:lpstr>Competitividade</vt:lpstr>
      <vt:lpstr>Modelo de Remuneração</vt:lpstr>
      <vt:lpstr>Estrutura de Remuneração</vt:lpstr>
      <vt:lpstr>Conseqüências da estrutura de remuneração Interna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Compensação</dc:title>
  <dc:creator>Gilberto Tadeu Shinyashiki</dc:creator>
  <cp:lastModifiedBy>Gilberto Shinyashiki</cp:lastModifiedBy>
  <cp:revision>8</cp:revision>
  <dcterms:created xsi:type="dcterms:W3CDTF">2006-03-13T23:27:08Z</dcterms:created>
  <dcterms:modified xsi:type="dcterms:W3CDTF">2014-04-19T23:47:16Z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TC010175101046</vt:lpwstr>
  </property>
</Properties>
</file>