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5" r:id="rId11"/>
    <p:sldId id="294" r:id="rId12"/>
    <p:sldId id="261" r:id="rId13"/>
    <p:sldId id="262" r:id="rId14"/>
    <p:sldId id="265" r:id="rId15"/>
    <p:sldId id="264" r:id="rId16"/>
    <p:sldId id="266" r:id="rId17"/>
    <p:sldId id="267" r:id="rId18"/>
    <p:sldId id="268" r:id="rId19"/>
    <p:sldId id="270" r:id="rId20"/>
    <p:sldId id="259" r:id="rId21"/>
    <p:sldId id="273" r:id="rId22"/>
    <p:sldId id="274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5" autoAdjust="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ircuito%20Tela%20Verde\Que%20espa&#231;o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Plan1!$A$2:$A$27</c:f>
              <c:strCache>
                <c:ptCount val="26"/>
                <c:pt idx="0">
                  <c:v>Consórcio</c:v>
                </c:pt>
                <c:pt idx="1">
                  <c:v>Radio e televisão</c:v>
                </c:pt>
                <c:pt idx="2">
                  <c:v>Bibliotecas</c:v>
                </c:pt>
                <c:pt idx="3">
                  <c:v>Cooperativa</c:v>
                </c:pt>
                <c:pt idx="4">
                  <c:v>Organizações</c:v>
                </c:pt>
                <c:pt idx="5">
                  <c:v>Pontos de cultura</c:v>
                </c:pt>
                <c:pt idx="6">
                  <c:v>Ongs</c:v>
                </c:pt>
                <c:pt idx="7">
                  <c:v>Projetos diversos</c:v>
                </c:pt>
                <c:pt idx="8">
                  <c:v>Conselhos</c:v>
                </c:pt>
                <c:pt idx="9">
                  <c:v>Salas verdes</c:v>
                </c:pt>
                <c:pt idx="10">
                  <c:v>Sindicatos</c:v>
                </c:pt>
                <c:pt idx="11">
                  <c:v>Museus</c:v>
                </c:pt>
                <c:pt idx="12">
                  <c:v>Espaços de lazer</c:v>
                </c:pt>
                <c:pt idx="13">
                  <c:v>Grupos</c:v>
                </c:pt>
                <c:pt idx="14">
                  <c:v>Empresas e serviços</c:v>
                </c:pt>
                <c:pt idx="15">
                  <c:v>Unidades de conservação</c:v>
                </c:pt>
                <c:pt idx="16">
                  <c:v>Cinemas</c:v>
                </c:pt>
                <c:pt idx="17">
                  <c:v>Fundações</c:v>
                </c:pt>
                <c:pt idx="18">
                  <c:v>Centros</c:v>
                </c:pt>
                <c:pt idx="19">
                  <c:v>Escolas</c:v>
                </c:pt>
                <c:pt idx="20">
                  <c:v>Faculdades e universidades</c:v>
                </c:pt>
                <c:pt idx="21">
                  <c:v>Outros</c:v>
                </c:pt>
                <c:pt idx="22">
                  <c:v>Comunidades</c:v>
                </c:pt>
                <c:pt idx="23">
                  <c:v>Institutos</c:v>
                </c:pt>
                <c:pt idx="24">
                  <c:v>Escolas</c:v>
                </c:pt>
                <c:pt idx="25">
                  <c:v>Órgãos públicos</c:v>
                </c:pt>
              </c:strCache>
            </c:strRef>
          </c:cat>
          <c:val>
            <c:numRef>
              <c:f>Plan1!$E$2:$E$27</c:f>
              <c:numCache>
                <c:formatCode>0.0</c:formatCode>
                <c:ptCount val="26"/>
                <c:pt idx="0">
                  <c:v>0.93457943925233633</c:v>
                </c:pt>
                <c:pt idx="1">
                  <c:v>0.46728971962616817</c:v>
                </c:pt>
                <c:pt idx="2">
                  <c:v>0</c:v>
                </c:pt>
                <c:pt idx="3">
                  <c:v>0</c:v>
                </c:pt>
                <c:pt idx="4">
                  <c:v>0.93457943925233633</c:v>
                </c:pt>
                <c:pt idx="5">
                  <c:v>1.4018691588785033</c:v>
                </c:pt>
                <c:pt idx="6">
                  <c:v>4.2056074766355085</c:v>
                </c:pt>
                <c:pt idx="7">
                  <c:v>0</c:v>
                </c:pt>
                <c:pt idx="8">
                  <c:v>0</c:v>
                </c:pt>
                <c:pt idx="9">
                  <c:v>14.953271028037381</c:v>
                </c:pt>
                <c:pt idx="10">
                  <c:v>0</c:v>
                </c:pt>
                <c:pt idx="11">
                  <c:v>0.46728971962616817</c:v>
                </c:pt>
                <c:pt idx="12">
                  <c:v>0</c:v>
                </c:pt>
                <c:pt idx="13">
                  <c:v>1.8691588785046727</c:v>
                </c:pt>
                <c:pt idx="14">
                  <c:v>0.93457943925233633</c:v>
                </c:pt>
                <c:pt idx="15">
                  <c:v>2.3364485981308358</c:v>
                </c:pt>
                <c:pt idx="16">
                  <c:v>0</c:v>
                </c:pt>
                <c:pt idx="17">
                  <c:v>4.2056074766355085</c:v>
                </c:pt>
                <c:pt idx="18">
                  <c:v>4.2056074766355085</c:v>
                </c:pt>
                <c:pt idx="19">
                  <c:v>0</c:v>
                </c:pt>
                <c:pt idx="20">
                  <c:v>7.4766355140186924</c:v>
                </c:pt>
                <c:pt idx="21">
                  <c:v>1.4018691588785033</c:v>
                </c:pt>
                <c:pt idx="22">
                  <c:v>14.485981308411224</c:v>
                </c:pt>
                <c:pt idx="23">
                  <c:v>10.280373831775698</c:v>
                </c:pt>
                <c:pt idx="24">
                  <c:v>5.6074766355140175</c:v>
                </c:pt>
                <c:pt idx="25">
                  <c:v>23.831775700934607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Plan1!$A$2:$A$27</c:f>
              <c:strCache>
                <c:ptCount val="26"/>
                <c:pt idx="0">
                  <c:v>Consórcio</c:v>
                </c:pt>
                <c:pt idx="1">
                  <c:v>Radio e televisão</c:v>
                </c:pt>
                <c:pt idx="2">
                  <c:v>Bibliotecas</c:v>
                </c:pt>
                <c:pt idx="3">
                  <c:v>Cooperativa</c:v>
                </c:pt>
                <c:pt idx="4">
                  <c:v>Organizações</c:v>
                </c:pt>
                <c:pt idx="5">
                  <c:v>Pontos de cultura</c:v>
                </c:pt>
                <c:pt idx="6">
                  <c:v>Ongs</c:v>
                </c:pt>
                <c:pt idx="7">
                  <c:v>Projetos diversos</c:v>
                </c:pt>
                <c:pt idx="8">
                  <c:v>Conselhos</c:v>
                </c:pt>
                <c:pt idx="9">
                  <c:v>Salas verdes</c:v>
                </c:pt>
                <c:pt idx="10">
                  <c:v>Sindicatos</c:v>
                </c:pt>
                <c:pt idx="11">
                  <c:v>Museus</c:v>
                </c:pt>
                <c:pt idx="12">
                  <c:v>Espaços de lazer</c:v>
                </c:pt>
                <c:pt idx="13">
                  <c:v>Grupos</c:v>
                </c:pt>
                <c:pt idx="14">
                  <c:v>Empresas e serviços</c:v>
                </c:pt>
                <c:pt idx="15">
                  <c:v>Unidades de conservação</c:v>
                </c:pt>
                <c:pt idx="16">
                  <c:v>Cinemas</c:v>
                </c:pt>
                <c:pt idx="17">
                  <c:v>Fundações</c:v>
                </c:pt>
                <c:pt idx="18">
                  <c:v>Centros</c:v>
                </c:pt>
                <c:pt idx="19">
                  <c:v>Escolas</c:v>
                </c:pt>
                <c:pt idx="20">
                  <c:v>Faculdades e universidades</c:v>
                </c:pt>
                <c:pt idx="21">
                  <c:v>Outros</c:v>
                </c:pt>
                <c:pt idx="22">
                  <c:v>Comunidades</c:v>
                </c:pt>
                <c:pt idx="23">
                  <c:v>Institutos</c:v>
                </c:pt>
                <c:pt idx="24">
                  <c:v>Escolas</c:v>
                </c:pt>
                <c:pt idx="25">
                  <c:v>Órgãos públicos</c:v>
                </c:pt>
              </c:strCache>
            </c:strRef>
          </c:cat>
          <c:val>
            <c:numRef>
              <c:f>Plan1!$G$2:$G$27</c:f>
              <c:numCache>
                <c:formatCode>0.0</c:formatCode>
                <c:ptCount val="26"/>
                <c:pt idx="0">
                  <c:v>0.10277492291880796</c:v>
                </c:pt>
                <c:pt idx="1">
                  <c:v>0.20554984583761587</c:v>
                </c:pt>
                <c:pt idx="2">
                  <c:v>0.4110996916752313</c:v>
                </c:pt>
                <c:pt idx="3">
                  <c:v>0.30832476875642412</c:v>
                </c:pt>
                <c:pt idx="4">
                  <c:v>0.30832476875642412</c:v>
                </c:pt>
                <c:pt idx="5">
                  <c:v>0.61664953751284823</c:v>
                </c:pt>
                <c:pt idx="6">
                  <c:v>0.71942446043165476</c:v>
                </c:pt>
                <c:pt idx="7">
                  <c:v>0.71942446043165476</c:v>
                </c:pt>
                <c:pt idx="8">
                  <c:v>0.92497430626927113</c:v>
                </c:pt>
                <c:pt idx="9">
                  <c:v>1.1305241521068858</c:v>
                </c:pt>
                <c:pt idx="10">
                  <c:v>1.1305241521068858</c:v>
                </c:pt>
                <c:pt idx="11">
                  <c:v>1.2332990750256916</c:v>
                </c:pt>
                <c:pt idx="12">
                  <c:v>1.5416238437821157</c:v>
                </c:pt>
                <c:pt idx="13">
                  <c:v>1.7471736896197321</c:v>
                </c:pt>
                <c:pt idx="14">
                  <c:v>2.1582733812949639</c:v>
                </c:pt>
                <c:pt idx="15">
                  <c:v>2.2610483042137672</c:v>
                </c:pt>
                <c:pt idx="16">
                  <c:v>2.3638232271325812</c:v>
                </c:pt>
                <c:pt idx="17">
                  <c:v>2.7749229188078135</c:v>
                </c:pt>
                <c:pt idx="18">
                  <c:v>3.4943473792394637</c:v>
                </c:pt>
                <c:pt idx="19">
                  <c:v>4.2137718396711223</c:v>
                </c:pt>
                <c:pt idx="20">
                  <c:v>6.474820143884898</c:v>
                </c:pt>
                <c:pt idx="21">
                  <c:v>8.5303186022610387</c:v>
                </c:pt>
                <c:pt idx="22">
                  <c:v>10.48304213771841</c:v>
                </c:pt>
                <c:pt idx="23">
                  <c:v>10.996916752312435</c:v>
                </c:pt>
                <c:pt idx="24">
                  <c:v>11.30524152106887</c:v>
                </c:pt>
                <c:pt idx="25">
                  <c:v>23.843782117163386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146560"/>
        <c:axId val="219147120"/>
      </c:barChart>
      <c:catAx>
        <c:axId val="2191465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9147120"/>
        <c:crosses val="autoZero"/>
        <c:auto val="1"/>
        <c:lblAlgn val="ctr"/>
        <c:lblOffset val="100"/>
        <c:noMultiLvlLbl val="0"/>
      </c:catAx>
      <c:valAx>
        <c:axId val="219147120"/>
        <c:scaling>
          <c:orientation val="minMax"/>
        </c:scaling>
        <c:delete val="0"/>
        <c:axPos val="b"/>
        <c:majorGridlines/>
        <c:numFmt formatCode="0.0" sourceLinked="1"/>
        <c:majorTickMark val="none"/>
        <c:minorTickMark val="none"/>
        <c:tickLblPos val="nextTo"/>
        <c:crossAx val="21914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5D2DB-895A-49A3-AA52-6E2187D79C0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882EC-8057-40EE-BC6F-57500EFAE7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43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produção audiovisual é mais que uma câmera na mão e uma ideia na </a:t>
            </a:r>
          </a:p>
          <a:p>
            <a:r>
              <a:rPr lang="pt-BR" dirty="0" smtClean="0"/>
              <a:t>cabeça, implica em seguir algumas etapas até chegar ao produto final. O </a:t>
            </a:r>
          </a:p>
          <a:p>
            <a:r>
              <a:rPr lang="pt-BR" dirty="0" smtClean="0"/>
              <a:t>processo para transformar uma história ou ideia em uma sequência de </a:t>
            </a:r>
          </a:p>
          <a:p>
            <a:r>
              <a:rPr lang="pt-BR" dirty="0" smtClean="0"/>
              <a:t>imagens em movimento que se defina como filme ou vídeo é composto de </a:t>
            </a:r>
          </a:p>
          <a:p>
            <a:r>
              <a:rPr lang="pt-BR" dirty="0" smtClean="0"/>
              <a:t>algumas etapas recomendáveis para que essa transformação aconteça com </a:t>
            </a:r>
          </a:p>
          <a:p>
            <a:r>
              <a:rPr lang="pt-BR" dirty="0" smtClean="0"/>
              <a:t>sucesso.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543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Ela não registra a realidade e sim fragmentos do que vê, um recorte do mundo. </a:t>
            </a:r>
          </a:p>
          <a:p>
            <a:r>
              <a:rPr lang="pt-BR" dirty="0" smtClean="0"/>
              <a:t>A forma como se dá esse recorte tem o objetivo de cativar o público.</a:t>
            </a:r>
          </a:p>
          <a:p>
            <a:r>
              <a:rPr lang="pt-BR" dirty="0" smtClean="0"/>
              <a:t>Assim como na língua escrita existem palavras doces e rudes, rápidas ou </a:t>
            </a:r>
          </a:p>
          <a:p>
            <a:r>
              <a:rPr lang="pt-BR" dirty="0" smtClean="0"/>
              <a:t>longas, emotivas ou racionais. Na linguagem audiovisual temos “palavras” que </a:t>
            </a:r>
          </a:p>
          <a:p>
            <a:r>
              <a:rPr lang="pt-BR" dirty="0" smtClean="0"/>
              <a:t>transmitem também essas emoções.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281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082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Visionagem</a:t>
            </a:r>
            <a:r>
              <a:rPr lang="pt-BR" dirty="0" smtClean="0"/>
              <a:t> é a fase de rever todo o material. Todo! Depois desse passo, deve-se realizar uma descrição detalhada (</a:t>
            </a:r>
            <a:r>
              <a:rPr lang="pt-BR" dirty="0" err="1" smtClean="0"/>
              <a:t>decupagem</a:t>
            </a:r>
            <a:r>
              <a:rPr lang="pt-BR" dirty="0" smtClean="0"/>
              <a:t>) do material bruto e a transcrição de todas as falas. Com essas etapas concluídas, é possível </a:t>
            </a:r>
          </a:p>
          <a:p>
            <a:r>
              <a:rPr lang="pt-BR" dirty="0" smtClean="0"/>
              <a:t>selecionar o que entra e o que não entra no vídeo. E a edição propriamente dita pode começar.</a:t>
            </a:r>
          </a:p>
          <a:p>
            <a:r>
              <a:rPr lang="pt-BR" dirty="0" smtClean="0"/>
              <a:t>Edição...</a:t>
            </a:r>
          </a:p>
          <a:p>
            <a:r>
              <a:rPr lang="pt-BR" dirty="0" smtClean="0"/>
              <a:t>Tente  sempre  se  colocar  no  lugar  do  espectador,  aquele  que </a:t>
            </a:r>
          </a:p>
          <a:p>
            <a:r>
              <a:rPr lang="pt-BR" dirty="0" smtClean="0"/>
              <a:t>recebe a informação em imagens e sons. Analise com certa dose </a:t>
            </a:r>
          </a:p>
          <a:p>
            <a:r>
              <a:rPr lang="pt-BR" dirty="0" smtClean="0"/>
              <a:t>de  autocrítica  se  a  mensagem  está  sendo  passada  ao  </a:t>
            </a:r>
            <a:r>
              <a:rPr lang="pt-BR" dirty="0" err="1" smtClean="0"/>
              <a:t>especta</a:t>
            </a:r>
            <a:r>
              <a:rPr lang="pt-BR" dirty="0" smtClean="0"/>
              <a:t>-</a:t>
            </a:r>
          </a:p>
          <a:p>
            <a:r>
              <a:rPr lang="pt-BR" dirty="0" smtClean="0"/>
              <a:t>dor de maneira satisfatória. Nem sempre conseguimos isso de </a:t>
            </a:r>
          </a:p>
          <a:p>
            <a:r>
              <a:rPr lang="pt-BR" dirty="0" smtClean="0"/>
              <a:t>primeira. As pessoas vão conseguir entender o que você quer </a:t>
            </a:r>
          </a:p>
          <a:p>
            <a:r>
              <a:rPr lang="pt-BR" dirty="0" smtClean="0"/>
              <a:t>dizer ou mostrar com o seu vídeo?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53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tema escolhido por você tem várias abordagens possíveis, vários pontos </a:t>
            </a:r>
          </a:p>
          <a:p>
            <a:r>
              <a:rPr lang="pt-BR" dirty="0" smtClean="0"/>
              <a:t>de vista e formas de ser tratado ou discutido. Mas você vai escolher apenas </a:t>
            </a:r>
          </a:p>
          <a:p>
            <a:r>
              <a:rPr lang="pt-BR" dirty="0" smtClean="0"/>
              <a:t>uma dessas possibilidades. Essa etapa reflete como você se relaciona com </a:t>
            </a:r>
          </a:p>
          <a:p>
            <a:r>
              <a:rPr lang="pt-BR" dirty="0" smtClean="0"/>
              <a:t>o tema e o seu posicionamento a respeito dele. Você quer passar uma </a:t>
            </a:r>
          </a:p>
          <a:p>
            <a:r>
              <a:rPr lang="pt-BR" dirty="0" smtClean="0"/>
              <a:t>mensagem com seu vídeo e é bom que esteja ciente disso.</a:t>
            </a:r>
          </a:p>
          <a:p>
            <a:endParaRPr lang="pt-BR" dirty="0" smtClean="0"/>
          </a:p>
          <a:p>
            <a:r>
              <a:rPr lang="pt-BR" dirty="0" smtClean="0"/>
              <a:t>Todo roteiro de ficção se baseia em recortes da vida dos personagens. </a:t>
            </a:r>
          </a:p>
          <a:p>
            <a:r>
              <a:rPr lang="pt-BR" dirty="0" smtClean="0"/>
              <a:t>Os recortes são realizados para mostrar os momentos que os personagens vivem crises.</a:t>
            </a:r>
          </a:p>
          <a:p>
            <a:r>
              <a:rPr lang="pt-BR" dirty="0" smtClean="0"/>
              <a:t>Se tratando de um curta-metragem, “Precisamos nos preocupar muito mais com o momento que queremos mostrar.” (</a:t>
            </a:r>
            <a:r>
              <a:rPr lang="pt-BR" dirty="0" err="1" smtClean="0"/>
              <a:t>Moletta</a:t>
            </a:r>
            <a:r>
              <a:rPr lang="pt-BR" dirty="0" smtClean="0"/>
              <a:t>, Alex, p24)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696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Um rápido levantamento de filmes documentários é suficiente para constatarmos que apesar do fato de alguns desses filmes valorizar situações imprevistas provenientes do choque com o real (e, em alguns casos, até mesmo torcerem por elas), grande parte do conteúdo desses filmes pode, e deve, ser previsto ainda na fase de pré-produção, o que faz com que a escrita do argumento não seja exatamente um tiro no escuro.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69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tema escolhido por você tem várias abordagens possíveis, vários pontos </a:t>
            </a:r>
          </a:p>
          <a:p>
            <a:r>
              <a:rPr lang="pt-BR" dirty="0" smtClean="0"/>
              <a:t>de vista e formas de ser tratado ou discutido. Mas você vai escolher apenas </a:t>
            </a:r>
          </a:p>
          <a:p>
            <a:r>
              <a:rPr lang="pt-BR" dirty="0" smtClean="0"/>
              <a:t>uma dessas possibilidades. Essa etapa reflete como você se relaciona com </a:t>
            </a:r>
          </a:p>
          <a:p>
            <a:r>
              <a:rPr lang="pt-BR" dirty="0" smtClean="0"/>
              <a:t>o tema e o seu posicionamento a respeito dele. Você quer passar uma </a:t>
            </a:r>
          </a:p>
          <a:p>
            <a:r>
              <a:rPr lang="pt-BR" dirty="0" smtClean="0"/>
              <a:t>mensagem com seu vídeo e é bom que esteja ciente disso.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53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tema escolhido por você tem várias abordagens possíveis, vários pontos </a:t>
            </a:r>
          </a:p>
          <a:p>
            <a:r>
              <a:rPr lang="pt-BR" dirty="0" smtClean="0"/>
              <a:t>de vista e formas de ser tratado ou discutido. Mas você vai escolher apenas </a:t>
            </a:r>
          </a:p>
          <a:p>
            <a:r>
              <a:rPr lang="pt-BR" dirty="0" smtClean="0"/>
              <a:t>uma dessas possibilidades. Essa etapa reflete como você se relaciona com </a:t>
            </a:r>
          </a:p>
          <a:p>
            <a:r>
              <a:rPr lang="pt-BR" dirty="0" smtClean="0"/>
              <a:t>o tema e o seu posicionamento a respeito dele. Você quer passar uma </a:t>
            </a:r>
          </a:p>
          <a:p>
            <a:r>
              <a:rPr lang="pt-BR" smtClean="0"/>
              <a:t>mensagem com seu vídeo e é bom que esteja ciente disso.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220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tema escolhido por você tem várias abordagens possíveis, vários pontos </a:t>
            </a:r>
          </a:p>
          <a:p>
            <a:r>
              <a:rPr lang="pt-BR" dirty="0" smtClean="0"/>
              <a:t>de vista e formas de ser tratado ou discutido. Mas você vai escolher apenas </a:t>
            </a:r>
          </a:p>
          <a:p>
            <a:r>
              <a:rPr lang="pt-BR" dirty="0" smtClean="0"/>
              <a:t>uma dessas possibilidades. Essa etapa reflete como você se relaciona com </a:t>
            </a:r>
          </a:p>
          <a:p>
            <a:r>
              <a:rPr lang="pt-BR" dirty="0" smtClean="0"/>
              <a:t>o tema e o seu posicionamento a respeito dele. Você quer passar uma </a:t>
            </a:r>
          </a:p>
          <a:p>
            <a:r>
              <a:rPr lang="pt-BR" smtClean="0"/>
              <a:t>mensagem com seu vídeo e é bom que esteja ciente disso.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2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Um rápido levantamento de filmes documentários é suficiente para constatarmos que apesar do fato de alguns desses filmes valorizar situações imprevistas provenientes do choque com o real (e, em alguns casos, até mesmo torcerem por elas), grande parte do conteúdo desses filmes pode, e deve, ser previsto ainda na fase de pré-produção, o que faz com que a escrita do argumento não seja exatamente um tiro no escuro.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435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uma modalidade de narrativa audiovisual marcada pela dramaturgia, </a:t>
            </a:r>
          </a:p>
          <a:p>
            <a:r>
              <a:rPr lang="pt-BR" dirty="0" smtClean="0"/>
              <a:t>quase sempre utilizando-se de atores. Costuma possuir um roteiro mais </a:t>
            </a:r>
          </a:p>
          <a:p>
            <a:r>
              <a:rPr lang="pt-BR" dirty="0" smtClean="0"/>
              <a:t>fechado e investimentos na caracterização de personagens e cenários. Suas </a:t>
            </a:r>
          </a:p>
          <a:p>
            <a:r>
              <a:rPr lang="pt-BR" dirty="0" smtClean="0"/>
              <a:t>histórias podem ser ou não reais, mas sua condução é ficcional.</a:t>
            </a:r>
          </a:p>
          <a:p>
            <a:endParaRPr lang="pt-BR" dirty="0" smtClean="0"/>
          </a:p>
          <a:p>
            <a:r>
              <a:rPr lang="pt-BR" dirty="0" smtClean="0"/>
              <a:t>É uma modalidade de narrativa audiovisual marcada pelo registro direto </a:t>
            </a:r>
          </a:p>
          <a:p>
            <a:r>
              <a:rPr lang="pt-BR" dirty="0" smtClean="0"/>
              <a:t>da realidade, sem o recurso da dramaturgia. É usualmente ligada ao </a:t>
            </a:r>
          </a:p>
          <a:p>
            <a:r>
              <a:rPr lang="pt-BR" dirty="0" smtClean="0"/>
              <a:t>uso de entrevistas, imagens de arquivo, locuções e registro de fatos e </a:t>
            </a:r>
          </a:p>
          <a:p>
            <a:r>
              <a:rPr lang="pt-BR" dirty="0" smtClean="0"/>
              <a:t>acontecimentos autênticos.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09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Definido o roteiro, a pré-produção é a fase de planejamento do vídeo. Antes </a:t>
            </a:r>
          </a:p>
          <a:p>
            <a:r>
              <a:rPr lang="pt-BR" dirty="0" smtClean="0"/>
              <a:t>de começar a gravar, é preciso marcar as datas e horas de filmagem, se </a:t>
            </a:r>
          </a:p>
          <a:p>
            <a:r>
              <a:rPr lang="pt-BR" dirty="0" smtClean="0"/>
              <a:t>todos os equipamentos estão disponíveis, se os atores estão ensaiados e </a:t>
            </a:r>
          </a:p>
          <a:p>
            <a:r>
              <a:rPr lang="pt-BR" dirty="0" smtClean="0"/>
              <a:t>se cenário e figurino estão prontos. Na hora, tudo precisa funcionar!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82EC-8057-40EE-BC6F-57500EFAE700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51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29F9B7-7371-48FF-B9D9-4E3F62006796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3B54C5-5C55-468A-8EDC-7F5934EDF9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stivaldominuto.com.br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tvescola.mec.gov.br/" TargetMode="External"/><Relationship Id="rId2" Type="http://schemas.openxmlformats.org/officeDocument/2006/relationships/hyperlink" Target="http://www.clarocurtas.com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cofalante.org.br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Mostras audiovisuais e Produção de vídeos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Rosana Louro Ferreira Silva</a:t>
            </a:r>
          </a:p>
          <a:p>
            <a:r>
              <a:rPr lang="pt-BR" dirty="0" smtClean="0"/>
              <a:t>Com colaboração da </a:t>
            </a:r>
            <a:r>
              <a:rPr lang="pt-BR" dirty="0" err="1" smtClean="0"/>
              <a:t>Msc</a:t>
            </a:r>
            <a:r>
              <a:rPr lang="pt-BR" dirty="0" smtClean="0"/>
              <a:t> Anna Claudia </a:t>
            </a:r>
            <a:r>
              <a:rPr lang="pt-BR" dirty="0" err="1" smtClean="0"/>
              <a:t>Thinen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141288"/>
            <a:ext cx="3571875" cy="12763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Criado em </a:t>
            </a:r>
            <a:r>
              <a:rPr lang="pt-BR" dirty="0" smtClean="0"/>
              <a:t>1991</a:t>
            </a:r>
          </a:p>
          <a:p>
            <a:r>
              <a:rPr lang="pt-BR" dirty="0" smtClean="0"/>
              <a:t>trabalha </a:t>
            </a:r>
            <a:r>
              <a:rPr lang="pt-BR" dirty="0"/>
              <a:t>com a seleção de imagens em movimento – de amadores e profissionais – para o exercício da síntese em trabalhos com duração máxima de 60 segundos.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2005, o Festival do Minuto iniciou o processo para se tornar permanente. Em 2007, ele se tornou totalmente online: </a:t>
            </a:r>
            <a:endParaRPr lang="pt-BR" dirty="0" smtClean="0"/>
          </a:p>
          <a:p>
            <a:r>
              <a:rPr lang="pt-BR" dirty="0" smtClean="0"/>
              <a:t>todos </a:t>
            </a:r>
            <a:r>
              <a:rPr lang="pt-BR" dirty="0"/>
              <a:t>os meses são lançados diversos temas para que os usuários possam se inspirar na criação de conteúdos.</a:t>
            </a:r>
          </a:p>
          <a:p>
            <a:r>
              <a:rPr lang="pt-BR" dirty="0" smtClean="0"/>
              <a:t>Rede </a:t>
            </a:r>
            <a:r>
              <a:rPr lang="pt-BR" dirty="0"/>
              <a:t>Melhores Minutos.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Festival oferece oficinas de formação audiovisual para professores e alunos da rede pública. </a:t>
            </a:r>
            <a:endParaRPr lang="pt-BR" dirty="0" smtClean="0"/>
          </a:p>
          <a:p>
            <a:r>
              <a:rPr lang="pt-BR" dirty="0">
                <a:hlinkClick r:id="rId3"/>
              </a:rPr>
              <a:t>http://www.festivaldominuto.com.br/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0387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PRODUÇÃO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38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324600" y="260648"/>
            <a:ext cx="2351856" cy="632764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4716016" cy="601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043608" y="2060848"/>
            <a:ext cx="7056784" cy="28803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i="1" dirty="0" smtClean="0"/>
              <a:t>No </a:t>
            </a:r>
            <a:r>
              <a:rPr lang="pt-BR" sz="2000" i="1" dirty="0"/>
              <a:t>argumento ficam estabelecidos personagens principais, ação dramática, tempo e lugar dessa ação e os eventos principais que irão compor essa história. </a:t>
            </a:r>
            <a:r>
              <a:rPr lang="pt-BR" sz="2000" i="1" dirty="0" smtClean="0"/>
              <a:t>Mesmo </a:t>
            </a:r>
            <a:r>
              <a:rPr lang="pt-BR" sz="2000" i="1" dirty="0"/>
              <a:t>nos casos de documentaristas que preferem explorar as relações nascidas do embate com o real [...], todo filme é resultado de uma ação planejada</a:t>
            </a:r>
            <a:r>
              <a:rPr lang="pt-BR" sz="2000" i="1" dirty="0" smtClean="0"/>
              <a:t>.</a:t>
            </a:r>
          </a:p>
          <a:p>
            <a:pPr algn="r"/>
            <a:r>
              <a:rPr lang="pt-BR" dirty="0" smtClean="0"/>
              <a:t>(PUCCINI, </a:t>
            </a:r>
            <a:r>
              <a:rPr lang="pt-BR" dirty="0"/>
              <a:t>2009, p. 184)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endParaRPr lang="pt-BR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27584" y="1772816"/>
            <a:ext cx="2736304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 QUE GRAVAR?</a:t>
            </a:r>
            <a:endParaRPr lang="pt-BR" b="1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988096" y="2996952"/>
            <a:ext cx="374441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QUAL É A FINALIDADE?</a:t>
            </a:r>
            <a:endParaRPr lang="pt-BR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140224" y="4293096"/>
            <a:ext cx="3520008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QUAL É O PÚBLICO?</a:t>
            </a:r>
            <a:endParaRPr lang="pt-BR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436368" y="5517232"/>
            <a:ext cx="2943944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COMO GRAVAR?</a:t>
            </a:r>
            <a:endParaRPr lang="pt-B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43608" y="1600200"/>
            <a:ext cx="6912768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ESCOLHA SEU TEMA: </a:t>
            </a:r>
          </a:p>
          <a:p>
            <a:pPr lvl="1"/>
            <a:r>
              <a:rPr lang="pt-BR" dirty="0" smtClean="0"/>
              <a:t>Sobre o que você quer falar?</a:t>
            </a:r>
          </a:p>
          <a:p>
            <a:endParaRPr lang="pt-BR" dirty="0" smtClean="0"/>
          </a:p>
          <a:p>
            <a:r>
              <a:rPr lang="pt-BR" dirty="0" smtClean="0"/>
              <a:t>FAÇA UM RECORTE: </a:t>
            </a:r>
          </a:p>
          <a:p>
            <a:pPr lvl="1"/>
            <a:r>
              <a:rPr lang="pt-BR" dirty="0" smtClean="0"/>
              <a:t>Não há como falar tudo sobre seu tema.</a:t>
            </a:r>
          </a:p>
          <a:p>
            <a:endParaRPr lang="pt-BR" dirty="0" smtClean="0"/>
          </a:p>
          <a:p>
            <a:r>
              <a:rPr lang="pt-BR" dirty="0" smtClean="0"/>
              <a:t>PREPARE UMA SINOPSE: </a:t>
            </a:r>
          </a:p>
          <a:p>
            <a:pPr lvl="1"/>
            <a:r>
              <a:rPr lang="pt-BR" dirty="0" smtClean="0"/>
              <a:t>Apresente sua ideia para os seus colaboradores.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 rot="16200000">
            <a:off x="-1752127" y="3776464"/>
            <a:ext cx="4896544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que Gravar?</a:t>
            </a:r>
            <a:endParaRPr kumimoji="0" lang="pt-BR" sz="3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43608" y="1600200"/>
            <a:ext cx="6912768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QUAL É SEU PONTO DE VISTA SOBRE O TEMA? </a:t>
            </a:r>
          </a:p>
          <a:p>
            <a:pPr lvl="1"/>
            <a:r>
              <a:rPr lang="pt-BR" dirty="0" smtClean="0"/>
              <a:t>Nem todos possuem o mesmo posicionamento.</a:t>
            </a:r>
          </a:p>
          <a:p>
            <a:endParaRPr lang="pt-BR" dirty="0" smtClean="0"/>
          </a:p>
          <a:p>
            <a:r>
              <a:rPr lang="pt-BR" dirty="0" smtClean="0"/>
              <a:t>POR QUE É IMPORTANTE FALAR SOBRE ISSO? </a:t>
            </a:r>
          </a:p>
          <a:p>
            <a:pPr lvl="1"/>
            <a:r>
              <a:rPr lang="pt-BR" dirty="0" smtClean="0"/>
              <a:t>Defenda a relevância do tema.</a:t>
            </a:r>
          </a:p>
          <a:p>
            <a:endParaRPr lang="pt-BR" dirty="0" smtClean="0"/>
          </a:p>
          <a:p>
            <a:r>
              <a:rPr lang="pt-BR" dirty="0" smtClean="0"/>
              <a:t>QUAL IDEIA VOCÊ QUER DEFENDER? </a:t>
            </a:r>
          </a:p>
          <a:p>
            <a:pPr lvl="1"/>
            <a:r>
              <a:rPr lang="pt-BR" dirty="0" smtClean="0"/>
              <a:t>A mensagem que você quer passar.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 rot="16200000">
            <a:off x="-1752127" y="3776464"/>
            <a:ext cx="4896544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</a:t>
            </a:r>
            <a:r>
              <a:rPr kumimoji="0" lang="pt-BR" sz="3000" b="0" i="0" u="none" strike="noStrike" kern="120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é a Finalidade?</a:t>
            </a:r>
            <a:endParaRPr kumimoji="0" lang="pt-BR" sz="3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43608" y="1600200"/>
            <a:ext cx="6912768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ESCOLHA O PÚBLICO-ALVO: </a:t>
            </a:r>
          </a:p>
          <a:p>
            <a:pPr lvl="1"/>
            <a:r>
              <a:rPr lang="pt-BR" dirty="0" smtClean="0"/>
              <a:t>Não tem como falar para todo mundo da mesma forma.</a:t>
            </a:r>
          </a:p>
          <a:p>
            <a:endParaRPr lang="pt-BR" dirty="0" smtClean="0"/>
          </a:p>
          <a:p>
            <a:r>
              <a:rPr lang="pt-BR" dirty="0" smtClean="0"/>
              <a:t>QUAL É O PERFIL DELE? </a:t>
            </a:r>
          </a:p>
          <a:p>
            <a:pPr lvl="1"/>
            <a:r>
              <a:rPr lang="pt-BR" dirty="0" smtClean="0"/>
              <a:t>Como ele é? O que ele gosta? O que ele não gosta?</a:t>
            </a:r>
          </a:p>
          <a:p>
            <a:endParaRPr lang="pt-BR" dirty="0" smtClean="0"/>
          </a:p>
          <a:p>
            <a:r>
              <a:rPr lang="pt-BR" dirty="0" smtClean="0"/>
              <a:t>O QUE ELE JÁ SABE SOBRE O TEMA? </a:t>
            </a:r>
          </a:p>
          <a:p>
            <a:pPr lvl="1"/>
            <a:r>
              <a:rPr lang="pt-BR" dirty="0" smtClean="0"/>
              <a:t>O que você precisa dizer e o que você não precisa sobre o seu tema? 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 rot="16200000">
            <a:off x="-1752127" y="3776464"/>
            <a:ext cx="4896544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 Quem</a:t>
            </a:r>
            <a:r>
              <a:rPr lang="pt-BR" sz="3000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kumimoji="0" lang="pt-BR" sz="3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43608" y="1600200"/>
            <a:ext cx="6912768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/>
              <a:t>FORMATOS E LINGUAGENS </a:t>
            </a:r>
          </a:p>
          <a:p>
            <a:pPr lvl="1"/>
            <a:r>
              <a:rPr lang="pt-BR" dirty="0" smtClean="0"/>
              <a:t>Ficção, documentário ou animação? Qual é a melhor forma de fazer o seu vídeo?</a:t>
            </a:r>
          </a:p>
          <a:p>
            <a:r>
              <a:rPr lang="pt-BR" dirty="0" smtClean="0"/>
              <a:t>PERSONAGENS </a:t>
            </a:r>
          </a:p>
          <a:p>
            <a:pPr lvl="1"/>
            <a:r>
              <a:rPr lang="pt-BR" dirty="0" smtClean="0"/>
              <a:t>Adultos ou crianças? Ficcionais ou reais? Entrevista ou dramatização? Qual é a melhor forma de cativar o seu público?</a:t>
            </a:r>
          </a:p>
          <a:p>
            <a:r>
              <a:rPr lang="pt-BR" dirty="0" smtClean="0"/>
              <a:t>ONDE SE PASSA A HISTÓRIA? </a:t>
            </a:r>
          </a:p>
          <a:p>
            <a:pPr lvl="1"/>
            <a:r>
              <a:rPr lang="pt-BR" dirty="0" smtClean="0"/>
              <a:t>Ambiente histórico? Na escola? Na rua? Entrevista na casa do personagem? Sua história é contada em algum lugar.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 rot="16200000">
            <a:off x="-1752127" y="3776464"/>
            <a:ext cx="4896544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Como Gravar?</a:t>
            </a:r>
            <a:endParaRPr kumimoji="0" lang="pt-BR" sz="3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Argumento e Roteiro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043608" y="2132856"/>
            <a:ext cx="7056784" cy="28803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i="1" dirty="0" smtClean="0"/>
              <a:t>[...] </a:t>
            </a:r>
            <a:r>
              <a:rPr lang="pt-BR" sz="2000" i="1" dirty="0"/>
              <a:t>A maneira como se experimenta o modo de endereçamento dependerá de como o filme falará com nossas experiências e com as nossas emoções. Isso se dá por um processo de negociação pautado nas leituras feitas sobre um determinado filme que aborda certa </a:t>
            </a:r>
            <a:r>
              <a:rPr lang="pt-BR" sz="2000" i="1" dirty="0" smtClean="0"/>
              <a:t>temática.</a:t>
            </a:r>
          </a:p>
          <a:p>
            <a:pPr algn="r"/>
            <a:r>
              <a:rPr lang="pt-BR" dirty="0" smtClean="0"/>
              <a:t>(LUVIELMEO, 2011, p.77)</a:t>
            </a:r>
            <a:endParaRPr lang="pt-BR" dirty="0"/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244" y="1765511"/>
            <a:ext cx="31527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457" y="308703"/>
            <a:ext cx="35623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ecofalante.org.br/mostra2012/imagens/logo_ho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05" y="274638"/>
            <a:ext cx="2622872" cy="3096344"/>
          </a:xfrm>
          <a:prstGeom prst="rect">
            <a:avLst/>
          </a:prstGeom>
          <a:noFill/>
        </p:spPr>
      </p:pic>
      <p:pic>
        <p:nvPicPr>
          <p:cNvPr id="9" name="Picture 6" descr="http://1.bp.blogspot.com/__Lx0n8aT20Y/Sf-V31pYkfI/AAAAAAAAAHI/uE5DdnQPPys/s320/logo_fica_transparent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60978"/>
            <a:ext cx="3528392" cy="952666"/>
          </a:xfrm>
          <a:prstGeom prst="rect">
            <a:avLst/>
          </a:prstGeom>
          <a:noFill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7944" y="5213644"/>
            <a:ext cx="3572566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Gêneros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Ficção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objetivo essencial o entretenimento e que se apoia na narrativa;</a:t>
            </a:r>
          </a:p>
          <a:p>
            <a:r>
              <a:rPr lang="pt-BR" b="1" dirty="0" smtClean="0"/>
              <a:t>Documentário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objetivo fundamental o testemunho e a </a:t>
            </a:r>
            <a:r>
              <a:rPr lang="pt-BR" dirty="0" err="1" smtClean="0"/>
              <a:t>reﬂexão</a:t>
            </a:r>
            <a:r>
              <a:rPr lang="pt-BR" dirty="0" smtClean="0"/>
              <a:t> sobre a realidade;</a:t>
            </a:r>
          </a:p>
          <a:p>
            <a:r>
              <a:rPr lang="pt-BR" b="1" dirty="0" smtClean="0"/>
              <a:t>Experimental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objetivo é sobretudo expandir e explorar as formas, as técnicas e os métodos da criação </a:t>
            </a:r>
            <a:r>
              <a:rPr lang="pt-BR" dirty="0" err="1" smtClean="0"/>
              <a:t>cinematográﬁca</a:t>
            </a:r>
            <a:r>
              <a:rPr lang="pt-BR" dirty="0" smtClean="0"/>
              <a:t>;</a:t>
            </a:r>
          </a:p>
          <a:p>
            <a:r>
              <a:rPr lang="pt-BR" b="1" dirty="0" smtClean="0"/>
              <a:t>Animação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propensão para o maravilhoso  e assegura à imaginação um papel absolutamente fulcral no seu processo criativo e na sua pluralidade estética.</a:t>
            </a:r>
          </a:p>
          <a:p>
            <a:pPr marL="274320" lvl="1" algn="r">
              <a:spcBef>
                <a:spcPts val="600"/>
              </a:spcBef>
              <a:buSzPct val="70000"/>
              <a:buNone/>
            </a:pPr>
            <a:r>
              <a:rPr lang="pt-BR" dirty="0" smtClean="0"/>
              <a:t>(Nogueira, 2010)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Pré-Produção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611560" y="1412776"/>
            <a:ext cx="273630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EQUIPAMENTOS</a:t>
            </a:r>
            <a:endParaRPr lang="pt-BR" b="1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691680" y="2420888"/>
            <a:ext cx="374441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PERSONAGENS</a:t>
            </a:r>
            <a:endParaRPr lang="pt-BR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771800" y="3573016"/>
            <a:ext cx="352000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LOCAÇÕES</a:t>
            </a:r>
            <a:endParaRPr lang="pt-BR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923928" y="4653136"/>
            <a:ext cx="294394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OBJETOS DE CENA</a:t>
            </a:r>
            <a:endParaRPr lang="pt-BR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012432" y="5805264"/>
            <a:ext cx="294394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EQUIPE</a:t>
            </a:r>
            <a:endParaRPr lang="pt-BR" b="1" dirty="0"/>
          </a:p>
        </p:txBody>
      </p:sp>
      <p:sp>
        <p:nvSpPr>
          <p:cNvPr id="9" name="Texto explicativo em forma de nuvem 8"/>
          <p:cNvSpPr/>
          <p:nvPr/>
        </p:nvSpPr>
        <p:spPr>
          <a:xfrm>
            <a:off x="5292080" y="548680"/>
            <a:ext cx="3384376" cy="18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STORYBOARD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e Captação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28674" name="AutoShape 2" descr="data:image/jpeg;base64,/9j/4AAQSkZJRgABAQAAAQABAAD/2wCEAAkGBxQTEhEUEhAWFRQVEyAWFBQUFyAVFRcUFB0YFhUUFxQYICggGB0lHBQVITEhJSkrLi4uFx8zODMsNygtLisBCgoKDg0OGhAQGywkICQsLCwsLCwsLCwsLCwtLCwsLywsLCwsLCwsLCwsLCwsLCwsLCwsLCwsLCwsLCwsLCwsLP/AABEIAOEA4QMBIgACEQEDEQH/xAAcAAEAAgMBAQEAAAAAAAAAAAAAAQIFBgcDBAj/xABPEAABAgMGAgYHAwYLBgcAAAABAgMAETEEEiEiUWEFQQYHEzJxkVKBobHB0eEUYnIVIzNCQ/AkJVNjc4KSk7LS0xYmNDVUwkV1g6Ozw9T/xAAbAQEBAAMBAQEAAAAAAAAAAAAAAQIDBgQFB//EADARAQABAwIDBgUDBQAAAAAAAAABAhFBAyEEMVEFElJxoeETFTORsRQyYUJiY4HB/9oADAMBAAIRAxEAPwDt3Zj0R5RRhsXRgKaRbshv5mKMtC6K01MGOUtNjHAVPLeCGxNWArpsIhpoY1qeZ1ghoTVWup0EVEhsXjgKDluYKbF4YCh5eEQGheNaDmdTBTQvCtDzO0BLjYy4Cumxg82JUFRy3EQ40Mta6nQweaEudRzOogdUuti6rAU0iyWxoPKKOtC6a01MYzj3H7JYkBdqtCWgRlClErVKt1sTUr1CC5ZRhsXRgKaQabGOAqeW8c1HWqhwEWHhdttcsApCClsn8SbxA8UiPRrpTxhf6Po8RM/tLUked67AiHRkNiasBXTYQDYvHAUHLcxzhPFOkKibvCrK3+N+8eXoOxP2rpHP/hOHzl6bm/8AOwLOjKbF4YCh5eEHGxNOArpsY5wq1dI5j+B8Pnyzubfzsearf0kEp8PsJxoHFA+ZfgWdLebEqCo5biDrYuqwFNI5k7xbpGP/AAmynHk8Pi/EL4z0jkf4ns0pfy6f/wBECzqCWxoPKKsNi6MBTSObs8e4+kTc4G0ofzdpSk+Xaqj14d1nNIcQzxKxP8PcVglbs1MKlITDoAwxGMikczAs6G02McBU8t4IbE1YCumwilnSlQmDMEzBCiQQcQQZ44RZDQmqtdToIIkNi8cBQctzBTYvDAUPLwiA0LxrQczqYKaF4VoeZ2gJcbGXAV02MHmxKgqOW4iHGhlrXU6GDzQlzqOZ1EDql1sXVYCmkWS2NB5RV1oXTWmpiUtDfzMRcsfdGghC6P3JhGbQyPZ/ePs+UUZRlGY02+UXuq9IeX1ijKVXRmFNPrGLfkaRXManTXwghGKsxrtoNoNBWOYVPLfxghKpqzCumw3gnQCMxzGg01O0FIzDMaHTbaASq8cRQctzvBSVXhmFDy8N4A433cxrtodoPIw7xqNNRtBxKsuIrpsd4PJVKoqOW43gTlrXWL0m/J9kU4kFx5xXZWdut51YMpgCZAAJI5yAmCRGH6JdW6QftfE1fa7c5mWXZLbaJxCEIOXCk5SEsoAj5OmQL/H+EWdWKWGXLUcML2e4ZahbCI3Lj3SezWLsxarUhrtAbl5JN67K9KU6Xh5xFZWztZUyJAlgBKQ9kS0iuY1OmvhGqtdYvDZD+Mmabx5nrL4YkGfEWqmiVqqfuiKjbkIxVmNdtBtAIzHMaDTU7Roa+t7hSSZW0qnow7p95Ij5l9c/DQSQ66rDkyd9SIFnRVIzDMaHTbaDiO7mNdtDtHNVddnDpgzf5/sRzl9/aPNXXfYDLJacDP8AQp/1ItpHTnkYd41Gmo2iXW8pzGm3yjlx68LERhZ7Z/ct6/00WX11WYgysdtOH8ij/Uh3ZJmHUA394+z5R8HEeDNWphTNoQHG1pkpKpeogymkjkRiI5+Oulj/AKG2/wB0n/Uig667KhOex2xIFSWkS8y4Id2eiRMPp6tbQ5Y7XauDvuKUGB21jWZTVZ1ETTOWMioYa3xQCOjoRirMa7aDaOZdMnQ3xbgFsRR5arOVAVQ9INAj/wBdZ2jpqEqmrMK6bDeIy6ARmOY0Gmp2gpGYZjQ6bbQCVXjiKDlud4KSq8MwoeXhvBBxvu5jXbQ7QeRh3jUaajaDiVZcRXTY7wdSqXeFRy3G8CcpdbynMabfKJS394+z5RV0KunMKHl9YsEq9IeX1grHy3MIY6+yEZNLIzVoPP6RRm9dGApr9IvfPonzEUZWboymmojFuyNFWOAqee/hBBVNWArrsNoNLOOU1PMa+MELM1ZTXUaCCdAFV44Cg57naCiq8MBQ8/DaAWbxymg5jU7wUs3hlNDzG0AcKsuArrsdoPFUqCo57jaDizlymuo0O8RaHZJJIkJjEkAVG8Ccue2kk9JhMCaeEn/5Ff5jGE68Ggq18HDiQpKi6kpOZJ/RVBGp9kZpxf8AvMTKvCcKU7SvsjD9eE/tfBSRIX3fex8xGzR+pT5ww1v2VeUtZPBbP/07X9gD4RZHB7OKWdr+7SfeI+2Edn8DS8MfaHEfqNXxT95eTdlQnutoT+FIHuEeoEIRsiimOUNc11TzlM4TiIRbQl5TeOsJxEIWhLkY3pKi9ZbQP5sn+zm+EZKPi44P4NaP6Ff+Exq4iL6VUfxP4buGqmNaif5j8s/x14qsHRVdSLVZhOeMwlIM/WmOwovTVgK67DaOJWxyfCujBlS3NDyUofCO2oWZqymuo0G8cQ7sBVeOAoOfjtBRVeGAoefhtALN45TQcxqd4KWbwymh5jaCDhVlwFddjtB4qlQVHPcbQcWcuU11Gh3g8sy7pqOY1ECcpdKrpwFNfpEgq0Hn9Ih1ZunKaaj5xKVn0T5j5wXLH47QhM6QjJpZHtdj5GKMuZRgaaGL9sn0hFGXU3RiKRi3X3GnK4Gp5HWCHMVYGuh0EGnU44ip98EOpmrEV+AglwOZjgaDkdTBTmYYGh5HaAdTeOYUHvMFOpvDEUPwgDjndwNdDoY4/wBNLA9xjir9lQ4E2ewNIV2bgV2Tj7kjJfZkKTNKym9jK4ZDMY6zxHiDbTanVrAQ2krWdEoSVE+Qjn3UwntGLbbnCntbbay4oBV4pbQohCDpJSnJDS7Bb82lM2EcJeNvsza0izOfZuI2JxQcUyh+RS4y7IXm1TSUkyMyJzBMth67Hgu0cCUkzSVukHkQfs5BEZXpohK3OPjC7+SGyrTtEm1Lb9eURpnS1d6w9FVk91PZ+YYSPYiNmj9SnzhhrfTq8p/D3hCEdy4EhCEAhCEAhCEAj5OM/wDD2j+hX/hVH1x8fGv+HtH9Cv8AwmNWt9Orylt0Pq0+cfl9j/8AyXo3txBHtW98o7mhzFWBrodBH55d48l7h3BbFY23LTa7O8m0uNtJJCQguG6pQoSXE4yIGMyKR0WydZbjLqEcU4a5YkOqCUP3w6yFEd1agAEUrM7gAExwzvXQQ5mOBoOR1MFOZhgaHkdoB1N45hQe8wU6m8MRQ/CKxHHO7ga6HQwecwoajkdRBx1OXMK/AwedTKoqPeIF+aXXcDgaaGJDux8jEOvJunMKRKXk+kILfdj73j5QhfGsIyabspejzYOUeEW7JPojyjzYbF0ZRTSMG7e6zJwP4j74IOKvH4CIabGOUVPLeIQ2Jqyiumwim+ywOY+A95go5k+B+EQGxeOUUHLcxVxCQQSAAASSaSEsTA3c+637ct77Jwqzqk9bnB2hGNyzIM1qImDKaSdw2sRnX+gHDrrcrIlCm0pQlxpSmXZJkkXnGilSjIVJMaz1bt/brdbuKrTkU59msYIIkygZlgHXL6y4I6Ta7iEKUqQSkXlEjAJGJJ2kIhLnvWTZbPw3hFuDAIXailoqccU644tckSLjiioyaSuQnIS8YwXWhw02bh/AWj3mX2m1H7wQL3tSYw3SfpZ+UuJ8MLTR/J7VvbabWoXQ88VNlaik6JKZAiYBxlekNv6+GwLLYFADDiCPalw/CM6P3R5pXvTMfw1eEIR3T8/IQhFCEIQCEIQCMJ0pthCAyiV94EEq7qGgJuLVsEz9UzyjNxr9tZvW0oVdm7ZLjHaKCELcS6lxTPaKwQXEJW3M4fnQDgY+f2nq1afDzNOdn0eytKnU4mIqxv8AZ1LqmXZrM0iyfZXLLaHUdsC/dv2pFe0StOE0gibNUT54qjMdaNnbc4VxEOSklorTPk4iSmyDreCR65c40Tp903Q4WGVWUsqTaEOpxbetl9CgQlhplaktk4JvOKEwo3UqNPh6wOPW+2MIS/wm0WSwdoldqUgdo+W0SNFBIbAAnmEphOPI8i7Hd1XoA8pXD7ApZJUbG1Mmpy4Ek1mJGcZ9RzJ8D8IxvR622a0MtOWUpUwWwG7okAEzTdkcQRKUjSUZBTYvDKKHl4RUWcOKfxfAweOHrHvEVcbGXKK6bGJebEu6KjluIE33WdOVXhFkqjzdbF1WUU0iwaHojyiG92PnCIuDQeUIzaWR7Ib+ZijLQuitNTF+z+8fZ8ooyjKMxpt8oxbs8hpoY1qeZ1ghoTVWup0EGkVzGp018IIRirMa7aDaCW5bAaF41oOZ1MaT1xcSUxw9SGgS9alCytAEkkvd/nzQFDxUI3a5mOY0Gmp2jnnWK1e4r0ebWo3O3ccxOBcbDSkeRA/tGCxDcOjvAkWOy2WzIo0gJJEwFKkStcvvKKleuMm80Jc6jmdRBxHdzGu2h2g8jDvGo01G0EnLh3TvoiLFxjhjtnFyzWm3NKLSTJCH0OICrqRgAQqY0zASEhGzdfSALHYv/MG+c/1HY9etvC1cAEyZ8SQfJTfzjz6+k/wKxYk/xi3X8D0WnnBVyasYQMI7uH5/JCEIoQhCAQhCARhel/Z/ZXC4kHCSNQs4CX70BjNRguNWgC02SYvJaS5aig0UqzNqdbSrYqbIOyjHi7Q1Io4eqZ8vu93ZunNfE0xHn9nUOqPq/RYbOl55sfbHRNRNWUmjSdDLvHWYoI6AhoTVWup0Ec8Fge4Syi2JfW60ZK4m04qZW4uQctjJVO64FHFuikiWBAMbjxfjlmsiVLtNqQ0JXhfUApQAnlR3lnCgBMce7No/V8wmycY4vw9uYZkm1NIBklF8IvhIFB+dQnwbEdKU0LwrQ8ztHNuqcm2WniXFFZRaFhplMwVpZay5wJ3SbqMNUk0IMdJU3mGY0Om20CRxoZa11Ohg80Jc6jmdRBxvu5jXbQ7QeRh3jUaajaCW57JdaF01pqYlLQ38zEOt5TmNNvlEpb+8fZ8oLlj7o/cmEJbmEZNNmRuq9IeX1ijKVXRmFNPrF5q0Hn9IozeujAU1+kYt2RoKxzCp5b+MEJVNWYV02G8GirHAVPPfwggqmrAV12G0E6ASq8cRQctzvGkdbfBXnbMzaLOAq02F0WloXZlQRIrSBPGiVS53Jc43cFV44Cg57naCiq8MBQ8/DaAw/RbpA3b7MzaWViSzJSZYtuAZm1Y1B8wQaERmHkql3hUctxvHK+kNic4HajxCzIKrA+4PttmScGlqMg83oJqwFJm7gFC70pq2B5tC21JU2tKVpUCSFJVIplhQwWWg9bAKrXwGRBlxBJMuQC2sTjFOvgzsVjkoKlxBsyHIBt7Gse3Wtja+BzMim3AyBrmaMj5R5deFqP2GxqkP+YNgic/2b3zi084SeTVzD95c4s6nSPFOC1S0n6yUmO4mrlZwcUc7rz3HmImUU7FPoiWsyB5zirBGcDuzw8DMe6J36om0r3KZi8PSe48xEyjzLaNB/aPzitn/AFpd2eHt+HwifEm+6/Di14u9Z7jzEI8WGgUzuzx320iWxJSgKXfbh7pmEak7XyTpxvbD1PiPWZRg+MqQ1aLPaHkKcs4bcZtAbIvht9C2ryZmU/zpInhMCMshIJXOXewmZczPn4RiukbHahmzNhN+0uhF6ZIQhJClrVInASBOwMeHj5ivh6u89/Z0TRxNPd5/8ZBi3Wziz6WrGp95LUlC0W24hpisnDZ2U3C56JXfVUgCUx0HgfVNY2ypy1FVttBM1vWkqVNRAnJF6UvxFR3jD9D+DWlixM22xqXcSouN2AyAesiu8pchmtLgAdCpkDKgAJwjpXBuJotLSX2FJW06ApCgeRAwIlgQZgioIIjlXWS5r0l4Ojg9vsFrsQ7Jq0Pps1qYTPs1Byd1YQTgQAo6TSnUz6qpKrwzCh5eG8c2611l618GsSQCty2JfUAe62zMFR/qrcP9Qx0lRVeGAoefhtFJHEqy4iumx3g6lUu8KjluN4OFWXAV12O0HiqVBUc9xtBJyOhV05hQ8vrFglXpDy+sQ6VXTgKa/SJBVoPP6QVj8dfZCGO0IyaWRvn0T5iKMrN0ZTTURftdj5GKMuZRgaaGMW7I0s45TU8xr4wQszVlNdRoINOVwNTyOsEOYqwNdDoIJ0As3jlNBzGp3gpZvDKaHmNoBzMcDQcjqYKczDA0PI7QHjb2EuoLbjV5CwUrSZEKSoEKSceYJjQOqy9ZVW/hiipQsj4LJMp9i8pS0g0xxCju4Y6K453cDXQ6GOb8HV/vJxUYyNlaUZVCpWcAeUDqdbn6fgyhgfyggHEekiuOFPZHy9eUhw+ySM/4wbJOH8m9odo+nrkbS23wxwJOXiTc5z5hSv8AtinXq2lHD2lJScLYjvTlK67Fjmstcd5fvyEeCf0h/CP+2PVwzMVAE5yxpPGmHyjtu7MxDg4qiJl4MpCsVGZ8ZR7gaSlt++3sinYp9H2n5xZKAJyFa4nca7mFNNVOFrrpqzIQOd32e+PNg4rApy9svZ7ot2KfR9p+cXSAKDCJ3JmcL36YjnMvnZZSRMzrylttF7OJXk8wfMU8vnHqkAYAS/feEhOcsZSnj7qchCNO1pJ1L3h5IQCVzE82/O9p4Ri7c0gWyyBag226h6zl0zKW12lpbKFqmcAC4DywScYzIAxkKmZrvr4mMB02INmKaqUtIQmpKp0A1lPzjycdoxPDVXxu9nAa0xxVNs7OxcN6Vrs7TbNo4XbQ40gIP2dg2hk3cs23GyRLChkRpGDs3SlHD37Y+80uyWN5HbIsr5R9qXbCR2imGELJSlQkVXpAKkZiapaD0Q6PPWlQsb/Gn2L15sWRsuvJkhJUphbgIZSoIBJQCZAEEA4DK8T6tXOE/wAPszjdqFmN9xi0sAZBIlSVEkXk4GeUiUwTQ8m69uHV7wy0Wm1O8XtzRQ46i5ZGD+xs+MjmkZkc8J3lmWYS6KpZvDKaHmNt4+LgvFU2lll9CVBLzKHACMQFi9Iy5icvVH2qczDA0PI7RUmRxZy5TXUaHeDyzLumo5jUQcc7uBrodDB5zChqOR1EEnKXVm6cppqPnEpWfRPmPnEOu4HA00MSHdj5GC5Y+Z0hC94+UIyaWR7ZPpCKMupujEUj2vR5sHKPCMG7KrTqccRU++CHUzViK/ARZk4H8R98EHFXj8BFFQ6m8cwoPeYKdTeGIofhFgcx8B7zBRzJ8D8ICrjqcuYV+BjnPRNSV8d466CJJDDU97qQfayfKOjWl1KReUQEpmpRNAACSY531MtFdmtttUm6q225bo1uBUgD4LLsDqnr6bC+FFQOLVobcGxmW5/+5FOvh1K+EXgf2zah65/ONh61bGHuE29GjPaYfzJDv/1x8fD+FNcW4JY2n3F3XLO0VLbUAvtGgAqRII7yVAiWsRXPjERtCOpizEAjiFtGH8qn/JFUdTLBn/GVtrL9Inl/VjoI7bjwernZ7Dmf6/T3azCNmT1MsTP8ZW3D+cT/AJYDqZYnI8SttJ/pE/5YvzunweqfIp8fp7tZiZRqvHRYEPKZsbnErcUTvrQ+lCMtSghlZWBS9IDQkVz3QLo7wviZKE2riDT6ReU0t9szTzUhYazAGU5gHGkT53Hg9fZfkM+P0932XYXTGzOdSVhr9rttR+1b5n+iix6keHgGdotasObqPg3E+d/2evsfIv8AJ6e7V7p0jX7c0pduCc15FlK2Qj9JeKwl5bQ5uJZ7RaZYzbBGIjpiOpLhvNdpPi6PgmIR1K8OuzQu0IckChwOi8hQIIUnLKeHt5GRHl4vtP8AUafc7tv9+z2cF2XHD6vxO9fbp7qdIuNcNRw5g2G02adkfbfszLbqUuG4sX0Bud8qW2twEETJVjGT63eOoY4faGgbz9q/MMNDFayu6lZCRiZJJ9ZSOYjROmHR+38OFndRxQPrdtSbO2tdnR9oBcvm8Xl3lmV3X9aN/wCi3V21Z7QbVarS7bbWnBLz5wRz/NoJN048yZcpR8p9Znuili+zWSysKULzVmbQqRwvpElS2nOMqp1N4Yih+EWBzHwHvMFHMnwPwioq46nLmFfgYPOplUVHvEWcOKfxfAweOHrHvECcodeTdOYUiUvJ9IRLpyq8IslUQyxl8awiZwjNpZHsk+iPKPNhsXRlFNIv2Q38zFGWhdFaamMG7KWmxjlFTy3iENiasorpsINNDGtTzOsENCaq11Ogip0SGxeOUUHLcxCmxeTlFDy8IBoXjWg5nUwU0LwrQ8ztAaR1xcTLNgLDKZ2i2rFmZSJTPa4Lr90lPitMbPwPgyLLZLPZ0gEMtpROXeIleV6zM+uNGsifyhx9blbNwtPZIxmFWtyd8ifoyUDjgWkax0l5oS51HM6iCzyLQwgoWFIBBSQRKoIkRHPOptfZIt3DnMXLFalBF4SJYcJKFbzIWf66dY6G60JGtNTGidNOiFpFpRxLhakptiUXHmlmSLS2AJJUZjGQAxIwCcUlIiDe2GxdGUU0iWmxjlFTy3jmzHWcpoXbZwa3tLGB7JBcQZYTSpRRMHafiY9Gutezmd3hvE1Y8mB8HIpEOiobE1ZRXTYRr/T6yuL4fb02dP5w2ZQSEjMRI3kpAxmU3gNyI1kdaCcZcH4kcf5E/wCaB6ynSSUcB4koyp2ShrzAMCzFdTfSThtn4a2ldoYYeSpZtAcUELWoqJbUJ4rFy6BKcpGMX0btTfEOk32qxNSszSCXHLpSFktrbvlJGBUpYABxIQTrL5uI2AWt5Tv+x9oClGav4QuzhRMiSUXAAdZSnPWM5YuJcRsTBFn6OM2VlAK1FdpSBlGK3FqUkqIA7xM8IiutvNiXdFRy3ES62LqsoppHHuA9M+O25rtrLw6y9jeuhbilpCiDjdvPAqAOEwJTBFQZZNfFOkoBnwuxqEv1XZevNaIqWdQS0n0R5RRlsXRlFNI5q1xPpIrD8mWNvdbt4eSHzD/ZvjtrAFp4kzZGSMU2MKLhGl4yKfUv1QLPPjzqeI8bsVkZzNWBZtNqUnuB0EFtsmhIISCPvqH6pl05DYmrKK6bCMJ0P6JWbh7Jas6CJqzuKM3HCMAVqEqcgJATOGJjNoaE1VrqdBASGxeOUUHLcxCmxeGUUPLwgGheNaDmdTBTQvCtDzO0EHGxlyiumxiXmxLuio5biIcaGWtdToYPNCXOo5nUQJyl1sXVZRTSLBoeiPKKutC6a01MSlob+ZiLlj7g0HlCF0fuTCM2lkez+8fZ8ooyjKMxpt8ovdV6Q8vrFGUqujMKafWMW7I0iuY1OmvhBCMVZjXbQbQaCscwqeW/jBCVTVmFdNhvBOgEZjmNBpqdowPTzjosFjftJVmSghoGWLq5JbEuYmZnZJjPBKrxxFBy3O8c14+TxTjLFjBCrNw/+EWkyyqf/ZtHkZTGG7g5QVn+rXo4qx2BhDhPbuqL9oJ73auiZCiZzKU3UnUpJ5xtbyMO8ajTUbQcSrLmFdNjvB1Kpd4VHLcbwScpdbynMabfKJS394+z5RV0KunMKHl9YsEq9IeX1guVWUZRmNNvlBpBxzGp018IMpVdGYU0+sGgrHMKnlv4wSMCEGasxrtoNoBGY5jQaanaCEqmrMK6bDeASq8cRQctzvAFIzDMaHTbaOYdMn18Vt6eEsLV9mZIc4g6nVJmlgGk5y1zYy/NmNl6yelJ4fZryJLtLp7KzNhM1KdVIXgkTmEznTE3R+tDq96Jnh9lQlagq0Or7W0uHMpTqgTK8TiE03N484K2RmwoabQ20LjaAlKEJkEpSJAACUe7qMpzGm3yiHkql3hUctxvB0KunMKHl9YIsG/vH2fKKsoyjMabfKLBKvSHl9YqylV0ZhTT6wUaRXManTXwghGKsxrtoNoNBWOYVPLfxghKpqzCumw3gnQCMxzGg01O0FIzDMaHTbaASq8cRQctzvBSVXhmFDy8N4A433cxrtodoPIw7xqNNRtBxKsuIrpsd4OpVLvCo5bjeBOUut5TmNNvlEpb+8fZ8oq6FXTmFDy+sWCVekPL6wVj5bmEMdfZCMmlkZq0Hn9IozeujAU1+kXvn0T5iKMrN0ZTTURi3ZGirHAVPPfwggqmrAV12G0GlnHKanmNfGCFmasprqNBvBOjW+n/AEp/J9ldekkuqAbs6MTfeVO7hzAxUdhKpEfL1adGV2Kyp7XG1Wgl+1KUZq7RcjcJ53QZeJUecZzifBWLQ8w6/Zw45ZjfYKj3FmqgAZHupOM5FINRGSUs3hlNDzG0AcKsuArrsdoPFUqCo57jaDizlymuo0O8HlmXdNRzGogTlLpVdOApr9IlJVoPP6RV1ZunKaaj5xYLPonzHzguVWb10YCmv0g0VY4Cp57+EGVm6MppqINLOOU1PMa+MEjAgqmrAV12G0eNrtQaDjjikoQhu8tROCUpmSThyAMeyFmasprqNBvHMenNpXxW2p4RZypLKJOcRdTLKlJCkMpUcJzI1zFPoKgsI6FMOcVtx4s+iTDd5vhzSjQJN1TxFJznrmJ9BMdPcKsuArrsdo8bJZ0tJabbauIbRdQkSkEpkABjyAj2cWcuU11Gh3gkyPFUqCo57jaJdKrpwFNfpEPLMu6ajmNRB1ZunKaaj5wFklWg8/pFWb10YCmv0iwWfRPmPnFWVm6MppqIKNFWOAqee/hBBVNWArrsNoNLOOU1PMa+MELM1ZTXUaCCdAFV44Cg57naCiq8MBQ8/DaAWbxymg5jU7wUs3hlNDzG0AcKsuArrsdoPFUqCo57jaDizlymuo0O8HlmXdNRzGogTlLpVdOApr9IkFWg8/pEOrN05TTUfOJSs+ifMfOC5Y/HaEJnSEZNLI9rsfIxRlzKMDTQxftk+kIoy6m6MRSMW6+405XA1PI6wQ5irA10Ogg06nHEVPvgh1M1YivwEEuBzMcDQcjqYKczDA0PI7QDqbxzCg95gp1N4Yih+EAcc7uBrodDB5zChqOR1EHHU5cwr8DB51Mqio94gX5pddwOBpoYlLux8jEOvJunMKRIeT6Qgt91WXMowNNDBpyuBqeR1gy6m6MRSKKtaEIWta0pSm8pSiZAJTMlRPIAAmCRhrPWF0uFgsy1IBVaXVBqzNyJKnVACd3mEznLmbo/WinVr0X/ACfZ5OTXanvztqcM1KU4ok3SozKgmZE54kqP60a30NR+VuIucVfErNZ1Frh7aqEpraJHCe+OYyn+bEdQDqbxxFB7zBRTmYYGh5HaDjndwNdDoYKdTeGIofhBx1OXMK/AwS485hQ1HI6iJddwOBpoYh51Mqio94iXXk3TmFILdKXdj5GKsuZRgaaGLB5PpCKsupujEUgXGnK4Gp5HWCHMVYGuh0EGnU44ip98EOpmrEV+AglwOZjgaDkdTBTmYYGh5HaAdTeOYUHvMFOpvDEUPwgDjndwNdDoYPOYUNRyOog46nLmFfgYPOplUVHvEC/NLruBwNNDEh3Y+RiHXk3TmFIlLyfSEFvux97x8oQvjWEZNN2UvR5sHKPCLdkPRHlHmy2LoyimkYN291mTgfxH3wQcVePwEQ02McoqeW8ENiasorpsIpvskHMfAe8wUcyfA/CIDYvHKKDluYKbF5OUUPLwgbpcOKfxfAweOHrHvEVcbGXKK6bGJebEu6KjluIE33WdOVXhFkqjzdbF05RQ8osloeiPKIb3Qwco8I5x1rcQceNl4TZl3Xrc4S6oVRZkElSiJgyN1R3DaxzjorLYujKKaRh7N0XYFuct2YvKa7CRILaUAzmlMpgmWOOupikYZDg9gbs7SGGk3W2khCBskAYnmeZPMkx9QOY+A95iENiasorpsIBsXjlFBy3MDdKjmT4H4QcOKfxfAxCmxeTlFDy8IhxsZcorpsYG6zxw9Y94iXTlV4RV5sS7oqOW4g62Lpyih5RDd6JVFGDlHhEpaHojyijLYujKKaQN1mTgfxH3wQcVePwEQ02McoqeW8ENiasorpsIpvskHMfAe8wUcyfA/CIDYvHKKDluYKbF5OUUPLwgbpcOKfxfAweOHrHvEVcbGXKK6bGJebEu6KjluIE33WdOVXhFkqjzdbF05RQ8osloeiPKIb3Y+cIi4NBCM2ndlY82O6PCEIwb8jPP8R98G6q8fgIQgA7x8B7zBXeT4H4QhAHP1fxfAwep6x7xCEDql3uq8IsmkIQMqMd0eEGef4j74QgRgbqrx+AgO8fAe8whAFd5PgfhBz9X8XwMIQB6nrHvES73VeEIQFk0ijHdHhCEAZ5/iPvg3VXj8BCEAHePgPeYK7yfA/CEIA5+r+L4GD1PWPeIQgdUu91XhFk0hCBli4QhGbQ//9k="/>
          <p:cNvSpPr>
            <a:spLocks noChangeAspect="1" noChangeArrowheads="1"/>
          </p:cNvSpPr>
          <p:nvPr/>
        </p:nvSpPr>
        <p:spPr bwMode="auto">
          <a:xfrm>
            <a:off x="155575" y="-1881188"/>
            <a:ext cx="392430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76" name="AutoShape 4" descr="data:image/jpeg;base64,/9j/4AAQSkZJRgABAQAAAQABAAD/2wCEAAkGBxQTEhEUEhAWFRQVEyAWFBQUFyAVFRcUFB0YFhUUFxQYICggGB0lHBQVITEhJSkrLi4uFx8zODMsNygtLisBCgoKDg0OGhAQGywkICQsLCwsLCwsLCwsLCwtLCwsLywsLCwsLCwsLCwsLCwsLCwsLCwsLCwsLCwsLCwsLCwsLP/AABEIAOEA4QMBIgACEQEDEQH/xAAcAAEAAgMBAQEAAAAAAAAAAAAAAQIFBgcDBAj/xABPEAABAgMGAgYHAwYLBgcAAAABAgMAETEEEiEiUWEFQQYHEzJxkVKBobHB0eEUYnIVIzNCQ/AkJVNjc4KSk7LS0xYmNDVUwkV1g6Ozw9T/xAAbAQEBAAMBAQEAAAAAAAAAAAAAAQIDBgQFB//EADARAQABAwIDBgUDBQAAAAAAAAABAhFBAyEEMVEFElJxoeETFTORsRQyYUJiY4HB/9oADAMBAAIRAxEAPwDt3Zj0R5RRhsXRgKaRbshv5mKMtC6K01MGOUtNjHAVPLeCGxNWArpsIhpoY1qeZ1ghoTVWup0EVEhsXjgKDluYKbF4YCh5eEQGheNaDmdTBTQvCtDzO0BLjYy4Cumxg82JUFRy3EQ40Mta6nQweaEudRzOogdUuti6rAU0iyWxoPKKOtC6a01MYzj3H7JYkBdqtCWgRlClErVKt1sTUr1CC5ZRhsXRgKaQabGOAqeW8c1HWqhwEWHhdttcsApCClsn8SbxA8UiPRrpTxhf6Po8RM/tLUked67AiHRkNiasBXTYQDYvHAUHLcxzhPFOkKibvCrK3+N+8eXoOxP2rpHP/hOHzl6bm/8AOwLOjKbF4YCh5eEHGxNOArpsY5wq1dI5j+B8Pnyzubfzsearf0kEp8PsJxoHFA+ZfgWdLebEqCo5biDrYuqwFNI5k7xbpGP/AAmynHk8Pi/EL4z0jkf4ns0pfy6f/wBECzqCWxoPKKsNi6MBTSObs8e4+kTc4G0ofzdpSk+Xaqj14d1nNIcQzxKxP8PcVglbs1MKlITDoAwxGMikczAs6G02McBU8t4IbE1YCumwilnSlQmDMEzBCiQQcQQZ44RZDQmqtdToIIkNi8cBQctzBTYvDAUPLwiA0LxrQczqYKaF4VoeZ2gJcbGXAV02MHmxKgqOW4iHGhlrXU6GDzQlzqOZ1EDql1sXVYCmkWS2NB5RV1oXTWmpiUtDfzMRcsfdGghC6P3JhGbQyPZ/ePs+UUZRlGY02+UXuq9IeX1ijKVXRmFNPrGLfkaRXManTXwghGKsxrtoNoNBWOYVPLfxghKpqzCumw3gnQCMxzGg01O0FIzDMaHTbaASq8cRQctzvBSVXhmFDy8N4A433cxrtodoPIw7xqNNRtBxKsuIrpsd4PJVKoqOW43gTlrXWL0m/J9kU4kFx5xXZWdut51YMpgCZAAJI5yAmCRGH6JdW6QftfE1fa7c5mWXZLbaJxCEIOXCk5SEsoAj5OmQL/H+EWdWKWGXLUcML2e4ZahbCI3Lj3SezWLsxarUhrtAbl5JN67K9KU6Xh5xFZWztZUyJAlgBKQ9kS0iuY1OmvhGqtdYvDZD+Mmabx5nrL4YkGfEWqmiVqqfuiKjbkIxVmNdtBtAIzHMaDTU7Roa+t7hSSZW0qnow7p95Ij5l9c/DQSQ66rDkyd9SIFnRVIzDMaHTbaDiO7mNdtDtHNVddnDpgzf5/sRzl9/aPNXXfYDLJacDP8AQp/1ItpHTnkYd41Gmo2iXW8pzGm3yjlx68LERhZ7Z/ct6/00WX11WYgysdtOH8ij/Uh3ZJmHUA394+z5R8HEeDNWphTNoQHG1pkpKpeogymkjkRiI5+Oulj/AKG2/wB0n/Uig667KhOex2xIFSWkS8y4Id2eiRMPp6tbQ5Y7XauDvuKUGB21jWZTVZ1ETTOWMioYa3xQCOjoRirMa7aDaOZdMnQ3xbgFsRR5arOVAVQ9INAj/wBdZ2jpqEqmrMK6bDeIy6ARmOY0Gmp2gpGYZjQ6bbQCVXjiKDlud4KSq8MwoeXhvBBxvu5jXbQ7QeRh3jUaajaDiVZcRXTY7wdSqXeFRy3G8CcpdbynMabfKJS394+z5RV0KunMKHl9YsEq9IeX1grHy3MIY6+yEZNLIzVoPP6RRm9dGApr9IvfPonzEUZWboymmojFuyNFWOAqee/hBBVNWArrsNoNLOOU1PMa+MELM1ZTXUaCCdAFV44Cg57naCiq8MBQ8/DaAWbxymg5jU7wUs3hlNDzG0AcKsuArrsdoPFUqCo57jaDizlymuo0O8RaHZJJIkJjEkAVG8Ccue2kk9JhMCaeEn/5Ff5jGE68Ggq18HDiQpKi6kpOZJ/RVBGp9kZpxf8AvMTKvCcKU7SvsjD9eE/tfBSRIX3fex8xGzR+pT5ww1v2VeUtZPBbP/07X9gD4RZHB7OKWdr+7SfeI+2Edn8DS8MfaHEfqNXxT95eTdlQnutoT+FIHuEeoEIRsiimOUNc11TzlM4TiIRbQl5TeOsJxEIWhLkY3pKi9ZbQP5sn+zm+EZKPi44P4NaP6Ff+Exq4iL6VUfxP4buGqmNaif5j8s/x14qsHRVdSLVZhOeMwlIM/WmOwovTVgK67DaOJWxyfCujBlS3NDyUofCO2oWZqymuo0G8cQ7sBVeOAoOfjtBRVeGAoefhtALN45TQcxqd4KWbwymh5jaCDhVlwFddjtB4qlQVHPcbQcWcuU11Gh3g8sy7pqOY1ECcpdKrpwFNfpEgq0Hn9Ih1ZunKaaj5xKVn0T5j5wXLH47QhM6QjJpZHtdj5GKMuZRgaaGL9sn0hFGXU3RiKRi3X3GnK4Gp5HWCHMVYGuh0EGnU44ip98EOpmrEV+AglwOZjgaDkdTBTmYYGh5HaAdTeOYUHvMFOpvDEUPwgDjndwNdDoY4/wBNLA9xjir9lQ4E2ewNIV2bgV2Tj7kjJfZkKTNKym9jK4ZDMY6zxHiDbTanVrAQ2krWdEoSVE+Qjn3UwntGLbbnCntbbay4oBV4pbQohCDpJSnJDS7Bb82lM2EcJeNvsza0izOfZuI2JxQcUyh+RS4y7IXm1TSUkyMyJzBMth67Hgu0cCUkzSVukHkQfs5BEZXpohK3OPjC7+SGyrTtEm1Lb9eURpnS1d6w9FVk91PZ+YYSPYiNmj9SnzhhrfTq8p/D3hCEdy4EhCEAhCEAhCEAj5OM/wDD2j+hX/hVH1x8fGv+HtH9Cv8AwmNWt9Orylt0Pq0+cfl9j/8AyXo3txBHtW98o7mhzFWBrodBH55d48l7h3BbFY23LTa7O8m0uNtJJCQguG6pQoSXE4yIGMyKR0WydZbjLqEcU4a5YkOqCUP3w6yFEd1agAEUrM7gAExwzvXQQ5mOBoOR1MFOZhgaHkdoB1N45hQe8wU6m8MRQ/CKxHHO7ga6HQwecwoajkdRBx1OXMK/AwedTKoqPeIF+aXXcDgaaGJDux8jEOvJunMKRKXk+kILfdj73j5QhfGsIyabspejzYOUeEW7JPojyjzYbF0ZRTSMG7e6zJwP4j74IOKvH4CIabGOUVPLeIQ2Jqyiumwim+ywOY+A95go5k+B+EQGxeOUUHLcxVxCQQSAAASSaSEsTA3c+637ct77Jwqzqk9bnB2hGNyzIM1qImDKaSdw2sRnX+gHDrrcrIlCm0pQlxpSmXZJkkXnGilSjIVJMaz1bt/brdbuKrTkU59msYIIkygZlgHXL6y4I6Ta7iEKUqQSkXlEjAJGJJ2kIhLnvWTZbPw3hFuDAIXailoqccU644tckSLjiioyaSuQnIS8YwXWhw02bh/AWj3mX2m1H7wQL3tSYw3SfpZ+UuJ8MLTR/J7VvbabWoXQ88VNlaik6JKZAiYBxlekNv6+GwLLYFADDiCPalw/CM6P3R5pXvTMfw1eEIR3T8/IQhFCEIQCEIQCMJ0pthCAyiV94EEq7qGgJuLVsEz9UzyjNxr9tZvW0oVdm7ZLjHaKCELcS6lxTPaKwQXEJW3M4fnQDgY+f2nq1afDzNOdn0eytKnU4mIqxv8AZ1LqmXZrM0iyfZXLLaHUdsC/dv2pFe0StOE0gibNUT54qjMdaNnbc4VxEOSklorTPk4iSmyDreCR65c40Tp903Q4WGVWUsqTaEOpxbetl9CgQlhplaktk4JvOKEwo3UqNPh6wOPW+2MIS/wm0WSwdoldqUgdo+W0SNFBIbAAnmEphOPI8i7Hd1XoA8pXD7ApZJUbG1Mmpy4Ek1mJGcZ9RzJ8D8IxvR622a0MtOWUpUwWwG7okAEzTdkcQRKUjSUZBTYvDKKHl4RUWcOKfxfAweOHrHvEVcbGXKK6bGJebEu6KjluIE33WdOVXhFkqjzdbF1WUU0iwaHojyiG92PnCIuDQeUIzaWR7Ib+ZijLQuitNTF+z+8fZ8ooyjKMxpt8oxbs8hpoY1qeZ1ghoTVWup0EGkVzGp018IIRirMa7aDaCW5bAaF41oOZ1MaT1xcSUxw9SGgS9alCytAEkkvd/nzQFDxUI3a5mOY0Gmp2jnnWK1e4r0ebWo3O3ccxOBcbDSkeRA/tGCxDcOjvAkWOy2WzIo0gJJEwFKkStcvvKKleuMm80Jc6jmdRBxHdzGu2h2g8jDvGo01G0EnLh3TvoiLFxjhjtnFyzWm3NKLSTJCH0OICrqRgAQqY0zASEhGzdfSALHYv/MG+c/1HY9etvC1cAEyZ8SQfJTfzjz6+k/wKxYk/xi3X8D0WnnBVyasYQMI7uH5/JCEIoQhCAQhCARhel/Z/ZXC4kHCSNQs4CX70BjNRguNWgC02SYvJaS5aig0UqzNqdbSrYqbIOyjHi7Q1Io4eqZ8vu93ZunNfE0xHn9nUOqPq/RYbOl55sfbHRNRNWUmjSdDLvHWYoI6AhoTVWup0Ec8Fge4Syi2JfW60ZK4m04qZW4uQctjJVO64FHFuikiWBAMbjxfjlmsiVLtNqQ0JXhfUApQAnlR3lnCgBMce7No/V8wmycY4vw9uYZkm1NIBklF8IvhIFB+dQnwbEdKU0LwrQ8ztHNuqcm2WniXFFZRaFhplMwVpZay5wJ3SbqMNUk0IMdJU3mGY0Om20CRxoZa11Ohg80Jc6jmdRBxvu5jXbQ7QeRh3jUaajaCW57JdaF01pqYlLQ38zEOt5TmNNvlEpb+8fZ8oLlj7o/cmEJbmEZNNmRuq9IeX1ijKVXRmFNPrF5q0Hn9IozeujAU1+kYt2RoKxzCp5b+MEJVNWYV02G8GirHAVPPfwggqmrAV12G0E6ASq8cRQctzvGkdbfBXnbMzaLOAq02F0WloXZlQRIrSBPGiVS53Jc43cFV44Cg57naCiq8MBQ8/DaAw/RbpA3b7MzaWViSzJSZYtuAZm1Y1B8wQaERmHkql3hUctxvHK+kNic4HajxCzIKrA+4PttmScGlqMg83oJqwFJm7gFC70pq2B5tC21JU2tKVpUCSFJVIplhQwWWg9bAKrXwGRBlxBJMuQC2sTjFOvgzsVjkoKlxBsyHIBt7Gse3Wtja+BzMim3AyBrmaMj5R5deFqP2GxqkP+YNgic/2b3zi084SeTVzD95c4s6nSPFOC1S0n6yUmO4mrlZwcUc7rz3HmImUU7FPoiWsyB5zirBGcDuzw8DMe6J36om0r3KZi8PSe48xEyjzLaNB/aPzitn/AFpd2eHt+HwifEm+6/Di14u9Z7jzEI8WGgUzuzx320iWxJSgKXfbh7pmEak7XyTpxvbD1PiPWZRg+MqQ1aLPaHkKcs4bcZtAbIvht9C2ryZmU/zpInhMCMshIJXOXewmZczPn4RiukbHahmzNhN+0uhF6ZIQhJClrVInASBOwMeHj5ivh6u89/Z0TRxNPd5/8ZBi3Wziz6WrGp95LUlC0W24hpisnDZ2U3C56JXfVUgCUx0HgfVNY2ypy1FVttBM1vWkqVNRAnJF6UvxFR3jD9D+DWlixM22xqXcSouN2AyAesiu8pchmtLgAdCpkDKgAJwjpXBuJotLSX2FJW06ApCgeRAwIlgQZgioIIjlXWS5r0l4Ojg9vsFrsQ7Jq0Pps1qYTPs1Byd1YQTgQAo6TSnUz6qpKrwzCh5eG8c2611l618GsSQCty2JfUAe62zMFR/qrcP9Qx0lRVeGAoefhtFJHEqy4iumx3g6lUu8KjluN4OFWXAV12O0HiqVBUc9xtBJyOhV05hQ8vrFglXpDy+sQ6VXTgKa/SJBVoPP6QVj8dfZCGO0IyaWRvn0T5iKMrN0ZTTURftdj5GKMuZRgaaGMW7I0s45TU8xr4wQszVlNdRoINOVwNTyOsEOYqwNdDoIJ0As3jlNBzGp3gpZvDKaHmNoBzMcDQcjqYKczDA0PI7QHjb2EuoLbjV5CwUrSZEKSoEKSceYJjQOqy9ZVW/hiipQsj4LJMp9i8pS0g0xxCju4Y6K453cDXQ6GOb8HV/vJxUYyNlaUZVCpWcAeUDqdbn6fgyhgfyggHEekiuOFPZHy9eUhw+ySM/4wbJOH8m9odo+nrkbS23wxwJOXiTc5z5hSv8AtinXq2lHD2lJScLYjvTlK67Fjmstcd5fvyEeCf0h/CP+2PVwzMVAE5yxpPGmHyjtu7MxDg4qiJl4MpCsVGZ8ZR7gaSlt++3sinYp9H2n5xZKAJyFa4nca7mFNNVOFrrpqzIQOd32e+PNg4rApy9svZ7ot2KfR9p+cXSAKDCJ3JmcL36YjnMvnZZSRMzrylttF7OJXk8wfMU8vnHqkAYAS/feEhOcsZSnj7qchCNO1pJ1L3h5IQCVzE82/O9p4Ri7c0gWyyBag226h6zl0zKW12lpbKFqmcAC4DywScYzIAxkKmZrvr4mMB02INmKaqUtIQmpKp0A1lPzjycdoxPDVXxu9nAa0xxVNs7OxcN6Vrs7TbNo4XbQ40gIP2dg2hk3cs23GyRLChkRpGDs3SlHD37Y+80uyWN5HbIsr5R9qXbCR2imGELJSlQkVXpAKkZiapaD0Q6PPWlQsb/Gn2L15sWRsuvJkhJUphbgIZSoIBJQCZAEEA4DK8T6tXOE/wAPszjdqFmN9xi0sAZBIlSVEkXk4GeUiUwTQ8m69uHV7wy0Wm1O8XtzRQ46i5ZGD+xs+MjmkZkc8J3lmWYS6KpZvDKaHmNt4+LgvFU2lll9CVBLzKHACMQFi9Iy5icvVH2qczDA0PI7RUmRxZy5TXUaHeDyzLumo5jUQcc7uBrodDB5zChqOR1EEnKXVm6cppqPnEpWfRPmPnEOu4HA00MSHdj5GC5Y+Z0hC94+UIyaWR7ZPpCKMupujEUj2vR5sHKPCMG7KrTqccRU++CHUzViK/ARZk4H8R98EHFXj8BFFQ6m8cwoPeYKdTeGIofhFgcx8B7zBRzJ8D8ICrjqcuYV+BjnPRNSV8d466CJJDDU97qQfayfKOjWl1KReUQEpmpRNAACSY531MtFdmtttUm6q225bo1uBUgD4LLsDqnr6bC+FFQOLVobcGxmW5/+5FOvh1K+EXgf2zah65/ONh61bGHuE29GjPaYfzJDv/1x8fD+FNcW4JY2n3F3XLO0VLbUAvtGgAqRII7yVAiWsRXPjERtCOpizEAjiFtGH8qn/JFUdTLBn/GVtrL9Inl/VjoI7bjwernZ7Dmf6/T3azCNmT1MsTP8ZW3D+cT/AJYDqZYnI8SttJ/pE/5YvzunweqfIp8fp7tZiZRqvHRYEPKZsbnErcUTvrQ+lCMtSghlZWBS9IDQkVz3QLo7wviZKE2riDT6ReU0t9szTzUhYazAGU5gHGkT53Hg9fZfkM+P0932XYXTGzOdSVhr9rttR+1b5n+iix6keHgGdotasObqPg3E+d/2evsfIv8AJ6e7V7p0jX7c0pduCc15FlK2Qj9JeKwl5bQ5uJZ7RaZYzbBGIjpiOpLhvNdpPi6PgmIR1K8OuzQu0IckChwOi8hQIIUnLKeHt5GRHl4vtP8AUafc7tv9+z2cF2XHD6vxO9fbp7qdIuNcNRw5g2G02adkfbfszLbqUuG4sX0Bud8qW2twEETJVjGT63eOoY4faGgbz9q/MMNDFayu6lZCRiZJJ9ZSOYjROmHR+38OFndRxQPrdtSbO2tdnR9oBcvm8Xl3lmV3X9aN/wCi3V21Z7QbVarS7bbWnBLz5wRz/NoJN048yZcpR8p9Znuili+zWSysKULzVmbQqRwvpElS2nOMqp1N4Yih+EWBzHwHvMFHMnwPwioq46nLmFfgYPOplUVHvEWcOKfxfAweOHrHvECcodeTdOYUiUvJ9IRLpyq8IslUQyxl8awiZwjNpZHsk+iPKPNhsXRlFNIv2Q38zFGWhdFaamMG7KWmxjlFTy3iENiasorpsINNDGtTzOsENCaq11Ogip0SGxeOUUHLcxCmxeTlFDy8IBoXjWg5nUwU0LwrQ8ztAaR1xcTLNgLDKZ2i2rFmZSJTPa4Lr90lPitMbPwPgyLLZLPZ0gEMtpROXeIleV6zM+uNGsifyhx9blbNwtPZIxmFWtyd8ifoyUDjgWkax0l5oS51HM6iCzyLQwgoWFIBBSQRKoIkRHPOptfZIt3DnMXLFalBF4SJYcJKFbzIWf66dY6G60JGtNTGidNOiFpFpRxLhakptiUXHmlmSLS2AJJUZjGQAxIwCcUlIiDe2GxdGUU0iWmxjlFTy3jmzHWcpoXbZwa3tLGB7JBcQZYTSpRRMHafiY9Gutezmd3hvE1Y8mB8HIpEOiobE1ZRXTYRr/T6yuL4fb02dP5w2ZQSEjMRI3kpAxmU3gNyI1kdaCcZcH4kcf5E/wCaB6ynSSUcB4koyp2ShrzAMCzFdTfSThtn4a2ldoYYeSpZtAcUELWoqJbUJ4rFy6BKcpGMX0btTfEOk32qxNSszSCXHLpSFktrbvlJGBUpYABxIQTrL5uI2AWt5Tv+x9oClGav4QuzhRMiSUXAAdZSnPWM5YuJcRsTBFn6OM2VlAK1FdpSBlGK3FqUkqIA7xM8IiutvNiXdFRy3ES62LqsoppHHuA9M+O25rtrLw6y9jeuhbilpCiDjdvPAqAOEwJTBFQZZNfFOkoBnwuxqEv1XZevNaIqWdQS0n0R5RRlsXRlFNI5q1xPpIrD8mWNvdbt4eSHzD/ZvjtrAFp4kzZGSMU2MKLhGl4yKfUv1QLPPjzqeI8bsVkZzNWBZtNqUnuB0EFtsmhIISCPvqH6pl05DYmrKK6bCMJ0P6JWbh7Jas6CJqzuKM3HCMAVqEqcgJATOGJjNoaE1VrqdBASGxeOUUHLcxCmxeGUUPLwgGheNaDmdTBTQvCtDzO0EHGxlyiumxiXmxLuio5biIcaGWtdToYPNCXOo5nUQJyl1sXVZRTSLBoeiPKKutC6a01MSlob+ZiLlj7g0HlCF0fuTCM2lkez+8fZ8ooyjKMxpt8ovdV6Q8vrFGUqujMKafWMW7I0iuY1OmvhBCMVZjXbQbQaCscwqeW/jBCVTVmFdNhvBOgEZjmNBpqdowPTzjosFjftJVmSghoGWLq5JbEuYmZnZJjPBKrxxFBy3O8c14+TxTjLFjBCrNw/+EWkyyqf/ZtHkZTGG7g5QVn+rXo4qx2BhDhPbuqL9oJ73auiZCiZzKU3UnUpJ5xtbyMO8ajTUbQcSrLmFdNjvB1Kpd4VHLcbwScpdbynMabfKJS394+z5RV0KunMKHl9YsEq9IeX1guVWUZRmNNvlBpBxzGp018IMpVdGYU0+sGgrHMKnlv4wSMCEGasxrtoNoBGY5jQaanaCEqmrMK6bDeASq8cRQctzvAFIzDMaHTbaOYdMn18Vt6eEsLV9mZIc4g6nVJmlgGk5y1zYy/NmNl6yelJ4fZryJLtLp7KzNhM1KdVIXgkTmEznTE3R+tDq96Jnh9lQlagq0Or7W0uHMpTqgTK8TiE03N484K2RmwoabQ20LjaAlKEJkEpSJAACUe7qMpzGm3yiHkql3hUctxvB0KunMKHl9YIsG/vH2fKKsoyjMabfKLBKvSHl9YqylV0ZhTT6wUaRXManTXwghGKsxrtoNoNBWOYVPLfxghKpqzCumw3gnQCMxzGg01O0FIzDMaHTbaASq8cRQctzvBSVXhmFDy8N4A433cxrtodoPIw7xqNNRtBxKsuIrpsd4OpVLvCo5bjeBOUut5TmNNvlEpb+8fZ8oq6FXTmFDy+sWCVekPL6wVj5bmEMdfZCMmlkZq0Hn9IozeujAU1+kXvn0T5iKMrN0ZTTURi3ZGirHAVPPfwggqmrAV12G0GlnHKanmNfGCFmasprqNBvBOjW+n/AEp/J9ldekkuqAbs6MTfeVO7hzAxUdhKpEfL1adGV2Kyp7XG1Wgl+1KUZq7RcjcJ53QZeJUecZzifBWLQ8w6/Zw45ZjfYKj3FmqgAZHupOM5FINRGSUs3hlNDzG0AcKsuArrsdoPFUqCo57jaDizlymuo0O8HlmXdNRzGogTlLpVdOApr9IlJVoPP6RV1ZunKaaj5xYLPonzHzguVWb10YCmv0g0VY4Cp57+EGVm6MppqINLOOU1PMa+MEjAgqmrAV12G0eNrtQaDjjikoQhu8tROCUpmSThyAMeyFmasprqNBvHMenNpXxW2p4RZypLKJOcRdTLKlJCkMpUcJzI1zFPoKgsI6FMOcVtx4s+iTDd5vhzSjQJN1TxFJznrmJ9BMdPcKsuArrsdo8bJZ0tJabbauIbRdQkSkEpkABjyAj2cWcuU11Gh3gkyPFUqCo57jaJdKrpwFNfpEPLMu6ajmNRB1ZunKaaj5wFklWg8/pFWb10YCmv0iwWfRPmPnFWVm6MppqIKNFWOAqee/hBBVNWArrsNoNLOOU1PMa+MELM1ZTXUaCCdAFV44Cg57naCiq8MBQ8/DaAWbxymg5jU7wUs3hlNDzG0AcKsuArrsdoPFUqCo57jaDizlymuo0O8HlmXdNRzGogTlLpVdOApr9IkFWg8/pEOrN05TTUfOJSs+ifMfOC5Y/HaEJnSEZNLI9rsfIxRlzKMDTQxftk+kIoy6m6MRSMW6+405XA1PI6wQ5irA10Ogg06nHEVPvgh1M1YivwEEuBzMcDQcjqYKczDA0PI7QDqbxzCg95gp1N4Yih+EAcc7uBrodDB5zChqOR1EHHU5cwr8DB51Mqio94gX5pddwOBpoYlLux8jEOvJunMKRIeT6Qgt91WXMowNNDBpyuBqeR1gy6m6MRSKKtaEIWta0pSm8pSiZAJTMlRPIAAmCRhrPWF0uFgsy1IBVaXVBqzNyJKnVACd3mEznLmbo/WinVr0X/ACfZ5OTXanvztqcM1KU4ok3SozKgmZE54kqP60a30NR+VuIucVfErNZ1Frh7aqEpraJHCe+OYyn+bEdQDqbxxFB7zBRTmYYGh5HaDjndwNdDoYKdTeGIofhBx1OXMK/AwS485hQ1HI6iJddwOBpoYh51Mqio94iXXk3TmFILdKXdj5GKsuZRgaaGLB5PpCKsupujEUgXGnK4Gp5HWCHMVYGuh0EGnU44ip98EOpmrEV+AglwOZjgaDkdTBTmYYGh5HaAdTeOYUHvMFOpvDEUPwgDjndwNdDoYPOYUNRyOog46nLmFfgYPOplUVHvEC/NLruBwNNDEh3Y+RiHXk3TmFIlLyfSEFvux97x8oQvjWEZNN2UvR5sHKPCLdkPRHlHmy2LoyimkYN291mTgfxH3wQcVePwEQ02McoqeW8ENiasorpsIpvskHMfAe8wUcyfA/CIDYvHKKDluYKbF5OUUPLwgbpcOKfxfAweOHrHvEVcbGXKK6bGJebEu6KjluIE33WdOVXhFkqjzdbF05RQ8osloeiPKIb3Qwco8I5x1rcQceNl4TZl3Xrc4S6oVRZkElSiJgyN1R3DaxzjorLYujKKaRh7N0XYFuct2YvKa7CRILaUAzmlMpgmWOOupikYZDg9gbs7SGGk3W2khCBskAYnmeZPMkx9QOY+A95iENiasorpsIBsXjlFBy3MDdKjmT4H4QcOKfxfAxCmxeTlFDy8IhxsZcorpsYG6zxw9Y94iXTlV4RV5sS7oqOW4g62Lpyih5RDd6JVFGDlHhEpaHojyijLYujKKaQN1mTgfxH3wQcVePwEQ02McoqeW8ENiasorpsIpvskHMfAe8wUcyfA/CIDYvHKKDluYKbF5OUUPLwgbpcOKfxfAweOHrHvEVcbGXKK6bGJebEu6KjluIE33WdOVXhFkqjzdbF05RQ8osloeiPKIb3Y+cIi4NBCM2ndlY82O6PCEIwb8jPP8R98G6q8fgIQgA7x8B7zBXeT4H4QhAHP1fxfAwep6x7xCEDql3uq8IsmkIQMqMd0eEGef4j74QgRgbqrx+AgO8fAe8whAFd5PgfhBz9X8XwMIQB6nrHvES73VeEIQFk0ijHdHhCEAZ5/iPvg3VXj8BCEAHePgPeYK7yfA/CEIA5+r+L4GD1PWPeIQgdUu91XhFk0hCBli4QhGbQ//9k="/>
          <p:cNvSpPr>
            <a:spLocks noChangeAspect="1" noChangeArrowheads="1"/>
          </p:cNvSpPr>
          <p:nvPr/>
        </p:nvSpPr>
        <p:spPr bwMode="auto">
          <a:xfrm>
            <a:off x="155575" y="-1881188"/>
            <a:ext cx="392430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78" name="AutoShape 6" descr="data:image/jpeg;base64,/9j/4AAQSkZJRgABAQAAAQABAAD/2wCEAAkGBxQTEhEUEhAWFRQVEyAWFBQUFyAVFRcUFB0YFhUUFxQYICggGB0lHBQVITEhJSkrLi4uFx8zODMsNygtLisBCgoKDg0OGhAQGywkICQsLCwsLCwsLCwsLCwtLCwsLywsLCwsLCwsLCwsLCwsLCwsLCwsLCwsLCwsLCwsLCwsLP/AABEIAOEA4QMBIgACEQEDEQH/xAAcAAEAAgMBAQEAAAAAAAAAAAAAAQIFBgcDBAj/xABPEAABAgMGAgYHAwYLBgcAAAABAgMAETEEEiEiUWEFQQYHEzJxkVKBobHB0eEUYnIVIzNCQ/AkJVNjc4KSk7LS0xYmNDVUwkV1g6Ozw9T/xAAbAQEBAAMBAQEAAAAAAAAAAAAAAQIDBgQFB//EADARAQABAwIDBgUDBQAAAAAAAAABAhFBAyEEMVEFElJxoeETFTORsRQyYUJiY4HB/9oADAMBAAIRAxEAPwDt3Zj0R5RRhsXRgKaRbshv5mKMtC6K01MGOUtNjHAVPLeCGxNWArpsIhpoY1qeZ1ghoTVWup0EVEhsXjgKDluYKbF4YCh5eEQGheNaDmdTBTQvCtDzO0BLjYy4Cumxg82JUFRy3EQ40Mta6nQweaEudRzOogdUuti6rAU0iyWxoPKKOtC6a01MYzj3H7JYkBdqtCWgRlClErVKt1sTUr1CC5ZRhsXRgKaQabGOAqeW8c1HWqhwEWHhdttcsApCClsn8SbxA8UiPRrpTxhf6Po8RM/tLUked67AiHRkNiasBXTYQDYvHAUHLcxzhPFOkKibvCrK3+N+8eXoOxP2rpHP/hOHzl6bm/8AOwLOjKbF4YCh5eEHGxNOArpsY5wq1dI5j+B8Pnyzubfzsearf0kEp8PsJxoHFA+ZfgWdLebEqCo5biDrYuqwFNI5k7xbpGP/AAmynHk8Pi/EL4z0jkf4ns0pfy6f/wBECzqCWxoPKKsNi6MBTSObs8e4+kTc4G0ofzdpSk+Xaqj14d1nNIcQzxKxP8PcVglbs1MKlITDoAwxGMikczAs6G02McBU8t4IbE1YCumwilnSlQmDMEzBCiQQcQQZ44RZDQmqtdToIIkNi8cBQctzBTYvDAUPLwiA0LxrQczqYKaF4VoeZ2gJcbGXAV02MHmxKgqOW4iHGhlrXU6GDzQlzqOZ1EDql1sXVYCmkWS2NB5RV1oXTWmpiUtDfzMRcsfdGghC6P3JhGbQyPZ/ePs+UUZRlGY02+UXuq9IeX1ijKVXRmFNPrGLfkaRXManTXwghGKsxrtoNoNBWOYVPLfxghKpqzCumw3gnQCMxzGg01O0FIzDMaHTbaASq8cRQctzvBSVXhmFDy8N4A433cxrtodoPIw7xqNNRtBxKsuIrpsd4PJVKoqOW43gTlrXWL0m/J9kU4kFx5xXZWdut51YMpgCZAAJI5yAmCRGH6JdW6QftfE1fa7c5mWXZLbaJxCEIOXCk5SEsoAj5OmQL/H+EWdWKWGXLUcML2e4ZahbCI3Lj3SezWLsxarUhrtAbl5JN67K9KU6Xh5xFZWztZUyJAlgBKQ9kS0iuY1OmvhGqtdYvDZD+Mmabx5nrL4YkGfEWqmiVqqfuiKjbkIxVmNdtBtAIzHMaDTU7Roa+t7hSSZW0qnow7p95Ij5l9c/DQSQ66rDkyd9SIFnRVIzDMaHTbaDiO7mNdtDtHNVddnDpgzf5/sRzl9/aPNXXfYDLJacDP8AQp/1ItpHTnkYd41Gmo2iXW8pzGm3yjlx68LERhZ7Z/ct6/00WX11WYgysdtOH8ij/Uh3ZJmHUA394+z5R8HEeDNWphTNoQHG1pkpKpeogymkjkRiI5+Oulj/AKG2/wB0n/Uig667KhOex2xIFSWkS8y4Id2eiRMPp6tbQ5Y7XauDvuKUGB21jWZTVZ1ETTOWMioYa3xQCOjoRirMa7aDaOZdMnQ3xbgFsRR5arOVAVQ9INAj/wBdZ2jpqEqmrMK6bDeIy6ARmOY0Gmp2gpGYZjQ6bbQCVXjiKDlud4KSq8MwoeXhvBBxvu5jXbQ7QeRh3jUaajaDiVZcRXTY7wdSqXeFRy3G8CcpdbynMabfKJS394+z5RV0KunMKHl9YsEq9IeX1grHy3MIY6+yEZNLIzVoPP6RRm9dGApr9IvfPonzEUZWboymmojFuyNFWOAqee/hBBVNWArrsNoNLOOU1PMa+MELM1ZTXUaCCdAFV44Cg57naCiq8MBQ8/DaAWbxymg5jU7wUs3hlNDzG0AcKsuArrsdoPFUqCo57jaDizlymuo0O8RaHZJJIkJjEkAVG8Ccue2kk9JhMCaeEn/5Ff5jGE68Ggq18HDiQpKi6kpOZJ/RVBGp9kZpxf8AvMTKvCcKU7SvsjD9eE/tfBSRIX3fex8xGzR+pT5ww1v2VeUtZPBbP/07X9gD4RZHB7OKWdr+7SfeI+2Edn8DS8MfaHEfqNXxT95eTdlQnutoT+FIHuEeoEIRsiimOUNc11TzlM4TiIRbQl5TeOsJxEIWhLkY3pKi9ZbQP5sn+zm+EZKPi44P4NaP6Ff+Exq4iL6VUfxP4buGqmNaif5j8s/x14qsHRVdSLVZhOeMwlIM/WmOwovTVgK67DaOJWxyfCujBlS3NDyUofCO2oWZqymuo0G8cQ7sBVeOAoOfjtBRVeGAoefhtALN45TQcxqd4KWbwymh5jaCDhVlwFddjtB4qlQVHPcbQcWcuU11Gh3g8sy7pqOY1ECcpdKrpwFNfpEgq0Hn9Ih1ZunKaaj5xKVn0T5j5wXLH47QhM6QjJpZHtdj5GKMuZRgaaGL9sn0hFGXU3RiKRi3X3GnK4Gp5HWCHMVYGuh0EGnU44ip98EOpmrEV+AglwOZjgaDkdTBTmYYGh5HaAdTeOYUHvMFOpvDEUPwgDjndwNdDoY4/wBNLA9xjir9lQ4E2ewNIV2bgV2Tj7kjJfZkKTNKym9jK4ZDMY6zxHiDbTanVrAQ2krWdEoSVE+Qjn3UwntGLbbnCntbbay4oBV4pbQohCDpJSnJDS7Bb82lM2EcJeNvsza0izOfZuI2JxQcUyh+RS4y7IXm1TSUkyMyJzBMth67Hgu0cCUkzSVukHkQfs5BEZXpohK3OPjC7+SGyrTtEm1Lb9eURpnS1d6w9FVk91PZ+YYSPYiNmj9SnzhhrfTq8p/D3hCEdy4EhCEAhCEAhCEAj5OM/wDD2j+hX/hVH1x8fGv+HtH9Cv8AwmNWt9Orylt0Pq0+cfl9j/8AyXo3txBHtW98o7mhzFWBrodBH55d48l7h3BbFY23LTa7O8m0uNtJJCQguG6pQoSXE4yIGMyKR0WydZbjLqEcU4a5YkOqCUP3w6yFEd1agAEUrM7gAExwzvXQQ5mOBoOR1MFOZhgaHkdoB1N45hQe8wU6m8MRQ/CKxHHO7ga6HQwecwoajkdRBx1OXMK/AwedTKoqPeIF+aXXcDgaaGJDux8jEOvJunMKRKXk+kILfdj73j5QhfGsIyabspejzYOUeEW7JPojyjzYbF0ZRTSMG7e6zJwP4j74IOKvH4CIabGOUVPLeIQ2Jqyiumwim+ywOY+A95go5k+B+EQGxeOUUHLcxVxCQQSAAASSaSEsTA3c+637ct77Jwqzqk9bnB2hGNyzIM1qImDKaSdw2sRnX+gHDrrcrIlCm0pQlxpSmXZJkkXnGilSjIVJMaz1bt/brdbuKrTkU59msYIIkygZlgHXL6y4I6Ta7iEKUqQSkXlEjAJGJJ2kIhLnvWTZbPw3hFuDAIXailoqccU644tckSLjiioyaSuQnIS8YwXWhw02bh/AWj3mX2m1H7wQL3tSYw3SfpZ+UuJ8MLTR/J7VvbabWoXQ88VNlaik6JKZAiYBxlekNv6+GwLLYFADDiCPalw/CM6P3R5pXvTMfw1eEIR3T8/IQhFCEIQCEIQCMJ0pthCAyiV94EEq7qGgJuLVsEz9UzyjNxr9tZvW0oVdm7ZLjHaKCELcS6lxTPaKwQXEJW3M4fnQDgY+f2nq1afDzNOdn0eytKnU4mIqxv8AZ1LqmXZrM0iyfZXLLaHUdsC/dv2pFe0StOE0gibNUT54qjMdaNnbc4VxEOSklorTPk4iSmyDreCR65c40Tp903Q4WGVWUsqTaEOpxbetl9CgQlhplaktk4JvOKEwo3UqNPh6wOPW+2MIS/wm0WSwdoldqUgdo+W0SNFBIbAAnmEphOPI8i7Hd1XoA8pXD7ApZJUbG1Mmpy4Ek1mJGcZ9RzJ8D8IxvR622a0MtOWUpUwWwG7okAEzTdkcQRKUjSUZBTYvDKKHl4RUWcOKfxfAweOHrHvEVcbGXKK6bGJebEu6KjluIE33WdOVXhFkqjzdbF1WUU0iwaHojyiG92PnCIuDQeUIzaWR7Ib+ZijLQuitNTF+z+8fZ8ooyjKMxpt8oxbs8hpoY1qeZ1ghoTVWup0EGkVzGp018IIRirMa7aDaCW5bAaF41oOZ1MaT1xcSUxw9SGgS9alCytAEkkvd/nzQFDxUI3a5mOY0Gmp2jnnWK1e4r0ebWo3O3ccxOBcbDSkeRA/tGCxDcOjvAkWOy2WzIo0gJJEwFKkStcvvKKleuMm80Jc6jmdRBxHdzGu2h2g8jDvGo01G0EnLh3TvoiLFxjhjtnFyzWm3NKLSTJCH0OICrqRgAQqY0zASEhGzdfSALHYv/MG+c/1HY9etvC1cAEyZ8SQfJTfzjz6+k/wKxYk/xi3X8D0WnnBVyasYQMI7uH5/JCEIoQhCAQhCARhel/Z/ZXC4kHCSNQs4CX70BjNRguNWgC02SYvJaS5aig0UqzNqdbSrYqbIOyjHi7Q1Io4eqZ8vu93ZunNfE0xHn9nUOqPq/RYbOl55sfbHRNRNWUmjSdDLvHWYoI6AhoTVWup0Ec8Fge4Syi2JfW60ZK4m04qZW4uQctjJVO64FHFuikiWBAMbjxfjlmsiVLtNqQ0JXhfUApQAnlR3lnCgBMce7No/V8wmycY4vw9uYZkm1NIBklF8IvhIFB+dQnwbEdKU0LwrQ8ztHNuqcm2WniXFFZRaFhplMwVpZay5wJ3SbqMNUk0IMdJU3mGY0Om20CRxoZa11Ohg80Jc6jmdRBxvu5jXbQ7QeRh3jUaajaCW57JdaF01pqYlLQ38zEOt5TmNNvlEpb+8fZ8oLlj7o/cmEJbmEZNNmRuq9IeX1ijKVXRmFNPrF5q0Hn9IozeujAU1+kYt2RoKxzCp5b+MEJVNWYV02G8GirHAVPPfwggqmrAV12G0E6ASq8cRQctzvGkdbfBXnbMzaLOAq02F0WloXZlQRIrSBPGiVS53Jc43cFV44Cg57naCiq8MBQ8/DaAw/RbpA3b7MzaWViSzJSZYtuAZm1Y1B8wQaERmHkql3hUctxvHK+kNic4HajxCzIKrA+4PttmScGlqMg83oJqwFJm7gFC70pq2B5tC21JU2tKVpUCSFJVIplhQwWWg9bAKrXwGRBlxBJMuQC2sTjFOvgzsVjkoKlxBsyHIBt7Gse3Wtja+BzMim3AyBrmaMj5R5deFqP2GxqkP+YNgic/2b3zi084SeTVzD95c4s6nSPFOC1S0n6yUmO4mrlZwcUc7rz3HmImUU7FPoiWsyB5zirBGcDuzw8DMe6J36om0r3KZi8PSe48xEyjzLaNB/aPzitn/AFpd2eHt+HwifEm+6/Di14u9Z7jzEI8WGgUzuzx320iWxJSgKXfbh7pmEak7XyTpxvbD1PiPWZRg+MqQ1aLPaHkKcs4bcZtAbIvht9C2ryZmU/zpInhMCMshIJXOXewmZczPn4RiukbHahmzNhN+0uhF6ZIQhJClrVInASBOwMeHj5ivh6u89/Z0TRxNPd5/8ZBi3Wziz6WrGp95LUlC0W24hpisnDZ2U3C56JXfVUgCUx0HgfVNY2ypy1FVttBM1vWkqVNRAnJF6UvxFR3jD9D+DWlixM22xqXcSouN2AyAesiu8pchmtLgAdCpkDKgAJwjpXBuJotLSX2FJW06ApCgeRAwIlgQZgioIIjlXWS5r0l4Ojg9vsFrsQ7Jq0Pps1qYTPs1Byd1YQTgQAo6TSnUz6qpKrwzCh5eG8c2611l618GsSQCty2JfUAe62zMFR/qrcP9Qx0lRVeGAoefhtFJHEqy4iumx3g6lUu8KjluN4OFWXAV12O0HiqVBUc9xtBJyOhV05hQ8vrFglXpDy+sQ6VXTgKa/SJBVoPP6QVj8dfZCGO0IyaWRvn0T5iKMrN0ZTTURftdj5GKMuZRgaaGMW7I0s45TU8xr4wQszVlNdRoINOVwNTyOsEOYqwNdDoIJ0As3jlNBzGp3gpZvDKaHmNoBzMcDQcjqYKczDA0PI7QHjb2EuoLbjV5CwUrSZEKSoEKSceYJjQOqy9ZVW/hiipQsj4LJMp9i8pS0g0xxCju4Y6K453cDXQ6GOb8HV/vJxUYyNlaUZVCpWcAeUDqdbn6fgyhgfyggHEekiuOFPZHy9eUhw+ySM/4wbJOH8m9odo+nrkbS23wxwJOXiTc5z5hSv8AtinXq2lHD2lJScLYjvTlK67Fjmstcd5fvyEeCf0h/CP+2PVwzMVAE5yxpPGmHyjtu7MxDg4qiJl4MpCsVGZ8ZR7gaSlt++3sinYp9H2n5xZKAJyFa4nca7mFNNVOFrrpqzIQOd32e+PNg4rApy9svZ7ot2KfR9p+cXSAKDCJ3JmcL36YjnMvnZZSRMzrylttF7OJXk8wfMU8vnHqkAYAS/feEhOcsZSnj7qchCNO1pJ1L3h5IQCVzE82/O9p4Ri7c0gWyyBag226h6zl0zKW12lpbKFqmcAC4DywScYzIAxkKmZrvr4mMB02INmKaqUtIQmpKp0A1lPzjycdoxPDVXxu9nAa0xxVNs7OxcN6Vrs7TbNo4XbQ40gIP2dg2hk3cs23GyRLChkRpGDs3SlHD37Y+80uyWN5HbIsr5R9qXbCR2imGELJSlQkVXpAKkZiapaD0Q6PPWlQsb/Gn2L15sWRsuvJkhJUphbgIZSoIBJQCZAEEA4DK8T6tXOE/wAPszjdqFmN9xi0sAZBIlSVEkXk4GeUiUwTQ8m69uHV7wy0Wm1O8XtzRQ46i5ZGD+xs+MjmkZkc8J3lmWYS6KpZvDKaHmNt4+LgvFU2lll9CVBLzKHACMQFi9Iy5icvVH2qczDA0PI7RUmRxZy5TXUaHeDyzLumo5jUQcc7uBrodDB5zChqOR1EEnKXVm6cppqPnEpWfRPmPnEOu4HA00MSHdj5GC5Y+Z0hC94+UIyaWR7ZPpCKMupujEUj2vR5sHKPCMG7KrTqccRU++CHUzViK/ARZk4H8R98EHFXj8BFFQ6m8cwoPeYKdTeGIofhFgcx8B7zBRzJ8D8ICrjqcuYV+BjnPRNSV8d466CJJDDU97qQfayfKOjWl1KReUQEpmpRNAACSY531MtFdmtttUm6q225bo1uBUgD4LLsDqnr6bC+FFQOLVobcGxmW5/+5FOvh1K+EXgf2zah65/ONh61bGHuE29GjPaYfzJDv/1x8fD+FNcW4JY2n3F3XLO0VLbUAvtGgAqRII7yVAiWsRXPjERtCOpizEAjiFtGH8qn/JFUdTLBn/GVtrL9Inl/VjoI7bjwernZ7Dmf6/T3azCNmT1MsTP8ZW3D+cT/AJYDqZYnI8SttJ/pE/5YvzunweqfIp8fp7tZiZRqvHRYEPKZsbnErcUTvrQ+lCMtSghlZWBS9IDQkVz3QLo7wviZKE2riDT6ReU0t9szTzUhYazAGU5gHGkT53Hg9fZfkM+P0932XYXTGzOdSVhr9rttR+1b5n+iix6keHgGdotasObqPg3E+d/2evsfIv8AJ6e7V7p0jX7c0pduCc15FlK2Qj9JeKwl5bQ5uJZ7RaZYzbBGIjpiOpLhvNdpPi6PgmIR1K8OuzQu0IckChwOi8hQIIUnLKeHt5GRHl4vtP8AUafc7tv9+z2cF2XHD6vxO9fbp7qdIuNcNRw5g2G02adkfbfszLbqUuG4sX0Bud8qW2twEETJVjGT63eOoY4faGgbz9q/MMNDFayu6lZCRiZJJ9ZSOYjROmHR+38OFndRxQPrdtSbO2tdnR9oBcvm8Xl3lmV3X9aN/wCi3V21Z7QbVarS7bbWnBLz5wRz/NoJN048yZcpR8p9Znuili+zWSysKULzVmbQqRwvpElS2nOMqp1N4Yih+EWBzHwHvMFHMnwPwioq46nLmFfgYPOplUVHvEWcOKfxfAweOHrHvECcodeTdOYUiUvJ9IRLpyq8IslUQyxl8awiZwjNpZHsk+iPKPNhsXRlFNIv2Q38zFGWhdFaamMG7KWmxjlFTy3iENiasorpsINNDGtTzOsENCaq11Ogip0SGxeOUUHLcxCmxeTlFDy8IBoXjWg5nUwU0LwrQ8ztAaR1xcTLNgLDKZ2i2rFmZSJTPa4Lr90lPitMbPwPgyLLZLPZ0gEMtpROXeIleV6zM+uNGsifyhx9blbNwtPZIxmFWtyd8ifoyUDjgWkax0l5oS51HM6iCzyLQwgoWFIBBSQRKoIkRHPOptfZIt3DnMXLFalBF4SJYcJKFbzIWf66dY6G60JGtNTGidNOiFpFpRxLhakptiUXHmlmSLS2AJJUZjGQAxIwCcUlIiDe2GxdGUU0iWmxjlFTy3jmzHWcpoXbZwa3tLGB7JBcQZYTSpRRMHafiY9Gutezmd3hvE1Y8mB8HIpEOiobE1ZRXTYRr/T6yuL4fb02dP5w2ZQSEjMRI3kpAxmU3gNyI1kdaCcZcH4kcf5E/wCaB6ynSSUcB4koyp2ShrzAMCzFdTfSThtn4a2ldoYYeSpZtAcUELWoqJbUJ4rFy6BKcpGMX0btTfEOk32qxNSszSCXHLpSFktrbvlJGBUpYABxIQTrL5uI2AWt5Tv+x9oClGav4QuzhRMiSUXAAdZSnPWM5YuJcRsTBFn6OM2VlAK1FdpSBlGK3FqUkqIA7xM8IiutvNiXdFRy3ES62LqsoppHHuA9M+O25rtrLw6y9jeuhbilpCiDjdvPAqAOEwJTBFQZZNfFOkoBnwuxqEv1XZevNaIqWdQS0n0R5RRlsXRlFNI5q1xPpIrD8mWNvdbt4eSHzD/ZvjtrAFp4kzZGSMU2MKLhGl4yKfUv1QLPPjzqeI8bsVkZzNWBZtNqUnuB0EFtsmhIISCPvqH6pl05DYmrKK6bCMJ0P6JWbh7Jas6CJqzuKM3HCMAVqEqcgJATOGJjNoaE1VrqdBASGxeOUUHLcxCmxeGUUPLwgGheNaDmdTBTQvCtDzO0EHGxlyiumxiXmxLuio5biIcaGWtdToYPNCXOo5nUQJyl1sXVZRTSLBoeiPKKutC6a01MSlob+ZiLlj7g0HlCF0fuTCM2lkez+8fZ8ooyjKMxpt8ovdV6Q8vrFGUqujMKafWMW7I0iuY1OmvhBCMVZjXbQbQaCscwqeW/jBCVTVmFdNhvBOgEZjmNBpqdowPTzjosFjftJVmSghoGWLq5JbEuYmZnZJjPBKrxxFBy3O8c14+TxTjLFjBCrNw/+EWkyyqf/ZtHkZTGG7g5QVn+rXo4qx2BhDhPbuqL9oJ73auiZCiZzKU3UnUpJ5xtbyMO8ajTUbQcSrLmFdNjvB1Kpd4VHLcbwScpdbynMabfKJS394+z5RV0KunMKHl9YsEq9IeX1guVWUZRmNNvlBpBxzGp018IMpVdGYU0+sGgrHMKnlv4wSMCEGasxrtoNoBGY5jQaanaCEqmrMK6bDeASq8cRQctzvAFIzDMaHTbaOYdMn18Vt6eEsLV9mZIc4g6nVJmlgGk5y1zYy/NmNl6yelJ4fZryJLtLp7KzNhM1KdVIXgkTmEznTE3R+tDq96Jnh9lQlagq0Or7W0uHMpTqgTK8TiE03N484K2RmwoabQ20LjaAlKEJkEpSJAACUe7qMpzGm3yiHkql3hUctxvB0KunMKHl9YIsG/vH2fKKsoyjMabfKLBKvSHl9YqylV0ZhTT6wUaRXManTXwghGKsxrtoNoNBWOYVPLfxghKpqzCumw3gnQCMxzGg01O0FIzDMaHTbaASq8cRQctzvBSVXhmFDy8N4A433cxrtodoPIw7xqNNRtBxKsuIrpsd4OpVLvCo5bjeBOUut5TmNNvlEpb+8fZ8oq6FXTmFDy+sWCVekPL6wVj5bmEMdfZCMmlkZq0Hn9IozeujAU1+kXvn0T5iKMrN0ZTTURi3ZGirHAVPPfwggqmrAV12G0GlnHKanmNfGCFmasprqNBvBOjW+n/AEp/J9ldekkuqAbs6MTfeVO7hzAxUdhKpEfL1adGV2Kyp7XG1Wgl+1KUZq7RcjcJ53QZeJUecZzifBWLQ8w6/Zw45ZjfYKj3FmqgAZHupOM5FINRGSUs3hlNDzG0AcKsuArrsdoPFUqCo57jaDizlymuo0O8HlmXdNRzGogTlLpVdOApr9IlJVoPP6RV1ZunKaaj5xYLPonzHzguVWb10YCmv0g0VY4Cp57+EGVm6MppqINLOOU1PMa+MEjAgqmrAV12G0eNrtQaDjjikoQhu8tROCUpmSThyAMeyFmasprqNBvHMenNpXxW2p4RZypLKJOcRdTLKlJCkMpUcJzI1zFPoKgsI6FMOcVtx4s+iTDd5vhzSjQJN1TxFJznrmJ9BMdPcKsuArrsdo8bJZ0tJabbauIbRdQkSkEpkABjyAj2cWcuU11Gh3gkyPFUqCo57jaJdKrpwFNfpEPLMu6ajmNRB1ZunKaaj5wFklWg8/pFWb10YCmv0iwWfRPmPnFWVm6MppqIKNFWOAqee/hBBVNWArrsNoNLOOU1PMa+MELM1ZTXUaCCdAFV44Cg57naCiq8MBQ8/DaAWbxymg5jU7wUs3hlNDzG0AcKsuArrsdoPFUqCo57jaDizlymuo0O8HlmXdNRzGogTlLpVdOApr9IkFWg8/pEOrN05TTUfOJSs+ifMfOC5Y/HaEJnSEZNLI9rsfIxRlzKMDTQxftk+kIoy6m6MRSMW6+405XA1PI6wQ5irA10Ogg06nHEVPvgh1M1YivwEEuBzMcDQcjqYKczDA0PI7QDqbxzCg95gp1N4Yih+EAcc7uBrodDB5zChqOR1EHHU5cwr8DB51Mqio94gX5pddwOBpoYlLux8jEOvJunMKRIeT6Qgt91WXMowNNDBpyuBqeR1gy6m6MRSKKtaEIWta0pSm8pSiZAJTMlRPIAAmCRhrPWF0uFgsy1IBVaXVBqzNyJKnVACd3mEznLmbo/WinVr0X/ACfZ5OTXanvztqcM1KU4ok3SozKgmZE54kqP60a30NR+VuIucVfErNZ1Frh7aqEpraJHCe+OYyn+bEdQDqbxxFB7zBRTmYYGh5HaDjndwNdDoYKdTeGIofhBx1OXMK/AwS485hQ1HI6iJddwOBpoYh51Mqio94iXXk3TmFILdKXdj5GKsuZRgaaGLB5PpCKsupujEUgXGnK4Gp5HWCHMVYGuh0EGnU44ip98EOpmrEV+AglwOZjgaDkdTBTmYYGh5HaAdTeOYUHvMFOpvDEUPwgDjndwNdDoYPOYUNRyOog46nLmFfgYPOplUVHvEC/NLruBwNNDEh3Y+RiHXk3TmFIlLyfSEFvux97x8oQvjWEZNN2UvR5sHKPCLdkPRHlHmy2LoyimkYN291mTgfxH3wQcVePwEQ02McoqeW8ENiasorpsIpvskHMfAe8wUcyfA/CIDYvHKKDluYKbF5OUUPLwgbpcOKfxfAweOHrHvEVcbGXKK6bGJebEu6KjluIE33WdOVXhFkqjzdbF05RQ8osloeiPKIb3Qwco8I5x1rcQceNl4TZl3Xrc4S6oVRZkElSiJgyN1R3DaxzjorLYujKKaRh7N0XYFuct2YvKa7CRILaUAzmlMpgmWOOupikYZDg9gbs7SGGk3W2khCBskAYnmeZPMkx9QOY+A95iENiasorpsIBsXjlFBy3MDdKjmT4H4QcOKfxfAxCmxeTlFDy8IhxsZcorpsYG6zxw9Y94iXTlV4RV5sS7oqOW4g62Lpyih5RDd6JVFGDlHhEpaHojyijLYujKKaQN1mTgfxH3wQcVePwEQ02McoqeW8ENiasorpsIpvskHMfAe8wUcyfA/CIDYvHKKDluYKbF5OUUPLwgbpcOKfxfAweOHrHvEVcbGXKK6bGJebEu6KjluIE33WdOVXhFkqjzdbF05RQ8osloeiPKIb3Y+cIi4NBCM2ndlY82O6PCEIwb8jPP8R98G6q8fgIQgA7x8B7zBXeT4H4QhAHP1fxfAwep6x7xCEDql3uq8IsmkIQMqMd0eEGef4j74QgRgbqrx+AgO8fAe8whAFd5PgfhBz9X8XwMIQB6nrHvES73VeEIQFk0ijHdHhCEAZ5/iPvg3VXj8BCEAHePgPeYK7yfA/CEIA5+r+L4GD1PWPeIQgdUu91XhFk0hCBli4QhGbQ//9k="/>
          <p:cNvSpPr>
            <a:spLocks noChangeAspect="1" noChangeArrowheads="1"/>
          </p:cNvSpPr>
          <p:nvPr/>
        </p:nvSpPr>
        <p:spPr bwMode="auto">
          <a:xfrm>
            <a:off x="155575" y="-1881188"/>
            <a:ext cx="392430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28800"/>
            <a:ext cx="3686175" cy="2457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e Captação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43608" y="1600200"/>
            <a:ext cx="6912768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Microfone;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Imagens e músicas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Lugares a evitar: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Dentro do carro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Tunel</a:t>
            </a:r>
            <a:endParaRPr lang="pt-BR" dirty="0" smtClean="0">
              <a:solidFill>
                <a:schemeClr val="tx1"/>
              </a:solidFill>
            </a:endParaRP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Lugares movimentados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Perto do trânsito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 rot="16200000">
            <a:off x="-1752127" y="3776464"/>
            <a:ext cx="4896544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Relembrando: Som</a:t>
            </a:r>
            <a:endParaRPr kumimoji="0" lang="pt-BR" sz="3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 explicativo em forma de nuvem 4"/>
          <p:cNvSpPr/>
          <p:nvPr/>
        </p:nvSpPr>
        <p:spPr>
          <a:xfrm>
            <a:off x="4932040" y="3573016"/>
            <a:ext cx="3672408" cy="23042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AUTORIZAÇÕES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Edição e Montagem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115616" y="1412776"/>
            <a:ext cx="273630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CAPTURAR/BAIXAR</a:t>
            </a:r>
            <a:endParaRPr lang="pt-BR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115616" y="2564904"/>
            <a:ext cx="273630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VISIONAGEM</a:t>
            </a:r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115616" y="3717032"/>
            <a:ext cx="273630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EDIÇÃO</a:t>
            </a:r>
            <a:endParaRPr lang="pt-BR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115616" y="4869160"/>
            <a:ext cx="273630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EXPORTAR</a:t>
            </a:r>
            <a:endParaRPr lang="pt-BR" b="1" dirty="0"/>
          </a:p>
        </p:txBody>
      </p:sp>
      <p:cxnSp>
        <p:nvCxnSpPr>
          <p:cNvPr id="12" name="Conector de seta reta 11"/>
          <p:cNvCxnSpPr>
            <a:stCxn id="6" idx="2"/>
            <a:endCxn id="7" idx="0"/>
          </p:cNvCxnSpPr>
          <p:nvPr/>
        </p:nvCxnSpPr>
        <p:spPr>
          <a:xfrm>
            <a:off x="2483768" y="21328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483768" y="328498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2483768" y="443711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de cantos arredondados 24"/>
          <p:cNvSpPr/>
          <p:nvPr/>
        </p:nvSpPr>
        <p:spPr>
          <a:xfrm>
            <a:off x="4860032" y="3861048"/>
            <a:ext cx="3816424" cy="18722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Gratuitos:</a:t>
            </a: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Windows </a:t>
            </a:r>
            <a:r>
              <a:rPr lang="pt-BR" b="1" dirty="0" err="1" smtClean="0">
                <a:solidFill>
                  <a:schemeClr val="bg1"/>
                </a:solidFill>
              </a:rPr>
              <a:t>Live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b="1" dirty="0" err="1" smtClean="0">
                <a:solidFill>
                  <a:schemeClr val="bg1"/>
                </a:solidFill>
              </a:rPr>
              <a:t>Movie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b="1" dirty="0" err="1" smtClean="0">
                <a:solidFill>
                  <a:schemeClr val="bg1"/>
                </a:solidFill>
              </a:rPr>
              <a:t>Maker</a:t>
            </a:r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b="1" dirty="0" err="1" smtClean="0">
                <a:solidFill>
                  <a:schemeClr val="bg1"/>
                </a:solidFill>
              </a:rPr>
              <a:t>Video</a:t>
            </a:r>
            <a:r>
              <a:rPr lang="pt-BR" b="1" dirty="0" smtClean="0">
                <a:solidFill>
                  <a:schemeClr val="bg1"/>
                </a:solidFill>
              </a:rPr>
              <a:t> Toolbox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Pagos:</a:t>
            </a: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Sony Vegas </a:t>
            </a:r>
            <a:r>
              <a:rPr lang="pt-BR" b="1" dirty="0" err="1" smtClean="0">
                <a:solidFill>
                  <a:schemeClr val="bg1"/>
                </a:solidFill>
              </a:rPr>
              <a:t>Movie</a:t>
            </a:r>
            <a:r>
              <a:rPr lang="pt-BR" b="1" dirty="0" smtClean="0">
                <a:solidFill>
                  <a:schemeClr val="bg1"/>
                </a:solidFill>
              </a:rPr>
              <a:t> Studio</a:t>
            </a: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Adobe </a:t>
            </a:r>
            <a:r>
              <a:rPr lang="pt-BR" b="1" dirty="0" err="1" smtClean="0">
                <a:solidFill>
                  <a:schemeClr val="bg1"/>
                </a:solidFill>
              </a:rPr>
              <a:t>Premiere</a:t>
            </a:r>
            <a:r>
              <a:rPr lang="pt-BR" b="1" dirty="0" smtClean="0">
                <a:solidFill>
                  <a:schemeClr val="bg1"/>
                </a:solidFill>
              </a:rPr>
              <a:t> Pro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28" name="Conector de seta reta 27"/>
          <p:cNvCxnSpPr/>
          <p:nvPr/>
        </p:nvCxnSpPr>
        <p:spPr>
          <a:xfrm>
            <a:off x="3851920" y="4149080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Claro. MINIGUIA DE PRODUÇÃO DE VÍDEOS DE CURTÍSSIMA METRAGEM.  &lt;Disponível em: </a:t>
            </a:r>
            <a:r>
              <a:rPr lang="pt-BR" sz="1800" dirty="0" smtClean="0">
                <a:hlinkClick r:id="rId2"/>
              </a:rPr>
              <a:t>http://www.clarocurtas.com.br</a:t>
            </a:r>
            <a:r>
              <a:rPr lang="pt-BR" sz="1800" dirty="0" smtClean="0"/>
              <a:t>&gt;</a:t>
            </a:r>
          </a:p>
          <a:p>
            <a:r>
              <a:rPr lang="pt-BR" sz="1800" dirty="0" smtClean="0"/>
              <a:t>LUVIELMO, M. M.. </a:t>
            </a:r>
            <a:r>
              <a:rPr lang="pt-BR" sz="1800" i="1" dirty="0" smtClean="0"/>
              <a:t>Educação ambiental, cinema e biopoder</a:t>
            </a:r>
            <a:r>
              <a:rPr lang="pt-BR" sz="1800" dirty="0" smtClean="0"/>
              <a:t>: uma discussão possível. 2011. 88 f. Dissertação (Mestrado em Educação Ambiental) - Universidade Federal do Rio Grande, Rio Grande.</a:t>
            </a:r>
          </a:p>
          <a:p>
            <a:r>
              <a:rPr lang="pt-BR" sz="1800" dirty="0" smtClean="0"/>
              <a:t>NOGUEIRA, L.. </a:t>
            </a:r>
            <a:r>
              <a:rPr lang="pt-BR" sz="1800" i="1" dirty="0" smtClean="0"/>
              <a:t>Manuais de Cinema II</a:t>
            </a:r>
            <a:r>
              <a:rPr lang="pt-BR" sz="1800" dirty="0" smtClean="0"/>
              <a:t>: </a:t>
            </a:r>
            <a:r>
              <a:rPr lang="pt-BR" sz="1800" dirty="0" err="1" smtClean="0"/>
              <a:t>Géneros</a:t>
            </a:r>
            <a:r>
              <a:rPr lang="pt-BR" sz="1800" dirty="0" smtClean="0"/>
              <a:t> Cinematográficos</a:t>
            </a:r>
            <a:r>
              <a:rPr lang="pt-BR" sz="1800" i="1" dirty="0" smtClean="0"/>
              <a:t>.</a:t>
            </a:r>
            <a:r>
              <a:rPr lang="pt-BR" sz="1800" dirty="0" smtClean="0"/>
              <a:t> </a:t>
            </a:r>
            <a:r>
              <a:rPr lang="pt-BR" sz="1800" dirty="0" err="1" smtClean="0"/>
              <a:t>Covilhã</a:t>
            </a:r>
            <a:r>
              <a:rPr lang="pt-BR" sz="1800" dirty="0" smtClean="0"/>
              <a:t>: </a:t>
            </a:r>
            <a:r>
              <a:rPr lang="pt-BR" sz="1800" dirty="0" err="1" smtClean="0"/>
              <a:t>LabCom</a:t>
            </a:r>
            <a:r>
              <a:rPr lang="pt-BR" sz="1800" dirty="0" smtClean="0"/>
              <a:t> Books, 2010, p. 157.</a:t>
            </a:r>
          </a:p>
          <a:p>
            <a:r>
              <a:rPr lang="pt-BR" sz="1800" dirty="0" smtClean="0"/>
              <a:t>PUCCINI, S.. Introdução ao roteiro de documentário. </a:t>
            </a:r>
            <a:r>
              <a:rPr lang="en-US" sz="1800" i="1" dirty="0" smtClean="0"/>
              <a:t>Doc on-line</a:t>
            </a:r>
            <a:r>
              <a:rPr lang="en-US" sz="1800" dirty="0" smtClean="0"/>
              <a:t> &lt;www.doc.ubi.pt,&gt;, n.6, p. 173-190, 2009.</a:t>
            </a:r>
            <a:endParaRPr lang="pt-BR" sz="1800" dirty="0" smtClean="0"/>
          </a:p>
          <a:p>
            <a:r>
              <a:rPr lang="pt-BR" sz="1800" dirty="0" smtClean="0"/>
              <a:t>SEBRAE/ESPM. </a:t>
            </a:r>
            <a:r>
              <a:rPr lang="pt-BR" sz="1800" i="1" dirty="0" smtClean="0"/>
              <a:t>Produção audiovisual relatório completo</a:t>
            </a:r>
            <a:r>
              <a:rPr lang="pt-BR" sz="1800" dirty="0" smtClean="0"/>
              <a:t>. São Paulo, 2008.  </a:t>
            </a:r>
          </a:p>
          <a:p>
            <a:r>
              <a:rPr lang="pt-BR" sz="1800" dirty="0" smtClean="0"/>
              <a:t>TV Escola. OFICINA TV ESCOLA DE PRODUÇÃO DE VÍDEOS. &lt; Disponível em: </a:t>
            </a:r>
            <a:r>
              <a:rPr lang="pt-BR" sz="1800" dirty="0" smtClean="0">
                <a:hlinkClick r:id="rId3"/>
              </a:rPr>
              <a:t>http://</a:t>
            </a:r>
            <a:r>
              <a:rPr lang="pt-BR" sz="1800" i="1" dirty="0" smtClean="0">
                <a:hlinkClick r:id="rId3"/>
              </a:rPr>
              <a:t>tvescola.mec.gov.br/</a:t>
            </a:r>
            <a:r>
              <a:rPr lang="pt-BR" sz="1800" i="1" dirty="0" smtClean="0"/>
              <a:t>&gt;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851376" cy="6327648"/>
          </a:xfrm>
        </p:spPr>
        <p:txBody>
          <a:bodyPr>
            <a:normAutofit fontScale="92500"/>
          </a:bodyPr>
          <a:lstStyle/>
          <a:p>
            <a:r>
              <a:rPr lang="pt-BR" b="1" dirty="0" smtClean="0"/>
              <a:t>Festival Internacional de Cinema e Vídeo Ambiental</a:t>
            </a:r>
          </a:p>
          <a:p>
            <a:pPr lvl="1"/>
            <a:r>
              <a:rPr lang="pt-BR" dirty="0" smtClean="0"/>
              <a:t>Surge em 1999, Goiás.</a:t>
            </a:r>
          </a:p>
          <a:p>
            <a:pPr lvl="1"/>
            <a:r>
              <a:rPr lang="pt-BR" dirty="0" smtClean="0"/>
              <a:t>Agência Goiana de Cultura Pedro Ludovico Teixeira – </a:t>
            </a:r>
            <a:r>
              <a:rPr lang="pt-BR" dirty="0" err="1" smtClean="0"/>
              <a:t>Agepel</a:t>
            </a:r>
            <a:endParaRPr lang="pt-BR" dirty="0" smtClean="0"/>
          </a:p>
          <a:p>
            <a:pPr lvl="1"/>
            <a:r>
              <a:rPr lang="pt-BR" dirty="0" smtClean="0"/>
              <a:t>Vários parceiros.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Objetivo</a:t>
            </a:r>
          </a:p>
          <a:p>
            <a:pPr lvl="1"/>
            <a:r>
              <a:rPr lang="pt-BR" dirty="0" smtClean="0"/>
              <a:t>Valorizar o cinema.</a:t>
            </a:r>
          </a:p>
          <a:p>
            <a:pPr lvl="1"/>
            <a:r>
              <a:rPr lang="pt-BR" dirty="0" smtClean="0"/>
              <a:t>Discutir amplamente a questão ambiental.</a:t>
            </a:r>
          </a:p>
          <a:p>
            <a:pPr lvl="1"/>
            <a:r>
              <a:rPr lang="pt-BR" dirty="0" smtClean="0"/>
              <a:t>Conquistar o título de Patrimônio da Humanidade para a Cidade de Goiás.</a:t>
            </a:r>
          </a:p>
          <a:p>
            <a:pPr lvl="1"/>
            <a:r>
              <a:rPr lang="pt-BR" dirty="0" smtClean="0"/>
              <a:t>Movimentar o setor cultural como um todo, gerar riquezas, como cultura e informação, empregos e fomentar o turismo.</a:t>
            </a:r>
          </a:p>
          <a:p>
            <a:pPr lvl="1"/>
            <a:r>
              <a:rPr lang="pt-BR" dirty="0" smtClean="0"/>
              <a:t>Palco das discussões da temática ambiental, que combine o desenvolvimento com a melhor qualidade de vida no planeta.</a:t>
            </a:r>
            <a:endParaRPr lang="pt-BR" dirty="0"/>
          </a:p>
        </p:txBody>
      </p:sp>
      <p:pic>
        <p:nvPicPr>
          <p:cNvPr id="6" name="Picture 6" descr="http://1.bp.blogspot.com/__Lx0n8aT20Y/Sf-V31pYkfI/AAAAAAAAAHI/uE5DdnQPPys/s320/logo_fica_transparen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9533" y="620688"/>
            <a:ext cx="2666963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66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851376" cy="6327648"/>
          </a:xfrm>
        </p:spPr>
        <p:txBody>
          <a:bodyPr>
            <a:normAutofit/>
          </a:bodyPr>
          <a:lstStyle/>
          <a:p>
            <a:r>
              <a:rPr lang="pt-BR" dirty="0" smtClean="0"/>
              <a:t>Festival Internacional do Audiovisual Ambiental</a:t>
            </a:r>
          </a:p>
          <a:p>
            <a:pPr lvl="1"/>
            <a:r>
              <a:rPr lang="pt-BR" dirty="0" smtClean="0"/>
              <a:t>Surge em 2011, Rio de Janeiro.</a:t>
            </a:r>
          </a:p>
          <a:p>
            <a:pPr lvl="1"/>
            <a:r>
              <a:rPr lang="pt-BR" dirty="0" smtClean="0"/>
              <a:t>Realização da Amado </a:t>
            </a:r>
            <a:r>
              <a:rPr lang="pt-BR" dirty="0" err="1" smtClean="0"/>
              <a:t>arte&amp;produção</a:t>
            </a:r>
            <a:endParaRPr lang="pt-BR" dirty="0" smtClean="0"/>
          </a:p>
          <a:p>
            <a:pPr lvl="1"/>
            <a:r>
              <a:rPr lang="pt-BR" dirty="0" smtClean="0"/>
              <a:t>Patrocinado pela OI e Governo do Rio de Janeiro.</a:t>
            </a:r>
          </a:p>
          <a:p>
            <a:r>
              <a:rPr lang="pt-BR" dirty="0" smtClean="0"/>
              <a:t>Objetivo</a:t>
            </a:r>
          </a:p>
          <a:p>
            <a:pPr lvl="1"/>
            <a:r>
              <a:rPr lang="pt-BR" dirty="0" smtClean="0"/>
              <a:t>Reunir as mais recentes produções nacionais e internacionais sobre questões ambientais, de modo a provocar debates e contribuir para ampliar o conhecimento e a consciência sobre as mudanças comportamentais necessárias, de governos, empresas e indivíduos, para a preservação da vida no planeta.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3885" y="404664"/>
            <a:ext cx="244457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0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0" y="274320"/>
            <a:ext cx="6444208" cy="6327648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Mostra </a:t>
            </a:r>
            <a:r>
              <a:rPr lang="pt-BR" b="1" dirty="0" err="1" smtClean="0"/>
              <a:t>Ecofalante</a:t>
            </a:r>
            <a:r>
              <a:rPr lang="pt-BR" b="1" dirty="0" smtClean="0"/>
              <a:t> de Cinema Ambiental</a:t>
            </a:r>
          </a:p>
          <a:p>
            <a:pPr lvl="1"/>
            <a:r>
              <a:rPr lang="pt-BR" dirty="0" smtClean="0"/>
              <a:t>Surge em 2012, São Paulo.</a:t>
            </a:r>
          </a:p>
          <a:p>
            <a:pPr lvl="1"/>
            <a:r>
              <a:rPr lang="pt-BR" dirty="0" smtClean="0"/>
              <a:t>Realização da ONG </a:t>
            </a:r>
            <a:r>
              <a:rPr lang="pt-BR" dirty="0" err="1" smtClean="0"/>
              <a:t>Ecofalante</a:t>
            </a:r>
            <a:r>
              <a:rPr lang="pt-BR" dirty="0" smtClean="0"/>
              <a:t> e </a:t>
            </a:r>
            <a:r>
              <a:rPr lang="pt-BR" dirty="0" err="1" smtClean="0"/>
              <a:t>co-realização</a:t>
            </a:r>
            <a:r>
              <a:rPr lang="pt-BR" dirty="0" smtClean="0"/>
              <a:t> da Secretaria de Cultura da Prefeitura de São Paulo.</a:t>
            </a:r>
          </a:p>
          <a:p>
            <a:pPr lvl="1"/>
            <a:r>
              <a:rPr lang="pt-BR" dirty="0" smtClean="0"/>
              <a:t>Vários parceiros.</a:t>
            </a:r>
          </a:p>
          <a:p>
            <a:pPr lvl="1"/>
            <a:r>
              <a:rPr lang="pt-BR" dirty="0">
                <a:hlinkClick r:id="rId2"/>
              </a:rPr>
              <a:t>http://ecofalante.org.br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8ª Mostra – 30 de maio a 12 de junho de 2017</a:t>
            </a:r>
          </a:p>
          <a:p>
            <a:pPr lvl="1"/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Objetivo</a:t>
            </a:r>
          </a:p>
          <a:p>
            <a:pPr lvl="1"/>
            <a:r>
              <a:rPr lang="pt-BR" dirty="0" smtClean="0"/>
              <a:t>Chamar a atenção da população paulista para questões ambientais, de sustentabilidade, cidadania, governança, participação e políticas públicas.</a:t>
            </a:r>
          </a:p>
          <a:p>
            <a:pPr lvl="1"/>
            <a:r>
              <a:rPr lang="pt-BR" dirty="0" smtClean="0"/>
              <a:t>Proporcionar debates enriquecedores sobre questões que interessam a toda população.</a:t>
            </a:r>
          </a:p>
        </p:txBody>
      </p:sp>
      <p:pic>
        <p:nvPicPr>
          <p:cNvPr id="5" name="Picture 2" descr="http://www.ecofalante.org.br/mostra2012/imagens/logo_ho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378884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16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851376" cy="6327648"/>
          </a:xfrm>
        </p:spPr>
        <p:txBody>
          <a:bodyPr>
            <a:normAutofit/>
          </a:bodyPr>
          <a:lstStyle/>
          <a:p>
            <a:r>
              <a:rPr lang="pt-BR" dirty="0" smtClean="0"/>
              <a:t>Mostra Nacional de Produção Audiovisual Independente</a:t>
            </a:r>
          </a:p>
          <a:p>
            <a:pPr lvl="1"/>
            <a:r>
              <a:rPr lang="pt-BR" dirty="0" smtClean="0"/>
              <a:t>Surge em 2011.</a:t>
            </a:r>
          </a:p>
          <a:p>
            <a:pPr lvl="1"/>
            <a:r>
              <a:rPr lang="pt-BR" dirty="0" smtClean="0"/>
              <a:t>Ministério do Meio Ambiente – MMA em parceria com o Ministério da Cultura - </a:t>
            </a:r>
            <a:r>
              <a:rPr lang="pt-BR" dirty="0" err="1" smtClean="0"/>
              <a:t>MinC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Objetivo</a:t>
            </a:r>
          </a:p>
          <a:p>
            <a:pPr lvl="1"/>
            <a:r>
              <a:rPr lang="pt-BR" dirty="0" smtClean="0"/>
              <a:t>Divulgar e estimular atividades de educação ambiental, participação e mobilização social por meio da produção independente audiovisual.</a:t>
            </a:r>
          </a:p>
          <a:p>
            <a:pPr lvl="1"/>
            <a:r>
              <a:rPr lang="pt-BR" dirty="0" smtClean="0"/>
              <a:t>Atender a demanda de espaços educadores por materiais pedagógicos multimídias.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92696"/>
            <a:ext cx="2915816" cy="145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29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764" y="2409825"/>
            <a:ext cx="86487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7" descr="logoCTV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00213"/>
            <a:ext cx="44608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1638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-18328" y="1350168"/>
            <a:ext cx="8229600" cy="5364163"/>
          </a:xfrm>
        </p:spPr>
        <p:txBody>
          <a:bodyPr/>
          <a:lstStyle/>
          <a:p>
            <a:r>
              <a:rPr lang="pt-BR" altLang="pt-BR" dirty="0" smtClean="0"/>
              <a:t>MMA e MinC</a:t>
            </a:r>
          </a:p>
          <a:p>
            <a:r>
              <a:rPr lang="pt-BR" altLang="pt-BR" dirty="0" smtClean="0"/>
              <a:t>PRONEA - </a:t>
            </a:r>
            <a:r>
              <a:rPr lang="pt-BR" altLang="pt-BR" dirty="0" err="1" smtClean="0"/>
              <a:t>Educomunicação</a:t>
            </a:r>
            <a:endParaRPr lang="pt-BR" altLang="pt-BR" dirty="0" smtClean="0"/>
          </a:p>
          <a:p>
            <a:pPr lvl="1"/>
            <a:r>
              <a:rPr lang="pt-BR" altLang="pt-BR" sz="2400" b="1" dirty="0" smtClean="0"/>
              <a:t>Produções independentes</a:t>
            </a:r>
          </a:p>
          <a:p>
            <a:pPr lvl="2"/>
            <a:r>
              <a:rPr lang="pt-BR" altLang="pt-BR" dirty="0" smtClean="0"/>
              <a:t>Socioambientais</a:t>
            </a:r>
          </a:p>
          <a:p>
            <a:pPr lvl="2"/>
            <a:r>
              <a:rPr lang="pt-BR" altLang="pt-BR" dirty="0" smtClean="0"/>
              <a:t>Curta de animação</a:t>
            </a:r>
          </a:p>
          <a:p>
            <a:pPr lvl="1"/>
            <a:r>
              <a:rPr lang="pt-BR" altLang="pt-BR" sz="2400" b="1" dirty="0" smtClean="0"/>
              <a:t>Espaços exibidores</a:t>
            </a:r>
          </a:p>
          <a:p>
            <a:pPr lvl="1"/>
            <a:r>
              <a:rPr lang="pt-BR" altLang="pt-BR" sz="2400" b="1" dirty="0" smtClean="0"/>
              <a:t>Objetivo:</a:t>
            </a:r>
            <a:r>
              <a:rPr lang="pt-BR" altLang="pt-BR" sz="2400" dirty="0" smtClean="0"/>
              <a:t> Divulgar e estimular atividades de educação ambiental, participação e mobilização social por meio da produção independente </a:t>
            </a:r>
            <a:r>
              <a:rPr lang="pt-BR" altLang="pt-BR" sz="2400" dirty="0" err="1" smtClean="0"/>
              <a:t>audiovisual;Atender</a:t>
            </a:r>
            <a:r>
              <a:rPr lang="pt-BR" altLang="pt-BR" sz="2400" dirty="0" smtClean="0"/>
              <a:t> a demanda de espaços educadores por materiais pedagógicos multimídias.</a:t>
            </a:r>
          </a:p>
          <a:p>
            <a:pPr lvl="1"/>
            <a:endParaRPr lang="pt-BR" altLang="pt-BR" dirty="0" smtClean="0"/>
          </a:p>
          <a:p>
            <a:endParaRPr lang="pt-BR" altLang="pt-BR" dirty="0" smtClean="0"/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>
          <a:xfrm>
            <a:off x="4125913" y="1963738"/>
            <a:ext cx="3309937" cy="4137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pt-BR" sz="1400">
              <a:latin typeface="+mn-lt"/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pt-B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15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73425" y="365125"/>
            <a:ext cx="5392738" cy="6288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Análise de</a:t>
            </a:r>
            <a:br>
              <a:rPr lang="pt-BR" dirty="0" smtClean="0"/>
            </a:br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17412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78175" cy="4572000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anose="05000000000000000000" pitchFamily="2" charset="2"/>
              <a:buChar char=""/>
            </a:pPr>
            <a:r>
              <a:rPr lang="pt-BR" altLang="pt-BR" smtClean="0"/>
              <a:t>Conhecendo os espaços exibidores</a:t>
            </a:r>
          </a:p>
          <a:p>
            <a:pPr marL="547688" lvl="2">
              <a:spcBef>
                <a:spcPts val="600"/>
              </a:spcBef>
              <a:buSzPct val="70000"/>
            </a:pPr>
            <a:r>
              <a:rPr lang="pt-BR" altLang="pt-BR" smtClean="0"/>
              <a:t>2009 - 214 espaços</a:t>
            </a:r>
          </a:p>
          <a:p>
            <a:pPr marL="547688" lvl="2">
              <a:spcBef>
                <a:spcPts val="600"/>
              </a:spcBef>
              <a:buSzPct val="70000"/>
            </a:pPr>
            <a:r>
              <a:rPr lang="pt-BR" altLang="pt-BR" smtClean="0"/>
              <a:t>2014 - 973 espaços</a:t>
            </a:r>
          </a:p>
        </p:txBody>
      </p:sp>
      <p:graphicFrame>
        <p:nvGraphicFramePr>
          <p:cNvPr id="11" name="Chart 2"/>
          <p:cNvGraphicFramePr>
            <a:graphicFrameLocks noGrp="1"/>
          </p:cNvGraphicFramePr>
          <p:nvPr>
            <p:ph sz="quarter" idx="2"/>
          </p:nvPr>
        </p:nvGraphicFramePr>
        <p:xfrm>
          <a:off x="3275856" y="332657"/>
          <a:ext cx="537080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5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Conhecendo os Espaços Exibidores</a:t>
            </a:r>
            <a:br>
              <a:rPr lang="pt-BR" altLang="pt-BR" smtClean="0"/>
            </a:br>
            <a:r>
              <a:rPr lang="pt-BR" altLang="pt-BR" smtClean="0"/>
              <a:t>mapa de distribuição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dirty="0" smtClean="0"/>
              <a:t>2009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dirty="0" smtClean="0"/>
              <a:t>2014</a:t>
            </a:r>
            <a:endParaRPr lang="pt-BR" dirty="0"/>
          </a:p>
        </p:txBody>
      </p:sp>
      <p:pic>
        <p:nvPicPr>
          <p:cNvPr id="18437" name="Picture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2713038"/>
            <a:ext cx="4473575" cy="3895725"/>
          </a:xfrm>
        </p:spPr>
      </p:pic>
      <p:pic>
        <p:nvPicPr>
          <p:cNvPr id="18438" name="Picture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5138" y="2720975"/>
            <a:ext cx="4473575" cy="3876675"/>
          </a:xfrm>
        </p:spPr>
      </p:pic>
    </p:spTree>
    <p:extLst>
      <p:ext uri="{BB962C8B-B14F-4D97-AF65-F5344CB8AC3E}">
        <p14:creationId xmlns:p14="http://schemas.microsoft.com/office/powerpoint/2010/main" val="27163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369</TotalTime>
  <Words>2010</Words>
  <Application>Microsoft Office PowerPoint</Application>
  <PresentationFormat>Apresentação na tela (4:3)</PresentationFormat>
  <Paragraphs>223</Paragraphs>
  <Slides>25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Balcão Envidraçado</vt:lpstr>
      <vt:lpstr>Mostras audiovisuais e Produção de vídeos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Dados</vt:lpstr>
      <vt:lpstr>Conhecendo os Espaços Exibidores mapa de distribuição</vt:lpstr>
      <vt:lpstr>Apresentação do PowerPoint</vt:lpstr>
      <vt:lpstr>PRODUÇÃO</vt:lpstr>
      <vt:lpstr>Apresentação do PowerPoint</vt:lpstr>
      <vt:lpstr>Argumento e Roteiro</vt:lpstr>
      <vt:lpstr>Argumento e Roteiro</vt:lpstr>
      <vt:lpstr>Argumento e Roteiro </vt:lpstr>
      <vt:lpstr>Argumento e Roteiro </vt:lpstr>
      <vt:lpstr>Argumento e Roteiro </vt:lpstr>
      <vt:lpstr>Argumento e Roteiro </vt:lpstr>
      <vt:lpstr>Argumento e Roteiro</vt:lpstr>
      <vt:lpstr>Gêneros Fundamentais</vt:lpstr>
      <vt:lpstr>Pré-Produção </vt:lpstr>
      <vt:lpstr>Produção e Captação </vt:lpstr>
      <vt:lpstr>Produção e Captação </vt:lpstr>
      <vt:lpstr>Edição e Montagem </vt:lpstr>
      <vt:lpstr>Referências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de vídeos</dc:title>
  <dc:creator>Mario</dc:creator>
  <cp:lastModifiedBy>Rosana</cp:lastModifiedBy>
  <cp:revision>13</cp:revision>
  <dcterms:created xsi:type="dcterms:W3CDTF">2015-05-12T20:36:14Z</dcterms:created>
  <dcterms:modified xsi:type="dcterms:W3CDTF">2019-05-16T17:43:21Z</dcterms:modified>
</cp:coreProperties>
</file>