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beYQVkKdzRTBn5DoEyOpcwi5F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rnanda Alves de Matos Videira Ferreir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3-30T15:43:08.038" idx="1">
    <p:pos x="780" y="613"/>
    <p:text>Conjunto de políticas, procedimentos e diretrizes que guiam as atividades ambientais de uma organização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JP-0tLs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9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Segundo o artigo, em linhas gerais, China, Índia e Brasil apresentam mais estudos em gestão ambiental por apresentarem um desenvolvimento mais sustentável. Enquanto Rússia e África do Sul tem poucos artigos publicados nessa área pela falta de engajamento ambiental.</a:t>
            </a:r>
            <a:endParaRPr sz="9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Foram encontradas semelhanças nos tipos de estudos também. Todos os países com exceção da Rússia, estão pesquisando soluções pra emissão de CO2 com o emprego de diferentes práticas de gestão ambiental.</a:t>
            </a:r>
            <a:endParaRPr sz="9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248b6dcd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248b6dcd5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7248b6dcd5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248b6dcd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248b6dcd5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Brazil: alta emissão de co2, problemas com transporte publico, necessidade de aprimoramento da eficiencia energetica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Russia: atrasos no investimento na produção de biocombustivel e energia devido a fatores locais e tecnologicos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India: poluição dos carros e potencial escassez de agua industrial e domestica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China: aumento na geração de residuos pelo aumento constante de atividades de construção e demolição de estruturas para aprimoramento da infraestrutura e tecnologia, problemas com qualidade do ar (segunda maior emissão de co2 no mundo). South Africa: segurança alimentar e acesso a água</a:t>
            </a:r>
            <a:endParaRPr/>
          </a:p>
        </p:txBody>
      </p:sp>
      <p:sp>
        <p:nvSpPr>
          <p:cNvPr id="271" name="Google Shape;271;g7248b6dcd5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248b6dcd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248b6dcd5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Nesse contexto, pode-se verificar que estudos aprofundados sobre gestão ambiental e suas práticas são fundamental para os países do BRICS, uma vez que o gerenciamento e desenvolvimento ambiental sustentável adequado levam a benefícios sociais, ambientais e econômicos.</a:t>
            </a:r>
            <a:endParaRPr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No entanto, as pesquisas que abordam a gestão ambiental e suas práticas nos países do BRICS foram realizadas de forma isolada maneira. Até o momento, não há pesquisas que analisem a práticas de gestão ambiental de forma integrada</a:t>
            </a:r>
            <a:endParaRPr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7248b6dcd5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267281e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267281ed3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7267281ed3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267281ed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267281ed3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7267281ed3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267281ed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267281ed3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7267281ed3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267281ed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7267281ed3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7267281ed3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>
            <a:gsLst>
              <a:gs pos="0">
                <a:srgbClr val="F7F7F7">
                  <a:alpha val="10588"/>
                </a:srgbClr>
              </a:gs>
              <a:gs pos="36000">
                <a:srgbClr val="F7F7F7">
                  <a:alpha val="9411"/>
                </a:srgbClr>
              </a:gs>
              <a:gs pos="75000">
                <a:srgbClr val="F7F7F7">
                  <a:alpha val="0"/>
                </a:srgbClr>
              </a:gs>
              <a:gs pos="100000">
                <a:srgbClr val="F7F7F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6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>
            <a:gsLst>
              <a:gs pos="0">
                <a:srgbClr val="F7F7F7">
                  <a:alpha val="7450"/>
                </a:srgbClr>
              </a:gs>
              <a:gs pos="36000">
                <a:srgbClr val="F7F7F7">
                  <a:alpha val="7450"/>
                </a:srgbClr>
              </a:gs>
              <a:gs pos="72000">
                <a:srgbClr val="F7F7F7">
                  <a:alpha val="0"/>
                </a:srgbClr>
              </a:gs>
              <a:gs pos="100000">
                <a:srgbClr val="F7F7F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7F7F7">
                  <a:alpha val="6274"/>
                </a:srgbClr>
              </a:gs>
              <a:gs pos="36000">
                <a:srgbClr val="F7F7F7">
                  <a:alpha val="5490"/>
                </a:srgbClr>
              </a:gs>
              <a:gs pos="69000">
                <a:srgbClr val="F7F7F7">
                  <a:alpha val="0"/>
                </a:srgbClr>
              </a:gs>
              <a:gs pos="100000">
                <a:srgbClr val="F7F7F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>
            <a:gsLst>
              <a:gs pos="0">
                <a:srgbClr val="F7F7F7">
                  <a:alpha val="13333"/>
                </a:srgbClr>
              </a:gs>
              <a:gs pos="36000">
                <a:srgbClr val="F7F7F7">
                  <a:alpha val="6274"/>
                </a:srgbClr>
              </a:gs>
              <a:gs pos="73000">
                <a:srgbClr val="F7F7F7">
                  <a:alpha val="0"/>
                </a:srgbClr>
              </a:gs>
              <a:gs pos="100000">
                <a:srgbClr val="F7F7F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>
            <a:gsLst>
              <a:gs pos="0">
                <a:srgbClr val="F7F7F7">
                  <a:alpha val="13333"/>
                </a:srgbClr>
              </a:gs>
              <a:gs pos="36000">
                <a:srgbClr val="F7F7F7">
                  <a:alpha val="6274"/>
                </a:srgbClr>
              </a:gs>
              <a:gs pos="66000">
                <a:srgbClr val="F7F7F7">
                  <a:alpha val="0"/>
                </a:srgbClr>
              </a:gs>
              <a:gs pos="100000">
                <a:srgbClr val="F7F7F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0" y="1587"/>
            <a:ext cx="12192000" cy="6856413"/>
          </a:xfrm>
          <a:custGeom>
            <a:avLst/>
            <a:gdLst/>
            <a:ahLst/>
            <a:cxnLst/>
            <a:rect l="l" t="t" r="r" b="b"/>
            <a:pathLst>
              <a:path w="15356" h="8638" extrusionOk="0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 rot="5400000">
            <a:off x="10089390" y="1792223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 rot="5400000">
            <a:off x="8959592" y="322682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0351008" y="292608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 Marcadores de Ícone horizontais">
  <p:cSld name="4 Marcadores de Ícone horizontai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/>
          <p:nvPr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15"/>
          <p:cNvSpPr>
            <a:spLocks noGrp="1"/>
          </p:cNvSpPr>
          <p:nvPr>
            <p:ph type="pic" idx="2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15"/>
          <p:cNvSpPr>
            <a:spLocks noGrp="1"/>
          </p:cNvSpPr>
          <p:nvPr>
            <p:ph type="pic" idx="3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70" name="Google Shape;170;p15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r="-140084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 rot="-5677511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 rot="-54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3" name="Google Shape;173;p15"/>
            <p:cNvSpPr/>
            <p:nvPr/>
          </p:nvSpPr>
          <p:spPr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body" idx="1"/>
          </p:nvPr>
        </p:nvSpPr>
        <p:spPr>
          <a:xfrm>
            <a:off x="6189670" y="1840992"/>
            <a:ext cx="2095046" cy="122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body" idx="4"/>
          </p:nvPr>
        </p:nvSpPr>
        <p:spPr>
          <a:xfrm>
            <a:off x="9519533" y="1840992"/>
            <a:ext cx="2095046" cy="122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body" idx="5"/>
          </p:nvPr>
        </p:nvSpPr>
        <p:spPr>
          <a:xfrm>
            <a:off x="6189670" y="3891529"/>
            <a:ext cx="2095046" cy="122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body" idx="6"/>
          </p:nvPr>
        </p:nvSpPr>
        <p:spPr>
          <a:xfrm>
            <a:off x="9519533" y="3891529"/>
            <a:ext cx="2095046" cy="122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15"/>
          <p:cNvSpPr>
            <a:spLocks noGrp="1"/>
          </p:cNvSpPr>
          <p:nvPr>
            <p:ph type="pic" idx="7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15"/>
          <p:cNvSpPr>
            <a:spLocks noGrp="1"/>
          </p:cNvSpPr>
          <p:nvPr>
            <p:ph type="pic" idx="8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89" name="Google Shape;189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7" name="Google Shape;197;p16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9" name="Google Shape;199;p16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>
            <a:spLocks noGrp="1"/>
          </p:cNvSpPr>
          <p:nvPr>
            <p:ph type="pic" idx="2"/>
          </p:nvPr>
        </p:nvSpPr>
        <p:spPr>
          <a:xfrm>
            <a:off x="6058861" y="478881"/>
            <a:ext cx="5582675" cy="5908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1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>
  <p:cSld name="Conteúdo com legenda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08" name="Google Shape;208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6" name="Google Shape;216;p17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18" name="Google Shape;218;p17"/>
          <p:cNvSpPr txBox="1">
            <a:spLocks noGrp="1"/>
          </p:cNvSpPr>
          <p:nvPr>
            <p:ph type="body" idx="1"/>
          </p:nvPr>
        </p:nvSpPr>
        <p:spPr>
          <a:xfrm>
            <a:off x="6058861" y="478880"/>
            <a:ext cx="5582675" cy="590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2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body" idx="4"/>
          </p:nvPr>
        </p:nvSpPr>
        <p:spPr>
          <a:xfrm>
            <a:off x="6208710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0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rcadores como ícones 5 X Vertical">
  <p:cSld name="Marcadores como ícones 5 X Vertical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>
            <a:spLocks noGrp="1"/>
          </p:cNvSpPr>
          <p:nvPr>
            <p:ph type="body" idx="1"/>
          </p:nvPr>
        </p:nvSpPr>
        <p:spPr>
          <a:xfrm>
            <a:off x="6792913" y="1748812"/>
            <a:ext cx="3852000" cy="72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body" idx="2"/>
          </p:nvPr>
        </p:nvSpPr>
        <p:spPr>
          <a:xfrm>
            <a:off x="6792913" y="2561156"/>
            <a:ext cx="3852000" cy="72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body" idx="3"/>
          </p:nvPr>
        </p:nvSpPr>
        <p:spPr>
          <a:xfrm>
            <a:off x="6792913" y="3373501"/>
            <a:ext cx="3852000" cy="72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17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>
            <a:spLocks noGrp="1"/>
          </p:cNvSpPr>
          <p:nvPr>
            <p:ph type="body" idx="4"/>
          </p:nvPr>
        </p:nvSpPr>
        <p:spPr>
          <a:xfrm>
            <a:off x="6792913" y="4185846"/>
            <a:ext cx="3852000" cy="72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17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body" idx="5"/>
          </p:nvPr>
        </p:nvSpPr>
        <p:spPr>
          <a:xfrm>
            <a:off x="6792913" y="4998190"/>
            <a:ext cx="3852000" cy="72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17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47" name="Google Shape;47;p7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r="-140084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 rot="-5677511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 rot="-54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0" name="Google Shape;50;p7"/>
            <p:cNvSpPr/>
            <p:nvPr/>
          </p:nvSpPr>
          <p:spPr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6" name="Google Shape;56;p7"/>
          <p:cNvSpPr>
            <a:spLocks noGrp="1"/>
          </p:cNvSpPr>
          <p:nvPr>
            <p:ph type="pic" idx="6"/>
          </p:nvPr>
        </p:nvSpPr>
        <p:spPr>
          <a:xfrm>
            <a:off x="5870575" y="1840504"/>
            <a:ext cx="536616" cy="5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1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>
            <a:spLocks noGrp="1"/>
          </p:cNvSpPr>
          <p:nvPr>
            <p:ph type="pic" idx="7"/>
          </p:nvPr>
        </p:nvSpPr>
        <p:spPr>
          <a:xfrm>
            <a:off x="5870575" y="2652849"/>
            <a:ext cx="536616" cy="5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1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>
            <a:spLocks noGrp="1"/>
          </p:cNvSpPr>
          <p:nvPr>
            <p:ph type="pic" idx="8"/>
          </p:nvPr>
        </p:nvSpPr>
        <p:spPr>
          <a:xfrm>
            <a:off x="5870575" y="3465194"/>
            <a:ext cx="536616" cy="5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1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>
            <a:spLocks noGrp="1"/>
          </p:cNvSpPr>
          <p:nvPr>
            <p:ph type="pic" idx="9"/>
          </p:nvPr>
        </p:nvSpPr>
        <p:spPr>
          <a:xfrm>
            <a:off x="5870575" y="4277539"/>
            <a:ext cx="536616" cy="5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1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>
            <a:spLocks noGrp="1"/>
          </p:cNvSpPr>
          <p:nvPr>
            <p:ph type="pic" idx="13"/>
          </p:nvPr>
        </p:nvSpPr>
        <p:spPr>
          <a:xfrm>
            <a:off x="5870575" y="5089882"/>
            <a:ext cx="536616" cy="5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1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74" name="Google Shape;74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3" name="Google Shape;83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mente título - esquerda">
  <p:cSld name="Somente título - esquerda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1"/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92" name="Google Shape;92;p11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r="-140084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1"/>
            <p:cNvSpPr/>
            <p:nvPr/>
          </p:nvSpPr>
          <p:spPr>
            <a:xfrm rot="-5677511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1"/>
            <p:cNvSpPr/>
            <p:nvPr/>
          </p:nvSpPr>
          <p:spPr>
            <a:xfrm rot="-54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5" name="Google Shape;95;p11"/>
            <p:cNvSpPr/>
            <p:nvPr/>
          </p:nvSpPr>
          <p:spPr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6" name="Google Shape;96;p11"/>
          <p:cNvSpPr txBox="1"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 Marcadores de Ícone verticais claros">
  <p:cSld name="4 Marcadores de Ícone verticais claro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/>
          <p:nvPr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>
            <a:spLocks noGrp="1"/>
          </p:cNvSpPr>
          <p:nvPr>
            <p:ph type="pic" idx="2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12"/>
          <p:cNvSpPr/>
          <p:nvPr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>
            <a:spLocks noGrp="1"/>
          </p:cNvSpPr>
          <p:nvPr>
            <p:ph type="pic" idx="3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/>
          <p:nvPr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8" name="Google Shape;108;p12"/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09" name="Google Shape;109;p12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r="-140084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2"/>
            <p:cNvSpPr/>
            <p:nvPr/>
          </p:nvSpPr>
          <p:spPr>
            <a:xfrm rot="-5677511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-54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12"/>
            <p:cNvSpPr/>
            <p:nvPr/>
          </p:nvSpPr>
          <p:spPr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12"/>
          <p:cNvSpPr txBox="1"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1"/>
          </p:nvPr>
        </p:nvSpPr>
        <p:spPr>
          <a:xfrm>
            <a:off x="5756275" y="235108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4"/>
          </p:nvPr>
        </p:nvSpPr>
        <p:spPr>
          <a:xfrm>
            <a:off x="8167235" y="235108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5"/>
          </p:nvPr>
        </p:nvSpPr>
        <p:spPr>
          <a:xfrm>
            <a:off x="5756275" y="525854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6"/>
          </p:nvPr>
        </p:nvSpPr>
        <p:spPr>
          <a:xfrm>
            <a:off x="8167235" y="525854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>
            <a:spLocks noGrp="1"/>
          </p:cNvSpPr>
          <p:nvPr>
            <p:ph type="pic" idx="7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>
            <a:spLocks noGrp="1"/>
          </p:cNvSpPr>
          <p:nvPr>
            <p:ph type="pic" idx="8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 Marcadores de Ícone verticais">
  <p:cSld name="4 Marcadores de Ícone verticai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3"/>
          <p:cNvSpPr>
            <a:spLocks noGrp="1"/>
          </p:cNvSpPr>
          <p:nvPr>
            <p:ph type="pic" idx="2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3"/>
          <p:cNvSpPr>
            <a:spLocks noGrp="1"/>
          </p:cNvSpPr>
          <p:nvPr>
            <p:ph type="pic" idx="3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3"/>
          <p:cNvSpPr>
            <a:spLocks noGrp="1"/>
          </p:cNvSpPr>
          <p:nvPr>
            <p:ph type="pic" idx="4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>
            <a:spLocks noGrp="1"/>
          </p:cNvSpPr>
          <p:nvPr>
            <p:ph type="pic" idx="5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133" name="Google Shape;133;p13"/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34" name="Google Shape;134;p13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r="-140084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 rot="-5677511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 rot="-54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7" name="Google Shape;137;p13"/>
            <p:cNvSpPr/>
            <p:nvPr/>
          </p:nvSpPr>
          <p:spPr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body" idx="1"/>
          </p:nvPr>
        </p:nvSpPr>
        <p:spPr>
          <a:xfrm>
            <a:off x="5756275" y="235108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body" idx="6"/>
          </p:nvPr>
        </p:nvSpPr>
        <p:spPr>
          <a:xfrm>
            <a:off x="8167235" y="235108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body" idx="7"/>
          </p:nvPr>
        </p:nvSpPr>
        <p:spPr>
          <a:xfrm>
            <a:off x="5756275" y="525854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body" idx="8"/>
          </p:nvPr>
        </p:nvSpPr>
        <p:spPr>
          <a:xfrm>
            <a:off x="8167235" y="525854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Marcadores de Ícone verticais">
  <p:cSld name="2 Marcadores de Ícone verticai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/>
          <p:nvPr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14"/>
          <p:cNvSpPr/>
          <p:nvPr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14"/>
          <p:cNvSpPr>
            <a:spLocks noGrp="1"/>
          </p:cNvSpPr>
          <p:nvPr>
            <p:ph type="pic" idx="2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1" name="Google Shape;151;p14"/>
          <p:cNvSpPr>
            <a:spLocks noGrp="1"/>
          </p:cNvSpPr>
          <p:nvPr>
            <p:ph type="pic" idx="3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152" name="Google Shape;152;p14"/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53" name="Google Shape;153;p14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r="-140084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 rot="-5677511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 rot="-54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6" name="Google Shape;156;p14"/>
            <p:cNvSpPr/>
            <p:nvPr/>
          </p:nvSpPr>
          <p:spPr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body" idx="1"/>
          </p:nvPr>
        </p:nvSpPr>
        <p:spPr>
          <a:xfrm>
            <a:off x="5756275" y="3785996"/>
            <a:ext cx="2325688" cy="150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body" idx="4"/>
          </p:nvPr>
        </p:nvSpPr>
        <p:spPr>
          <a:xfrm>
            <a:off x="8167235" y="3785996"/>
            <a:ext cx="2325688" cy="150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Google Shape;11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5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5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5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-your-school-presentation-44445997-6769-4d44-8b30-f9e3050adbfb?ui=pt-BR&amp;rs=pt-BR&amp;ad=B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-your-school-presentation-44445997-6769-4d44-8b30-f9e3050adbfb?ui=pt-BR&amp;rs=pt-BR&amp;ad=B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-your-school-presentation-44445997-6769-4d44-8b30-f9e3050adbfb?ui=pt-BR&amp;rs=pt-BR&amp;ad=B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-your-school-presentation-44445997-6769-4d44-8b30-f9e3050adbfb?ui=pt-BR&amp;rs=pt-BR&amp;ad=B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-your-school-presentation-44445997-6769-4d44-8b30-f9e3050adbfb?ui=pt-BR&amp;rs=pt-BR&amp;ad=B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-your-school-presentation-44445997-6769-4d44-8b30-f9e3050adbfb?ui=pt-BR&amp;rs=pt-BR&amp;ad=B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-your-school-presentation-44445997-6769-4d44-8b30-f9e3050adbfb?ui=pt-BR&amp;rs=pt-BR&amp;ad=B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-your-school-presentation-44445997-6769-4d44-8b30-f9e3050adbfb?ui=pt-BR&amp;rs=pt-BR&amp;ad=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upport.office.com/pt-BR/article/edit-your-school-presentation-44445997-6769-4d44-8b30-f9e3050adbfb?ui=pt-BR&amp;rs=pt-BR&amp;ad=BR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pt-BR">
                <a:solidFill>
                  <a:schemeClr val="lt1"/>
                </a:solidFill>
              </a:rPr>
              <a:t>Práticas de gestão ambiental dos BRICS</a:t>
            </a:r>
            <a:endParaRPr/>
          </a:p>
        </p:txBody>
      </p:sp>
      <p:sp>
        <p:nvSpPr>
          <p:cNvPr id="252" name="Google Shape;252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lt1"/>
                </a:solidFill>
              </a:rPr>
              <a:t>FELIPPE MIORIM; FERNANDA ALVES; LUIZ BATISTA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037E0-5CB7-4E2A-A5FE-74A050BBD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7" y="539783"/>
            <a:ext cx="3860260" cy="1735668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pt-BR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Temas comuns em praticas implementadas em industrias. </a:t>
            </a:r>
            <a:endParaRPr lang="en-US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6E34D2-35CB-41B7-BC17-8BCEF5FFD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861" y="2805093"/>
            <a:ext cx="5582675" cy="12561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94;g7267281ed3_0_10">
            <a:hlinkClick r:id="rId3"/>
            <a:extLst>
              <a:ext uri="{FF2B5EF4-FFF2-40B4-BE49-F238E27FC236}">
                <a16:creationId xmlns:a16="http://schemas.microsoft.com/office/drawing/2014/main" id="{A8E549E9-9EFC-43B1-9D0A-8024B33654C8}"/>
              </a:ext>
            </a:extLst>
          </p:cNvPr>
          <p:cNvSpPr txBox="1"/>
          <p:nvPr/>
        </p:nvSpPr>
        <p:spPr>
          <a:xfrm>
            <a:off x="1154955" y="2358443"/>
            <a:ext cx="3859212" cy="28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9972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Arial"/>
              <a:buChar char="•"/>
            </a:pPr>
            <a:r>
              <a:rPr lang="pt-BR" sz="1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único assunto em comum entre as áreas que apresentaram </a:t>
            </a:r>
            <a:r>
              <a:rPr lang="pt-BR" sz="10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papers</a:t>
            </a:r>
            <a:r>
              <a:rPr lang="pt-BR" sz="1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foi a emissão de CO²</a:t>
            </a:r>
          </a:p>
          <a:p>
            <a:pPr marL="457200" lvl="0" indent="-29972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Arial"/>
              <a:buChar char="•"/>
            </a:pPr>
            <a:r>
              <a:rPr lang="pt-BR" sz="1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Essa tendência não é uma anormalidade, devido aos males da emissão de CO² e o protocolo de Kyoto.</a:t>
            </a:r>
          </a:p>
          <a:p>
            <a:pPr marL="457200" lvl="0" indent="-29972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Arial"/>
              <a:buChar char="•"/>
            </a:pPr>
            <a:r>
              <a:rPr lang="pt-BR" sz="1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preocupação de Brasil, China e Índia com o gerenciamento de água é explicada pelo fato que falta de energia e recursos hídricos pode comprometer a segurança alimentar  especialmente na China e na Índia que são os países mais populosos do mundo. </a:t>
            </a:r>
          </a:p>
          <a:p>
            <a:pPr marL="457200" lvl="0" indent="-29972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Arial"/>
              <a:buChar char="•"/>
            </a:pPr>
            <a:r>
              <a:rPr lang="pt-BR" sz="1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Politicas públicas de gerenciamento de recursos hídricos são encontradas nos três países seja por regulamentações locais ou por ISO 14001. Mostrando a importância da interação indústria e governo na implementação de gerenciamento ambiental</a:t>
            </a:r>
          </a:p>
          <a:p>
            <a:pPr marL="457200" lvl="0" indent="-29972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Arial"/>
              <a:buChar char="•"/>
            </a:pPr>
            <a:endParaRPr lang="pt-BR" sz="1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972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Arial"/>
              <a:buChar char="•"/>
            </a:pPr>
            <a:endParaRPr lang="pt-BR" sz="1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1C0D22B-7583-4A27-A771-C6ADCA4E5C7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pt-BR" smtClean="0"/>
              <a:pPr>
                <a:spcAft>
                  <a:spcPts val="600"/>
                </a:spcAft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43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267281ed3_0_42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Conclusões</a:t>
            </a:r>
            <a:endParaRPr/>
          </a:p>
        </p:txBody>
      </p:sp>
      <p:sp>
        <p:nvSpPr>
          <p:cNvPr id="311" name="Google Shape;311;g7267281ed3_0_4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312" name="Google Shape;312;g7267281ed3_0_42">
            <a:hlinkClick r:id="rId3"/>
          </p:cNvPr>
          <p:cNvSpPr txBox="1"/>
          <p:nvPr/>
        </p:nvSpPr>
        <p:spPr>
          <a:xfrm>
            <a:off x="464075" y="2383300"/>
            <a:ext cx="11215200" cy="4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estudo tinha como intuito analisar as diferentes práticas de gestão ambiental em todos os países integrantes do BRICS 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Houve uma tendência entre os países emergentes em buscar soluções para as emissões de CO2, pois esse problema foi tratado pela China,Índia, África do Sul e Brasil. No entanto, outros temas recorrentes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esses países estavam o suprimento e a qualidade da água e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padrões de gestão ambiental foram tratados de formas diferentes em cada país.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267281ed3_0_55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Conclusões</a:t>
            </a:r>
            <a:endParaRPr/>
          </a:p>
        </p:txBody>
      </p:sp>
      <p:sp>
        <p:nvSpPr>
          <p:cNvPr id="319" name="Google Shape;319;g7267281ed3_0_5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320" name="Google Shape;320;g7267281ed3_0_55">
            <a:hlinkClick r:id="rId3"/>
          </p:cNvPr>
          <p:cNvSpPr txBox="1"/>
          <p:nvPr/>
        </p:nvSpPr>
        <p:spPr>
          <a:xfrm>
            <a:off x="464075" y="2383300"/>
            <a:ext cx="11215200" cy="4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●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fim, deve-se ressaltar que o presente estudo cumpriu o objetivo de analisar a gestão ambiental práticas realizadas na indústria nos países emergentes,evidenciando um cenário divergente entre os membros do BRICS.Enquanto China, Índia e Brasil têm dado relativa atenção ao assunto,A Rússia e a África do Sul ainda não apresentaram muitos estudos (em Idioma inglês) sobre este tópico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"/>
          <p:cNvSpPr txBox="1">
            <a:spLocks noGrp="1"/>
          </p:cNvSpPr>
          <p:nvPr>
            <p:ph type="title"/>
          </p:nvPr>
        </p:nvSpPr>
        <p:spPr>
          <a:xfrm>
            <a:off x="1239618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pt-BR" sz="3200"/>
              <a:t>Identificação e análise das </a:t>
            </a:r>
            <a:endParaRPr sz="3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pt-BR" sz="3200"/>
              <a:t>práticas de </a:t>
            </a:r>
            <a:r>
              <a:rPr lang="pt-BR" sz="32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gestão ambiental</a:t>
            </a:r>
            <a:endParaRPr/>
          </a:p>
        </p:txBody>
      </p:sp>
      <p:sp>
        <p:nvSpPr>
          <p:cNvPr id="259" name="Google Shape;259;p3">
            <a:hlinkClick r:id="rId3"/>
          </p:cNvPr>
          <p:cNvSpPr txBox="1"/>
          <p:nvPr/>
        </p:nvSpPr>
        <p:spPr>
          <a:xfrm>
            <a:off x="439325" y="2383300"/>
            <a:ext cx="11186100" cy="30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BRICS: Brasil, Rússia, Índia, China e África do Sul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Literatura científica publicada entre 2011 e 2015, no banco de dados Scopus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Identificação de tendências e similaridades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 do artigo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Enfatizar as razões pelas quais os países do BRICS tem um alto potencial de poluir o meio ambiente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Delinear as características produtivas de cada país e seus temas específicos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248b6dcd5_0_1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Características produtivas gerais</a:t>
            </a:r>
            <a:endParaRPr/>
          </a:p>
        </p:txBody>
      </p:sp>
      <p:sp>
        <p:nvSpPr>
          <p:cNvPr id="266" name="Google Shape;266;g7248b6dcd5_0_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267" name="Google Shape;267;g7248b6dcd5_0_1">
            <a:hlinkClick r:id="rId3"/>
          </p:cNvPr>
          <p:cNvSpPr txBox="1"/>
          <p:nvPr/>
        </p:nvSpPr>
        <p:spPr>
          <a:xfrm>
            <a:off x="464075" y="2383300"/>
            <a:ext cx="10366800" cy="30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China: um dos maiores produtores mundiais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Índia: exportadora de serviços e fornecedora de empregos em tecnologia da informação de alta qualidade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Brasil: poderoso exportador de grãos na América Latina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Rússia: exportador mundial de energia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África do Sul: maior potência africana, com estratégias competitivas vinculadas a bens primários e manufaturados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248b6dcd5_0_9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Potencial poluidor dos BRICS</a:t>
            </a:r>
            <a:endParaRPr/>
          </a:p>
        </p:txBody>
      </p:sp>
      <p:sp>
        <p:nvSpPr>
          <p:cNvPr id="274" name="Google Shape;274;g7248b6dcd5_0_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275" name="Google Shape;275;g7248b6dcd5_0_9">
            <a:hlinkClick r:id="rId3"/>
          </p:cNvPr>
          <p:cNvSpPr txBox="1"/>
          <p:nvPr/>
        </p:nvSpPr>
        <p:spPr>
          <a:xfrm>
            <a:off x="464075" y="2383300"/>
            <a:ext cx="10366800" cy="30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Fatores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Rápido crescimento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Número elevado de indústrias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Processo contínuo de urbanização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Problemas comuns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Poluição do ar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Engarrafamento em grandes áreas urbanas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Consumo energético constante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Destruição de habitats selvagens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Emissão de CO2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248b6dcd5_0_26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Economia e sustentabilidade</a:t>
            </a:r>
            <a:endParaRPr/>
          </a:p>
        </p:txBody>
      </p:sp>
      <p:sp>
        <p:nvSpPr>
          <p:cNvPr id="282" name="Google Shape;282;g7248b6dcd5_0_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283" name="Google Shape;283;g7248b6dcd5_0_26"/>
          <p:cNvSpPr txBox="1"/>
          <p:nvPr/>
        </p:nvSpPr>
        <p:spPr>
          <a:xfrm>
            <a:off x="1435800" y="4889950"/>
            <a:ext cx="9320400" cy="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ausência de mecanismos sustentáveis nesses países tende a colocar em risco seus crescimentos nas próximas décadas.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g7248b6dcd5_0_26"/>
          <p:cNvSpPr/>
          <p:nvPr/>
        </p:nvSpPr>
        <p:spPr>
          <a:xfrm>
            <a:off x="1435800" y="2734275"/>
            <a:ext cx="3415200" cy="176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Crescimento econômico em diferentes segmentos nas últimas décadas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7248b6dcd5_0_26"/>
          <p:cNvSpPr/>
          <p:nvPr/>
        </p:nvSpPr>
        <p:spPr>
          <a:xfrm>
            <a:off x="4980100" y="3125925"/>
            <a:ext cx="1960200" cy="986700"/>
          </a:xfrm>
          <a:prstGeom prst="rightArrow">
            <a:avLst>
              <a:gd name="adj1" fmla="val 50000"/>
              <a:gd name="adj2" fmla="val 7720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7248b6dcd5_0_26"/>
          <p:cNvSpPr/>
          <p:nvPr/>
        </p:nvSpPr>
        <p:spPr>
          <a:xfrm>
            <a:off x="7067450" y="2734275"/>
            <a:ext cx="3688800" cy="176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Crescimento nos índices de poluição ambiental e na extração de recursos naturais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267281ed3_0_10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Metódos</a:t>
            </a:r>
            <a:endParaRPr/>
          </a:p>
        </p:txBody>
      </p:sp>
      <p:sp>
        <p:nvSpPr>
          <p:cNvPr id="293" name="Google Shape;293;g7267281ed3_0_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294" name="Google Shape;294;g7267281ed3_0_10">
            <a:hlinkClick r:id="rId3"/>
          </p:cNvPr>
          <p:cNvSpPr txBox="1"/>
          <p:nvPr/>
        </p:nvSpPr>
        <p:spPr>
          <a:xfrm>
            <a:off x="464075" y="2383300"/>
            <a:ext cx="11215200" cy="4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24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pt-BR" sz="2400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database</a:t>
            </a:r>
            <a:r>
              <a:rPr lang="pt-BR" sz="24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SCOPUS</a:t>
            </a:r>
            <a:r>
              <a:rPr lang="pt-BR" sz="24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foi utilizada para realizar a pesquisa qualitativa</a:t>
            </a:r>
            <a:endParaRPr sz="24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24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plataforma foi escolhida por oferecer uma cobertura de até 20% mais ampla de artigos para análises de citações</a:t>
            </a:r>
            <a:endParaRPr sz="24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24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pesquisa bibliográfica foi realizada através da utilização da </a:t>
            </a:r>
            <a:r>
              <a:rPr lang="pt-BR" sz="2400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database</a:t>
            </a:r>
            <a:r>
              <a:rPr lang="pt-BR" sz="24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considerando publicações entre 2011 e 2015 que estavam relacionadas com práticas de gestão ambiental</a:t>
            </a:r>
            <a:endParaRPr sz="24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267281ed3_0_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pic>
        <p:nvPicPr>
          <p:cNvPr id="301" name="Google Shape;301;g7267281ed3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63" y="3233979"/>
            <a:ext cx="11268075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7267281ed3_0_18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Número de trabalhos encontrados</a:t>
            </a:r>
            <a:endParaRPr/>
          </a:p>
        </p:txBody>
      </p:sp>
      <p:sp>
        <p:nvSpPr>
          <p:cNvPr id="303" name="Google Shape;303;g7267281ed3_0_18"/>
          <p:cNvSpPr txBox="1"/>
          <p:nvPr/>
        </p:nvSpPr>
        <p:spPr>
          <a:xfrm>
            <a:off x="672725" y="4941450"/>
            <a:ext cx="105954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entury Gothic"/>
                <a:ea typeface="Century Gothic"/>
                <a:cs typeface="Century Gothic"/>
                <a:sym typeface="Century Gothic"/>
              </a:rPr>
              <a:t>Fonte: Environmental management practices in industries of Brazil, Russia, India, China and South Africa (BRICS) from 2011 to 2015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g7267281ed3_0_18"/>
          <p:cNvSpPr/>
          <p:nvPr/>
        </p:nvSpPr>
        <p:spPr>
          <a:xfrm>
            <a:off x="462013" y="2366750"/>
            <a:ext cx="11268000" cy="4267500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D7302-7647-46CB-BA78-83C16F41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 discussão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3AE349-D275-4E32-BDDB-EF171D8BED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46C71A-A558-4715-B417-1E5847B19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604"/>
          <a:stretch/>
        </p:blipFill>
        <p:spPr>
          <a:xfrm>
            <a:off x="547407" y="2730919"/>
            <a:ext cx="4488828" cy="3868443"/>
          </a:xfrm>
          <a:prstGeom prst="rect">
            <a:avLst/>
          </a:prstGeom>
        </p:spPr>
      </p:pic>
      <p:sp>
        <p:nvSpPr>
          <p:cNvPr id="6" name="Google Shape;294;g7267281ed3_0_10">
            <a:hlinkClick r:id="rId3"/>
            <a:extLst>
              <a:ext uri="{FF2B5EF4-FFF2-40B4-BE49-F238E27FC236}">
                <a16:creationId xmlns:a16="http://schemas.microsoft.com/office/drawing/2014/main" id="{1211A1D7-EAAA-4A6A-A3B6-5558DA85883B}"/>
              </a:ext>
            </a:extLst>
          </p:cNvPr>
          <p:cNvSpPr txBox="1"/>
          <p:nvPr/>
        </p:nvSpPr>
        <p:spPr>
          <a:xfrm>
            <a:off x="674019" y="2379227"/>
            <a:ext cx="4012120" cy="318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</a:pPr>
            <a:r>
              <a:rPr lang="pt-BR" sz="12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Número de </a:t>
            </a:r>
            <a:r>
              <a:rPr lang="pt-BR" sz="12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papers</a:t>
            </a:r>
            <a:r>
              <a:rPr lang="pt-BR" sz="12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chineses por área de interesse.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</a:pPr>
            <a:endParaRPr lang="pt-BR" sz="12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</a:pPr>
            <a:endParaRPr sz="9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2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03DB11-7838-4A81-94F5-214571990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314" y="3074465"/>
            <a:ext cx="5695950" cy="3181350"/>
          </a:xfrm>
          <a:prstGeom prst="rect">
            <a:avLst/>
          </a:prstGeom>
        </p:spPr>
      </p:pic>
      <p:sp>
        <p:nvSpPr>
          <p:cNvPr id="8" name="Google Shape;294;g7267281ed3_0_10">
            <a:hlinkClick r:id="rId3"/>
            <a:extLst>
              <a:ext uri="{FF2B5EF4-FFF2-40B4-BE49-F238E27FC236}">
                <a16:creationId xmlns:a16="http://schemas.microsoft.com/office/drawing/2014/main" id="{07953F9C-0C84-4731-9541-A8002E931C92}"/>
              </a:ext>
            </a:extLst>
          </p:cNvPr>
          <p:cNvSpPr txBox="1"/>
          <p:nvPr/>
        </p:nvSpPr>
        <p:spPr>
          <a:xfrm>
            <a:off x="5456654" y="2379227"/>
            <a:ext cx="4012120" cy="318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</a:pPr>
            <a:r>
              <a:rPr lang="pt-BR" sz="12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Número de </a:t>
            </a:r>
            <a:r>
              <a:rPr lang="pt-BR" sz="12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papers</a:t>
            </a:r>
            <a:r>
              <a:rPr lang="pt-BR" sz="12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indianos por área de interesse.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</a:pPr>
            <a:endParaRPr lang="pt-BR" sz="12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</a:pPr>
            <a:endParaRPr sz="9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2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84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D7302-7647-46CB-BA78-83C16F41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 discussão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3AE349-D275-4E32-BDDB-EF171D8BED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sp>
        <p:nvSpPr>
          <p:cNvPr id="6" name="Google Shape;294;g7267281ed3_0_10">
            <a:hlinkClick r:id="rId2"/>
            <a:extLst>
              <a:ext uri="{FF2B5EF4-FFF2-40B4-BE49-F238E27FC236}">
                <a16:creationId xmlns:a16="http://schemas.microsoft.com/office/drawing/2014/main" id="{1211A1D7-EAAA-4A6A-A3B6-5558DA85883B}"/>
              </a:ext>
            </a:extLst>
          </p:cNvPr>
          <p:cNvSpPr txBox="1"/>
          <p:nvPr/>
        </p:nvSpPr>
        <p:spPr>
          <a:xfrm>
            <a:off x="674019" y="2379227"/>
            <a:ext cx="4012120" cy="69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</a:pPr>
            <a:r>
              <a:rPr lang="pt-BR" sz="12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Número de </a:t>
            </a:r>
            <a:r>
              <a:rPr lang="pt-BR" sz="12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papers</a:t>
            </a:r>
            <a:r>
              <a:rPr lang="pt-BR" sz="12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brasileiros por área de interesse.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</a:pPr>
            <a:endParaRPr lang="pt-BR" sz="12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</a:pPr>
            <a:endParaRPr sz="9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2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294;g7267281ed3_0_10">
            <a:hlinkClick r:id="rId2"/>
            <a:extLst>
              <a:ext uri="{FF2B5EF4-FFF2-40B4-BE49-F238E27FC236}">
                <a16:creationId xmlns:a16="http://schemas.microsoft.com/office/drawing/2014/main" id="{07953F9C-0C84-4731-9541-A8002E931C92}"/>
              </a:ext>
            </a:extLst>
          </p:cNvPr>
          <p:cNvSpPr txBox="1"/>
          <p:nvPr/>
        </p:nvSpPr>
        <p:spPr>
          <a:xfrm>
            <a:off x="5583265" y="2379227"/>
            <a:ext cx="4555905" cy="69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</a:pPr>
            <a:r>
              <a:rPr lang="pt-BR" sz="12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Número de </a:t>
            </a:r>
            <a:r>
              <a:rPr lang="pt-BR" sz="12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papers</a:t>
            </a:r>
            <a:r>
              <a:rPr lang="pt-BR" sz="12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sul-africanos por área de interesse.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</a:pPr>
            <a:endParaRPr lang="pt-BR" sz="12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</a:pPr>
            <a:endParaRPr sz="9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2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250A556-E729-454F-BE8A-477DF6BF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3074465"/>
            <a:ext cx="4555905" cy="20039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F5FCA05-80B7-4304-9196-2FB442A9C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674" y="3429000"/>
            <a:ext cx="5977018" cy="12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56892"/>
      </p:ext>
    </p:extLst>
  </p:cSld>
  <p:clrMapOvr>
    <a:masterClrMapping/>
  </p:clrMapOvr>
</p:sld>
</file>

<file path=ppt/theme/theme1.xml><?xml version="1.0" encoding="utf-8"?>
<a:theme xmlns:a="http://schemas.openxmlformats.org/drawingml/2006/main" name="Íon - Sala da Diretoria&#10;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894</Words>
  <Application>Microsoft Office PowerPoint</Application>
  <PresentationFormat>Widescreen</PresentationFormat>
  <Paragraphs>96</Paragraphs>
  <Slides>12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Century Gothic</vt:lpstr>
      <vt:lpstr>Arial</vt:lpstr>
      <vt:lpstr>Calibri</vt:lpstr>
      <vt:lpstr>Noto Sans Symbols</vt:lpstr>
      <vt:lpstr>Íon - Sala da Diretoria
</vt:lpstr>
      <vt:lpstr>Práticas de gestão ambiental dos BRICS</vt:lpstr>
      <vt:lpstr>Identificação e análise das  práticas de gestão ambiental</vt:lpstr>
      <vt:lpstr>Características produtivas gerais</vt:lpstr>
      <vt:lpstr>Potencial poluidor dos BRICS</vt:lpstr>
      <vt:lpstr>Economia e sustentabilidade</vt:lpstr>
      <vt:lpstr>Metódos</vt:lpstr>
      <vt:lpstr>Número de trabalhos encontrados</vt:lpstr>
      <vt:lpstr>Resultados e discussão</vt:lpstr>
      <vt:lpstr>Resultados e discussão</vt:lpstr>
      <vt:lpstr>Temas comuns em praticas implementadas em industrias. </vt:lpstr>
      <vt:lpstr>Conclusões</vt:lpstr>
      <vt:lpstr>Conclusões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Práticas de gestão ambiental dos BRICS</dc:title>
  <dc:creator>Felippe Miorim</dc:creator>
  <cp:lastModifiedBy>Felippe Miorim</cp:lastModifiedBy>
  <cp:revision>2</cp:revision>
  <dcterms:created xsi:type="dcterms:W3CDTF">2020-04-03T01:00:29Z</dcterms:created>
  <dcterms:modified xsi:type="dcterms:W3CDTF">2020-04-03T01:14:22Z</dcterms:modified>
</cp:coreProperties>
</file>