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4" r:id="rId4"/>
    <p:sldId id="257" r:id="rId5"/>
    <p:sldId id="268" r:id="rId6"/>
    <p:sldId id="271" r:id="rId7"/>
    <p:sldId id="270" r:id="rId8"/>
    <p:sldId id="267" r:id="rId9"/>
    <p:sldId id="275" r:id="rId10"/>
    <p:sldId id="277" r:id="rId11"/>
    <p:sldId id="278" r:id="rId12"/>
    <p:sldId id="276" r:id="rId13"/>
    <p:sldId id="269" r:id="rId14"/>
    <p:sldId id="300" r:id="rId15"/>
    <p:sldId id="286" r:id="rId16"/>
    <p:sldId id="287" r:id="rId17"/>
    <p:sldId id="302" r:id="rId18"/>
    <p:sldId id="303" r:id="rId19"/>
    <p:sldId id="304" r:id="rId20"/>
    <p:sldId id="305" r:id="rId21"/>
    <p:sldId id="306" r:id="rId22"/>
    <p:sldId id="258" r:id="rId23"/>
    <p:sldId id="283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96192"/>
        <c:axId val="41930752"/>
      </c:barChart>
      <c:catAx>
        <c:axId val="4189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0752"/>
        <c:crosses val="autoZero"/>
        <c:auto val="1"/>
        <c:lblAlgn val="ctr"/>
        <c:lblOffset val="100"/>
        <c:noMultiLvlLbl val="0"/>
      </c:catAx>
      <c:valAx>
        <c:axId val="4193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Ocorrência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9619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27000">
                <a:schemeClr val="bg1"/>
              </a:glow>
            </a:effectLst>
          </c:spPr>
          <c:invertIfNegative val="0"/>
          <c:cat>
            <c:strRef>
              <c:f>Planilha1!$G$7:$G$10</c:f>
              <c:strCache>
                <c:ptCount val="4"/>
                <c:pt idx="0">
                  <c:v>Realiza processos investigativos na prática escolar</c:v>
                </c:pt>
                <c:pt idx="1">
                  <c:v>Reflete sobre a própria prática</c:v>
                </c:pt>
                <c:pt idx="2">
                  <c:v>Leciona e pesquisa na área de educação</c:v>
                </c:pt>
                <c:pt idx="3">
                  <c:v>Abordagens genéricas</c:v>
                </c:pt>
              </c:strCache>
            </c:strRef>
          </c:cat>
          <c:val>
            <c:numRef>
              <c:f>Planilha1!$H$7:$H$10</c:f>
              <c:numCache>
                <c:formatCode>General</c:formatCode>
                <c:ptCount val="4"/>
                <c:pt idx="0">
                  <c:v>9</c:v>
                </c:pt>
                <c:pt idx="1">
                  <c:v>8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1E-4647-8A55-FE0153067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42959616"/>
        <c:axId val="42961152"/>
      </c:barChart>
      <c:catAx>
        <c:axId val="4295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1152"/>
        <c:crosses val="autoZero"/>
        <c:auto val="1"/>
        <c:lblAlgn val="ctr"/>
        <c:lblOffset val="100"/>
        <c:noMultiLvlLbl val="0"/>
      </c:catAx>
      <c:valAx>
        <c:axId val="4296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Citações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59616"/>
        <c:crosses val="autoZero"/>
        <c:crossBetween val="between"/>
        <c:majorUnit val="2"/>
      </c:valAx>
      <c:spPr>
        <a:noFill/>
        <a:ln>
          <a:noFill/>
        </a:ln>
        <a:effectLst>
          <a:glow rad="127000">
            <a:schemeClr val="tx1"/>
          </a:glow>
          <a:softEdge rad="25400"/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73B846-9BF9-48F5-9D31-8AE53EC3A3A3}" type="doc">
      <dgm:prSet loTypeId="urn:microsoft.com/office/officeart/2005/8/layout/vList5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BR"/>
        </a:p>
      </dgm:t>
    </dgm:pt>
    <dgm:pt modelId="{16E50EA1-CB41-495D-8A99-D050AD2B8561}">
      <dgm:prSet phldrT="[Texto]"/>
      <dgm:spPr/>
      <dgm:t>
        <a:bodyPr/>
        <a:lstStyle/>
        <a:p>
          <a:r>
            <a:rPr lang="pt-BR" dirty="0" err="1">
              <a:solidFill>
                <a:srgbClr val="FFFF00"/>
              </a:solidFill>
            </a:rPr>
            <a:t>Pré-análise</a:t>
          </a:r>
          <a:r>
            <a:rPr lang="pt-BR" dirty="0">
              <a:solidFill>
                <a:srgbClr val="FFFF00"/>
              </a:solidFill>
            </a:rPr>
            <a:t>:</a:t>
          </a:r>
        </a:p>
        <a:p>
          <a:r>
            <a:rPr lang="pt-BR" dirty="0">
              <a:solidFill>
                <a:schemeClr val="bg1">
                  <a:lumMod val="95000"/>
                </a:schemeClr>
              </a:solidFill>
            </a:rPr>
            <a:t>fase de organização</a:t>
          </a:r>
        </a:p>
      </dgm:t>
    </dgm:pt>
    <dgm:pt modelId="{873A1DB1-B39E-4F9E-B280-885BA887CB0E}" type="parTrans" cxnId="{6D016C7F-9E43-4215-8874-42C895DECDCD}">
      <dgm:prSet/>
      <dgm:spPr/>
      <dgm:t>
        <a:bodyPr/>
        <a:lstStyle/>
        <a:p>
          <a:endParaRPr lang="pt-BR"/>
        </a:p>
      </dgm:t>
    </dgm:pt>
    <dgm:pt modelId="{57366238-55E8-45F5-8C29-3E6E64086DB5}" type="sibTrans" cxnId="{6D016C7F-9E43-4215-8874-42C895DECDCD}">
      <dgm:prSet/>
      <dgm:spPr/>
      <dgm:t>
        <a:bodyPr/>
        <a:lstStyle/>
        <a:p>
          <a:endParaRPr lang="pt-BR"/>
        </a:p>
      </dgm:t>
    </dgm:pt>
    <dgm:pt modelId="{F46E9610-E6B4-4EFD-B17F-A03B1C07811F}">
      <dgm:prSet phldrT="[Texto]" custT="1"/>
      <dgm:spPr/>
      <dgm:t>
        <a:bodyPr/>
        <a:lstStyle/>
        <a:p>
          <a:r>
            <a:rPr lang="pt-BR" sz="1600" dirty="0"/>
            <a:t>Escolha de </a:t>
          </a:r>
          <a:r>
            <a:rPr lang="pt-BR" sz="1600" dirty="0">
              <a:solidFill>
                <a:srgbClr val="FF0000"/>
              </a:solidFill>
            </a:rPr>
            <a:t>documentos</a:t>
          </a:r>
          <a:r>
            <a:rPr lang="pt-BR" sz="1600" dirty="0"/>
            <a:t> (entrevistas, respostas de questionário, editoriais, notícias, artigos, programas de televisão): constituição de um </a:t>
          </a:r>
          <a:r>
            <a:rPr lang="pt-BR" sz="1600" i="1" dirty="0"/>
            <a:t>corpus</a:t>
          </a:r>
        </a:p>
      </dgm:t>
    </dgm:pt>
    <dgm:pt modelId="{4A5E91D2-F4A6-4E16-8117-78CAA781FEC5}" type="parTrans" cxnId="{77C1C669-12AE-427A-8102-A1AACE170419}">
      <dgm:prSet/>
      <dgm:spPr/>
      <dgm:t>
        <a:bodyPr/>
        <a:lstStyle/>
        <a:p>
          <a:endParaRPr lang="pt-BR"/>
        </a:p>
      </dgm:t>
    </dgm:pt>
    <dgm:pt modelId="{F395EC27-E118-4AC9-ADAF-C5955FF40AD9}" type="sibTrans" cxnId="{77C1C669-12AE-427A-8102-A1AACE170419}">
      <dgm:prSet/>
      <dgm:spPr/>
      <dgm:t>
        <a:bodyPr/>
        <a:lstStyle/>
        <a:p>
          <a:endParaRPr lang="pt-BR"/>
        </a:p>
      </dgm:t>
    </dgm:pt>
    <dgm:pt modelId="{6ED37A78-9D05-43A7-B951-744FED712F2C}">
      <dgm:prSet phldrT="[Texto]"/>
      <dgm:spPr/>
      <dgm:t>
        <a:bodyPr/>
        <a:lstStyle/>
        <a:p>
          <a:r>
            <a:rPr lang="pt-BR" dirty="0">
              <a:solidFill>
                <a:srgbClr val="FFFF00"/>
              </a:solidFill>
            </a:rPr>
            <a:t>Exploração do material: </a:t>
          </a:r>
          <a:r>
            <a:rPr lang="pt-BR" dirty="0">
              <a:solidFill>
                <a:schemeClr val="bg1"/>
              </a:solidFill>
            </a:rPr>
            <a:t>codificação e categorização</a:t>
          </a:r>
        </a:p>
      </dgm:t>
    </dgm:pt>
    <dgm:pt modelId="{E9677AE2-3BC0-4E8B-AE6F-D47FD14D573C}" type="parTrans" cxnId="{D9ED0300-7336-4C25-80C2-78D273FC7C98}">
      <dgm:prSet/>
      <dgm:spPr/>
      <dgm:t>
        <a:bodyPr/>
        <a:lstStyle/>
        <a:p>
          <a:endParaRPr lang="pt-BR"/>
        </a:p>
      </dgm:t>
    </dgm:pt>
    <dgm:pt modelId="{1A5D795F-4DE5-407E-8855-25F395BF29C8}" type="sibTrans" cxnId="{D9ED0300-7336-4C25-80C2-78D273FC7C98}">
      <dgm:prSet/>
      <dgm:spPr/>
      <dgm:t>
        <a:bodyPr/>
        <a:lstStyle/>
        <a:p>
          <a:endParaRPr lang="pt-BR"/>
        </a:p>
      </dgm:t>
    </dgm:pt>
    <dgm:pt modelId="{DE4047D6-5C3C-4F0A-A44D-A53C65CB4495}">
      <dgm:prSet phldrT="[Texto]" custT="1"/>
      <dgm:spPr/>
      <dgm:t>
        <a:bodyPr/>
        <a:lstStyle/>
        <a:p>
          <a:r>
            <a:rPr lang="pt-BR" sz="1600" dirty="0"/>
            <a:t>Ponto crucial da análise de conteúdo. </a:t>
          </a:r>
          <a:r>
            <a:rPr lang="pt-BR" sz="1600" dirty="0" smtClean="0"/>
            <a:t>Construção </a:t>
          </a:r>
          <a:r>
            <a:rPr lang="pt-BR" sz="1600" dirty="0"/>
            <a:t>de </a:t>
          </a:r>
          <a:r>
            <a:rPr lang="pt-BR" sz="1600" dirty="0" smtClean="0">
              <a:solidFill>
                <a:srgbClr val="FF0000"/>
              </a:solidFill>
            </a:rPr>
            <a:t>indicadores e categorias</a:t>
          </a:r>
          <a:r>
            <a:rPr lang="pt-BR" sz="1600" dirty="0" smtClean="0"/>
            <a:t>.</a:t>
          </a:r>
          <a:endParaRPr lang="pt-BR" sz="1600" dirty="0"/>
        </a:p>
      </dgm:t>
    </dgm:pt>
    <dgm:pt modelId="{29817B40-0F7A-48D6-83D3-D43CEAAE6BD6}" type="parTrans" cxnId="{69067D0B-9131-450E-904B-31F188AAEFFF}">
      <dgm:prSet/>
      <dgm:spPr/>
      <dgm:t>
        <a:bodyPr/>
        <a:lstStyle/>
        <a:p>
          <a:endParaRPr lang="pt-BR"/>
        </a:p>
      </dgm:t>
    </dgm:pt>
    <dgm:pt modelId="{E5DB19A2-9668-44B5-91EE-D2AB427D3BE5}" type="sibTrans" cxnId="{69067D0B-9131-450E-904B-31F188AAEFFF}">
      <dgm:prSet/>
      <dgm:spPr/>
      <dgm:t>
        <a:bodyPr/>
        <a:lstStyle/>
        <a:p>
          <a:endParaRPr lang="pt-BR"/>
        </a:p>
      </dgm:t>
    </dgm:pt>
    <dgm:pt modelId="{CE5E5781-CB67-4BBE-A840-974DFEC1469B}">
      <dgm:prSet phldrT="[Texto]"/>
      <dgm:spPr/>
      <dgm:t>
        <a:bodyPr/>
        <a:lstStyle/>
        <a:p>
          <a:r>
            <a:rPr lang="pt-BR" dirty="0">
              <a:solidFill>
                <a:srgbClr val="FFFF00"/>
              </a:solidFill>
            </a:rPr>
            <a:t>Tratamento dos resultados, inferência e interpretação:</a:t>
          </a:r>
        </a:p>
        <a:p>
          <a:r>
            <a:rPr lang="pt-BR" dirty="0">
              <a:solidFill>
                <a:schemeClr val="bg1"/>
              </a:solidFill>
            </a:rPr>
            <a:t>Informações fornecidas pela análise</a:t>
          </a:r>
        </a:p>
      </dgm:t>
    </dgm:pt>
    <dgm:pt modelId="{B58B80F5-D347-47E6-9440-7ACF25CE1650}" type="parTrans" cxnId="{9C99D537-F677-46DA-B851-E13604B7A84C}">
      <dgm:prSet/>
      <dgm:spPr/>
      <dgm:t>
        <a:bodyPr/>
        <a:lstStyle/>
        <a:p>
          <a:endParaRPr lang="pt-BR"/>
        </a:p>
      </dgm:t>
    </dgm:pt>
    <dgm:pt modelId="{F476E5DC-246F-4FFB-AFDA-99E4A3AC351B}" type="sibTrans" cxnId="{9C99D537-F677-46DA-B851-E13604B7A84C}">
      <dgm:prSet/>
      <dgm:spPr/>
      <dgm:t>
        <a:bodyPr/>
        <a:lstStyle/>
        <a:p>
          <a:endParaRPr lang="pt-BR"/>
        </a:p>
      </dgm:t>
    </dgm:pt>
    <dgm:pt modelId="{CB634E24-0FC8-4F44-97BA-63B5E4A3E129}">
      <dgm:prSet phldrT="[Texto]" custT="1"/>
      <dgm:spPr/>
      <dgm:t>
        <a:bodyPr/>
        <a:lstStyle/>
        <a:p>
          <a:r>
            <a:rPr lang="pt-BR" sz="1600" dirty="0"/>
            <a:t>Os resultados são tratados de modo a serem </a:t>
          </a:r>
          <a:r>
            <a:rPr lang="pt-BR" sz="1600" dirty="0">
              <a:solidFill>
                <a:srgbClr val="FF0000"/>
              </a:solidFill>
            </a:rPr>
            <a:t>significativos</a:t>
          </a:r>
          <a:r>
            <a:rPr lang="pt-BR" sz="1600" dirty="0"/>
            <a:t> </a:t>
          </a:r>
          <a:r>
            <a:rPr lang="pt-BR" sz="1600" dirty="0" smtClean="0"/>
            <a:t>e </a:t>
          </a:r>
          <a:r>
            <a:rPr lang="pt-BR" sz="1600" dirty="0">
              <a:solidFill>
                <a:srgbClr val="FF0000"/>
              </a:solidFill>
            </a:rPr>
            <a:t>válidos</a:t>
          </a:r>
        </a:p>
      </dgm:t>
    </dgm:pt>
    <dgm:pt modelId="{5F83E2A0-E9AB-4B78-9BD4-E9441D5B0CC1}" type="parTrans" cxnId="{89752F91-FA9E-4E20-9512-B0E774A4681F}">
      <dgm:prSet/>
      <dgm:spPr/>
      <dgm:t>
        <a:bodyPr/>
        <a:lstStyle/>
        <a:p>
          <a:endParaRPr lang="pt-BR"/>
        </a:p>
      </dgm:t>
    </dgm:pt>
    <dgm:pt modelId="{647E79D6-1F31-4924-B71F-AD22ADA90804}" type="sibTrans" cxnId="{89752F91-FA9E-4E20-9512-B0E774A4681F}">
      <dgm:prSet/>
      <dgm:spPr/>
      <dgm:t>
        <a:bodyPr/>
        <a:lstStyle/>
        <a:p>
          <a:endParaRPr lang="pt-BR"/>
        </a:p>
      </dgm:t>
    </dgm:pt>
    <dgm:pt modelId="{196154CA-D38D-491C-8997-67B7B544F3C5}">
      <dgm:prSet phldrT="[Texto]" custT="1"/>
      <dgm:spPr/>
      <dgm:t>
        <a:bodyPr/>
        <a:lstStyle/>
        <a:p>
          <a:r>
            <a:rPr lang="pt-BR" sz="1600" dirty="0"/>
            <a:t>Formulação das </a:t>
          </a:r>
          <a:r>
            <a:rPr lang="pt-BR" sz="1600" dirty="0">
              <a:solidFill>
                <a:srgbClr val="FF0000"/>
              </a:solidFill>
            </a:rPr>
            <a:t>hipóteses</a:t>
          </a:r>
          <a:r>
            <a:rPr lang="pt-BR" sz="1600" dirty="0"/>
            <a:t> e </a:t>
          </a:r>
          <a:r>
            <a:rPr lang="pt-BR" sz="1600" dirty="0">
              <a:solidFill>
                <a:srgbClr val="FF0000"/>
              </a:solidFill>
            </a:rPr>
            <a:t>objetivos</a:t>
          </a:r>
          <a:r>
            <a:rPr lang="pt-BR" sz="1600" dirty="0"/>
            <a:t>: explicitar dimensões e direções de análise</a:t>
          </a:r>
        </a:p>
      </dgm:t>
    </dgm:pt>
    <dgm:pt modelId="{40D81F20-A634-4EE6-82E6-3DC70343AFC8}" type="parTrans" cxnId="{AEAD5571-8C5E-4013-8E14-D0089610616D}">
      <dgm:prSet/>
      <dgm:spPr/>
      <dgm:t>
        <a:bodyPr/>
        <a:lstStyle/>
        <a:p>
          <a:endParaRPr lang="pt-BR"/>
        </a:p>
      </dgm:t>
    </dgm:pt>
    <dgm:pt modelId="{61C37DFE-BE90-4D07-BA24-2D0713E20D8B}" type="sibTrans" cxnId="{AEAD5571-8C5E-4013-8E14-D0089610616D}">
      <dgm:prSet/>
      <dgm:spPr/>
      <dgm:t>
        <a:bodyPr/>
        <a:lstStyle/>
        <a:p>
          <a:endParaRPr lang="pt-BR"/>
        </a:p>
      </dgm:t>
    </dgm:pt>
    <dgm:pt modelId="{8E85CB8F-7FD8-4B2E-9F21-2901E458EBDC}">
      <dgm:prSet phldrT="[Texto]" custT="1"/>
      <dgm:spPr/>
      <dgm:t>
        <a:bodyPr/>
        <a:lstStyle/>
        <a:p>
          <a:r>
            <a:rPr lang="pt-BR" sz="1600" dirty="0" smtClean="0"/>
            <a:t>Preparação </a:t>
          </a:r>
          <a:r>
            <a:rPr lang="pt-BR" sz="1600" dirty="0"/>
            <a:t>do material</a:t>
          </a:r>
        </a:p>
      </dgm:t>
    </dgm:pt>
    <dgm:pt modelId="{C26F7BC4-1FE2-4B0B-91DC-E64F29F3B92F}" type="parTrans" cxnId="{C55D3644-32D9-4B96-A4F0-7972564CCFF5}">
      <dgm:prSet/>
      <dgm:spPr/>
      <dgm:t>
        <a:bodyPr/>
        <a:lstStyle/>
        <a:p>
          <a:endParaRPr lang="pt-BR"/>
        </a:p>
      </dgm:t>
    </dgm:pt>
    <dgm:pt modelId="{3DF3616B-E40D-4C8D-9E3D-FE3AF9C56932}" type="sibTrans" cxnId="{C55D3644-32D9-4B96-A4F0-7972564CCFF5}">
      <dgm:prSet/>
      <dgm:spPr/>
      <dgm:t>
        <a:bodyPr/>
        <a:lstStyle/>
        <a:p>
          <a:endParaRPr lang="pt-BR"/>
        </a:p>
      </dgm:t>
    </dgm:pt>
    <dgm:pt modelId="{90A98905-2C4C-4435-8849-CF9A1C12AE12}">
      <dgm:prSet phldrT="[Texto]" custT="1"/>
      <dgm:spPr/>
      <dgm:t>
        <a:bodyPr/>
        <a:lstStyle/>
        <a:p>
          <a:r>
            <a:rPr lang="pt-BR" sz="1600" dirty="0"/>
            <a:t>Definidas </a:t>
          </a:r>
          <a:r>
            <a:rPr lang="pt-BR" sz="1600" i="1" dirty="0">
              <a:solidFill>
                <a:srgbClr val="FF0000"/>
              </a:solidFill>
            </a:rPr>
            <a:t>a priori </a:t>
          </a:r>
          <a:r>
            <a:rPr lang="pt-BR" sz="1600" dirty="0"/>
            <a:t>(quadro teórico) ou</a:t>
          </a:r>
          <a:r>
            <a:rPr lang="pt-BR" sz="1600" i="1" dirty="0"/>
            <a:t> </a:t>
          </a:r>
          <a:r>
            <a:rPr lang="pt-BR" sz="1600" i="1" dirty="0">
              <a:solidFill>
                <a:srgbClr val="FF0000"/>
              </a:solidFill>
            </a:rPr>
            <a:t>a posteriori </a:t>
          </a:r>
          <a:r>
            <a:rPr lang="pt-BR" sz="1600" i="1" dirty="0" smtClean="0"/>
            <a:t>(</a:t>
          </a:r>
          <a:r>
            <a:rPr lang="pt-BR" sz="1600" i="0" dirty="0" smtClean="0"/>
            <a:t>análises </a:t>
          </a:r>
          <a:r>
            <a:rPr lang="pt-BR" sz="1600" i="0" dirty="0"/>
            <a:t>exploratórias)</a:t>
          </a:r>
        </a:p>
      </dgm:t>
    </dgm:pt>
    <dgm:pt modelId="{52579D6E-77CA-4D1D-ABCF-9B0CE8A9E22A}" type="parTrans" cxnId="{53F5342E-A67A-4DB8-BE26-94C2A466074F}">
      <dgm:prSet/>
      <dgm:spPr/>
      <dgm:t>
        <a:bodyPr/>
        <a:lstStyle/>
        <a:p>
          <a:endParaRPr lang="pt-BR"/>
        </a:p>
      </dgm:t>
    </dgm:pt>
    <dgm:pt modelId="{1BB2AA43-A956-4605-93EB-9762341F5FDC}" type="sibTrans" cxnId="{53F5342E-A67A-4DB8-BE26-94C2A466074F}">
      <dgm:prSet/>
      <dgm:spPr/>
      <dgm:t>
        <a:bodyPr/>
        <a:lstStyle/>
        <a:p>
          <a:endParaRPr lang="pt-BR"/>
        </a:p>
      </dgm:t>
    </dgm:pt>
    <dgm:pt modelId="{CC4207CA-8E51-4E78-BC27-477C6E7E1ACC}">
      <dgm:prSet phldrT="[Texto]" custT="1"/>
      <dgm:spPr/>
      <dgm:t>
        <a:bodyPr/>
        <a:lstStyle/>
        <a:p>
          <a:r>
            <a:rPr lang="pt-BR" sz="1600" dirty="0"/>
            <a:t>Operações estatísticas simples (percentagens) ou mais </a:t>
          </a:r>
          <a:r>
            <a:rPr lang="pt-BR" sz="1600" dirty="0" smtClean="0"/>
            <a:t>complexas. Quadros</a:t>
          </a:r>
          <a:r>
            <a:rPr lang="pt-BR" sz="1600" dirty="0"/>
            <a:t>, diagramas, figuras e modelos que condensam e põem em relevo as informações fornecidas pela análise</a:t>
          </a:r>
        </a:p>
      </dgm:t>
    </dgm:pt>
    <dgm:pt modelId="{BAFDDBA3-20C4-47F1-B4DE-3216D3B0CE73}" type="parTrans" cxnId="{DCF45201-D81D-4644-B265-1344C80A4135}">
      <dgm:prSet/>
      <dgm:spPr/>
      <dgm:t>
        <a:bodyPr/>
        <a:lstStyle/>
        <a:p>
          <a:endParaRPr lang="pt-BR"/>
        </a:p>
      </dgm:t>
    </dgm:pt>
    <dgm:pt modelId="{05755F8E-887E-40C2-B26E-4F1248FA7E60}" type="sibTrans" cxnId="{DCF45201-D81D-4644-B265-1344C80A4135}">
      <dgm:prSet/>
      <dgm:spPr/>
      <dgm:t>
        <a:bodyPr/>
        <a:lstStyle/>
        <a:p>
          <a:endParaRPr lang="pt-BR"/>
        </a:p>
      </dgm:t>
    </dgm:pt>
    <dgm:pt modelId="{FBB09370-54AF-4345-9184-5D5E0F87AC48}" type="pres">
      <dgm:prSet presAssocID="{C273B846-9BF9-48F5-9D31-8AE53EC3A3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10BD965-C872-4A42-BA44-C98EB4117862}" type="pres">
      <dgm:prSet presAssocID="{16E50EA1-CB41-495D-8A99-D050AD2B8561}" presName="linNode" presStyleCnt="0"/>
      <dgm:spPr/>
    </dgm:pt>
    <dgm:pt modelId="{2EED5EF4-EAA7-4F72-B0C8-FA65EA4E41AF}" type="pres">
      <dgm:prSet presAssocID="{16E50EA1-CB41-495D-8A99-D050AD2B856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6D1DE3-70D8-4B64-9537-94121C48CAD5}" type="pres">
      <dgm:prSet presAssocID="{16E50EA1-CB41-495D-8A99-D050AD2B856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6A3CEF-63AF-4BFC-8BD3-304E03BA7512}" type="pres">
      <dgm:prSet presAssocID="{57366238-55E8-45F5-8C29-3E6E64086DB5}" presName="sp" presStyleCnt="0"/>
      <dgm:spPr/>
    </dgm:pt>
    <dgm:pt modelId="{D37D41B3-2332-40A5-81A8-C1A7A970DB24}" type="pres">
      <dgm:prSet presAssocID="{6ED37A78-9D05-43A7-B951-744FED712F2C}" presName="linNode" presStyleCnt="0"/>
      <dgm:spPr/>
    </dgm:pt>
    <dgm:pt modelId="{45EFF45A-BAD4-41BF-95AE-376711738D22}" type="pres">
      <dgm:prSet presAssocID="{6ED37A78-9D05-43A7-B951-744FED712F2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A62D34-32CF-42B9-9FE1-CAE83D573D9E}" type="pres">
      <dgm:prSet presAssocID="{6ED37A78-9D05-43A7-B951-744FED712F2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698A2C-F209-460B-9343-5A87FF21F37A}" type="pres">
      <dgm:prSet presAssocID="{1A5D795F-4DE5-407E-8855-25F395BF29C8}" presName="sp" presStyleCnt="0"/>
      <dgm:spPr/>
    </dgm:pt>
    <dgm:pt modelId="{4E6C96B9-E564-46E3-8FA3-6899F24290A1}" type="pres">
      <dgm:prSet presAssocID="{CE5E5781-CB67-4BBE-A840-974DFEC1469B}" presName="linNode" presStyleCnt="0"/>
      <dgm:spPr/>
    </dgm:pt>
    <dgm:pt modelId="{E49BAB68-EC68-4DDA-A876-8934B18A7F52}" type="pres">
      <dgm:prSet presAssocID="{CE5E5781-CB67-4BBE-A840-974DFEC1469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678A2D-3957-4BDF-A135-40A5079381EC}" type="pres">
      <dgm:prSet presAssocID="{CE5E5781-CB67-4BBE-A840-974DFEC1469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3F5342E-A67A-4DB8-BE26-94C2A466074F}" srcId="{6ED37A78-9D05-43A7-B951-744FED712F2C}" destId="{90A98905-2C4C-4435-8849-CF9A1C12AE12}" srcOrd="1" destOrd="0" parTransId="{52579D6E-77CA-4D1D-ABCF-9B0CE8A9E22A}" sibTransId="{1BB2AA43-A956-4605-93EB-9762341F5FDC}"/>
    <dgm:cxn modelId="{BF738936-D178-4007-B136-E3948B3518EE}" type="presOf" srcId="{F46E9610-E6B4-4EFD-B17F-A03B1C07811F}" destId="{116D1DE3-70D8-4B64-9537-94121C48CAD5}" srcOrd="0" destOrd="0" presId="urn:microsoft.com/office/officeart/2005/8/layout/vList5"/>
    <dgm:cxn modelId="{77C1C669-12AE-427A-8102-A1AACE170419}" srcId="{16E50EA1-CB41-495D-8A99-D050AD2B8561}" destId="{F46E9610-E6B4-4EFD-B17F-A03B1C07811F}" srcOrd="0" destOrd="0" parTransId="{4A5E91D2-F4A6-4E16-8117-78CAA781FEC5}" sibTransId="{F395EC27-E118-4AC9-ADAF-C5955FF40AD9}"/>
    <dgm:cxn modelId="{C55D3644-32D9-4B96-A4F0-7972564CCFF5}" srcId="{16E50EA1-CB41-495D-8A99-D050AD2B8561}" destId="{8E85CB8F-7FD8-4B2E-9F21-2901E458EBDC}" srcOrd="2" destOrd="0" parTransId="{C26F7BC4-1FE2-4B0B-91DC-E64F29F3B92F}" sibTransId="{3DF3616B-E40D-4C8D-9E3D-FE3AF9C56932}"/>
    <dgm:cxn modelId="{AEAD5571-8C5E-4013-8E14-D0089610616D}" srcId="{16E50EA1-CB41-495D-8A99-D050AD2B8561}" destId="{196154CA-D38D-491C-8997-67B7B544F3C5}" srcOrd="1" destOrd="0" parTransId="{40D81F20-A634-4EE6-82E6-3DC70343AFC8}" sibTransId="{61C37DFE-BE90-4D07-BA24-2D0713E20D8B}"/>
    <dgm:cxn modelId="{A58FF8BA-1ABC-481B-ACBE-BF8C5935D7AC}" type="presOf" srcId="{6ED37A78-9D05-43A7-B951-744FED712F2C}" destId="{45EFF45A-BAD4-41BF-95AE-376711738D22}" srcOrd="0" destOrd="0" presId="urn:microsoft.com/office/officeart/2005/8/layout/vList5"/>
    <dgm:cxn modelId="{38882FE6-501A-4B8E-9AFD-76A5A4A31547}" type="presOf" srcId="{DE4047D6-5C3C-4F0A-A44D-A53C65CB4495}" destId="{51A62D34-32CF-42B9-9FE1-CAE83D573D9E}" srcOrd="0" destOrd="0" presId="urn:microsoft.com/office/officeart/2005/8/layout/vList5"/>
    <dgm:cxn modelId="{976FDABA-570D-480A-BCEC-E3D394DF2F74}" type="presOf" srcId="{16E50EA1-CB41-495D-8A99-D050AD2B8561}" destId="{2EED5EF4-EAA7-4F72-B0C8-FA65EA4E41AF}" srcOrd="0" destOrd="0" presId="urn:microsoft.com/office/officeart/2005/8/layout/vList5"/>
    <dgm:cxn modelId="{69067D0B-9131-450E-904B-31F188AAEFFF}" srcId="{6ED37A78-9D05-43A7-B951-744FED712F2C}" destId="{DE4047D6-5C3C-4F0A-A44D-A53C65CB4495}" srcOrd="0" destOrd="0" parTransId="{29817B40-0F7A-48D6-83D3-D43CEAAE6BD6}" sibTransId="{E5DB19A2-9668-44B5-91EE-D2AB427D3BE5}"/>
    <dgm:cxn modelId="{D9ED0300-7336-4C25-80C2-78D273FC7C98}" srcId="{C273B846-9BF9-48F5-9D31-8AE53EC3A3A3}" destId="{6ED37A78-9D05-43A7-B951-744FED712F2C}" srcOrd="1" destOrd="0" parTransId="{E9677AE2-3BC0-4E8B-AE6F-D47FD14D573C}" sibTransId="{1A5D795F-4DE5-407E-8855-25F395BF29C8}"/>
    <dgm:cxn modelId="{89752F91-FA9E-4E20-9512-B0E774A4681F}" srcId="{CE5E5781-CB67-4BBE-A840-974DFEC1469B}" destId="{CB634E24-0FC8-4F44-97BA-63B5E4A3E129}" srcOrd="0" destOrd="0" parTransId="{5F83E2A0-E9AB-4B78-9BD4-E9441D5B0CC1}" sibTransId="{647E79D6-1F31-4924-B71F-AD22ADA90804}"/>
    <dgm:cxn modelId="{9C99D537-F677-46DA-B851-E13604B7A84C}" srcId="{C273B846-9BF9-48F5-9D31-8AE53EC3A3A3}" destId="{CE5E5781-CB67-4BBE-A840-974DFEC1469B}" srcOrd="2" destOrd="0" parTransId="{B58B80F5-D347-47E6-9440-7ACF25CE1650}" sibTransId="{F476E5DC-246F-4FFB-AFDA-99E4A3AC351B}"/>
    <dgm:cxn modelId="{4AE65700-9470-4FD2-B6E6-0A5652FFD5D6}" type="presOf" srcId="{C273B846-9BF9-48F5-9D31-8AE53EC3A3A3}" destId="{FBB09370-54AF-4345-9184-5D5E0F87AC48}" srcOrd="0" destOrd="0" presId="urn:microsoft.com/office/officeart/2005/8/layout/vList5"/>
    <dgm:cxn modelId="{1519E4FB-5ADB-4AFA-8A1B-17A6B7235C47}" type="presOf" srcId="{CC4207CA-8E51-4E78-BC27-477C6E7E1ACC}" destId="{95678A2D-3957-4BDF-A135-40A5079381EC}" srcOrd="0" destOrd="1" presId="urn:microsoft.com/office/officeart/2005/8/layout/vList5"/>
    <dgm:cxn modelId="{F8EA28A7-2B7F-47E7-8AE9-B93438B0FDF7}" type="presOf" srcId="{90A98905-2C4C-4435-8849-CF9A1C12AE12}" destId="{51A62D34-32CF-42B9-9FE1-CAE83D573D9E}" srcOrd="0" destOrd="1" presId="urn:microsoft.com/office/officeart/2005/8/layout/vList5"/>
    <dgm:cxn modelId="{6D016C7F-9E43-4215-8874-42C895DECDCD}" srcId="{C273B846-9BF9-48F5-9D31-8AE53EC3A3A3}" destId="{16E50EA1-CB41-495D-8A99-D050AD2B8561}" srcOrd="0" destOrd="0" parTransId="{873A1DB1-B39E-4F9E-B280-885BA887CB0E}" sibTransId="{57366238-55E8-45F5-8C29-3E6E64086DB5}"/>
    <dgm:cxn modelId="{87908C81-3E5A-4319-B098-6E091917CF34}" type="presOf" srcId="{CB634E24-0FC8-4F44-97BA-63B5E4A3E129}" destId="{95678A2D-3957-4BDF-A135-40A5079381EC}" srcOrd="0" destOrd="0" presId="urn:microsoft.com/office/officeart/2005/8/layout/vList5"/>
    <dgm:cxn modelId="{E2A73F36-C44C-42C5-8B8D-46B22100EE88}" type="presOf" srcId="{196154CA-D38D-491C-8997-67B7B544F3C5}" destId="{116D1DE3-70D8-4B64-9537-94121C48CAD5}" srcOrd="0" destOrd="1" presId="urn:microsoft.com/office/officeart/2005/8/layout/vList5"/>
    <dgm:cxn modelId="{50D6977A-0426-41D6-B4F2-723AD872CAFD}" type="presOf" srcId="{CE5E5781-CB67-4BBE-A840-974DFEC1469B}" destId="{E49BAB68-EC68-4DDA-A876-8934B18A7F52}" srcOrd="0" destOrd="0" presId="urn:microsoft.com/office/officeart/2005/8/layout/vList5"/>
    <dgm:cxn modelId="{B9130AAE-B71B-459E-8FDE-6427D2355638}" type="presOf" srcId="{8E85CB8F-7FD8-4B2E-9F21-2901E458EBDC}" destId="{116D1DE3-70D8-4B64-9537-94121C48CAD5}" srcOrd="0" destOrd="2" presId="urn:microsoft.com/office/officeart/2005/8/layout/vList5"/>
    <dgm:cxn modelId="{DCF45201-D81D-4644-B265-1344C80A4135}" srcId="{CE5E5781-CB67-4BBE-A840-974DFEC1469B}" destId="{CC4207CA-8E51-4E78-BC27-477C6E7E1ACC}" srcOrd="1" destOrd="0" parTransId="{BAFDDBA3-20C4-47F1-B4DE-3216D3B0CE73}" sibTransId="{05755F8E-887E-40C2-B26E-4F1248FA7E60}"/>
    <dgm:cxn modelId="{A6CC2ED8-AF44-4923-AAF0-7E6FC5401773}" type="presParOf" srcId="{FBB09370-54AF-4345-9184-5D5E0F87AC48}" destId="{010BD965-C872-4A42-BA44-C98EB4117862}" srcOrd="0" destOrd="0" presId="urn:microsoft.com/office/officeart/2005/8/layout/vList5"/>
    <dgm:cxn modelId="{37789F85-4121-465B-BF48-D64A2B4796F3}" type="presParOf" srcId="{010BD965-C872-4A42-BA44-C98EB4117862}" destId="{2EED5EF4-EAA7-4F72-B0C8-FA65EA4E41AF}" srcOrd="0" destOrd="0" presId="urn:microsoft.com/office/officeart/2005/8/layout/vList5"/>
    <dgm:cxn modelId="{E19FDFD2-FE6D-423E-AC9B-8959E74833E8}" type="presParOf" srcId="{010BD965-C872-4A42-BA44-C98EB4117862}" destId="{116D1DE3-70D8-4B64-9537-94121C48CAD5}" srcOrd="1" destOrd="0" presId="urn:microsoft.com/office/officeart/2005/8/layout/vList5"/>
    <dgm:cxn modelId="{DA19106B-B73E-41B4-97C9-8C06450F1BE5}" type="presParOf" srcId="{FBB09370-54AF-4345-9184-5D5E0F87AC48}" destId="{BF6A3CEF-63AF-4BFC-8BD3-304E03BA7512}" srcOrd="1" destOrd="0" presId="urn:microsoft.com/office/officeart/2005/8/layout/vList5"/>
    <dgm:cxn modelId="{4A8B6BF7-7DD0-49A3-AC8A-4A0F471271DD}" type="presParOf" srcId="{FBB09370-54AF-4345-9184-5D5E0F87AC48}" destId="{D37D41B3-2332-40A5-81A8-C1A7A970DB24}" srcOrd="2" destOrd="0" presId="urn:microsoft.com/office/officeart/2005/8/layout/vList5"/>
    <dgm:cxn modelId="{78A6C335-FD03-468B-8CD4-26C3851495AE}" type="presParOf" srcId="{D37D41B3-2332-40A5-81A8-C1A7A970DB24}" destId="{45EFF45A-BAD4-41BF-95AE-376711738D22}" srcOrd="0" destOrd="0" presId="urn:microsoft.com/office/officeart/2005/8/layout/vList5"/>
    <dgm:cxn modelId="{1ECC9C89-F3B7-461C-9256-2F3849464D3E}" type="presParOf" srcId="{D37D41B3-2332-40A5-81A8-C1A7A970DB24}" destId="{51A62D34-32CF-42B9-9FE1-CAE83D573D9E}" srcOrd="1" destOrd="0" presId="urn:microsoft.com/office/officeart/2005/8/layout/vList5"/>
    <dgm:cxn modelId="{6BEEE9A3-6F67-4C9A-B7A4-33C0BCB6F3D5}" type="presParOf" srcId="{FBB09370-54AF-4345-9184-5D5E0F87AC48}" destId="{35698A2C-F209-460B-9343-5A87FF21F37A}" srcOrd="3" destOrd="0" presId="urn:microsoft.com/office/officeart/2005/8/layout/vList5"/>
    <dgm:cxn modelId="{3C96E5ED-FFF1-4B1B-9569-21692667569C}" type="presParOf" srcId="{FBB09370-54AF-4345-9184-5D5E0F87AC48}" destId="{4E6C96B9-E564-46E3-8FA3-6899F24290A1}" srcOrd="4" destOrd="0" presId="urn:microsoft.com/office/officeart/2005/8/layout/vList5"/>
    <dgm:cxn modelId="{E9978A7E-93B2-4F49-9A6E-78211444DE18}" type="presParOf" srcId="{4E6C96B9-E564-46E3-8FA3-6899F24290A1}" destId="{E49BAB68-EC68-4DDA-A876-8934B18A7F52}" srcOrd="0" destOrd="0" presId="urn:microsoft.com/office/officeart/2005/8/layout/vList5"/>
    <dgm:cxn modelId="{C32D6D09-2CE2-43DE-ABCD-2A82B6415F9B}" type="presParOf" srcId="{4E6C96B9-E564-46E3-8FA3-6899F24290A1}" destId="{95678A2D-3957-4BDF-A135-40A5079381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D1DE3-70D8-4B64-9537-94121C48CAD5}">
      <dsp:nvSpPr>
        <dsp:cNvPr id="0" name=""/>
        <dsp:cNvSpPr/>
      </dsp:nvSpPr>
      <dsp:spPr>
        <a:xfrm rot="5400000">
          <a:off x="5021254" y="-1803162"/>
          <a:ext cx="1429471" cy="53985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Escolha de </a:t>
          </a:r>
          <a:r>
            <a:rPr lang="pt-BR" sz="1600" kern="1200" dirty="0">
              <a:solidFill>
                <a:srgbClr val="FF0000"/>
              </a:solidFill>
            </a:rPr>
            <a:t>documentos</a:t>
          </a:r>
          <a:r>
            <a:rPr lang="pt-BR" sz="1600" kern="1200" dirty="0"/>
            <a:t> (entrevistas, respostas de questionário, editoriais, notícias, artigos, programas de televisão): constituição de um </a:t>
          </a:r>
          <a:r>
            <a:rPr lang="pt-BR" sz="1600" i="1" kern="1200" dirty="0"/>
            <a:t>corpus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Formulação das </a:t>
          </a:r>
          <a:r>
            <a:rPr lang="pt-BR" sz="1600" kern="1200" dirty="0">
              <a:solidFill>
                <a:srgbClr val="FF0000"/>
              </a:solidFill>
            </a:rPr>
            <a:t>hipóteses</a:t>
          </a:r>
          <a:r>
            <a:rPr lang="pt-BR" sz="1600" kern="1200" dirty="0"/>
            <a:t> e </a:t>
          </a:r>
          <a:r>
            <a:rPr lang="pt-BR" sz="1600" kern="1200" dirty="0">
              <a:solidFill>
                <a:srgbClr val="FF0000"/>
              </a:solidFill>
            </a:rPr>
            <a:t>objetivos</a:t>
          </a:r>
          <a:r>
            <a:rPr lang="pt-BR" sz="1600" kern="1200" dirty="0"/>
            <a:t>: explicitar dimensões e direções de análise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Preparação </a:t>
          </a:r>
          <a:r>
            <a:rPr lang="pt-BR" sz="1600" kern="1200" dirty="0"/>
            <a:t>do material</a:t>
          </a:r>
        </a:p>
      </dsp:txBody>
      <dsp:txXfrm rot="-5400000">
        <a:off x="3036701" y="251172"/>
        <a:ext cx="5328798" cy="1289909"/>
      </dsp:txXfrm>
    </dsp:sp>
    <dsp:sp modelId="{2EED5EF4-EAA7-4F72-B0C8-FA65EA4E41AF}">
      <dsp:nvSpPr>
        <dsp:cNvPr id="0" name=""/>
        <dsp:cNvSpPr/>
      </dsp:nvSpPr>
      <dsp:spPr>
        <a:xfrm>
          <a:off x="0" y="2707"/>
          <a:ext cx="3036700" cy="1786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err="1">
              <a:solidFill>
                <a:srgbClr val="FFFF00"/>
              </a:solidFill>
            </a:rPr>
            <a:t>Pré-análise</a:t>
          </a:r>
          <a:r>
            <a:rPr lang="pt-BR" sz="2000" kern="1200" dirty="0">
              <a:solidFill>
                <a:srgbClr val="FFFF00"/>
              </a:solidFill>
            </a:rPr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solidFill>
                <a:schemeClr val="bg1">
                  <a:lumMod val="95000"/>
                </a:schemeClr>
              </a:solidFill>
            </a:rPr>
            <a:t>fase de organização</a:t>
          </a:r>
        </a:p>
      </dsp:txBody>
      <dsp:txXfrm>
        <a:off x="87226" y="89933"/>
        <a:ext cx="2862248" cy="1612387"/>
      </dsp:txXfrm>
    </dsp:sp>
    <dsp:sp modelId="{51A62D34-32CF-42B9-9FE1-CAE83D573D9E}">
      <dsp:nvSpPr>
        <dsp:cNvPr id="0" name=""/>
        <dsp:cNvSpPr/>
      </dsp:nvSpPr>
      <dsp:spPr>
        <a:xfrm rot="5400000">
          <a:off x="5021254" y="73018"/>
          <a:ext cx="1429471" cy="53985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Ponto crucial da análise de conteúdo. </a:t>
          </a:r>
          <a:r>
            <a:rPr lang="pt-BR" sz="1600" kern="1200" dirty="0" smtClean="0"/>
            <a:t>Construção </a:t>
          </a:r>
          <a:r>
            <a:rPr lang="pt-BR" sz="1600" kern="1200" dirty="0"/>
            <a:t>de </a:t>
          </a:r>
          <a:r>
            <a:rPr lang="pt-BR" sz="1600" kern="1200" dirty="0" smtClean="0">
              <a:solidFill>
                <a:srgbClr val="FF0000"/>
              </a:solidFill>
            </a:rPr>
            <a:t>indicadores e categorias</a:t>
          </a:r>
          <a:r>
            <a:rPr lang="pt-BR" sz="1600" kern="1200" dirty="0" smtClean="0"/>
            <a:t>.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Definidas </a:t>
          </a:r>
          <a:r>
            <a:rPr lang="pt-BR" sz="1600" i="1" kern="1200" dirty="0">
              <a:solidFill>
                <a:srgbClr val="FF0000"/>
              </a:solidFill>
            </a:rPr>
            <a:t>a priori </a:t>
          </a:r>
          <a:r>
            <a:rPr lang="pt-BR" sz="1600" kern="1200" dirty="0"/>
            <a:t>(quadro teórico) ou</a:t>
          </a:r>
          <a:r>
            <a:rPr lang="pt-BR" sz="1600" i="1" kern="1200" dirty="0"/>
            <a:t> </a:t>
          </a:r>
          <a:r>
            <a:rPr lang="pt-BR" sz="1600" i="1" kern="1200" dirty="0">
              <a:solidFill>
                <a:srgbClr val="FF0000"/>
              </a:solidFill>
            </a:rPr>
            <a:t>a posteriori </a:t>
          </a:r>
          <a:r>
            <a:rPr lang="pt-BR" sz="1600" i="1" kern="1200" dirty="0" smtClean="0"/>
            <a:t>(</a:t>
          </a:r>
          <a:r>
            <a:rPr lang="pt-BR" sz="1600" i="0" kern="1200" dirty="0" smtClean="0"/>
            <a:t>análises </a:t>
          </a:r>
          <a:r>
            <a:rPr lang="pt-BR" sz="1600" i="0" kern="1200" dirty="0"/>
            <a:t>exploratórias)</a:t>
          </a:r>
        </a:p>
      </dsp:txBody>
      <dsp:txXfrm rot="-5400000">
        <a:off x="3036701" y="2127353"/>
        <a:ext cx="5328798" cy="1289909"/>
      </dsp:txXfrm>
    </dsp:sp>
    <dsp:sp modelId="{45EFF45A-BAD4-41BF-95AE-376711738D22}">
      <dsp:nvSpPr>
        <dsp:cNvPr id="0" name=""/>
        <dsp:cNvSpPr/>
      </dsp:nvSpPr>
      <dsp:spPr>
        <a:xfrm>
          <a:off x="0" y="1878888"/>
          <a:ext cx="3036700" cy="1786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solidFill>
                <a:srgbClr val="FFFF00"/>
              </a:solidFill>
            </a:rPr>
            <a:t>Exploração do material: </a:t>
          </a:r>
          <a:r>
            <a:rPr lang="pt-BR" sz="2000" kern="1200" dirty="0">
              <a:solidFill>
                <a:schemeClr val="bg1"/>
              </a:solidFill>
            </a:rPr>
            <a:t>codificação e categorização</a:t>
          </a:r>
        </a:p>
      </dsp:txBody>
      <dsp:txXfrm>
        <a:off x="87226" y="1966114"/>
        <a:ext cx="2862248" cy="1612387"/>
      </dsp:txXfrm>
    </dsp:sp>
    <dsp:sp modelId="{95678A2D-3957-4BDF-A135-40A5079381EC}">
      <dsp:nvSpPr>
        <dsp:cNvPr id="0" name=""/>
        <dsp:cNvSpPr/>
      </dsp:nvSpPr>
      <dsp:spPr>
        <a:xfrm rot="5400000">
          <a:off x="5021254" y="1949199"/>
          <a:ext cx="1429471" cy="53985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Os resultados são tratados de modo a serem </a:t>
          </a:r>
          <a:r>
            <a:rPr lang="pt-BR" sz="1600" kern="1200" dirty="0">
              <a:solidFill>
                <a:srgbClr val="FF0000"/>
              </a:solidFill>
            </a:rPr>
            <a:t>significativos</a:t>
          </a:r>
          <a:r>
            <a:rPr lang="pt-BR" sz="1600" kern="1200" dirty="0"/>
            <a:t> </a:t>
          </a:r>
          <a:r>
            <a:rPr lang="pt-BR" sz="1600" kern="1200" dirty="0" smtClean="0"/>
            <a:t>e </a:t>
          </a:r>
          <a:r>
            <a:rPr lang="pt-BR" sz="1600" kern="1200" dirty="0">
              <a:solidFill>
                <a:srgbClr val="FF0000"/>
              </a:solidFill>
            </a:rPr>
            <a:t>válidos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Operações estatísticas simples (percentagens) ou mais </a:t>
          </a:r>
          <a:r>
            <a:rPr lang="pt-BR" sz="1600" kern="1200" dirty="0" smtClean="0"/>
            <a:t>complexas. Quadros</a:t>
          </a:r>
          <a:r>
            <a:rPr lang="pt-BR" sz="1600" kern="1200" dirty="0"/>
            <a:t>, diagramas, figuras e modelos que condensam e põem em relevo as informações fornecidas pela análise</a:t>
          </a:r>
        </a:p>
      </dsp:txBody>
      <dsp:txXfrm rot="-5400000">
        <a:off x="3036701" y="4003534"/>
        <a:ext cx="5328798" cy="1289909"/>
      </dsp:txXfrm>
    </dsp:sp>
    <dsp:sp modelId="{E49BAB68-EC68-4DDA-A876-8934B18A7F52}">
      <dsp:nvSpPr>
        <dsp:cNvPr id="0" name=""/>
        <dsp:cNvSpPr/>
      </dsp:nvSpPr>
      <dsp:spPr>
        <a:xfrm>
          <a:off x="0" y="3755069"/>
          <a:ext cx="3036700" cy="1786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solidFill>
                <a:srgbClr val="FFFF00"/>
              </a:solidFill>
            </a:rPr>
            <a:t>Tratamento dos resultados, inferência e interpretação: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solidFill>
                <a:schemeClr val="bg1"/>
              </a:solidFill>
            </a:rPr>
            <a:t>Informações fornecidas pela análise</a:t>
          </a:r>
        </a:p>
      </dsp:txBody>
      <dsp:txXfrm>
        <a:off x="87226" y="3842295"/>
        <a:ext cx="2862248" cy="1612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48336-F01B-4132-8DE7-6885F8010722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1A404-EE3D-48DD-8294-8F28EE7149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4F56-D7A8-44B3-934D-9FE9F1A84988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EC12-E489-418B-8DEA-7A3BF36DF6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35A5B-571A-494B-BCDE-6309C913CEF1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0A7C0-1427-4115-835F-6F04360C34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2C308-F423-4D1E-9A0C-818248A29B0B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251A8-651F-4CA6-B676-585AFA0D8E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D04CA-466C-4193-9722-13643C62BCD3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DF521-6D1D-41CC-895C-EAA2234A35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ABFA-CA5A-449F-8A21-5B7EDAE3CCD9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E17C8-C841-413A-A162-9176E48E8E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3566F-41B0-4FAB-A149-645291CA9C32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1D55D-4C87-4CFB-B855-FC31B8D7B5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35720-BCDC-4627-8590-6BC66E8EF328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55A08-AEBA-4FDE-9346-065C161B50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779E6-0057-4F46-9071-DF4D202476A5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2C4E6-1BBA-400F-96D3-2653EC711F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776F-F91D-48E0-A8C3-F04CBF47C7A1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D5D2D-B50C-42B4-B3DC-2E03AAA86B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D3533-1C7B-4583-8429-E8193FC69CDD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5021-DC93-4E34-B8A2-BFEA272E56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4AD28B-4055-46CE-AB60-456E284704A0}" type="datetimeFigureOut">
              <a:rPr lang="pt-BR"/>
              <a:pPr>
                <a:defRPr/>
              </a:pPr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0DFF2F-DCFD-4126-909F-926976332F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z="4000"/>
              <a:t/>
            </a:r>
            <a:br>
              <a:rPr lang="pt-BR" sz="4000"/>
            </a:br>
            <a:r>
              <a:rPr lang="pt-BR" sz="4000"/>
              <a:t/>
            </a:r>
            <a:br>
              <a:rPr lang="pt-BR" sz="4000"/>
            </a:br>
            <a:r>
              <a:rPr lang="pt-BR" sz="4000">
                <a:solidFill>
                  <a:srgbClr val="009900"/>
                </a:solidFill>
              </a:rPr>
              <a:t>Análise de Conteúdo</a:t>
            </a:r>
            <a:br>
              <a:rPr lang="pt-BR" sz="4000">
                <a:solidFill>
                  <a:srgbClr val="009900"/>
                </a:solidFill>
              </a:rPr>
            </a:br>
            <a:r>
              <a:rPr lang="pt-BR" sz="4000">
                <a:solidFill>
                  <a:srgbClr val="009900"/>
                </a:solidFill>
              </a:rPr>
              <a:t/>
            </a:r>
            <a:br>
              <a:rPr lang="pt-BR" sz="4000">
                <a:solidFill>
                  <a:srgbClr val="009900"/>
                </a:solidFill>
              </a:rPr>
            </a:br>
            <a:r>
              <a:rPr lang="pt-BR" sz="4000"/>
              <a:t/>
            </a:r>
            <a:br>
              <a:rPr lang="pt-BR" sz="4000"/>
            </a:br>
            <a:endParaRPr lang="pt-BR" sz="4000"/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29413" cy="1752600"/>
          </a:xfrm>
        </p:spPr>
        <p:txBody>
          <a:bodyPr/>
          <a:lstStyle/>
          <a:p>
            <a:pPr eaLnBrk="1" hangingPunct="1"/>
            <a:r>
              <a:rPr lang="pt-BR" sz="3400" dirty="0">
                <a:solidFill>
                  <a:srgbClr val="898989"/>
                </a:solidFill>
              </a:rPr>
              <a:t>Estágio com Pesquisa em Ensino de Biologia - </a:t>
            </a:r>
            <a:r>
              <a:rPr lang="pt-BR" sz="3400" dirty="0" smtClean="0">
                <a:solidFill>
                  <a:srgbClr val="898989"/>
                </a:solidFill>
              </a:rPr>
              <a:t>2016</a:t>
            </a:r>
            <a:endParaRPr lang="pt-BR" sz="3400" dirty="0">
              <a:solidFill>
                <a:srgbClr val="898989"/>
              </a:solidFill>
            </a:endParaRPr>
          </a:p>
          <a:p>
            <a:pPr eaLnBrk="1" hangingPunct="1"/>
            <a:endParaRPr lang="pt-BR" sz="3400" dirty="0">
              <a:solidFill>
                <a:srgbClr val="898989"/>
              </a:solidFill>
            </a:endParaRPr>
          </a:p>
        </p:txBody>
      </p:sp>
      <p:sp>
        <p:nvSpPr>
          <p:cNvPr id="13315" name="CaixaDeTexto 3"/>
          <p:cNvSpPr txBox="1">
            <a:spLocks noChangeArrowheads="1"/>
          </p:cNvSpPr>
          <p:nvPr/>
        </p:nvSpPr>
        <p:spPr bwMode="auto">
          <a:xfrm>
            <a:off x="3132138" y="6021388"/>
            <a:ext cx="292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solidFill>
                  <a:srgbClr val="336600"/>
                </a:solidFill>
                <a:latin typeface="Calibri" pitchFamily="34" charset="0"/>
              </a:rPr>
              <a:t>Maria Elice Brzezinski Prestes</a:t>
            </a:r>
            <a:br>
              <a:rPr lang="pt-BR">
                <a:solidFill>
                  <a:srgbClr val="336600"/>
                </a:solidFill>
                <a:latin typeface="Calibri" pitchFamily="34" charset="0"/>
              </a:rPr>
            </a:br>
            <a:r>
              <a:rPr lang="pt-BR">
                <a:solidFill>
                  <a:srgbClr val="336600"/>
                </a:solidFill>
                <a:latin typeface="Calibri" pitchFamily="34" charset="0"/>
              </a:rPr>
              <a:t>Rosana Louro Ferreira Silva</a:t>
            </a:r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“Porque é necessário ter conhecimento de quão importantes são os organismos, qual é a relação deles com o aluno e quantos processos evolutivos tiveram que ocorrer para ele estar aqui realizando esta pergunta” (A7)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“Porque a Biologia acrescenta conhecimentos úteis, práticos e reais, muito importantes para sua história de vida” (A67)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“[...] em todos os campos da Biologia, há um aprendizado a ser feito e a ser descoberto” (A61)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“[...] para contribuir na formação de valores éticos, conceituais, sociais etc.; para criar opiniões, para se tornar crítico [...]” (A63)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“Porque é necessário ter </a:t>
            </a:r>
            <a:r>
              <a:rPr lang="pt-BR" dirty="0">
                <a:solidFill>
                  <a:srgbClr val="FF0000"/>
                </a:solidFill>
              </a:rPr>
              <a:t>conhecimento</a:t>
            </a:r>
            <a:r>
              <a:rPr lang="pt-BR" dirty="0"/>
              <a:t> de quão importantes são os </a:t>
            </a:r>
            <a:r>
              <a:rPr lang="pt-BR" dirty="0">
                <a:solidFill>
                  <a:srgbClr val="FF0000"/>
                </a:solidFill>
              </a:rPr>
              <a:t>organismos</a:t>
            </a:r>
            <a:r>
              <a:rPr lang="pt-BR" dirty="0"/>
              <a:t>, qual é a relação deles com o aluno e quantos </a:t>
            </a:r>
            <a:r>
              <a:rPr lang="pt-BR" dirty="0">
                <a:solidFill>
                  <a:srgbClr val="FF0000"/>
                </a:solidFill>
              </a:rPr>
              <a:t>processos evolutivos </a:t>
            </a:r>
            <a:r>
              <a:rPr lang="pt-BR" dirty="0"/>
              <a:t>tiveram que ocorrer para ele estar aqui realizando esta pergunta” (A7)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“Porque a Biologia acrescenta </a:t>
            </a:r>
            <a:r>
              <a:rPr lang="pt-BR" dirty="0">
                <a:solidFill>
                  <a:srgbClr val="00B050"/>
                </a:solidFill>
              </a:rPr>
              <a:t>conhecimentos úteis</a:t>
            </a:r>
            <a:r>
              <a:rPr lang="pt-BR" dirty="0"/>
              <a:t>, </a:t>
            </a:r>
            <a:r>
              <a:rPr lang="pt-BR" dirty="0">
                <a:solidFill>
                  <a:srgbClr val="00B050"/>
                </a:solidFill>
              </a:rPr>
              <a:t>práticos</a:t>
            </a:r>
            <a:r>
              <a:rPr lang="pt-BR" dirty="0"/>
              <a:t> e reais, muito importantes para sua história de vida” (A67)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“[...] em todos os campos da Biologia, há um aprendizado a ser feito e </a:t>
            </a:r>
            <a:r>
              <a:rPr lang="pt-BR" dirty="0">
                <a:solidFill>
                  <a:srgbClr val="7030A0"/>
                </a:solidFill>
              </a:rPr>
              <a:t>a ser descoberto</a:t>
            </a:r>
            <a:r>
              <a:rPr lang="pt-BR" dirty="0"/>
              <a:t>” (A61)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“[...] para contribuir na formação de </a:t>
            </a:r>
            <a:r>
              <a:rPr lang="pt-BR" dirty="0">
                <a:solidFill>
                  <a:srgbClr val="0070C0"/>
                </a:solidFill>
              </a:rPr>
              <a:t>valores éticos, conceituais, sociais</a:t>
            </a:r>
            <a:r>
              <a:rPr lang="pt-BR" dirty="0"/>
              <a:t> etc.; para </a:t>
            </a:r>
            <a:r>
              <a:rPr lang="pt-BR" dirty="0">
                <a:solidFill>
                  <a:srgbClr val="0070C0"/>
                </a:solidFill>
              </a:rPr>
              <a:t>criar opiniões</a:t>
            </a:r>
            <a:r>
              <a:rPr lang="pt-BR" dirty="0"/>
              <a:t>, para se tornar </a:t>
            </a:r>
            <a:r>
              <a:rPr lang="pt-BR" dirty="0">
                <a:solidFill>
                  <a:srgbClr val="0070C0"/>
                </a:solidFill>
              </a:rPr>
              <a:t>crítico</a:t>
            </a:r>
            <a:r>
              <a:rPr lang="pt-BR" dirty="0"/>
              <a:t> [...]” (A63)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endParaRPr lang="pt-BR" sz="4000" dirty="0"/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93713" y="981075"/>
            <a:ext cx="8229600" cy="57626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sz="1600" dirty="0">
                <a:solidFill>
                  <a:srgbClr val="FF0000"/>
                </a:solidFill>
              </a:rPr>
              <a:t>Objetivo</a:t>
            </a:r>
            <a:r>
              <a:rPr lang="pt-BR" sz="1600" dirty="0"/>
              <a:t>: Identificar quais as </a:t>
            </a:r>
            <a:r>
              <a:rPr lang="pt-BR" sz="1600" dirty="0">
                <a:solidFill>
                  <a:srgbClr val="FF0000"/>
                </a:solidFill>
              </a:rPr>
              <a:t>compreensões e os sentidos educativos </a:t>
            </a:r>
            <a:r>
              <a:rPr lang="pt-BR" sz="1600" dirty="0"/>
              <a:t>que os </a:t>
            </a:r>
            <a:r>
              <a:rPr lang="pt-BR" sz="1600" dirty="0" err="1">
                <a:solidFill>
                  <a:srgbClr val="FF0000"/>
                </a:solidFill>
              </a:rPr>
              <a:t>licenciandos</a:t>
            </a:r>
            <a:r>
              <a:rPr lang="pt-BR" sz="1600" dirty="0"/>
              <a:t> atribuem ao </a:t>
            </a:r>
            <a:r>
              <a:rPr lang="pt-BR" sz="1600" dirty="0">
                <a:solidFill>
                  <a:srgbClr val="FF0000"/>
                </a:solidFill>
              </a:rPr>
              <a:t>ensino de Biologia</a:t>
            </a:r>
            <a:r>
              <a:rPr lang="pt-BR" sz="1600" dirty="0"/>
              <a:t>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pt-BR" sz="1600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pt-BR" sz="1600" dirty="0"/>
          </a:p>
        </p:txBody>
      </p:sp>
      <p:sp>
        <p:nvSpPr>
          <p:cNvPr id="25603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61EE2D-94F1-496F-9675-1F2817B448D1}" type="slidenum">
              <a:rPr lang="pt-BR" smtClean="0">
                <a:solidFill>
                  <a:srgbClr val="6699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>
              <a:solidFill>
                <a:srgbClr val="669900"/>
              </a:solidFill>
              <a:latin typeface="Arial" charset="0"/>
              <a:cs typeface="Arial" charset="0"/>
            </a:endParaRPr>
          </a:p>
        </p:txBody>
      </p:sp>
      <p:pic>
        <p:nvPicPr>
          <p:cNvPr id="2560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84313"/>
            <a:ext cx="7345362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ítulo 1"/>
          <p:cNvSpPr>
            <a:spLocks noGrp="1"/>
          </p:cNvSpPr>
          <p:nvPr>
            <p:ph type="title"/>
          </p:nvPr>
        </p:nvSpPr>
        <p:spPr>
          <a:xfrm>
            <a:off x="515938" y="188913"/>
            <a:ext cx="8229600" cy="936625"/>
          </a:xfrm>
        </p:spPr>
        <p:txBody>
          <a:bodyPr/>
          <a:lstStyle/>
          <a:p>
            <a:pPr eaLnBrk="1" hangingPunct="1"/>
            <a:r>
              <a:rPr lang="pt-BR" sz="4000" dirty="0">
                <a:solidFill>
                  <a:srgbClr val="002060"/>
                </a:solidFill>
              </a:rPr>
              <a:t>Exemplo 2 – (Franco, 2008)</a:t>
            </a:r>
            <a:endParaRPr lang="pt-BR" sz="2800" dirty="0">
              <a:solidFill>
                <a:srgbClr val="002060"/>
              </a:solidFill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371475" y="1341438"/>
            <a:ext cx="8229600" cy="12954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sz="2000" dirty="0">
                <a:solidFill>
                  <a:srgbClr val="FF0000"/>
                </a:solidFill>
              </a:rPr>
              <a:t>Objetivo</a:t>
            </a:r>
            <a:r>
              <a:rPr lang="pt-BR" sz="2000" dirty="0"/>
              <a:t>: Avaliar como e em que quantidade o discurso do aluno é revelador da </a:t>
            </a:r>
            <a:r>
              <a:rPr lang="pt-BR" sz="2000" dirty="0">
                <a:solidFill>
                  <a:srgbClr val="FF0000"/>
                </a:solidFill>
              </a:rPr>
              <a:t>estrutura de poder da escola</a:t>
            </a:r>
            <a:r>
              <a:rPr lang="pt-BR" sz="2000" dirty="0"/>
              <a:t>.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sz="2000" b="1" dirty="0">
                <a:solidFill>
                  <a:srgbClr val="002060"/>
                </a:solidFill>
              </a:rPr>
              <a:t>Entrevista</a:t>
            </a:r>
            <a:r>
              <a:rPr lang="pt-BR" sz="2000" dirty="0">
                <a:solidFill>
                  <a:srgbClr val="002060"/>
                </a:solidFill>
              </a:rPr>
              <a:t> (estruturada): </a:t>
            </a:r>
            <a:r>
              <a:rPr lang="pt-BR" sz="2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Pense em algum problema que aconteceu na sua escola e diga como foi resolvido.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pt-BR" sz="2400" dirty="0"/>
          </a:p>
        </p:txBody>
      </p:sp>
      <p:sp>
        <p:nvSpPr>
          <p:cNvPr id="26627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FF5FA-42C9-4467-ACD1-6C4C3D4FE7CE}" type="slidenum">
              <a:rPr lang="pt-BR" smtClean="0">
                <a:solidFill>
                  <a:srgbClr val="6699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>
              <a:solidFill>
                <a:srgbClr val="669900"/>
              </a:solidFill>
              <a:latin typeface="Arial" charset="0"/>
              <a:cs typeface="Arial" charset="0"/>
            </a:endParaRP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852738"/>
            <a:ext cx="8469313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11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rgbClr val="002060"/>
                </a:solidFill>
              </a:rPr>
              <a:t>Exemplo 3</a:t>
            </a:r>
          </a:p>
        </p:txBody>
      </p:sp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107950" y="620713"/>
            <a:ext cx="88566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200" dirty="0">
                <a:latin typeface="Calibri" pitchFamily="34" charset="0"/>
              </a:rPr>
              <a:t>Categorias obtidas a partir das respostas  da pergunta “O que é ser um professor pesquisador?” dos alunos de Estágio com Pesquisa em Ensino de Biologia - 2016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5272088" y="5105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562542" y="1892301"/>
          <a:ext cx="8136904" cy="4056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958930"/>
              </p:ext>
            </p:extLst>
          </p:nvPr>
        </p:nvGraphicFramePr>
        <p:xfrm>
          <a:off x="1043608" y="2048582"/>
          <a:ext cx="70567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4524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11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Professor pesquisador é aquele que...</a:t>
            </a:r>
          </a:p>
        </p:txBody>
      </p:sp>
      <p:sp>
        <p:nvSpPr>
          <p:cNvPr id="28674" name="CaixaDeTexto 2"/>
          <p:cNvSpPr txBox="1">
            <a:spLocks noChangeArrowheads="1"/>
          </p:cNvSpPr>
          <p:nvPr/>
        </p:nvSpPr>
        <p:spPr bwMode="auto">
          <a:xfrm>
            <a:off x="107950" y="692150"/>
            <a:ext cx="8856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200">
                <a:latin typeface="Calibri" pitchFamily="34" charset="0"/>
              </a:rPr>
              <a:t>Exemplos das categorias: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99331" y="1026458"/>
            <a:ext cx="676592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Predomínio da categoria:  REALIZA PROCESSOS INVESTIGATIVOS NA PRÁTICA ESCOLAR</a:t>
            </a:r>
            <a:endParaRPr lang="pt-BR" sz="2000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Texto explicativo retangular com cantos arredondados 11"/>
          <p:cNvSpPr/>
          <p:nvPr/>
        </p:nvSpPr>
        <p:spPr>
          <a:xfrm>
            <a:off x="107950" y="2273300"/>
            <a:ext cx="4103688" cy="1223963"/>
          </a:xfrm>
          <a:prstGeom prst="wedgeRoundRectCallout">
            <a:avLst>
              <a:gd name="adj1" fmla="val -9662"/>
              <a:gd name="adj2" fmla="val -83033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i="1" dirty="0"/>
              <a:t>“(...), desenvolve </a:t>
            </a:r>
            <a:r>
              <a:rPr lang="pt-BR" i="1" dirty="0">
                <a:solidFill>
                  <a:schemeClr val="tx1"/>
                </a:solidFill>
              </a:rPr>
              <a:t>hipóteses, coleta de dados </a:t>
            </a:r>
            <a:r>
              <a:rPr lang="pt-BR" i="1" dirty="0"/>
              <a:t>e reflexões sobre sua própria prática e sobre a educação escolar como um todo.”.</a:t>
            </a:r>
            <a:endParaRPr lang="pt-BR" dirty="0"/>
          </a:p>
        </p:txBody>
      </p:sp>
      <p:sp>
        <p:nvSpPr>
          <p:cNvPr id="13" name="Texto explicativo retangular com cantos arredondados 12"/>
          <p:cNvSpPr/>
          <p:nvPr/>
        </p:nvSpPr>
        <p:spPr>
          <a:xfrm>
            <a:off x="4535488" y="2060575"/>
            <a:ext cx="4429125" cy="1647825"/>
          </a:xfrm>
          <a:prstGeom prst="wedgeRoundRectCallout">
            <a:avLst>
              <a:gd name="adj1" fmla="val -34268"/>
              <a:gd name="adj2" fmla="val -69654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i="1" dirty="0"/>
              <a:t>“Professor pesquisador investiga o complexo processo de ensino/aprendizagem de forma </a:t>
            </a:r>
            <a:r>
              <a:rPr lang="pt-BR" i="1" dirty="0">
                <a:solidFill>
                  <a:schemeClr val="tx1"/>
                </a:solidFill>
              </a:rPr>
              <a:t>científica e empírica</a:t>
            </a:r>
            <a:r>
              <a:rPr lang="pt-BR" i="1" dirty="0"/>
              <a:t>. </a:t>
            </a:r>
            <a:r>
              <a:rPr lang="pt-BR" i="1" dirty="0">
                <a:solidFill>
                  <a:schemeClr val="tx1"/>
                </a:solidFill>
              </a:rPr>
              <a:t>Formula e testa hipóteses </a:t>
            </a:r>
            <a:r>
              <a:rPr lang="pt-BR" i="1" dirty="0"/>
              <a:t>sobre como suas ações impactam sobre os alunos.”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189038" y="4149725"/>
            <a:ext cx="67659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Nova categoria: Reflete sobre a própria prática</a:t>
            </a:r>
            <a:endParaRPr lang="pt-BR" sz="2000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Texto explicativo retangular com cantos arredondados 14"/>
          <p:cNvSpPr/>
          <p:nvPr/>
        </p:nvSpPr>
        <p:spPr>
          <a:xfrm>
            <a:off x="1889125" y="5084763"/>
            <a:ext cx="4699099" cy="1440581"/>
          </a:xfrm>
          <a:prstGeom prst="wedgeRoundRectCallout">
            <a:avLst>
              <a:gd name="adj1" fmla="val 41180"/>
              <a:gd name="adj2" fmla="val -82220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i="1" dirty="0">
                <a:solidFill>
                  <a:schemeClr val="bg1"/>
                </a:solidFill>
              </a:rPr>
              <a:t>“Professor pesquisador é aquele que investiga a própria prática, a fim de avaliar os diferentes aspectos da sua prática e </a:t>
            </a:r>
            <a:r>
              <a:rPr lang="pt-BR" i="1" dirty="0">
                <a:solidFill>
                  <a:schemeClr val="tx1"/>
                </a:solidFill>
              </a:rPr>
              <a:t>refletir de como aprimorá-la.</a:t>
            </a:r>
            <a:r>
              <a:rPr lang="pt-BR" i="1" dirty="0">
                <a:solidFill>
                  <a:schemeClr val="bg1"/>
                </a:solidFill>
              </a:rPr>
              <a:t>”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11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Professor pesquisador é aquele que...</a:t>
            </a:r>
          </a:p>
        </p:txBody>
      </p:sp>
      <p:sp>
        <p:nvSpPr>
          <p:cNvPr id="29698" name="CaixaDeTexto 2"/>
          <p:cNvSpPr txBox="1">
            <a:spLocks noChangeArrowheads="1"/>
          </p:cNvSpPr>
          <p:nvPr/>
        </p:nvSpPr>
        <p:spPr bwMode="auto">
          <a:xfrm>
            <a:off x="107950" y="692150"/>
            <a:ext cx="8856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200">
                <a:latin typeface="Calibri" pitchFamily="34" charset="0"/>
              </a:rPr>
              <a:t>Exemplos das categorias:</a:t>
            </a: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00113" y="1260475"/>
            <a:ext cx="67659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DEMAIS CATEGORIAS</a:t>
            </a:r>
            <a:endParaRPr lang="pt-BR" sz="20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o explicativo retangular com cantos arredondados 10"/>
          <p:cNvSpPr/>
          <p:nvPr/>
        </p:nvSpPr>
        <p:spPr>
          <a:xfrm>
            <a:off x="358775" y="2781300"/>
            <a:ext cx="3997325" cy="1800225"/>
          </a:xfrm>
          <a:prstGeom prst="wedgeRoundRectCallout">
            <a:avLst>
              <a:gd name="adj1" fmla="val -4407"/>
              <a:gd name="adj2" fmla="val -66787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i="1" dirty="0">
                <a:solidFill>
                  <a:schemeClr val="bg1"/>
                </a:solidFill>
              </a:rPr>
              <a:t>“Um professor pesquisador é o profissional que tem </a:t>
            </a:r>
            <a:r>
              <a:rPr lang="pt-BR" i="1" dirty="0">
                <a:solidFill>
                  <a:schemeClr val="tx1"/>
                </a:solidFill>
              </a:rPr>
              <a:t>ambas as atribuições</a:t>
            </a:r>
            <a:r>
              <a:rPr lang="pt-BR" i="1" dirty="0">
                <a:solidFill>
                  <a:schemeClr val="bg1"/>
                </a:solidFill>
              </a:rPr>
              <a:t>, atuando como educador em sala de aula, mas também fazendo pesquisa, que pode, ter como tema o ensino.”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46050" y="1836738"/>
            <a:ext cx="52180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3">
                    <a:lumMod val="75000"/>
                  </a:schemeClr>
                </a:solidFill>
              </a:rPr>
              <a:t>Leciona e pesquisa na área de educação</a:t>
            </a:r>
            <a:endParaRPr lang="pt-BR" sz="20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" name="Texto explicativo retangular com cantos arredondados 17"/>
          <p:cNvSpPr/>
          <p:nvPr/>
        </p:nvSpPr>
        <p:spPr>
          <a:xfrm>
            <a:off x="3777606" y="4921893"/>
            <a:ext cx="3888432" cy="1765345"/>
          </a:xfrm>
          <a:prstGeom prst="wedgeRoundRectCallout">
            <a:avLst>
              <a:gd name="adj1" fmla="val 39845"/>
              <a:gd name="adj2" fmla="val -94307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i="1" dirty="0"/>
              <a:t>Ser um professor pesquisador é ser um professor também atento às demandas e questões dos alunos, sempre buscando aprimorar não só os conteúdos mas também a forma como são abordados.”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084168" y="3705539"/>
            <a:ext cx="27232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Abordagens genéricas</a:t>
            </a:r>
            <a:endParaRPr lang="pt-BR" sz="20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rgbClr val="002060"/>
                </a:solidFill>
              </a:rPr>
              <a:t>Exemplo 4 - EPEB 2015</a:t>
            </a:r>
            <a:br>
              <a:rPr lang="pt-BR" sz="3600" dirty="0">
                <a:solidFill>
                  <a:srgbClr val="002060"/>
                </a:solidFill>
              </a:rPr>
            </a:br>
            <a:r>
              <a:rPr lang="pt-BR" sz="2400" dirty="0"/>
              <a:t> Clarissa Molinari; Julia Molina; Marcel Zimmermann; Mariana </a:t>
            </a:r>
            <a:r>
              <a:rPr lang="pt-BR" sz="2400" dirty="0" err="1"/>
              <a:t>Campagnoli</a:t>
            </a:r>
            <a:r>
              <a:rPr lang="pt-BR" sz="24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>
                <a:solidFill>
                  <a:srgbClr val="00B050"/>
                </a:solidFill>
              </a:rPr>
              <a:t>Questão de pesquisa: </a:t>
            </a:r>
            <a:r>
              <a:rPr lang="pt-BR" sz="2400" dirty="0" smtClean="0">
                <a:solidFill>
                  <a:srgbClr val="00B050"/>
                </a:solidFill>
              </a:rPr>
              <a:t>Qual </a:t>
            </a:r>
            <a:r>
              <a:rPr lang="pt-BR" sz="2400" dirty="0">
                <a:solidFill>
                  <a:srgbClr val="00B050"/>
                </a:solidFill>
              </a:rPr>
              <a:t>a percepção de alunos de 3º ano do EJA </a:t>
            </a:r>
            <a:r>
              <a:rPr lang="pt-BR" sz="2400" dirty="0" smtClean="0">
                <a:solidFill>
                  <a:srgbClr val="00B050"/>
                </a:solidFill>
              </a:rPr>
              <a:t>sobre </a:t>
            </a:r>
            <a:r>
              <a:rPr lang="pt-BR" sz="2400" dirty="0">
                <a:solidFill>
                  <a:srgbClr val="00B050"/>
                </a:solidFill>
              </a:rPr>
              <a:t>a atual crise hídrica da região Sudeste? </a:t>
            </a:r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pPr algn="just"/>
            <a:r>
              <a:rPr lang="pt-BR" sz="2400" b="1" dirty="0" smtClean="0">
                <a:solidFill>
                  <a:srgbClr val="0070C0"/>
                </a:solidFill>
              </a:rPr>
              <a:t>Objetivos:</a:t>
            </a:r>
            <a:r>
              <a:rPr lang="pt-BR" sz="2400" dirty="0" smtClean="0">
                <a:solidFill>
                  <a:srgbClr val="0070C0"/>
                </a:solidFill>
              </a:rPr>
              <a:t> Identificar </a:t>
            </a:r>
            <a:r>
              <a:rPr lang="pt-BR" sz="2400" dirty="0">
                <a:solidFill>
                  <a:srgbClr val="0070C0"/>
                </a:solidFill>
              </a:rPr>
              <a:t>como os alunos compreendem a relação entre a proteção das florestas e a provisão de água para a população de São Paulo; </a:t>
            </a:r>
            <a:r>
              <a:rPr lang="pt-BR" sz="2400" dirty="0" smtClean="0">
                <a:solidFill>
                  <a:srgbClr val="0070C0"/>
                </a:solidFill>
              </a:rPr>
              <a:t>e Identificar </a:t>
            </a:r>
            <a:r>
              <a:rPr lang="pt-BR" sz="2400" dirty="0">
                <a:solidFill>
                  <a:srgbClr val="0070C0"/>
                </a:solidFill>
              </a:rPr>
              <a:t>quais as principais fontes de informação dos alunos sobre a crise hídrica no sudeste. </a:t>
            </a:r>
            <a:endParaRPr lang="pt-BR" sz="2400" dirty="0" smtClean="0">
              <a:solidFill>
                <a:srgbClr val="0070C0"/>
              </a:solidFill>
            </a:endParaRPr>
          </a:p>
          <a:p>
            <a:pPr algn="just"/>
            <a:endParaRPr lang="pt-BR" sz="2400" dirty="0">
              <a:solidFill>
                <a:srgbClr val="0070C0"/>
              </a:solidFill>
            </a:endParaRPr>
          </a:p>
          <a:p>
            <a:r>
              <a:rPr lang="pt-BR" sz="2400" b="1" dirty="0">
                <a:solidFill>
                  <a:srgbClr val="FF0000"/>
                </a:solidFill>
              </a:rPr>
              <a:t>Instrumento de coleta de dados: </a:t>
            </a:r>
            <a:r>
              <a:rPr lang="pt-BR" sz="2400" dirty="0">
                <a:solidFill>
                  <a:srgbClr val="FF0000"/>
                </a:solidFill>
              </a:rPr>
              <a:t>questionário com questões abertas adaptado da literatura</a:t>
            </a:r>
          </a:p>
        </p:txBody>
      </p:sp>
    </p:spTree>
    <p:extLst>
      <p:ext uri="{BB962C8B-B14F-4D97-AF65-F5344CB8AC3E}">
        <p14:creationId xmlns:p14="http://schemas.microsoft.com/office/powerpoint/2010/main" val="440579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285" y="1600200"/>
            <a:ext cx="733743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015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816" y="241662"/>
            <a:ext cx="9159816" cy="472595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5130621"/>
            <a:ext cx="8568952" cy="172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2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t-BR"/>
              <a:t>Análise de conteúdo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600"/>
          </a:p>
          <a:p>
            <a:endParaRPr lang="pt-BR" sz="1600"/>
          </a:p>
          <a:p>
            <a:endParaRPr lang="pt-BR" sz="1600"/>
          </a:p>
          <a:p>
            <a:endParaRPr lang="pt-BR" sz="1600"/>
          </a:p>
          <a:p>
            <a:endParaRPr lang="pt-BR" sz="1600"/>
          </a:p>
          <a:p>
            <a:endParaRPr lang="pt-BR" sz="1600"/>
          </a:p>
          <a:p>
            <a:endParaRPr lang="pt-BR" sz="1600"/>
          </a:p>
          <a:p>
            <a:endParaRPr lang="pt-BR" sz="1600"/>
          </a:p>
          <a:p>
            <a:endParaRPr lang="pt-BR" sz="1600"/>
          </a:p>
          <a:p>
            <a:endParaRPr lang="pt-BR" sz="1600"/>
          </a:p>
          <a:p>
            <a:endParaRPr lang="pt-BR" sz="1600"/>
          </a:p>
          <a:p>
            <a:endParaRPr lang="pt-BR" sz="1600"/>
          </a:p>
          <a:p>
            <a:endParaRPr lang="pt-BR" sz="1600"/>
          </a:p>
          <a:p>
            <a:endParaRPr lang="pt-BR" sz="1600"/>
          </a:p>
        </p:txBody>
      </p:sp>
      <p:pic>
        <p:nvPicPr>
          <p:cNvPr id="14339" name="Picture 6" descr="Olho Mágico - Imagem: Dinossaur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268413"/>
            <a:ext cx="6769100" cy="541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19475"/>
            <a:ext cx="8229600" cy="428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65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rgbClr val="002060"/>
                </a:solidFill>
              </a:rPr>
              <a:t>Algumas conclusões da pesquisa do grupo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Principais </a:t>
            </a:r>
            <a:r>
              <a:rPr lang="pt-BR" dirty="0"/>
              <a:t>fontes de informação são televisão e internet; </a:t>
            </a:r>
          </a:p>
          <a:p>
            <a:r>
              <a:rPr lang="pt-BR" dirty="0"/>
              <a:t>A maioria não encontrou relação entre a cobertura florestal e o regime hídrico; </a:t>
            </a:r>
          </a:p>
          <a:p>
            <a:r>
              <a:rPr lang="pt-BR" dirty="0"/>
              <a:t>A maioria acredita que vivemos uma crise hídrica graças ao desperdício de água pela população. </a:t>
            </a:r>
          </a:p>
        </p:txBody>
      </p:sp>
    </p:spTree>
    <p:extLst>
      <p:ext uri="{BB962C8B-B14F-4D97-AF65-F5344CB8AC3E}">
        <p14:creationId xmlns:p14="http://schemas.microsoft.com/office/powerpoint/2010/main" val="3478107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/>
              <a:t>Bibliografia</a:t>
            </a:r>
          </a:p>
        </p:txBody>
      </p:sp>
      <p:sp>
        <p:nvSpPr>
          <p:cNvPr id="3174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/>
              <a:t>Bardin, Laurence. </a:t>
            </a:r>
            <a:r>
              <a:rPr lang="pt-BR" i="1"/>
              <a:t>Análise de conteúdo </a:t>
            </a:r>
            <a:r>
              <a:rPr lang="pt-BR"/>
              <a:t>[1977]. Lisboa: Edições 70, 2000.</a:t>
            </a:r>
          </a:p>
          <a:p>
            <a:pPr eaLnBrk="1" hangingPunct="1">
              <a:buFontTx/>
              <a:buNone/>
            </a:pPr>
            <a:r>
              <a:rPr lang="pt-BR"/>
              <a:t>Franco, Marilia L.P.B. </a:t>
            </a:r>
            <a:r>
              <a:rPr lang="pt-BR" i="1"/>
              <a:t>Análise de Conteúdo</a:t>
            </a:r>
            <a:r>
              <a:rPr lang="pt-BR"/>
              <a:t>. Brasília: Liber Livros, 2008 (Série Pesquisa nº 6).</a:t>
            </a:r>
          </a:p>
          <a:p>
            <a:pPr eaLnBrk="1" hangingPunct="1"/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/>
              <a:t>Atividade</a:t>
            </a:r>
          </a:p>
        </p:txBody>
      </p:sp>
      <p:sp>
        <p:nvSpPr>
          <p:cNvPr id="32770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pt-BR" sz="2400" dirty="0"/>
              <a:t>A partir de dados obtidos na dissertação “Privilegiando contar histórias no projeto de aproximar crianças da leitura e escrita” (Carelli, 2002) estabeleçam categorias e indicadores de análise de conteúdo das respostas das questões de entrevista</a:t>
            </a:r>
          </a:p>
          <a:p>
            <a:endParaRPr lang="pt-BR" sz="2400" dirty="0"/>
          </a:p>
          <a:p>
            <a:r>
              <a:rPr lang="pt-BR" sz="2400" dirty="0"/>
              <a:t>Comparem as categorias criadas com as da autora (entregues posteriormente)</a:t>
            </a:r>
          </a:p>
        </p:txBody>
      </p:sp>
      <p:sp>
        <p:nvSpPr>
          <p:cNvPr id="32771" name="Espaço Reservado para Número de Slid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A89A0F-54F7-4313-9F62-A320045531A3}" type="slidenum">
              <a:rPr lang="pt-BR" sz="1400" b="1">
                <a:solidFill>
                  <a:srgbClr val="669900"/>
                </a:solidFill>
              </a:rPr>
              <a:pPr algn="r"/>
              <a:t>23</a:t>
            </a:fld>
            <a:endParaRPr lang="pt-BR" sz="1400" b="1">
              <a:solidFill>
                <a:srgbClr val="6699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/>
              <a:t>Técnicas para enxergar o que não está explícito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pt-BR" sz="2400"/>
              <a:t>A idéia é desfocar a vista da imagem. Uma vez que aprenda a técnica, você facilmente vê todas as imagens.</a:t>
            </a:r>
            <a:br>
              <a:rPr lang="pt-BR" sz="2400"/>
            </a:br>
            <a:endParaRPr lang="pt-BR" sz="24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pt-BR" sz="2400"/>
              <a:t>Algumas Técnicas:</a:t>
            </a:r>
            <a:br>
              <a:rPr lang="pt-BR" sz="2400"/>
            </a:br>
            <a:r>
              <a:rPr lang="pt-BR" sz="2400"/>
              <a:t>1) Olhar o infinito, fixando a vista num objeto distante.</a:t>
            </a:r>
            <a:br>
              <a:rPr lang="pt-BR" sz="2400"/>
            </a:br>
            <a:r>
              <a:rPr lang="pt-BR" sz="2400"/>
              <a:t>2) Fixar a visão em um dedo sobre a imagem e lentamente retirá-lo.</a:t>
            </a:r>
            <a:br>
              <a:rPr lang="pt-BR" sz="2400"/>
            </a:br>
            <a:r>
              <a:rPr lang="pt-BR" sz="2400"/>
              <a:t>3) Observar o reflexo da imagem num vidro</a:t>
            </a:r>
            <a:br>
              <a:rPr lang="pt-BR" sz="2400"/>
            </a:br>
            <a:r>
              <a:rPr lang="pt-BR" sz="2400"/>
              <a:t>4) Olhar a imagem bem de perto e, mantendo o foco, ir afastando a cabeça, até encontrar o ponto ideal.</a:t>
            </a:r>
            <a:br>
              <a:rPr lang="pt-BR" sz="2400"/>
            </a:br>
            <a:endParaRPr lang="pt-BR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2060"/>
                </a:solidFill>
              </a:rPr>
              <a:t>Análise de conteúdo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b="1" dirty="0"/>
              <a:t>Um conjunto de técnicas de análise das comunicações visando obter por </a:t>
            </a:r>
            <a:r>
              <a:rPr lang="pt-BR" b="1" dirty="0">
                <a:solidFill>
                  <a:schemeClr val="accent2"/>
                </a:solidFill>
              </a:rPr>
              <a:t>procedimentos sistemáticos</a:t>
            </a:r>
            <a:r>
              <a:rPr lang="pt-BR" b="1" dirty="0"/>
              <a:t> e objetivos de </a:t>
            </a:r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descrição de conteúdo das mensagens</a:t>
            </a:r>
            <a:r>
              <a:rPr lang="pt-BR" b="1" dirty="0"/>
              <a:t>, </a:t>
            </a:r>
            <a:r>
              <a:rPr lang="pt-BR" b="1" dirty="0" smtClean="0"/>
              <a:t>que </a:t>
            </a:r>
            <a:r>
              <a:rPr lang="pt-BR" b="1" dirty="0"/>
              <a:t>permitam a </a:t>
            </a:r>
            <a:r>
              <a:rPr lang="pt-BR" b="1" dirty="0">
                <a:solidFill>
                  <a:srgbClr val="92D050"/>
                </a:solidFill>
              </a:rPr>
              <a:t>inferência</a:t>
            </a:r>
            <a:r>
              <a:rPr lang="pt-BR" b="1" dirty="0"/>
              <a:t> de conhecimentos relativos às </a:t>
            </a:r>
            <a:r>
              <a:rPr lang="pt-BR" b="1" dirty="0">
                <a:solidFill>
                  <a:schemeClr val="accent4"/>
                </a:solidFill>
              </a:rPr>
              <a:t>condições de produção/recepção </a:t>
            </a:r>
            <a:r>
              <a:rPr lang="pt-BR" b="1" dirty="0"/>
              <a:t>destas </a:t>
            </a:r>
            <a:r>
              <a:rPr lang="pt-BR" b="1" dirty="0">
                <a:solidFill>
                  <a:srgbClr val="FF0000"/>
                </a:solidFill>
              </a:rPr>
              <a:t>mensagens</a:t>
            </a:r>
            <a:r>
              <a:rPr lang="pt-BR" dirty="0"/>
              <a:t>. 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dirty="0"/>
              <a:t>(</a:t>
            </a:r>
            <a:r>
              <a:rPr lang="pt-BR" dirty="0" err="1" smtClean="0"/>
              <a:t>Bardin</a:t>
            </a:r>
            <a:r>
              <a:rPr lang="pt-BR" dirty="0" smtClean="0"/>
              <a:t>, </a:t>
            </a:r>
            <a:r>
              <a:rPr lang="pt-BR" dirty="0"/>
              <a:t>1977, p. 42)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pt-BR" dirty="0">
                <a:solidFill>
                  <a:srgbClr val="002060"/>
                </a:solidFill>
              </a:rPr>
              <a:t>Etapas da análise de conteúdo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890493"/>
              </p:ext>
            </p:extLst>
          </p:nvPr>
        </p:nvGraphicFramePr>
        <p:xfrm>
          <a:off x="457200" y="1124744"/>
          <a:ext cx="84352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5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07DB75-A5DB-4309-83A7-B51636CCA41F}" type="slidenum">
              <a:rPr lang="pt-BR" smtClean="0">
                <a:solidFill>
                  <a:srgbClr val="6699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>
              <a:solidFill>
                <a:srgbClr val="6699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2060"/>
                </a:solidFill>
              </a:rPr>
              <a:t>Etapa 1 – Organização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312556"/>
              </p:ext>
            </p:extLst>
          </p:nvPr>
        </p:nvGraphicFramePr>
        <p:xfrm>
          <a:off x="1403350" y="1916113"/>
          <a:ext cx="7283451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8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278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278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Instrumento de coleta de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Procedimento de registro dos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Organização</a:t>
                      </a:r>
                      <a:r>
                        <a:rPr lang="pt-BR" baseline="0" dirty="0"/>
                        <a:t> </a:t>
                      </a:r>
                      <a:r>
                        <a:rPr lang="pt-BR" dirty="0"/>
                        <a:t>dos dados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Entrevista aberta,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/>
                        <a:t>semi-estruturada</a:t>
                      </a:r>
                      <a:r>
                        <a:rPr lang="pt-BR" dirty="0"/>
                        <a:t> ou estruturada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Gravação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Transcrição/codificação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Questionário</a:t>
                      </a:r>
                      <a:r>
                        <a:rPr lang="pt-BR" baseline="0" dirty="0"/>
                        <a:t> de questões fechadas</a:t>
                      </a:r>
                    </a:p>
                    <a:p>
                      <a:r>
                        <a:rPr lang="pt-BR" baseline="0" dirty="0"/>
                        <a:t>(múltipla escolha, </a:t>
                      </a:r>
                      <a:r>
                        <a:rPr lang="pt-BR" baseline="0" dirty="0" err="1"/>
                        <a:t>Likert</a:t>
                      </a:r>
                      <a:r>
                        <a:rPr lang="pt-BR" baseline="0" dirty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Por escrito, pelo</a:t>
                      </a:r>
                      <a:r>
                        <a:rPr lang="pt-BR" baseline="0" dirty="0"/>
                        <a:t> respondente ou entrevistador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Tabulação/codificação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Questionário de questões </a:t>
                      </a:r>
                      <a:r>
                        <a:rPr lang="pt-BR" dirty="0" smtClean="0"/>
                        <a:t>abertas/</a:t>
                      </a:r>
                    </a:p>
                    <a:p>
                      <a:r>
                        <a:rPr lang="pt-BR" dirty="0" smtClean="0"/>
                        <a:t>Produção de texto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Pelo respondente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Transcrição (digitalização</a:t>
                      </a:r>
                      <a:r>
                        <a:rPr lang="pt-BR" dirty="0" smtClean="0"/>
                        <a:t>) /codificação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2060"/>
                </a:solidFill>
              </a:rPr>
              <a:t>Etapa 2 - Categorização</a:t>
            </a:r>
          </a:p>
        </p:txBody>
      </p:sp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pt-BR" i="1" dirty="0" smtClean="0"/>
              <a:t>a </a:t>
            </a:r>
            <a:r>
              <a:rPr lang="pt-BR" i="1" dirty="0"/>
              <a:t>priori</a:t>
            </a:r>
            <a:r>
              <a:rPr lang="pt-BR" dirty="0"/>
              <a:t> : é fornecido o sistema de categorias e repartem-se da melhor maneira possível os elementos </a:t>
            </a:r>
            <a:r>
              <a:rPr lang="pt-BR" dirty="0" smtClean="0"/>
              <a:t>(ex. a partir de um referencial teórico)</a:t>
            </a:r>
          </a:p>
          <a:p>
            <a:pPr lvl="1" eaLnBrk="1" hangingPunct="1">
              <a:lnSpc>
                <a:spcPct val="90000"/>
              </a:lnSpc>
            </a:pPr>
            <a:endParaRPr lang="pt-BR" dirty="0"/>
          </a:p>
          <a:p>
            <a:pPr lvl="1" eaLnBrk="1" hangingPunct="1">
              <a:lnSpc>
                <a:spcPct val="90000"/>
              </a:lnSpc>
            </a:pPr>
            <a:r>
              <a:rPr lang="pt-BR" i="1" dirty="0"/>
              <a:t>a posteriori </a:t>
            </a:r>
            <a:r>
              <a:rPr lang="pt-BR" dirty="0"/>
              <a:t>: o sistema de categorias é resultado da classificação </a:t>
            </a:r>
            <a:r>
              <a:rPr lang="pt-BR" dirty="0" smtClean="0"/>
              <a:t>progressiva </a:t>
            </a:r>
            <a:r>
              <a:rPr lang="pt-BR" dirty="0"/>
              <a:t>dos </a:t>
            </a:r>
            <a:r>
              <a:rPr lang="pt-BR" dirty="0" smtClean="0"/>
              <a:t>elementos (ex. palavras, frases...); </a:t>
            </a:r>
            <a:r>
              <a:rPr lang="pt-BR" dirty="0"/>
              <a:t>o título da categoria só é definido no final da operação.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2060"/>
                </a:solidFill>
              </a:rPr>
              <a:t>Etapa 2 - Categorização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Princípios de categorização: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FF0000"/>
                </a:solidFill>
              </a:rPr>
              <a:t>Exclusão mútua</a:t>
            </a:r>
            <a:r>
              <a:rPr lang="pt-BR" dirty="0"/>
              <a:t>: cada elemento não pode existir em uma ou mais divisão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FF0000"/>
                </a:solidFill>
              </a:rPr>
              <a:t>Homogeneidade</a:t>
            </a:r>
            <a:r>
              <a:rPr lang="pt-BR" dirty="0"/>
              <a:t>: em um conjunto categorial, deve haver um só registro e dimensão de análise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FF0000"/>
                </a:solidFill>
              </a:rPr>
              <a:t>Pertinência</a:t>
            </a:r>
            <a:r>
              <a:rPr lang="pt-BR" dirty="0"/>
              <a:t>: adaptada ao material de análise escolhido e ao quadro teórico definido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FF0000"/>
                </a:solidFill>
              </a:rPr>
              <a:t>Objetividade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e fidelidade</a:t>
            </a:r>
            <a:r>
              <a:rPr lang="pt-BR" dirty="0"/>
              <a:t>: as diferentes partes de um </a:t>
            </a:r>
            <a:r>
              <a:rPr lang="pt-BR" dirty="0" smtClean="0"/>
              <a:t>material devem </a:t>
            </a:r>
            <a:r>
              <a:rPr lang="pt-BR" dirty="0"/>
              <a:t>ser codificadas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FF0000"/>
                </a:solidFill>
              </a:rPr>
              <a:t>Produtividade</a:t>
            </a:r>
            <a:r>
              <a:rPr lang="pt-BR" dirty="0"/>
              <a:t>: fornece resultados férteis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>
                <a:solidFill>
                  <a:srgbClr val="002060"/>
                </a:solidFill>
              </a:rPr>
              <a:t>Exemplo 1 – (Soares &amp; Diniz, 2009) </a:t>
            </a:r>
          </a:p>
        </p:txBody>
      </p:sp>
      <p:sp>
        <p:nvSpPr>
          <p:cNvPr id="2253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BR" sz="2800">
                <a:solidFill>
                  <a:srgbClr val="FF0000"/>
                </a:solidFill>
              </a:rPr>
              <a:t>Objetivo</a:t>
            </a:r>
            <a:r>
              <a:rPr lang="pt-BR" sz="2800"/>
              <a:t>: Identificar quais as </a:t>
            </a:r>
            <a:r>
              <a:rPr lang="pt-BR" sz="2800">
                <a:solidFill>
                  <a:srgbClr val="FF0000"/>
                </a:solidFill>
              </a:rPr>
              <a:t>compreensões e os sentidos educativos </a:t>
            </a:r>
            <a:r>
              <a:rPr lang="pt-BR" sz="2800"/>
              <a:t>que os </a:t>
            </a:r>
            <a:r>
              <a:rPr lang="pt-BR" sz="2800">
                <a:solidFill>
                  <a:srgbClr val="FF0000"/>
                </a:solidFill>
              </a:rPr>
              <a:t>licenciandos</a:t>
            </a:r>
            <a:r>
              <a:rPr lang="pt-BR" sz="2800"/>
              <a:t> atribuem ao </a:t>
            </a:r>
            <a:r>
              <a:rPr lang="pt-BR" sz="2800">
                <a:solidFill>
                  <a:srgbClr val="FF0000"/>
                </a:solidFill>
              </a:rPr>
              <a:t>ensino de Biologia</a:t>
            </a:r>
            <a:r>
              <a:rPr lang="pt-BR" sz="2800"/>
              <a:t>.</a:t>
            </a:r>
          </a:p>
          <a:p>
            <a:pPr algn="just" eaLnBrk="1" hangingPunct="1">
              <a:buFontTx/>
              <a:buNone/>
            </a:pPr>
            <a:endParaRPr lang="pt-BR" sz="1600" b="1">
              <a:solidFill>
                <a:srgbClr val="FFC000"/>
              </a:solidFill>
            </a:endParaRPr>
          </a:p>
          <a:p>
            <a:pPr algn="just" eaLnBrk="1" hangingPunct="1">
              <a:buFontTx/>
              <a:buNone/>
            </a:pPr>
            <a:r>
              <a:rPr lang="pt-BR" sz="2400" b="1">
                <a:solidFill>
                  <a:srgbClr val="FFC000"/>
                </a:solidFill>
              </a:rPr>
              <a:t>Questionário</a:t>
            </a:r>
            <a:r>
              <a:rPr lang="pt-BR" sz="2400"/>
              <a:t>: </a:t>
            </a:r>
            <a:r>
              <a:rPr lang="pt-BR" sz="2400" i="1"/>
              <a:t>Como futuro (a) professor (a) de Ciências e Biologia você irá se deparar com inumeráveis situações em sala de aula. Por exemplo, é muito comum os alunos no ensino médio perguntarem aos professores de Biologia: A) “Professor (a), por que eu preciso aprender Biologia?” Durante sua prática pedagógica em sala de aula, caso um aluno lhe faça essa pergunta, quais respostas você pretende dar?</a:t>
            </a:r>
          </a:p>
          <a:p>
            <a:pPr eaLnBrk="1" hangingPunct="1">
              <a:buFontTx/>
              <a:buNone/>
            </a:pPr>
            <a:endParaRPr lang="pt-BR" sz="1600" i="1"/>
          </a:p>
          <a:p>
            <a:pPr eaLnBrk="1" hangingPunct="1">
              <a:buFontTx/>
              <a:buNone/>
            </a:pPr>
            <a:endParaRPr lang="pt-BR" sz="1600"/>
          </a:p>
        </p:txBody>
      </p:sp>
      <p:sp>
        <p:nvSpPr>
          <p:cNvPr id="22531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FCC041-7C27-4CEB-B851-D4446B08A764}" type="slidenum">
              <a:rPr lang="pt-BR" smtClean="0">
                <a:solidFill>
                  <a:srgbClr val="6699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>
              <a:solidFill>
                <a:srgbClr val="6699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389</TotalTime>
  <Words>1254</Words>
  <Application>Microsoft Office PowerPoint</Application>
  <PresentationFormat>Apresentação na tela (4:3)</PresentationFormat>
  <Paragraphs>124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  Análise de Conteúdo   </vt:lpstr>
      <vt:lpstr>Análise de conteúdo</vt:lpstr>
      <vt:lpstr>Técnicas para enxergar o que não está explícito</vt:lpstr>
      <vt:lpstr>Análise de conteúdo</vt:lpstr>
      <vt:lpstr>Etapas da análise de conteúdo</vt:lpstr>
      <vt:lpstr>Etapa 1 – Organização </vt:lpstr>
      <vt:lpstr>Etapa 2 - Categorização</vt:lpstr>
      <vt:lpstr>Etapa 2 - Categorização</vt:lpstr>
      <vt:lpstr>Exemplo 1 – (Soares &amp; Diniz, 2009) </vt:lpstr>
      <vt:lpstr>Apresentação do PowerPoint</vt:lpstr>
      <vt:lpstr>Apresentação do PowerPoint</vt:lpstr>
      <vt:lpstr>Apresentação do PowerPoint</vt:lpstr>
      <vt:lpstr>Exemplo 2 – (Franco, 2008)</vt:lpstr>
      <vt:lpstr>Exemplo 3</vt:lpstr>
      <vt:lpstr>Professor pesquisador é aquele que...</vt:lpstr>
      <vt:lpstr>Professor pesquisador é aquele que...</vt:lpstr>
      <vt:lpstr>Exemplo 4 - EPEB 2015  Clarissa Molinari; Julia Molina; Marcel Zimmermann; Mariana Campagnoli </vt:lpstr>
      <vt:lpstr>Apresentação do PowerPoint</vt:lpstr>
      <vt:lpstr>Apresentação do PowerPoint</vt:lpstr>
      <vt:lpstr>Apresentação do PowerPoint</vt:lpstr>
      <vt:lpstr>Algumas conclusões da pesquisa do grupo</vt:lpstr>
      <vt:lpstr>Bibliografia</vt:lpstr>
      <vt:lpstr>Atividade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Conteúdo</dc:title>
  <dc:creator>Kennex</dc:creator>
  <cp:lastModifiedBy>Boted Suzana</cp:lastModifiedBy>
  <cp:revision>41</cp:revision>
  <dcterms:created xsi:type="dcterms:W3CDTF">2013-10-26T00:01:40Z</dcterms:created>
  <dcterms:modified xsi:type="dcterms:W3CDTF">2016-08-31T18:13:23Z</dcterms:modified>
</cp:coreProperties>
</file>