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03392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entendemos ser perfeita a construção de Maria Helena Diniz, para quem o nascituro tem </a:t>
            </a:r>
            <a:r>
              <a:rPr lang="pt-BR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personalidade jurídica formal</a:t>
            </a:r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relacionada com os direitos da personalidade; mas não </a:t>
            </a:r>
            <a:r>
              <a:rPr lang="pt-BR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personalidade jurídica material</a:t>
            </a:r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relacionada com os direitos patrimoniais, o que somente é adquirido com o nascimento com vida. Justamente porque o nascituro somente adquire direitos patrimoniais com o seu nascimento com vida é que se pode dizer </a:t>
            </a:r>
            <a:r>
              <a:rPr lang="pt-BR" sz="1100" b="1" u="sng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que a doação a nascituro, prevista no art. 542 do atual Código Civil, é forma de doação condicional, ou seja, cuja eficácia depende de um evento futuro e incerto, que no caso é o nascimento com vida daquele que foi concebido</a:t>
            </a:r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DINIZ, Maria Helena. </a:t>
            </a:r>
            <a:r>
              <a:rPr lang="pt-BR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Código Civil anotado</a:t>
            </a:r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cit., p. 8.  É pertinente salientar que essa definição de Maria Helena Diniz não é pacífica na doutrina nacional. Diz Francisco Amaral que “Pode-se ser mais ou menos capaz, mas não se pode ser mais ou menos pessoa” (AMARAL, Francisco. </a:t>
            </a:r>
            <a:r>
              <a:rPr lang="pt-BR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Direito civil</a:t>
            </a:r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Introdução, cit., p. 220). Também comunga desse último entendimento Silmara </a:t>
            </a:r>
            <a:r>
              <a:rPr lang="pt-BR" sz="11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Juny</a:t>
            </a:r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1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Chinelato</a:t>
            </a:r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pt-BR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Tutela civil do nascituro</a:t>
            </a:r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cit.).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Prevê o art. 542 do CC em vigor que “A doação a nascituro valerá, sendo aceita pelo seu representante legal”. Parece-nos que a aceitação pelo representante está no plano da validade desse contrato, enquanto que o nascimento com vida, no plano da eficácia, sendo este nascimento uma condição suspensiva para o negócio, do ponto de vista patrimonial.  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 smtClean="0"/>
              <a:t>Casos especiais</a:t>
            </a:r>
            <a:r>
              <a:rPr lang="en" dirty="0" smtClean="0"/>
              <a:t>: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 smtClean="0"/>
              <a:t>Direito Trabalhista - 14 anos (aprendiz)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 smtClean="0"/>
              <a:t>Direito de voto - 16 anos, pleno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 smtClean="0"/>
              <a:t>Restrições etárias para determinados cargos: </a:t>
            </a:r>
          </a:p>
          <a:p>
            <a:pPr marL="1371600" lvl="2" indent="-34290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dirty="0" smtClean="0"/>
              <a:t>Senador, Presidente, Ministro do STF - 35 anos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Personalidade e capacidade jurídica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8417504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Quem tem direitos e deveres?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2234426"/>
            <a:ext cx="8229600" cy="43104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 b="1" dirty="0" smtClean="0"/>
              <a:t>Normas:</a:t>
            </a:r>
            <a:r>
              <a:rPr lang="en" sz="2000" dirty="0" smtClean="0"/>
              <a:t> raz</a:t>
            </a:r>
            <a:r>
              <a:rPr lang="en" sz="2000" dirty="0" smtClean="0"/>
              <a:t>ões para ações de “sujeitos”</a:t>
            </a:r>
            <a:endParaRPr lang="en" sz="2000" b="1" dirty="0" smtClean="0"/>
          </a:p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endParaRPr lang="en" sz="2000" b="1" dirty="0"/>
          </a:p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 b="1" dirty="0" smtClean="0"/>
              <a:t>“</a:t>
            </a:r>
            <a:r>
              <a:rPr lang="en" sz="2000" b="1" dirty="0" smtClean="0"/>
              <a:t>Sujeitos</a:t>
            </a:r>
            <a:r>
              <a:rPr lang="en" sz="2000" b="1" dirty="0" smtClean="0"/>
              <a:t>”</a:t>
            </a:r>
            <a:r>
              <a:rPr lang="en" sz="2000" dirty="0" smtClean="0"/>
              <a:t>: </a:t>
            </a:r>
            <a:r>
              <a:rPr lang="en" sz="2000" dirty="0"/>
              <a:t>entes suscetíveis de ter </a:t>
            </a:r>
            <a:endParaRPr lang="en" sz="2000" dirty="0" smtClean="0"/>
          </a:p>
          <a:p>
            <a:pPr marL="857250" lvl="1" indent="-355600">
              <a:buSzPct val="166666"/>
              <a:buFont typeface="Arial"/>
              <a:buChar char="•"/>
            </a:pPr>
            <a:r>
              <a:rPr lang="en" sz="2000" b="1" dirty="0" smtClean="0"/>
              <a:t>Direitos</a:t>
            </a:r>
            <a:r>
              <a:rPr lang="en" sz="2000" dirty="0"/>
              <a:t>, oponíveis a </a:t>
            </a:r>
            <a:r>
              <a:rPr lang="en" sz="2000" dirty="0" smtClean="0"/>
              <a:t>terceiros;</a:t>
            </a:r>
          </a:p>
          <a:p>
            <a:pPr marL="857250" lvl="1" indent="-355600">
              <a:buSzPct val="166666"/>
              <a:buFont typeface="Arial"/>
              <a:buChar char="•"/>
            </a:pPr>
            <a:r>
              <a:rPr lang="en" sz="2000" b="1" dirty="0" smtClean="0"/>
              <a:t>Deveres</a:t>
            </a:r>
            <a:r>
              <a:rPr lang="en" sz="2000" dirty="0"/>
              <a:t>, suscetíveis de exibilidade por </a:t>
            </a:r>
            <a:r>
              <a:rPr lang="en" sz="2000" dirty="0" smtClean="0"/>
              <a:t>terceiros.</a:t>
            </a:r>
          </a:p>
          <a:p>
            <a:pPr marL="501650" lvl="1" indent="0">
              <a:buSzPct val="166666"/>
              <a:buNone/>
            </a:pPr>
            <a:endParaRPr lang="en" sz="2000" dirty="0" smtClean="0"/>
          </a:p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 b="1" dirty="0" smtClean="0"/>
              <a:t>"</a:t>
            </a:r>
            <a:r>
              <a:rPr lang="en" sz="2000" b="1" dirty="0"/>
              <a:t>Sujeito de </a:t>
            </a:r>
            <a:r>
              <a:rPr lang="en" sz="2000" b="1" dirty="0" smtClean="0"/>
              <a:t>Direito”:</a:t>
            </a:r>
            <a:r>
              <a:rPr lang="en" sz="2000" dirty="0" smtClean="0"/>
              <a:t> unidades de imputaç</a:t>
            </a:r>
            <a:r>
              <a:rPr lang="en" sz="2000" dirty="0" smtClean="0"/>
              <a:t>ão</a:t>
            </a:r>
            <a:endParaRPr lang="en" sz="2000" b="1" dirty="0" smtClean="0"/>
          </a:p>
          <a:p>
            <a:pPr marL="857250" lvl="1" indent="-355600">
              <a:buSzPct val="166666"/>
              <a:buFont typeface="Arial"/>
              <a:buChar char="•"/>
            </a:pPr>
            <a:r>
              <a:rPr lang="en" sz="2000" dirty="0" smtClean="0"/>
              <a:t>Estipulação jurídica (Escravos</a:t>
            </a:r>
            <a:r>
              <a:rPr lang="en" sz="2000" dirty="0"/>
              <a:t>, mulheres, família, </a:t>
            </a:r>
            <a:r>
              <a:rPr lang="en" sz="2000" dirty="0" smtClean="0"/>
              <a:t>feto</a:t>
            </a:r>
            <a:r>
              <a:rPr lang="en" sz="2000" dirty="0"/>
              <a:t>)</a:t>
            </a:r>
            <a:endParaRPr lang="en" sz="20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 smtClean="0">
                <a:solidFill>
                  <a:srgbClr val="000000"/>
                </a:solidFill>
              </a:rPr>
              <a:t>Pessoa Natural</a:t>
            </a:r>
            <a:endParaRPr lang="en" dirty="0">
              <a:solidFill>
                <a:srgbClr val="000000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199" y="1704688"/>
            <a:ext cx="7886951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Toda pessoa natural é dotada de personalidade jurídica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CC, art. 1</a:t>
            </a:r>
            <a:r>
              <a:rPr lang="en" baseline="30000" dirty="0"/>
              <a:t>o</a:t>
            </a:r>
            <a:r>
              <a:rPr lang="en" dirty="0"/>
              <a:t> - "Toda pessoa é capaz de direitos e deveres na ordem civil".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 smtClean="0"/>
              <a:t>“Pessoa física”</a:t>
            </a:r>
            <a:endParaRPr lang="en" dirty="0" smtClean="0"/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 smtClean="0"/>
              <a:t>Do </a:t>
            </a:r>
            <a:r>
              <a:rPr lang="en" dirty="0"/>
              <a:t>nascimento à morte.</a:t>
            </a:r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Antes do nascimento, após a morte?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Não há personalidade, mas há </a:t>
            </a:r>
            <a:r>
              <a:rPr lang="en" b="1" dirty="0"/>
              <a:t>interesses</a:t>
            </a:r>
            <a:r>
              <a:rPr lang="en" dirty="0"/>
              <a:t>.</a:t>
            </a:r>
          </a:p>
          <a:p>
            <a:pPr marL="1371600" lvl="2" indent="-342900"/>
            <a:r>
              <a:rPr lang="en" b="1" dirty="0" smtClean="0"/>
              <a:t>Direitos morais</a:t>
            </a:r>
            <a:r>
              <a:rPr lang="en" dirty="0" smtClean="0"/>
              <a:t> (personalidade jur</a:t>
            </a:r>
            <a:r>
              <a:rPr lang="en" dirty="0" smtClean="0"/>
              <a:t>ídica formal), mas </a:t>
            </a:r>
            <a:r>
              <a:rPr lang="en" b="1" dirty="0" smtClean="0"/>
              <a:t>não patrimoniais</a:t>
            </a:r>
            <a:r>
              <a:rPr lang="en" dirty="0" smtClean="0"/>
              <a:t> (personalidade jurídica material)</a:t>
            </a:r>
          </a:p>
          <a:p>
            <a:pPr marL="1828800" lvl="3" indent="-342900"/>
            <a:r>
              <a:rPr lang="en" b="1" dirty="0" smtClean="0"/>
              <a:t>Patrimônio do nascituro:</a:t>
            </a:r>
            <a:r>
              <a:rPr lang="en" dirty="0" smtClean="0"/>
              <a:t> condicional</a:t>
            </a:r>
          </a:p>
          <a:p>
            <a:pPr marL="1828800" lvl="3" indent="-342900"/>
            <a:r>
              <a:rPr lang="en" b="1" dirty="0" smtClean="0"/>
              <a:t>Patrimônio do falecido:</a:t>
            </a:r>
            <a:r>
              <a:rPr lang="en" dirty="0" smtClean="0"/>
              <a:t> espólio / herdeiros</a:t>
            </a:r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8229600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Capacidade </a:t>
            </a:r>
            <a:r>
              <a:rPr lang="en" dirty="0" smtClean="0">
                <a:solidFill>
                  <a:srgbClr val="000000"/>
                </a:solidFill>
              </a:rPr>
              <a:t>jurídica e idade</a:t>
            </a:r>
            <a:endParaRPr lang="en" dirty="0">
              <a:solidFill>
                <a:srgbClr val="000000"/>
              </a:solidFill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>
              <a:buSzPct val="100000"/>
              <a:buFont typeface="Courier New"/>
              <a:buChar char="o"/>
            </a:pPr>
            <a:r>
              <a:rPr lang="en" b="1" dirty="0" smtClean="0"/>
              <a:t>Capacidade:</a:t>
            </a:r>
            <a:r>
              <a:rPr lang="en" dirty="0" smtClean="0"/>
              <a:t> possibilidade de exerc</a:t>
            </a:r>
            <a:r>
              <a:rPr lang="en" dirty="0" smtClean="0"/>
              <a:t>ício de atos jurídicos da vida</a:t>
            </a:r>
          </a:p>
          <a:p>
            <a:pPr marL="514350">
              <a:buSzPct val="100000"/>
              <a:buFont typeface="Courier New"/>
              <a:buChar char="o"/>
            </a:pPr>
            <a:endParaRPr lang="en" b="1" dirty="0" smtClean="0"/>
          </a:p>
          <a:p>
            <a:pPr marL="514350">
              <a:buSzPct val="100000"/>
              <a:buFont typeface="Courier New"/>
              <a:buChar char="o"/>
            </a:pPr>
            <a:r>
              <a:rPr lang="en" b="1" dirty="0" smtClean="0"/>
              <a:t>Direito Civil</a:t>
            </a:r>
          </a:p>
          <a:p>
            <a:pPr marL="914400" lvl="1"/>
            <a:r>
              <a:rPr lang="en" b="1" dirty="0" smtClean="0"/>
              <a:t>Incapacidade </a:t>
            </a:r>
            <a:r>
              <a:rPr lang="en" b="1" dirty="0"/>
              <a:t>absoluta:</a:t>
            </a:r>
            <a:r>
              <a:rPr lang="en" dirty="0"/>
              <a:t> &lt; 16 </a:t>
            </a:r>
            <a:r>
              <a:rPr lang="en" dirty="0" smtClean="0"/>
              <a:t>anos</a:t>
            </a:r>
          </a:p>
          <a:p>
            <a:pPr marL="1314450" lvl="2"/>
            <a:r>
              <a:rPr lang="en" dirty="0" smtClean="0"/>
              <a:t>Atos praticados pelos pais</a:t>
            </a:r>
            <a:endParaRPr lang="en" dirty="0"/>
          </a:p>
          <a:p>
            <a:pPr marL="914400" lvl="1"/>
            <a:r>
              <a:rPr lang="en" b="1" dirty="0"/>
              <a:t>Capacidade relativa:</a:t>
            </a:r>
            <a:r>
              <a:rPr lang="en" dirty="0"/>
              <a:t> entre 16 e </a:t>
            </a:r>
            <a:r>
              <a:rPr lang="en" dirty="0" smtClean="0"/>
              <a:t>18</a:t>
            </a:r>
          </a:p>
          <a:p>
            <a:pPr marL="914400" lvl="1"/>
            <a:r>
              <a:rPr lang="en" dirty="0" smtClean="0"/>
              <a:t>Assistência de </a:t>
            </a:r>
            <a:r>
              <a:rPr lang="en" dirty="0"/>
              <a:t>pais </a:t>
            </a:r>
            <a:r>
              <a:rPr lang="en" dirty="0" smtClean="0"/>
              <a:t>/ </a:t>
            </a:r>
            <a:r>
              <a:rPr lang="en" dirty="0"/>
              <a:t>tutores </a:t>
            </a:r>
          </a:p>
          <a:p>
            <a:pPr marL="914400" lvl="1"/>
            <a:r>
              <a:rPr lang="en" b="1" dirty="0"/>
              <a:t>Capacidade absoluta:</a:t>
            </a:r>
            <a:r>
              <a:rPr lang="en" dirty="0"/>
              <a:t> &gt; 18 anos</a:t>
            </a:r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Direito Penal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Incapacidade absoluta: &lt; 18 </a:t>
            </a:r>
            <a:r>
              <a:rPr lang="en" dirty="0" smtClean="0"/>
              <a:t>anos (Direito Penal Juvenil)</a:t>
            </a:r>
            <a:endParaRPr lang="en" dirty="0"/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Capacidade absoluta: &gt; 18 anos</a:t>
            </a:r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Pessoa Jurídica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00050" indent="-285750"/>
            <a:r>
              <a:rPr lang="en" dirty="0" smtClean="0"/>
              <a:t>Unidade </a:t>
            </a:r>
            <a:r>
              <a:rPr lang="en" dirty="0"/>
              <a:t>organizada juridicamente tratada como </a:t>
            </a:r>
            <a:r>
              <a:rPr lang="en" b="1" dirty="0"/>
              <a:t>sujeito de direito</a:t>
            </a:r>
          </a:p>
          <a:p>
            <a:endParaRPr lang="en" b="1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Conveniência de não confusão</a:t>
            </a:r>
            <a:r>
              <a:rPr lang="en" dirty="0"/>
              <a:t> com pessoas físicas: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b="1" dirty="0"/>
              <a:t>Eficiência</a:t>
            </a:r>
            <a:r>
              <a:rPr lang="en" dirty="0"/>
              <a:t> - melhor coletivamente do que individualmente;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b="1" dirty="0"/>
              <a:t>Estabilidade</a:t>
            </a:r>
            <a:r>
              <a:rPr lang="en" dirty="0"/>
              <a:t> - melhor subsistir do que extinguir-se;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b="1" dirty="0"/>
              <a:t>Autonomia</a:t>
            </a:r>
            <a:r>
              <a:rPr lang="en" dirty="0"/>
              <a:t> - melhor distinguir do que confundir.</a:t>
            </a:r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Funções desempenhadas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b="1" dirty="0"/>
              <a:t>Funções políticas e públicas:</a:t>
            </a:r>
            <a:r>
              <a:rPr lang="en" dirty="0"/>
              <a:t> Estado, União, Municípios, </a:t>
            </a:r>
            <a:r>
              <a:rPr lang="en" dirty="0" smtClean="0"/>
              <a:t>Autarquias</a:t>
            </a:r>
            <a:endParaRPr lang="en" dirty="0"/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b="1" dirty="0"/>
              <a:t>Funções econômicas: </a:t>
            </a:r>
            <a:r>
              <a:rPr lang="en" dirty="0" smtClean="0"/>
              <a:t>sociedades empresariais, cooperativas etc.</a:t>
            </a:r>
            <a:endParaRPr lang="en" dirty="0"/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b="1" dirty="0"/>
              <a:t>Funções </a:t>
            </a:r>
            <a:r>
              <a:rPr lang="en" b="1" dirty="0" smtClean="0"/>
              <a:t>sociaiss</a:t>
            </a:r>
            <a:r>
              <a:rPr lang="en" b="1" dirty="0"/>
              <a:t>:</a:t>
            </a:r>
            <a:r>
              <a:rPr lang="en" dirty="0"/>
              <a:t> fundações, associações,</a:t>
            </a:r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 smtClean="0"/>
              <a:t>Constituída e desconstituída</a:t>
            </a:r>
            <a:r>
              <a:rPr lang="en" dirty="0" smtClean="0"/>
              <a:t> por ato jurídico voluntário.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8229600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PJs: </a:t>
            </a:r>
            <a:r>
              <a:rPr lang="en" dirty="0" smtClean="0">
                <a:solidFill>
                  <a:srgbClr val="000000"/>
                </a:solidFill>
              </a:rPr>
              <a:t>D. </a:t>
            </a:r>
            <a:r>
              <a:rPr lang="en" dirty="0">
                <a:solidFill>
                  <a:srgbClr val="000000"/>
                </a:solidFill>
              </a:rPr>
              <a:t>Público e </a:t>
            </a:r>
            <a:r>
              <a:rPr lang="en" dirty="0" smtClean="0">
                <a:solidFill>
                  <a:srgbClr val="000000"/>
                </a:solidFill>
              </a:rPr>
              <a:t>D. Privado</a:t>
            </a:r>
            <a:endParaRPr lang="en" dirty="0">
              <a:solidFill>
                <a:srgbClr val="000000"/>
              </a:solidFill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Pessoas jurídicas de direito privado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Associações - pessoas, fins não econômicos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Sociedades - pessoas ou capitais, fins econômicos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Fundações - bens e capitais, fins não econômicos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Organizações religiosas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Partidos políticos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EIRELIs</a:t>
            </a:r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Pessoas jurídicas de direito público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b="1" dirty="0" smtClean="0"/>
              <a:t>Interno</a:t>
            </a:r>
            <a:r>
              <a:rPr lang="en" b="1" dirty="0" smtClean="0"/>
              <a:t>: </a:t>
            </a:r>
            <a:r>
              <a:rPr lang="en" dirty="0" smtClean="0"/>
              <a:t>União</a:t>
            </a:r>
            <a:r>
              <a:rPr lang="en" dirty="0"/>
              <a:t>, Estados, Municípios, DF, Autarquias (funções públicas, gestão administrativa e financeira descentralizada)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b="1" dirty="0" smtClean="0"/>
              <a:t>Externo:</a:t>
            </a:r>
            <a:r>
              <a:rPr lang="en" b="1" dirty="0"/>
              <a:t> </a:t>
            </a:r>
            <a:r>
              <a:rPr lang="en" dirty="0" smtClean="0"/>
              <a:t>Estados </a:t>
            </a:r>
            <a:r>
              <a:rPr lang="en" dirty="0"/>
              <a:t>soberanos, ONU, OEA, Mercosul, Santa Sé</a:t>
            </a:r>
            <a:r>
              <a:rPr lang="en" dirty="0" smtClean="0"/>
              <a:t>...</a:t>
            </a:r>
          </a:p>
          <a:p>
            <a:pPr marL="1314450" lvl="2" indent="-342900">
              <a:buFont typeface="Courier New"/>
              <a:buChar char="o"/>
            </a:pPr>
            <a:r>
              <a:rPr lang="en" dirty="0"/>
              <a:t>Capacidade Jurídica no plano </a:t>
            </a:r>
            <a:r>
              <a:rPr lang="en" dirty="0" smtClean="0"/>
              <a:t>internacional 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Capacidade das PJs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Direito Civil e Administrativo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Nos limites do ato constitutivo (contrato social, estatuto, lei)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Conforme poderes outorgados a seus representantes</a:t>
            </a:r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Direito Penal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Apenas pessoas físicas (princípio da culpabilidade)</a:t>
            </a:r>
          </a:p>
          <a:p>
            <a:pPr marL="914400" lvl="1" indent="-3429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Exceção: Crimes Ambientais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PJ de 1 pessoa?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/>
            <a:r>
              <a:rPr lang="en" b="1" dirty="0" smtClean="0"/>
              <a:t>EIRELI - </a:t>
            </a:r>
            <a:r>
              <a:rPr lang="en" dirty="0"/>
              <a:t>Empresa Individual de Responsabilidade </a:t>
            </a:r>
            <a:r>
              <a:rPr lang="en" dirty="0" smtClean="0"/>
              <a:t>Limitada</a:t>
            </a:r>
            <a:endParaRPr lang="en" b="1" dirty="0"/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Lei </a:t>
            </a:r>
            <a:r>
              <a:rPr lang="en" dirty="0" smtClean="0"/>
              <a:t>12.441/2011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 smtClean="0"/>
              <a:t>PJ de objetivo empres</a:t>
            </a:r>
            <a:r>
              <a:rPr lang="en" dirty="0" smtClean="0"/>
              <a:t>ário, mas não sociedade</a:t>
            </a:r>
            <a:endParaRPr lang="en" dirty="0"/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Capital social</a:t>
            </a:r>
            <a:r>
              <a:rPr lang="en" dirty="0"/>
              <a:t>: no mínimo 100 salários </a:t>
            </a:r>
            <a:r>
              <a:rPr lang="en" dirty="0" smtClean="0"/>
              <a:t>mínimos</a:t>
            </a:r>
            <a:endParaRPr lang="en" dirty="0"/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Dinheiro que a PF </a:t>
            </a:r>
            <a:r>
              <a:rPr lang="en" dirty="0" smtClean="0"/>
              <a:t>“</a:t>
            </a:r>
            <a:r>
              <a:rPr lang="en" dirty="0" smtClean="0"/>
              <a:t>investe</a:t>
            </a:r>
            <a:r>
              <a:rPr lang="en" dirty="0" smtClean="0"/>
              <a:t>”</a:t>
            </a:r>
            <a:r>
              <a:rPr lang="en" dirty="0" smtClean="0"/>
              <a:t> </a:t>
            </a:r>
            <a:r>
              <a:rPr lang="en" dirty="0"/>
              <a:t>na PJ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 smtClean="0"/>
              <a:t>Valor </a:t>
            </a:r>
            <a:r>
              <a:rPr lang="en" dirty="0"/>
              <a:t>até o qual o patrimônio da PF garante dívidas da PJ</a:t>
            </a:r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Uma EIRELI por PF</a:t>
            </a:r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62</TotalTime>
  <Words>779</Words>
  <Application>Microsoft Macintosh PowerPoint</Application>
  <PresentationFormat>On-screen Show (4:3)</PresentationFormat>
  <Paragraphs>87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Personalidade e capacidade jurídica</vt:lpstr>
      <vt:lpstr>Quem tem direitos e deveres?</vt:lpstr>
      <vt:lpstr>Pessoa Natural</vt:lpstr>
      <vt:lpstr>Capacidade jurídica e idade</vt:lpstr>
      <vt:lpstr>Pessoa Jurídica</vt:lpstr>
      <vt:lpstr>PJs: D. Público e D. Privado</vt:lpstr>
      <vt:lpstr>Capacidade das PJs</vt:lpstr>
      <vt:lpstr>PJ de 1 pessoa?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Personalidade e capacidade jurídica</dc:title>
  <cp:lastModifiedBy>Rafael Mafei</cp:lastModifiedBy>
  <cp:revision>6</cp:revision>
  <dcterms:modified xsi:type="dcterms:W3CDTF">2015-04-24T14:57:44Z</dcterms:modified>
</cp:coreProperties>
</file>