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0" r:id="rId2"/>
    <p:sldId id="317" r:id="rId3"/>
    <p:sldId id="425" r:id="rId4"/>
    <p:sldId id="427" r:id="rId5"/>
    <p:sldId id="444" r:id="rId6"/>
    <p:sldId id="426" r:id="rId7"/>
    <p:sldId id="428" r:id="rId8"/>
    <p:sldId id="429" r:id="rId9"/>
    <p:sldId id="430" r:id="rId10"/>
    <p:sldId id="445" r:id="rId11"/>
    <p:sldId id="431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52F8FC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4662" autoAdjust="0"/>
  </p:normalViewPr>
  <p:slideViewPr>
    <p:cSldViewPr>
      <p:cViewPr varScale="1">
        <p:scale>
          <a:sx n="89" d="100"/>
          <a:sy n="89" d="100"/>
        </p:scale>
        <p:origin x="1819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96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E1B7F-AE25-4333-9C08-FBC88BBE464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47E25-CA4A-496A-96E6-6BCED231C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08193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69823FC-AC4D-45A5-9140-FC08A560E0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37655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874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553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87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88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303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191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60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545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034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1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2976-0796-48AC-8042-85F5FBA8C8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14581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BF4A-E679-4E71-A578-B6DC13D9FB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792005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98457-FF3D-4FF4-9195-C29D785658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74228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A91A-9255-4FE0-B547-0C8BAC4EF4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714953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4E65-7647-48C9-89AA-129E85B36D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987422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EF6B-C5D7-470D-B9F3-FC61954244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450290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E5C9-C376-4AD4-AF6F-DB4E14541F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047753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6F04-DC8F-4B85-902A-0A7E188085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862578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EBAA8-D281-4D27-8184-36B864CFBB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384192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4355-1CE6-4F18-A6D5-74C09F4413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466444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6C0A-065B-4039-BA8A-8F029C724B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345082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E4B5080-8425-4E0C-87F4-369D09B4F3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8" descr="logo lafape 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quadros@sc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571713"/>
            <a:ext cx="8686660" cy="3557587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pt-BR" b="1" dirty="0" smtClean="0">
                <a:solidFill>
                  <a:srgbClr val="0070C0"/>
                </a:solidFill>
              </a:rPr>
              <a:t>Laboratório de Fontes Alternativas e Processamento de Energia – LAFAPE</a:t>
            </a:r>
          </a:p>
          <a:p>
            <a:pPr marL="0" indent="0" algn="just" eaLnBrk="1" hangingPunct="1">
              <a:buFontTx/>
              <a:buNone/>
            </a:pPr>
            <a:endParaRPr lang="pt-BR" b="1" dirty="0" smtClean="0"/>
          </a:p>
          <a:p>
            <a:pPr marL="0" indent="0" algn="just" eaLnBrk="1" hangingPunct="1">
              <a:buFontTx/>
              <a:buNone/>
            </a:pPr>
            <a:r>
              <a:rPr lang="pt-BR" b="1" dirty="0" smtClean="0"/>
              <a:t>Coordenador: Ricardo Q. Machado</a:t>
            </a:r>
          </a:p>
          <a:p>
            <a:pPr marL="0" indent="0" algn="just" eaLnBrk="1" hangingPunct="1">
              <a:buFontTx/>
              <a:buNone/>
            </a:pPr>
            <a:endParaRPr lang="pt-BR" b="1" dirty="0" smtClean="0"/>
          </a:p>
          <a:p>
            <a:pPr marL="0" indent="0" algn="just" eaLnBrk="1" hangingPunct="1">
              <a:buFontTx/>
              <a:buNone/>
            </a:pPr>
            <a:r>
              <a:rPr lang="pt-BR" b="1" dirty="0" err="1" smtClean="0">
                <a:solidFill>
                  <a:schemeClr val="bg2"/>
                </a:solidFill>
              </a:rPr>
              <a:t>Email</a:t>
            </a:r>
            <a:r>
              <a:rPr lang="pt-BR" b="1" dirty="0" smtClean="0">
                <a:solidFill>
                  <a:schemeClr val="bg2"/>
                </a:solidFill>
              </a:rPr>
              <a:t>: </a:t>
            </a:r>
            <a:r>
              <a:rPr lang="pt-BR" b="1" dirty="0" smtClean="0">
                <a:solidFill>
                  <a:schemeClr val="bg2"/>
                </a:solidFill>
                <a:hlinkClick r:id="rId3"/>
              </a:rPr>
              <a:t>rquadros@sc.usp.br</a:t>
            </a:r>
            <a:endParaRPr lang="pt-BR" b="1" dirty="0" smtClean="0">
              <a:solidFill>
                <a:schemeClr val="bg2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505" y="274638"/>
            <a:ext cx="8910989" cy="2164252"/>
          </a:xfrm>
        </p:spPr>
        <p:txBody>
          <a:bodyPr/>
          <a:lstStyle/>
          <a:p>
            <a:r>
              <a:rPr lang="pt-BR" sz="3600" b="1" dirty="0" smtClean="0">
                <a:solidFill>
                  <a:srgbClr val="800000"/>
                </a:solidFill>
              </a:rPr>
              <a:t>Universidades de São Paulo</a:t>
            </a:r>
            <a:br>
              <a:rPr lang="pt-BR" sz="3600" b="1" dirty="0" smtClean="0">
                <a:solidFill>
                  <a:srgbClr val="800000"/>
                </a:solidFill>
              </a:rPr>
            </a:br>
            <a:r>
              <a:rPr lang="pt-BR" sz="3600" b="1" dirty="0" smtClean="0">
                <a:solidFill>
                  <a:srgbClr val="800000"/>
                </a:solidFill>
              </a:rPr>
              <a:t>Escola de Engenharia de São Carlos</a:t>
            </a:r>
            <a:br>
              <a:rPr lang="pt-BR" sz="3600" b="1" dirty="0" smtClean="0">
                <a:solidFill>
                  <a:srgbClr val="800000"/>
                </a:solidFill>
              </a:rPr>
            </a:br>
            <a:r>
              <a:rPr lang="pt-BR" sz="3600" b="1" dirty="0" smtClean="0">
                <a:solidFill>
                  <a:srgbClr val="800000"/>
                </a:solidFill>
              </a:rPr>
              <a:t>Dep. de Eng. Elétrica e de Computação</a:t>
            </a:r>
            <a:endParaRPr lang="pt-BR" sz="3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5955" r="2731"/>
          <a:stretch/>
        </p:blipFill>
        <p:spPr>
          <a:xfrm>
            <a:off x="881590" y="2256320"/>
            <a:ext cx="7650850" cy="4053000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/>
        </p:spPr>
      </p:pic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RLE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4" name="Pergaminho horizontal 3"/>
          <p:cNvSpPr/>
          <p:nvPr/>
        </p:nvSpPr>
        <p:spPr>
          <a:xfrm>
            <a:off x="2299245" y="1390042"/>
            <a:ext cx="4545506" cy="810090"/>
          </a:xfrm>
          <a:prstGeom prst="horizontalScrol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800000"/>
                </a:solidFill>
              </a:rPr>
              <a:t>Case 1: condução contínua na carga.</a:t>
            </a:r>
            <a:endParaRPr lang="pt-BR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5403"/>
      </p:ext>
    </p:extLst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RLE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9" name="Pergaminho horizontal 8"/>
          <p:cNvSpPr/>
          <p:nvPr/>
        </p:nvSpPr>
        <p:spPr>
          <a:xfrm>
            <a:off x="2051720" y="1358770"/>
            <a:ext cx="4815535" cy="810090"/>
          </a:xfrm>
          <a:prstGeom prst="horizontalScrol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800000"/>
                </a:solidFill>
              </a:rPr>
              <a:t>Case 2: condução descontínua na carga.</a:t>
            </a:r>
            <a:endParaRPr lang="pt-BR" b="1" dirty="0">
              <a:solidFill>
                <a:srgbClr val="800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l="6491" r="3268" b="991"/>
          <a:stretch/>
        </p:blipFill>
        <p:spPr>
          <a:xfrm>
            <a:off x="881590" y="2277374"/>
            <a:ext cx="7560840" cy="4031946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99348734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96525" y="1623293"/>
                <a:ext cx="3518656" cy="719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𝑉𝑠𝑖𝑛</m:t>
                              </m:r>
                              <m:d>
                                <m:d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⟹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𝐸𝑛𝑡𝑟𝑒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0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𝑉𝑠𝑖𝑛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)⟹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𝐸𝑛𝑡𝑟𝑒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5" y="1623293"/>
                <a:ext cx="3518656" cy="7194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tângulo 46"/>
              <p:cNvSpPr/>
              <p:nvPr/>
            </p:nvSpPr>
            <p:spPr>
              <a:xfrm>
                <a:off x="1112462" y="2491015"/>
                <a:ext cx="6919074" cy="7151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𝑉𝑠𝑖𝑛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pt-BR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pt-BR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𝑉𝑠𝑖𝑛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pt-BR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=0,636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7" name="Retângulo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462" y="2491015"/>
                <a:ext cx="6919074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5382090" y="1767255"/>
                <a:ext cx="1674946" cy="369332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𝑉𝑠𝑖𝑛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090" y="1767255"/>
                <a:ext cx="167494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571999" y="3560575"/>
                <a:ext cx="1955279" cy="61279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0,636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560575"/>
                <a:ext cx="1955279" cy="6127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4031940" y="4650774"/>
                <a:ext cx="4777205" cy="9106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nary>
                            <m:nary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𝑉𝑠𝑖𝑛</m:t>
                                      </m:r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nary>
                        </m:e>
                      </m:ra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=0,707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4650774"/>
                <a:ext cx="4777205" cy="9106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4031940" y="5904275"/>
                <a:ext cx="2707344" cy="66460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0,707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m:rPr>
                              <m:nor/>
                            </m:rPr>
                            <a:rPr lang="pt-BR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5904275"/>
                <a:ext cx="2707344" cy="66460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6623" y="3303714"/>
            <a:ext cx="2973450" cy="3474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7501166" y="3510625"/>
                <a:ext cx="1060739" cy="66274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166" y="3510625"/>
                <a:ext cx="1060739" cy="66274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5093754" y="1598673"/>
                <a:ext cx="3567580" cy="70000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b="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pt-B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sSub>
                        <m:sSubPr>
                          <m:ctrlPr>
                            <a:rPr lang="pt-B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pt-BR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0, 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707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754" y="1598673"/>
                <a:ext cx="3567580" cy="700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521550" y="1625508"/>
                <a:ext cx="3026982" cy="64633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pt-BR" b="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sSub>
                        <m:sSubPr>
                          <m:ctrlPr>
                            <a:rPr lang="pt-B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pt-B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p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0.707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pt-B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50" y="1625508"/>
                <a:ext cx="3026982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7047275" y="4464115"/>
                <a:ext cx="2025225" cy="519886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𝑷𝑭</m:t>
                    </m:r>
                    <m:r>
                      <a:rPr lang="pt-BR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=0,707</m:t>
                    </m:r>
                  </m:oMath>
                </a14:m>
                <a:r>
                  <a:rPr lang="pt-BR" dirty="0" smtClean="0"/>
                  <a:t>=</a:t>
                </a:r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275" y="4464115"/>
                <a:ext cx="2025225" cy="519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6"/>
          <a:srcRect l="9011" r="2845"/>
          <a:stretch/>
        </p:blipFill>
        <p:spPr>
          <a:xfrm>
            <a:off x="386535" y="3683324"/>
            <a:ext cx="6435715" cy="2901434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2597548" y="2528900"/>
                <a:ext cx="3948902" cy="910699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sub>
                      </m:sSub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nary>
                            <m:naryPr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i="1" dirty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𝑉𝑠𝑖𝑛</m:t>
                                      </m:r>
                                      <m:r>
                                        <a:rPr lang="pt-BR" i="1" dirty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pt-BR" i="1" dirty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pt-BR" i="1" dirty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pt-BR" i="1" dirty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nary>
                        </m:e>
                      </m:rad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pt-BR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548" y="2528900"/>
                <a:ext cx="3948902" cy="9106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8595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/>
          <a:srcRect l="9246" r="3227"/>
          <a:stretch/>
        </p:blipFill>
        <p:spPr>
          <a:xfrm>
            <a:off x="1376644" y="1943835"/>
            <a:ext cx="6390710" cy="2901434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/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8476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/>
          <a:srcRect l="6196" r="2258"/>
          <a:stretch/>
        </p:blipFill>
        <p:spPr>
          <a:xfrm>
            <a:off x="3851920" y="2078850"/>
            <a:ext cx="5085565" cy="3060672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540" y="1763815"/>
            <a:ext cx="2999250" cy="35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2521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l="6196" r="1274"/>
          <a:stretch/>
        </p:blipFill>
        <p:spPr>
          <a:xfrm>
            <a:off x="476545" y="1943835"/>
            <a:ext cx="8460940" cy="4155365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/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8292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RLE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6405541" y="2501429"/>
                <a:ext cx="2073581" cy="618246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𝑅𝑖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541" y="2501429"/>
                <a:ext cx="2073581" cy="6182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6507215" y="1738639"/>
                <a:ext cx="1674946" cy="369332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𝑉𝑠𝑖𝑛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215" y="1738639"/>
                <a:ext cx="167494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ndulado duplo 4"/>
          <p:cNvSpPr/>
          <p:nvPr/>
        </p:nvSpPr>
        <p:spPr>
          <a:xfrm>
            <a:off x="3711807" y="4604216"/>
            <a:ext cx="2160240" cy="594357"/>
          </a:xfrm>
          <a:prstGeom prst="doubleWav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Solução geral é:</a:t>
            </a:r>
            <a:endParaRPr lang="pt-B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6176954" y="3621618"/>
                <a:ext cx="2530756" cy="6090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954" y="3621618"/>
                <a:ext cx="2530756" cy="6090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6777245" y="4732638"/>
                <a:ext cx="1330172" cy="49398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245" y="4732638"/>
                <a:ext cx="1330172" cy="49398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ângulo 20"/>
              <p:cNvSpPr/>
              <p:nvPr/>
            </p:nvSpPr>
            <p:spPr>
              <a:xfrm>
                <a:off x="3406901" y="5409220"/>
                <a:ext cx="2770053" cy="134088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𝑥𝑡</m:t>
                                  </m:r>
                                </m:sup>
                              </m:s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𝐴𝑠𝑖𝑛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𝐵𝑐𝑜𝑠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tâ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901" y="5409220"/>
                <a:ext cx="2770053" cy="134088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525" y="1646187"/>
            <a:ext cx="3276600" cy="35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5080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1274778" y="1718810"/>
                <a:ext cx="1568250" cy="609077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b="0" i="1" smtClean="0"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i="1"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fName>
                        <m:e>
                          <m:r>
                            <a:rPr lang="pt-BR" b="0" i="1" smtClean="0"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pt-BR" b="0" i="1" smtClean="0">
                                  <a:effectLst>
                                    <a:outerShdw blurRad="50800" dist="38100" dir="2700000" algn="tl" rotWithShape="0">
                                      <a:prstClr val="black">
                                        <a:alpha val="40000"/>
                                      </a:prst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pt-BR" b="0" i="1" smtClean="0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b="0" i="0" smtClean="0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f>
                                <m:fPr>
                                  <m:ctrlPr>
                                    <a:rPr lang="pt-BR" i="1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num>
                                <m:den>
                                  <m:r>
                                    <a:rPr lang="pt-BR" i="1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pt-BR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778" y="1718810"/>
                <a:ext cx="1568250" cy="609077"/>
              </a:xfrm>
              <a:prstGeom prst="rect">
                <a:avLst/>
              </a:prstGeom>
              <a:blipFill rotWithShape="0">
                <a:blip r:embed="rId3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1061610" y="2753925"/>
                <a:ext cx="1994585" cy="427746"/>
              </a:xfrm>
              <a:prstGeom prst="rect">
                <a:avLst/>
              </a:prstGeom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610" y="2753925"/>
                <a:ext cx="1994585" cy="4277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RLE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4580912" y="2368154"/>
                <a:ext cx="4244624" cy="60907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912" y="2368154"/>
                <a:ext cx="4244624" cy="6090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ergaminho horizontal 2"/>
          <p:cNvSpPr/>
          <p:nvPr/>
        </p:nvSpPr>
        <p:spPr>
          <a:xfrm>
            <a:off x="296525" y="3564015"/>
            <a:ext cx="4545506" cy="810090"/>
          </a:xfrm>
          <a:prstGeom prst="horizontalScrol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800000"/>
                </a:solidFill>
              </a:rPr>
              <a:t>Case 1: condução contínua na carga.</a:t>
            </a:r>
            <a:endParaRPr lang="pt-BR" b="1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323477" y="4571783"/>
                <a:ext cx="953338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b="0" i="1" smtClean="0"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fName>
                        <m:e>
                          <m:r>
                            <a:rPr lang="pt-BR" b="0" i="1" smtClean="0"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</m:func>
                    </m:oMath>
                  </m:oMathPara>
                </a14:m>
                <a:endParaRPr lang="pt-BR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77" y="4571783"/>
                <a:ext cx="95333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ângulo 14"/>
              <p:cNvSpPr/>
              <p:nvPr/>
            </p:nvSpPr>
            <p:spPr>
              <a:xfrm>
                <a:off x="1881669" y="4571783"/>
                <a:ext cx="2960362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</a:t>
                </a:r>
                <a:r>
                  <a:rPr lang="pt-BR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orrente média na carga  </a:t>
                </a:r>
                <a14:m>
                  <m:oMath xmlns:m="http://schemas.openxmlformats.org/officeDocument/2006/math">
                    <m:r>
                      <a:rPr lang="pt-BR" b="0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pt-BR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Retâ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669" y="4571783"/>
                <a:ext cx="296036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062" t="-11475" b="-327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ângulo 15"/>
              <p:cNvSpPr/>
              <p:nvPr/>
            </p:nvSpPr>
            <p:spPr>
              <a:xfrm>
                <a:off x="1061610" y="5262145"/>
                <a:ext cx="3334503" cy="7085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effectLst>
                                    <a:outerShdw blurRad="50800" dist="38100" dir="2700000" algn="tl" rotWithShape="0">
                                      <a:prstClr val="black">
                                        <a:alpha val="40000"/>
                                      </a:prst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Retâ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610" y="5262145"/>
                <a:ext cx="3334503" cy="70859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6012160" y="3644657"/>
            <a:ext cx="265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 regime permanente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ângulo 16"/>
              <p:cNvSpPr/>
              <p:nvPr/>
            </p:nvSpPr>
            <p:spPr>
              <a:xfrm>
                <a:off x="6458187" y="4112834"/>
                <a:ext cx="1763240" cy="3693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dirty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l-GR" i="1" dirty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(0)=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187" y="4112834"/>
                <a:ext cx="1763240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5652120" y="4813915"/>
                <a:ext cx="3073598" cy="90960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813915"/>
                <a:ext cx="3073598" cy="9096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eta dobrada 18"/>
          <p:cNvSpPr/>
          <p:nvPr/>
        </p:nvSpPr>
        <p:spPr>
          <a:xfrm flipV="1">
            <a:off x="345125" y="5138793"/>
            <a:ext cx="495055" cy="585065"/>
          </a:xfrm>
          <a:prstGeom prst="ben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Seta para baixo 19"/>
          <p:cNvSpPr/>
          <p:nvPr/>
        </p:nvSpPr>
        <p:spPr>
          <a:xfrm>
            <a:off x="7137285" y="4497340"/>
            <a:ext cx="202522" cy="316575"/>
          </a:xfrm>
          <a:prstGeom prst="downArrow">
            <a:avLst/>
          </a:prstGeom>
          <a:solidFill>
            <a:srgbClr val="52F8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3411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RLE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31540" y="1628800"/>
                <a:ext cx="2136739" cy="818366"/>
              </a:xfrm>
              <a:prstGeom prst="rect">
                <a:avLst/>
              </a:prstGeom>
              <a:solidFill>
                <a:srgbClr val="52F8FC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nary>
                                <m:nary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nary>
                            </m:e>
                          </m:d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1628800"/>
                <a:ext cx="2136739" cy="818366"/>
              </a:xfrm>
              <a:prstGeom prst="rect">
                <a:avLst/>
              </a:prstGeom>
              <a:blipFill rotWithShape="0">
                <a:blip r:embed="rId3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3494364" y="1756142"/>
                <a:ext cx="2155270" cy="563680"/>
              </a:xfrm>
              <a:prstGeom prst="rect">
                <a:avLst/>
              </a:prstGeom>
              <a:solidFill>
                <a:srgbClr val="52F8FC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pt-BR"/>
                </a:defPPr>
                <a:lvl1pPr>
                  <a:defRPr b="1"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sub>
                            <m:sup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pt-BR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sub>
                            <m:sup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364" y="1756142"/>
                <a:ext cx="2155270" cy="5636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6687235" y="1738734"/>
                <a:ext cx="1760354" cy="598497"/>
              </a:xfrm>
              <a:prstGeom prst="rect">
                <a:avLst/>
              </a:prstGeom>
              <a:solidFill>
                <a:srgbClr val="52F8FC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pt-BR"/>
                </a:defPPr>
                <a:lvl1pPr>
                  <a:defRPr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235" y="1738734"/>
                <a:ext cx="1760354" cy="5984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ergaminho horizontal 15"/>
          <p:cNvSpPr/>
          <p:nvPr/>
        </p:nvSpPr>
        <p:spPr>
          <a:xfrm>
            <a:off x="206514" y="2843935"/>
            <a:ext cx="4815535" cy="810090"/>
          </a:xfrm>
          <a:prstGeom prst="horizontalScrol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800000"/>
                </a:solidFill>
              </a:rPr>
              <a:t>Case 2: condução descontínua na carga.</a:t>
            </a:r>
            <a:endParaRPr lang="pt-BR" b="1" dirty="0">
              <a:solidFill>
                <a:srgbClr val="800000"/>
              </a:solidFill>
            </a:endParaRPr>
          </a:p>
        </p:txBody>
      </p:sp>
      <p:sp>
        <p:nvSpPr>
          <p:cNvPr id="4" name="Bisel 3"/>
          <p:cNvSpPr/>
          <p:nvPr/>
        </p:nvSpPr>
        <p:spPr>
          <a:xfrm>
            <a:off x="971598" y="4734145"/>
            <a:ext cx="3285365" cy="630070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800000"/>
                </a:solidFill>
              </a:rPr>
              <a:t>A corrente flui entre </a:t>
            </a:r>
            <a:r>
              <a:rPr lang="el-GR" b="1" dirty="0" smtClean="0">
                <a:solidFill>
                  <a:srgbClr val="800000"/>
                </a:solidFill>
              </a:rPr>
              <a:t>α</a:t>
            </a:r>
            <a:r>
              <a:rPr lang="pt-BR" b="1" dirty="0" smtClean="0">
                <a:solidFill>
                  <a:srgbClr val="800000"/>
                </a:solidFill>
              </a:rPr>
              <a:t> e </a:t>
            </a:r>
            <a:r>
              <a:rPr lang="pt-BR" b="1" dirty="0" smtClean="0">
                <a:solidFill>
                  <a:srgbClr val="800000"/>
                </a:solidFill>
                <a:sym typeface="Symbol" panose="05050102010706020507" pitchFamily="18" charset="2"/>
              </a:rPr>
              <a:t>...</a:t>
            </a:r>
            <a:endParaRPr lang="pt-BR" b="1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6417205" y="3977235"/>
                <a:ext cx="1462772" cy="610936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205" y="3977235"/>
                <a:ext cx="1462772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Fluxograma: Fita perfurada 24"/>
              <p:cNvSpPr/>
              <p:nvPr/>
            </p:nvSpPr>
            <p:spPr>
              <a:xfrm>
                <a:off x="5618421" y="2894446"/>
                <a:ext cx="3060340" cy="759579"/>
              </a:xfrm>
              <a:prstGeom prst="flowChartPunchedTap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 smtClean="0"/>
                  <a:t>Ângulo no qual </a:t>
                </a:r>
                <a14:m>
                  <m:oMath xmlns:m="http://schemas.openxmlformats.org/officeDocument/2006/math">
                    <m:r>
                      <a:rPr lang="pt-BR" b="1" i="1" smtClean="0">
                        <a:latin typeface="Cambria Math" panose="02040503050406030204" pitchFamily="18" charset="0"/>
                      </a:rPr>
                      <m:t>𝑬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pt-B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  <m:r>
                          <a:rPr lang="pt-B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e>
                    </m:func>
                  </m:oMath>
                </a14:m>
                <a:endParaRPr lang="pt-BR" b="1" dirty="0"/>
              </a:p>
            </p:txBody>
          </p:sp>
        </mc:Choice>
        <mc:Fallback xmlns="">
          <p:sp>
            <p:nvSpPr>
              <p:cNvPr id="25" name="Fluxograma: Fita perfurada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421" y="2894446"/>
                <a:ext cx="3060340" cy="759579"/>
              </a:xfrm>
              <a:prstGeom prst="flowChartPunchedTape">
                <a:avLst/>
              </a:prstGeom>
              <a:blipFill rotWithShape="0">
                <a:blip r:embed="rId7"/>
                <a:stretch>
                  <a:fillRect l="-3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ta para baixo 4"/>
          <p:cNvSpPr/>
          <p:nvPr/>
        </p:nvSpPr>
        <p:spPr>
          <a:xfrm>
            <a:off x="6552220" y="3654025"/>
            <a:ext cx="135015" cy="548235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1619873" y="5669958"/>
                <a:ext cx="1988814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b="0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fName>
                      <m:e>
                        <m:r>
                          <a:rPr lang="pt-BR" b="0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0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pt-BR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r>
                      <a:rPr lang="pt-BR" b="0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pt-BR" b="0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pt-BR" b="0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pt-BR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873" y="5669958"/>
                <a:ext cx="1988814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1475" b="-327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566555" y="3842229"/>
                <a:ext cx="4244624" cy="60907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55" y="3842229"/>
                <a:ext cx="4244624" cy="6090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5202070" y="5181337"/>
                <a:ext cx="3383875" cy="7085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l-GR" i="1" smtClean="0">
                                  <a:effectLst>
                                    <a:outerShdw blurRad="50800" dist="38100" dir="2700000" algn="tl" rotWithShape="0">
                                      <a:prstClr val="black">
                                        <a:alpha val="40000"/>
                                      </a:prst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070" y="5181337"/>
                <a:ext cx="3383875" cy="70859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56149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8936</TotalTime>
  <Words>222</Words>
  <Application>Microsoft Office PowerPoint</Application>
  <PresentationFormat>Apresentação na tela (4:3)</PresentationFormat>
  <Paragraphs>55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Symbol</vt:lpstr>
      <vt:lpstr>Design padrão</vt:lpstr>
      <vt:lpstr>Universidades de São Paulo Escola de Engenharia de São Carlos Dep. de Eng. Elétrica e de Computação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 Machado</cp:lastModifiedBy>
  <cp:revision>461</cp:revision>
  <dcterms:created xsi:type="dcterms:W3CDTF">2009-04-12T14:29:32Z</dcterms:created>
  <dcterms:modified xsi:type="dcterms:W3CDTF">2020-04-06T13:57:55Z</dcterms:modified>
</cp:coreProperties>
</file>