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52"/>
  </p:notesMasterIdLst>
  <p:handoutMasterIdLst>
    <p:handoutMasterId r:id="rId53"/>
  </p:handoutMasterIdLst>
  <p:sldIdLst>
    <p:sldId id="511" r:id="rId2"/>
    <p:sldId id="595" r:id="rId3"/>
    <p:sldId id="596" r:id="rId4"/>
    <p:sldId id="598" r:id="rId5"/>
    <p:sldId id="594" r:id="rId6"/>
    <p:sldId id="518" r:id="rId7"/>
    <p:sldId id="512" r:id="rId8"/>
    <p:sldId id="513" r:id="rId9"/>
    <p:sldId id="514" r:id="rId10"/>
    <p:sldId id="519" r:id="rId11"/>
    <p:sldId id="521" r:id="rId12"/>
    <p:sldId id="522" r:id="rId13"/>
    <p:sldId id="523" r:id="rId14"/>
    <p:sldId id="524" r:id="rId15"/>
    <p:sldId id="525" r:id="rId16"/>
    <p:sldId id="526" r:id="rId17"/>
    <p:sldId id="563" r:id="rId18"/>
    <p:sldId id="564" r:id="rId19"/>
    <p:sldId id="570" r:id="rId20"/>
    <p:sldId id="565" r:id="rId21"/>
    <p:sldId id="571" r:id="rId22"/>
    <p:sldId id="566" r:id="rId23"/>
    <p:sldId id="572" r:id="rId24"/>
    <p:sldId id="567" r:id="rId25"/>
    <p:sldId id="568" r:id="rId26"/>
    <p:sldId id="573" r:id="rId27"/>
    <p:sldId id="574" r:id="rId28"/>
    <p:sldId id="580" r:id="rId29"/>
    <p:sldId id="581" r:id="rId30"/>
    <p:sldId id="582" r:id="rId31"/>
    <p:sldId id="583" r:id="rId32"/>
    <p:sldId id="527" r:id="rId33"/>
    <p:sldId id="529" r:id="rId34"/>
    <p:sldId id="552" r:id="rId35"/>
    <p:sldId id="553" r:id="rId36"/>
    <p:sldId id="584" r:id="rId37"/>
    <p:sldId id="585" r:id="rId38"/>
    <p:sldId id="532" r:id="rId39"/>
    <p:sldId id="586" r:id="rId40"/>
    <p:sldId id="588" r:id="rId41"/>
    <p:sldId id="589" r:id="rId42"/>
    <p:sldId id="590" r:id="rId43"/>
    <p:sldId id="538" r:id="rId44"/>
    <p:sldId id="558" r:id="rId45"/>
    <p:sldId id="559" r:id="rId46"/>
    <p:sldId id="560" r:id="rId47"/>
    <p:sldId id="561" r:id="rId48"/>
    <p:sldId id="562" r:id="rId49"/>
    <p:sldId id="591" r:id="rId50"/>
    <p:sldId id="593" r:id="rId51"/>
  </p:sldIdLst>
  <p:sldSz cx="9144000" cy="6858000" type="screen4x3"/>
  <p:notesSz cx="7010400" cy="92964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99"/>
    <a:srgbClr val="759AC3"/>
    <a:srgbClr val="A383B5"/>
    <a:srgbClr val="009900"/>
    <a:srgbClr val="FF3300"/>
    <a:srgbClr val="CC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44" autoAdjust="0"/>
    <p:restoredTop sz="94683" autoAdjust="0"/>
  </p:normalViewPr>
  <p:slideViewPr>
    <p:cSldViewPr>
      <p:cViewPr>
        <p:scale>
          <a:sx n="77" d="100"/>
          <a:sy n="77" d="100"/>
        </p:scale>
        <p:origin x="-106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80"/>
    </p:cViewPr>
  </p:sorterViewPr>
  <p:notesViewPr>
    <p:cSldViewPr>
      <p:cViewPr varScale="1">
        <p:scale>
          <a:sx n="53" d="100"/>
          <a:sy n="53" d="100"/>
        </p:scale>
        <p:origin x="-1872" y="-102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eus%20documentos\REYNALDO\educa&#231;&#227;o\IDEB_EM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eus%20documentos\REYNALDO\educa&#231;&#227;o\IDEB_EM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eus%20documentos\REYNALDO\educa&#231;&#227;o\IDEB_EM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eus%20documentos\REYNALDO\educa&#231;&#227;o\IDEB_EM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eus%20documentos\REYNALDO\educa&#231;&#227;o\IDEB_EM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eus%20documentos\REYNALDO\educa&#231;&#227;o\IDEB_EM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eus%20documentos\REYNALDO\educa&#231;&#227;o\IDEB_EM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eus%20documentos\REYNALDO\educa&#231;&#227;o\IDEB_EM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eus%20documentos\REYNALDO\educa&#231;&#227;o\IDEB_EM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eus%20documentos\REYNALDO\educa&#231;&#227;o\IDEB_EM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eus%20documentos\REYNALDO\educa&#231;&#227;o\IDEB_EM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eus%20documentos\REYNALDO\educa&#231;&#227;o\IDEB_E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IDEB 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IDEB AI</c:v>
          </c:tx>
          <c:spPr>
            <a:ln w="38100">
              <a:solidFill>
                <a:schemeClr val="tx2">
                  <a:lumMod val="75000"/>
                </a:schemeClr>
              </a:solidFill>
            </a:ln>
          </c:spP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Plan1!$A$2:$A$10</c:f>
              <c:numCache>
                <c:formatCode>General</c:formatCode>
                <c:ptCount val="9"/>
                <c:pt idx="0">
                  <c:v>1997</c:v>
                </c:pt>
                <c:pt idx="1">
                  <c:v>1999</c:v>
                </c:pt>
                <c:pt idx="2">
                  <c:v>2001</c:v>
                </c:pt>
                <c:pt idx="3">
                  <c:v>2003</c:v>
                </c:pt>
                <c:pt idx="4">
                  <c:v>2005</c:v>
                </c:pt>
                <c:pt idx="5">
                  <c:v>2007</c:v>
                </c:pt>
                <c:pt idx="6">
                  <c:v>2009</c:v>
                </c:pt>
                <c:pt idx="7">
                  <c:v>2011</c:v>
                </c:pt>
                <c:pt idx="8">
                  <c:v>2013</c:v>
                </c:pt>
              </c:numCache>
            </c:numRef>
          </c:cat>
          <c:val>
            <c:numRef>
              <c:f>Plan1!$B$2:$B$10</c:f>
              <c:numCache>
                <c:formatCode>General</c:formatCode>
                <c:ptCount val="9"/>
                <c:pt idx="0">
                  <c:v>3.8</c:v>
                </c:pt>
                <c:pt idx="1">
                  <c:v>3.6</c:v>
                </c:pt>
                <c:pt idx="2">
                  <c:v>3.5</c:v>
                </c:pt>
                <c:pt idx="3">
                  <c:v>3.6</c:v>
                </c:pt>
                <c:pt idx="4">
                  <c:v>3.8</c:v>
                </c:pt>
                <c:pt idx="5">
                  <c:v>4.2</c:v>
                </c:pt>
                <c:pt idx="6">
                  <c:v>4.5999999999999996</c:v>
                </c:pt>
                <c:pt idx="7">
                  <c:v>5</c:v>
                </c:pt>
                <c:pt idx="8">
                  <c:v>5.2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992640"/>
        <c:axId val="90994176"/>
      </c:lineChart>
      <c:catAx>
        <c:axId val="90992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90994176"/>
        <c:crosses val="autoZero"/>
        <c:auto val="1"/>
        <c:lblAlgn val="ctr"/>
        <c:lblOffset val="100"/>
        <c:noMultiLvlLbl val="0"/>
      </c:catAx>
      <c:valAx>
        <c:axId val="90994176"/>
        <c:scaling>
          <c:orientation val="minMax"/>
          <c:max val="6"/>
          <c:min val="3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90992640"/>
        <c:crosses val="autoZero"/>
        <c:crossBetween val="between"/>
        <c:majorUnit val="0.30000000000000032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IDEB -</a:t>
            </a:r>
            <a:r>
              <a:rPr lang="en-US" baseline="0"/>
              <a:t> Anos Iniciais - MG</a:t>
            </a:r>
            <a:endParaRPr lang="en-US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IDEB Anos Iniciais</c:v>
          </c:tx>
          <c:spPr>
            <a:ln w="38100"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</c:spPr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Plan1!$A$80:$A$84</c:f>
              <c:numCache>
                <c:formatCode>General</c:formatCode>
                <c:ptCount val="5"/>
                <c:pt idx="0">
                  <c:v>2005</c:v>
                </c:pt>
                <c:pt idx="1">
                  <c:v>2007</c:v>
                </c:pt>
                <c:pt idx="2">
                  <c:v>2009</c:v>
                </c:pt>
                <c:pt idx="3">
                  <c:v>2011</c:v>
                </c:pt>
                <c:pt idx="4">
                  <c:v>2013</c:v>
                </c:pt>
              </c:numCache>
            </c:numRef>
          </c:cat>
          <c:val>
            <c:numRef>
              <c:f>Plan1!$B$80:$B$84</c:f>
              <c:numCache>
                <c:formatCode>General</c:formatCode>
                <c:ptCount val="5"/>
                <c:pt idx="0">
                  <c:v>4.9000000000000004</c:v>
                </c:pt>
                <c:pt idx="1">
                  <c:v>4.9000000000000004</c:v>
                </c:pt>
                <c:pt idx="2">
                  <c:v>5.8</c:v>
                </c:pt>
                <c:pt idx="3">
                  <c:v>6</c:v>
                </c:pt>
                <c:pt idx="4">
                  <c:v>6.2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024512"/>
        <c:axId val="105030400"/>
      </c:lineChart>
      <c:catAx>
        <c:axId val="105024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105030400"/>
        <c:crosses val="autoZero"/>
        <c:auto val="1"/>
        <c:lblAlgn val="ctr"/>
        <c:lblOffset val="100"/>
        <c:noMultiLvlLbl val="0"/>
      </c:catAx>
      <c:valAx>
        <c:axId val="105030400"/>
        <c:scaling>
          <c:orientation val="minMax"/>
          <c:min val="4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10502451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IDEB - Anos Iniciais - RP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IDEB Anos Iniciais</c:v>
          </c:tx>
          <c:spPr>
            <a:ln w="38100"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</c:spPr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Plan1!$A$80:$A$84</c:f>
              <c:numCache>
                <c:formatCode>General</c:formatCode>
                <c:ptCount val="5"/>
                <c:pt idx="0">
                  <c:v>2005</c:v>
                </c:pt>
                <c:pt idx="1">
                  <c:v>2007</c:v>
                </c:pt>
                <c:pt idx="2">
                  <c:v>2009</c:v>
                </c:pt>
                <c:pt idx="3">
                  <c:v>2011</c:v>
                </c:pt>
                <c:pt idx="4">
                  <c:v>2013</c:v>
                </c:pt>
              </c:numCache>
            </c:numRef>
          </c:cat>
          <c:val>
            <c:numRef>
              <c:f>Plan1!$C$80:$C$84</c:f>
              <c:numCache>
                <c:formatCode>General</c:formatCode>
                <c:ptCount val="5"/>
                <c:pt idx="0">
                  <c:v>4.5999999999999996</c:v>
                </c:pt>
                <c:pt idx="1">
                  <c:v>4.7</c:v>
                </c:pt>
                <c:pt idx="2">
                  <c:v>4.9000000000000004</c:v>
                </c:pt>
                <c:pt idx="3">
                  <c:v>6.1</c:v>
                </c:pt>
                <c:pt idx="4">
                  <c:v>6.1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051648"/>
        <c:axId val="105053184"/>
      </c:lineChart>
      <c:catAx>
        <c:axId val="105051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5053184"/>
        <c:crosses val="autoZero"/>
        <c:auto val="1"/>
        <c:lblAlgn val="ctr"/>
        <c:lblOffset val="100"/>
        <c:noMultiLvlLbl val="0"/>
      </c:catAx>
      <c:valAx>
        <c:axId val="105053184"/>
        <c:scaling>
          <c:orientation val="minMax"/>
          <c:min val="4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505164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Taxa Líquida de Matrícula no Ensino Médio</c:v>
          </c:tx>
          <c:spPr>
            <a:ln w="38100">
              <a:solidFill>
                <a:srgbClr val="00B050"/>
              </a:solidFill>
            </a:ln>
          </c:spPr>
          <c:marker>
            <c:spPr>
              <a:solidFill>
                <a:srgbClr val="00B050"/>
              </a:solidFill>
            </c:spPr>
          </c:marker>
          <c:dLbls>
            <c:txPr>
              <a:bodyPr/>
              <a:lstStyle/>
              <a:p>
                <a:pPr>
                  <a:defRPr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Plan1!$A$87:$A$99</c:f>
              <c:numCache>
                <c:formatCode>General</c:formatCod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numCache>
            </c:numRef>
          </c:cat>
          <c:val>
            <c:numRef>
              <c:f>Plan1!$B$87:$B$99</c:f>
              <c:numCache>
                <c:formatCode>General</c:formatCode>
                <c:ptCount val="13"/>
                <c:pt idx="0">
                  <c:v>38.4</c:v>
                </c:pt>
                <c:pt idx="1">
                  <c:v>41</c:v>
                </c:pt>
                <c:pt idx="2">
                  <c:v>44.4</c:v>
                </c:pt>
                <c:pt idx="3">
                  <c:v>45.3</c:v>
                </c:pt>
                <c:pt idx="4">
                  <c:v>46.6</c:v>
                </c:pt>
                <c:pt idx="5">
                  <c:v>48</c:v>
                </c:pt>
                <c:pt idx="6">
                  <c:v>48.8</c:v>
                </c:pt>
                <c:pt idx="7">
                  <c:v>51.2</c:v>
                </c:pt>
                <c:pt idx="8">
                  <c:v>51.6</c:v>
                </c:pt>
                <c:pt idx="9">
                  <c:v>51.8</c:v>
                </c:pt>
                <c:pt idx="10">
                  <c:v>52</c:v>
                </c:pt>
                <c:pt idx="11">
                  <c:v>54.4</c:v>
                </c:pt>
                <c:pt idx="12">
                  <c:v>55.5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4368"/>
        <c:axId val="83784064"/>
      </c:lineChart>
      <c:catAx>
        <c:axId val="83274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83784064"/>
        <c:crosses val="autoZero"/>
        <c:auto val="1"/>
        <c:lblAlgn val="ctr"/>
        <c:lblOffset val="100"/>
        <c:noMultiLvlLbl val="0"/>
      </c:catAx>
      <c:valAx>
        <c:axId val="83784064"/>
        <c:scaling>
          <c:orientation val="minMax"/>
          <c:min val="3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83274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'2 - Escolaridade por faixas'!$A$9</c:f>
              <c:strCache>
                <c:ptCount val="1"/>
                <c:pt idx="0">
                  <c:v>0 a 4 anos de estudo</c:v>
                </c:pt>
              </c:strCache>
            </c:strRef>
          </c:tx>
          <c:cat>
            <c:strRef>
              <c:f>'2 - Escolaridade por faixas'!$B$8:$U$8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1994*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2000*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'2 - Escolaridade por faixas'!$B$9:$U$9</c:f>
              <c:numCache>
                <c:formatCode>0.00%</c:formatCode>
                <c:ptCount val="20"/>
                <c:pt idx="0">
                  <c:v>0.35930000000000073</c:v>
                </c:pt>
                <c:pt idx="1">
                  <c:v>0.34400000000000008</c:v>
                </c:pt>
                <c:pt idx="2">
                  <c:v>0.33565000000000073</c:v>
                </c:pt>
                <c:pt idx="3">
                  <c:v>0.32730000000000098</c:v>
                </c:pt>
                <c:pt idx="4">
                  <c:v>0.30550000000000038</c:v>
                </c:pt>
                <c:pt idx="5">
                  <c:v>0.30730000000000091</c:v>
                </c:pt>
                <c:pt idx="6">
                  <c:v>0.26750000000000002</c:v>
                </c:pt>
                <c:pt idx="7">
                  <c:v>0.26770000000000005</c:v>
                </c:pt>
                <c:pt idx="8">
                  <c:v>0.23715</c:v>
                </c:pt>
                <c:pt idx="9">
                  <c:v>0.20660000000000001</c:v>
                </c:pt>
                <c:pt idx="10">
                  <c:v>0.20420000000000021</c:v>
                </c:pt>
                <c:pt idx="11">
                  <c:v>0.16600000000000001</c:v>
                </c:pt>
                <c:pt idx="12">
                  <c:v>0.16500000000000001</c:v>
                </c:pt>
                <c:pt idx="13">
                  <c:v>0.14450000000000021</c:v>
                </c:pt>
                <c:pt idx="14">
                  <c:v>0.11840000000000002</c:v>
                </c:pt>
                <c:pt idx="15">
                  <c:v>0.1139</c:v>
                </c:pt>
                <c:pt idx="16">
                  <c:v>9.2300000000000021E-2</c:v>
                </c:pt>
                <c:pt idx="17">
                  <c:v>8.4800000000000028E-2</c:v>
                </c:pt>
                <c:pt idx="18">
                  <c:v>9.1400000000000009E-2</c:v>
                </c:pt>
                <c:pt idx="19">
                  <c:v>9.8000000000000226E-2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'2 - Escolaridade por faixas'!$A$10</c:f>
              <c:strCache>
                <c:ptCount val="1"/>
                <c:pt idx="0">
                  <c:v>5 a 8 anos de estudo</c:v>
                </c:pt>
              </c:strCache>
            </c:strRef>
          </c:tx>
          <c:cat>
            <c:strRef>
              <c:f>'2 - Escolaridade por faixas'!$B$8:$U$8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1994*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2000*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'2 - Escolaridade por faixas'!$B$10:$U$10</c:f>
              <c:numCache>
                <c:formatCode>0.00%</c:formatCode>
                <c:ptCount val="20"/>
                <c:pt idx="0">
                  <c:v>0.34490000000000032</c:v>
                </c:pt>
                <c:pt idx="1">
                  <c:v>0.34230000000000038</c:v>
                </c:pt>
                <c:pt idx="2">
                  <c:v>0.34145000000000031</c:v>
                </c:pt>
                <c:pt idx="3">
                  <c:v>0.34060000000000001</c:v>
                </c:pt>
                <c:pt idx="4">
                  <c:v>0.34460000000000002</c:v>
                </c:pt>
                <c:pt idx="5">
                  <c:v>0.32150000000000073</c:v>
                </c:pt>
                <c:pt idx="6">
                  <c:v>0.32780000000000103</c:v>
                </c:pt>
                <c:pt idx="7">
                  <c:v>0.31110000000000032</c:v>
                </c:pt>
                <c:pt idx="8">
                  <c:v>0.30855000000000032</c:v>
                </c:pt>
                <c:pt idx="9">
                  <c:v>0.30600000000000038</c:v>
                </c:pt>
                <c:pt idx="10">
                  <c:v>0.27050000000000002</c:v>
                </c:pt>
                <c:pt idx="11">
                  <c:v>0.26150000000000001</c:v>
                </c:pt>
                <c:pt idx="12">
                  <c:v>0.2525</c:v>
                </c:pt>
                <c:pt idx="13">
                  <c:v>0.24970000000000037</c:v>
                </c:pt>
                <c:pt idx="14">
                  <c:v>0.24230000000000004</c:v>
                </c:pt>
                <c:pt idx="15">
                  <c:v>0.24740000000000037</c:v>
                </c:pt>
                <c:pt idx="16">
                  <c:v>0.22309999999999999</c:v>
                </c:pt>
                <c:pt idx="17">
                  <c:v>0.21230000000000004</c:v>
                </c:pt>
                <c:pt idx="18">
                  <c:v>0.20525000000000004</c:v>
                </c:pt>
                <c:pt idx="19">
                  <c:v>0.19819999999999999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'2 - Escolaridade por faixas'!$A$11</c:f>
              <c:strCache>
                <c:ptCount val="1"/>
                <c:pt idx="0">
                  <c:v>9 a 11 anos de estudo</c:v>
                </c:pt>
              </c:strCache>
            </c:strRef>
          </c:tx>
          <c:cat>
            <c:strRef>
              <c:f>'2 - Escolaridade por faixas'!$B$8:$U$8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1994*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2000*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'2 - Escolaridade por faixas'!$B$11:$U$11</c:f>
              <c:numCache>
                <c:formatCode>0.00%</c:formatCode>
                <c:ptCount val="20"/>
                <c:pt idx="0">
                  <c:v>0.23019999999999999</c:v>
                </c:pt>
                <c:pt idx="1">
                  <c:v>0.24810000000000001</c:v>
                </c:pt>
                <c:pt idx="2">
                  <c:v>0.24935000000000004</c:v>
                </c:pt>
                <c:pt idx="3">
                  <c:v>0.25060000000000004</c:v>
                </c:pt>
                <c:pt idx="4">
                  <c:v>0.27790000000000031</c:v>
                </c:pt>
                <c:pt idx="5">
                  <c:v>0.28740000000000032</c:v>
                </c:pt>
                <c:pt idx="6">
                  <c:v>0.31820000000000032</c:v>
                </c:pt>
                <c:pt idx="7">
                  <c:v>0.32990000000000103</c:v>
                </c:pt>
                <c:pt idx="8">
                  <c:v>0.35635000000000072</c:v>
                </c:pt>
                <c:pt idx="9">
                  <c:v>0.38280000000000103</c:v>
                </c:pt>
                <c:pt idx="10">
                  <c:v>0.40980000000000061</c:v>
                </c:pt>
                <c:pt idx="11">
                  <c:v>0.44500000000000001</c:v>
                </c:pt>
                <c:pt idx="12">
                  <c:v>0.45179999999999998</c:v>
                </c:pt>
                <c:pt idx="13">
                  <c:v>0.46960000000000002</c:v>
                </c:pt>
                <c:pt idx="14">
                  <c:v>0.48970000000000002</c:v>
                </c:pt>
                <c:pt idx="15">
                  <c:v>0.47650000000000031</c:v>
                </c:pt>
                <c:pt idx="16">
                  <c:v>0.50600000000000001</c:v>
                </c:pt>
                <c:pt idx="17">
                  <c:v>0.52770000000000061</c:v>
                </c:pt>
                <c:pt idx="18">
                  <c:v>0.51114999999999999</c:v>
                </c:pt>
                <c:pt idx="19">
                  <c:v>0.49460000000000032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'2 - Escolaridade por faixas'!$A$12</c:f>
              <c:strCache>
                <c:ptCount val="1"/>
                <c:pt idx="0">
                  <c:v>12 anos de estudo ou mais</c:v>
                </c:pt>
              </c:strCache>
            </c:strRef>
          </c:tx>
          <c:cat>
            <c:strRef>
              <c:f>'2 - Escolaridade por faixas'!$B$8:$U$8</c:f>
              <c:strCache>
                <c:ptCount val="20"/>
                <c:pt idx="0">
                  <c:v>1992</c:v>
                </c:pt>
                <c:pt idx="1">
                  <c:v>1993</c:v>
                </c:pt>
                <c:pt idx="2">
                  <c:v>1994*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2000*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strCache>
            </c:strRef>
          </c:cat>
          <c:val>
            <c:numRef>
              <c:f>'2 - Escolaridade por faixas'!$B$12:$U$12</c:f>
              <c:numCache>
                <c:formatCode>0.00%</c:formatCode>
                <c:ptCount val="20"/>
                <c:pt idx="0">
                  <c:v>6.5599999999999992E-2</c:v>
                </c:pt>
                <c:pt idx="1">
                  <c:v>6.5600000000000006E-2</c:v>
                </c:pt>
                <c:pt idx="2">
                  <c:v>7.3550000000000004E-2</c:v>
                </c:pt>
                <c:pt idx="3">
                  <c:v>8.1500000000000045E-2</c:v>
                </c:pt>
                <c:pt idx="4">
                  <c:v>7.1999999999999995E-2</c:v>
                </c:pt>
                <c:pt idx="5">
                  <c:v>8.3700000000000066E-2</c:v>
                </c:pt>
                <c:pt idx="6">
                  <c:v>8.6500000000000007E-2</c:v>
                </c:pt>
                <c:pt idx="7">
                  <c:v>9.1400000000000009E-2</c:v>
                </c:pt>
                <c:pt idx="8">
                  <c:v>9.8000000000000226E-2</c:v>
                </c:pt>
                <c:pt idx="9">
                  <c:v>0.10460000000000012</c:v>
                </c:pt>
                <c:pt idx="10">
                  <c:v>0.11550000000000002</c:v>
                </c:pt>
                <c:pt idx="11">
                  <c:v>0.1275</c:v>
                </c:pt>
                <c:pt idx="12">
                  <c:v>0.13070000000000001</c:v>
                </c:pt>
                <c:pt idx="13">
                  <c:v>0.1361</c:v>
                </c:pt>
                <c:pt idx="14">
                  <c:v>0.14950000000000024</c:v>
                </c:pt>
                <c:pt idx="15">
                  <c:v>0.1623</c:v>
                </c:pt>
                <c:pt idx="16">
                  <c:v>0.17850000000000021</c:v>
                </c:pt>
                <c:pt idx="17">
                  <c:v>0.17510000000000001</c:v>
                </c:pt>
                <c:pt idx="18">
                  <c:v>0.19214999999999999</c:v>
                </c:pt>
                <c:pt idx="19">
                  <c:v>0.20920000000000033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823616"/>
        <c:axId val="83825408"/>
      </c:lineChart>
      <c:catAx>
        <c:axId val="83823616"/>
        <c:scaling>
          <c:orientation val="minMax"/>
        </c:scaling>
        <c:delete val="0"/>
        <c:axPos val="b"/>
        <c:majorTickMark val="none"/>
        <c:minorTickMark val="none"/>
        <c:tickLblPos val="nextTo"/>
        <c:crossAx val="83825408"/>
        <c:crosses val="autoZero"/>
        <c:auto val="1"/>
        <c:lblAlgn val="ctr"/>
        <c:lblOffset val="100"/>
        <c:noMultiLvlLbl val="0"/>
      </c:catAx>
      <c:valAx>
        <c:axId val="83825408"/>
        <c:scaling>
          <c:orientation val="minMax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spPr>
          <a:ln w="9525">
            <a:noFill/>
          </a:ln>
        </c:spPr>
        <c:crossAx val="8382361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dirty="0"/>
              <a:t>IDEB 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IDEB AF</c:v>
          </c:tx>
          <c:spPr>
            <a:ln w="38100">
              <a:solidFill>
                <a:schemeClr val="tx2">
                  <a:lumMod val="75000"/>
                </a:schemeClr>
              </a:solidFill>
            </a:ln>
          </c:spPr>
          <c:dLbls>
            <c:spPr>
              <a:ln w="28575"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Plan1!$A$2:$A$10</c:f>
              <c:numCache>
                <c:formatCode>General</c:formatCode>
                <c:ptCount val="9"/>
                <c:pt idx="0">
                  <c:v>1997</c:v>
                </c:pt>
                <c:pt idx="1">
                  <c:v>1999</c:v>
                </c:pt>
                <c:pt idx="2">
                  <c:v>2001</c:v>
                </c:pt>
                <c:pt idx="3">
                  <c:v>2003</c:v>
                </c:pt>
                <c:pt idx="4">
                  <c:v>2005</c:v>
                </c:pt>
                <c:pt idx="5">
                  <c:v>2007</c:v>
                </c:pt>
                <c:pt idx="6">
                  <c:v>2009</c:v>
                </c:pt>
                <c:pt idx="7">
                  <c:v>2011</c:v>
                </c:pt>
                <c:pt idx="8">
                  <c:v>2013</c:v>
                </c:pt>
              </c:numCache>
            </c:numRef>
          </c:cat>
          <c:val>
            <c:numRef>
              <c:f>Plan1!$C$2:$C$10</c:f>
              <c:numCache>
                <c:formatCode>General</c:formatCode>
                <c:ptCount val="9"/>
                <c:pt idx="0">
                  <c:v>3.9</c:v>
                </c:pt>
                <c:pt idx="1">
                  <c:v>3.7</c:v>
                </c:pt>
                <c:pt idx="2">
                  <c:v>3.7</c:v>
                </c:pt>
                <c:pt idx="3">
                  <c:v>3.6</c:v>
                </c:pt>
                <c:pt idx="4">
                  <c:v>3.5</c:v>
                </c:pt>
                <c:pt idx="5">
                  <c:v>3.8</c:v>
                </c:pt>
                <c:pt idx="6">
                  <c:v>4</c:v>
                </c:pt>
                <c:pt idx="7">
                  <c:v>4.0999999999999996</c:v>
                </c:pt>
                <c:pt idx="8">
                  <c:v>4.2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015424"/>
        <c:axId val="91021312"/>
      </c:lineChart>
      <c:catAx>
        <c:axId val="91015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91021312"/>
        <c:crosses val="autoZero"/>
        <c:auto val="1"/>
        <c:lblAlgn val="ctr"/>
        <c:lblOffset val="100"/>
        <c:noMultiLvlLbl val="0"/>
      </c:catAx>
      <c:valAx>
        <c:axId val="91021312"/>
        <c:scaling>
          <c:orientation val="minMax"/>
          <c:max val="5"/>
          <c:min val="3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91015424"/>
        <c:crosses val="autoZero"/>
        <c:crossBetween val="between"/>
        <c:majorUnit val="0.30000000000000032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dirty="0"/>
              <a:t>IDEB 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IDEB EM</c:v>
          </c:tx>
          <c:spPr>
            <a:ln w="38100">
              <a:solidFill>
                <a:schemeClr val="tx2">
                  <a:lumMod val="75000"/>
                </a:schemeClr>
              </a:solidFill>
            </a:ln>
          </c:spP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Plan1!$A$2:$A$10</c:f>
              <c:numCache>
                <c:formatCode>General</c:formatCode>
                <c:ptCount val="9"/>
                <c:pt idx="0">
                  <c:v>1997</c:v>
                </c:pt>
                <c:pt idx="1">
                  <c:v>1999</c:v>
                </c:pt>
                <c:pt idx="2">
                  <c:v>2001</c:v>
                </c:pt>
                <c:pt idx="3">
                  <c:v>2003</c:v>
                </c:pt>
                <c:pt idx="4">
                  <c:v>2005</c:v>
                </c:pt>
                <c:pt idx="5">
                  <c:v>2007</c:v>
                </c:pt>
                <c:pt idx="6">
                  <c:v>2009</c:v>
                </c:pt>
                <c:pt idx="7">
                  <c:v>2011</c:v>
                </c:pt>
                <c:pt idx="8">
                  <c:v>2013</c:v>
                </c:pt>
              </c:numCache>
            </c:numRef>
          </c:cat>
          <c:val>
            <c:numRef>
              <c:f>Plan1!$D$2:$D$10</c:f>
              <c:numCache>
                <c:formatCode>General</c:formatCode>
                <c:ptCount val="9"/>
                <c:pt idx="0">
                  <c:v>4</c:v>
                </c:pt>
                <c:pt idx="1">
                  <c:v>3.6</c:v>
                </c:pt>
                <c:pt idx="2">
                  <c:v>3.6</c:v>
                </c:pt>
                <c:pt idx="3">
                  <c:v>3.6</c:v>
                </c:pt>
                <c:pt idx="4">
                  <c:v>3.4</c:v>
                </c:pt>
                <c:pt idx="5">
                  <c:v>3.5</c:v>
                </c:pt>
                <c:pt idx="6">
                  <c:v>3.6</c:v>
                </c:pt>
                <c:pt idx="7">
                  <c:v>3.7</c:v>
                </c:pt>
                <c:pt idx="8">
                  <c:v>3.7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050752"/>
        <c:axId val="91052288"/>
      </c:lineChart>
      <c:catAx>
        <c:axId val="91050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91052288"/>
        <c:crosses val="autoZero"/>
        <c:auto val="1"/>
        <c:lblAlgn val="ctr"/>
        <c:lblOffset val="100"/>
        <c:noMultiLvlLbl val="0"/>
      </c:catAx>
      <c:valAx>
        <c:axId val="91052288"/>
        <c:scaling>
          <c:orientation val="minMax"/>
          <c:max val="5"/>
          <c:min val="3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91050752"/>
        <c:crosses val="autoZero"/>
        <c:crossBetween val="between"/>
        <c:majorUnit val="0.30000000000000032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dirty="0"/>
              <a:t>Língua Portuguesa </a:t>
            </a:r>
            <a:r>
              <a:rPr lang="pt-BR" dirty="0" smtClean="0"/>
              <a:t>- Anos </a:t>
            </a:r>
            <a:r>
              <a:rPr lang="pt-BR" dirty="0"/>
              <a:t>Iniciais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Língua Portuguesa AI</c:v>
          </c:tx>
          <c:spPr>
            <a:ln w="38100"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</c:spPr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Plan1!$A$2:$A$10</c:f>
              <c:numCache>
                <c:formatCode>General</c:formatCode>
                <c:ptCount val="9"/>
                <c:pt idx="0">
                  <c:v>1997</c:v>
                </c:pt>
                <c:pt idx="1">
                  <c:v>1999</c:v>
                </c:pt>
                <c:pt idx="2">
                  <c:v>2001</c:v>
                </c:pt>
                <c:pt idx="3">
                  <c:v>2003</c:v>
                </c:pt>
                <c:pt idx="4">
                  <c:v>2005</c:v>
                </c:pt>
                <c:pt idx="5">
                  <c:v>2007</c:v>
                </c:pt>
                <c:pt idx="6">
                  <c:v>2009</c:v>
                </c:pt>
                <c:pt idx="7">
                  <c:v>2011</c:v>
                </c:pt>
                <c:pt idx="8">
                  <c:v>2013</c:v>
                </c:pt>
              </c:numCache>
            </c:numRef>
          </c:cat>
          <c:val>
            <c:numRef>
              <c:f>Plan1!$E$2:$E$10</c:f>
              <c:numCache>
                <c:formatCode>General</c:formatCode>
                <c:ptCount val="9"/>
                <c:pt idx="0">
                  <c:v>186.5</c:v>
                </c:pt>
                <c:pt idx="1">
                  <c:v>170.7</c:v>
                </c:pt>
                <c:pt idx="2">
                  <c:v>165.1</c:v>
                </c:pt>
                <c:pt idx="3">
                  <c:v>169.4</c:v>
                </c:pt>
                <c:pt idx="4">
                  <c:v>172.3</c:v>
                </c:pt>
                <c:pt idx="5">
                  <c:v>175.8</c:v>
                </c:pt>
                <c:pt idx="6">
                  <c:v>184.3</c:v>
                </c:pt>
                <c:pt idx="7">
                  <c:v>190.6</c:v>
                </c:pt>
                <c:pt idx="8">
                  <c:v>195.9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082112"/>
        <c:axId val="91092096"/>
      </c:lineChart>
      <c:catAx>
        <c:axId val="91082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91092096"/>
        <c:crosses val="autoZero"/>
        <c:auto val="1"/>
        <c:lblAlgn val="ctr"/>
        <c:lblOffset val="100"/>
        <c:noMultiLvlLbl val="0"/>
      </c:catAx>
      <c:valAx>
        <c:axId val="91092096"/>
        <c:scaling>
          <c:orientation val="minMax"/>
          <c:min val="1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9108211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dirty="0"/>
              <a:t>Língua Portuguesa </a:t>
            </a:r>
            <a:r>
              <a:rPr lang="pt-BR" dirty="0" smtClean="0"/>
              <a:t> -  Anos </a:t>
            </a:r>
            <a:r>
              <a:rPr lang="pt-BR" dirty="0"/>
              <a:t>Finais 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6390638402944136E-2"/>
          <c:y val="0.11860613503495172"/>
          <c:w val="0.73223014889903359"/>
          <c:h val="0.80837720465674645"/>
        </c:manualLayout>
      </c:layout>
      <c:lineChart>
        <c:grouping val="standard"/>
        <c:varyColors val="0"/>
        <c:ser>
          <c:idx val="0"/>
          <c:order val="0"/>
          <c:tx>
            <c:v>Língua Portuguesa AF</c:v>
          </c:tx>
          <c:spPr>
            <a:ln w="38100"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</c:spPr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Plan1!$A$2:$A$10</c:f>
              <c:numCache>
                <c:formatCode>General</c:formatCode>
                <c:ptCount val="9"/>
                <c:pt idx="0">
                  <c:v>1997</c:v>
                </c:pt>
                <c:pt idx="1">
                  <c:v>1999</c:v>
                </c:pt>
                <c:pt idx="2">
                  <c:v>2001</c:v>
                </c:pt>
                <c:pt idx="3">
                  <c:v>2003</c:v>
                </c:pt>
                <c:pt idx="4">
                  <c:v>2005</c:v>
                </c:pt>
                <c:pt idx="5">
                  <c:v>2007</c:v>
                </c:pt>
                <c:pt idx="6">
                  <c:v>2009</c:v>
                </c:pt>
                <c:pt idx="7">
                  <c:v>2011</c:v>
                </c:pt>
                <c:pt idx="8">
                  <c:v>2013</c:v>
                </c:pt>
              </c:numCache>
            </c:numRef>
          </c:cat>
          <c:val>
            <c:numRef>
              <c:f>Plan1!$F$2:$F$10</c:f>
              <c:numCache>
                <c:formatCode>General</c:formatCode>
                <c:ptCount val="9"/>
                <c:pt idx="0">
                  <c:v>250</c:v>
                </c:pt>
                <c:pt idx="1">
                  <c:v>232.9</c:v>
                </c:pt>
                <c:pt idx="2">
                  <c:v>235.2</c:v>
                </c:pt>
                <c:pt idx="3">
                  <c:v>232</c:v>
                </c:pt>
                <c:pt idx="4">
                  <c:v>231.9</c:v>
                </c:pt>
                <c:pt idx="5">
                  <c:v>234.6</c:v>
                </c:pt>
                <c:pt idx="6">
                  <c:v>244</c:v>
                </c:pt>
                <c:pt idx="7">
                  <c:v>243</c:v>
                </c:pt>
                <c:pt idx="8">
                  <c:v>245.8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620672"/>
        <c:axId val="92622208"/>
      </c:lineChart>
      <c:catAx>
        <c:axId val="92620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92622208"/>
        <c:crosses val="autoZero"/>
        <c:auto val="1"/>
        <c:lblAlgn val="ctr"/>
        <c:lblOffset val="100"/>
        <c:noMultiLvlLbl val="0"/>
      </c:catAx>
      <c:valAx>
        <c:axId val="92622208"/>
        <c:scaling>
          <c:orientation val="minMax"/>
          <c:min val="22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926206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noProof="0" dirty="0" smtClean="0"/>
              <a:t>Língua</a:t>
            </a:r>
            <a:r>
              <a:rPr lang="en-US" dirty="0" smtClean="0"/>
              <a:t> Portuguesa - </a:t>
            </a:r>
            <a:r>
              <a:rPr lang="pt-BR" noProof="0" dirty="0" smtClean="0"/>
              <a:t>Ensino</a:t>
            </a:r>
            <a:r>
              <a:rPr lang="en-US" dirty="0" smtClean="0"/>
              <a:t> </a:t>
            </a:r>
            <a:r>
              <a:rPr lang="pt-BR" noProof="0" dirty="0" smtClean="0"/>
              <a:t>Médio</a:t>
            </a:r>
            <a:endParaRPr lang="pt-BR" noProof="0" dirty="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Língua Portuguesa EM</c:v>
          </c:tx>
          <c:spPr>
            <a:ln w="38100"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</c:spPr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Plan1!$A$2:$A$10</c:f>
              <c:numCache>
                <c:formatCode>General</c:formatCode>
                <c:ptCount val="9"/>
                <c:pt idx="0">
                  <c:v>1997</c:v>
                </c:pt>
                <c:pt idx="1">
                  <c:v>1999</c:v>
                </c:pt>
                <c:pt idx="2">
                  <c:v>2001</c:v>
                </c:pt>
                <c:pt idx="3">
                  <c:v>2003</c:v>
                </c:pt>
                <c:pt idx="4">
                  <c:v>2005</c:v>
                </c:pt>
                <c:pt idx="5">
                  <c:v>2007</c:v>
                </c:pt>
                <c:pt idx="6">
                  <c:v>2009</c:v>
                </c:pt>
                <c:pt idx="7">
                  <c:v>2011</c:v>
                </c:pt>
                <c:pt idx="8">
                  <c:v>2013</c:v>
                </c:pt>
              </c:numCache>
            </c:numRef>
          </c:cat>
          <c:val>
            <c:numRef>
              <c:f>Plan1!$G$2:$G$10</c:f>
              <c:numCache>
                <c:formatCode>General</c:formatCode>
                <c:ptCount val="9"/>
                <c:pt idx="0">
                  <c:v>283.89999999999969</c:v>
                </c:pt>
                <c:pt idx="1">
                  <c:v>266.60000000000002</c:v>
                </c:pt>
                <c:pt idx="2">
                  <c:v>262.3</c:v>
                </c:pt>
                <c:pt idx="3">
                  <c:v>266.7</c:v>
                </c:pt>
                <c:pt idx="4">
                  <c:v>257.60000000000002</c:v>
                </c:pt>
                <c:pt idx="5">
                  <c:v>261.39999999999969</c:v>
                </c:pt>
                <c:pt idx="6">
                  <c:v>268.8</c:v>
                </c:pt>
                <c:pt idx="7">
                  <c:v>267.60000000000002</c:v>
                </c:pt>
                <c:pt idx="8">
                  <c:v>264.10000000000002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660096"/>
        <c:axId val="92661632"/>
      </c:lineChart>
      <c:catAx>
        <c:axId val="92660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92661632"/>
        <c:crosses val="autoZero"/>
        <c:auto val="1"/>
        <c:lblAlgn val="ctr"/>
        <c:lblOffset val="100"/>
        <c:noMultiLvlLbl val="0"/>
      </c:catAx>
      <c:valAx>
        <c:axId val="92661632"/>
        <c:scaling>
          <c:orientation val="minMax"/>
          <c:min val="25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9266009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noProof="0" dirty="0" smtClean="0"/>
              <a:t>Matemática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pt-BR" noProof="0" dirty="0" smtClean="0"/>
              <a:t>Anos</a:t>
            </a:r>
            <a:r>
              <a:rPr lang="en-US" dirty="0" smtClean="0"/>
              <a:t> </a:t>
            </a:r>
            <a:r>
              <a:rPr lang="pt-BR" noProof="0" dirty="0" smtClean="0"/>
              <a:t>Iniciais</a:t>
            </a:r>
            <a:endParaRPr lang="pt-BR" noProof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8264083158117189E-2"/>
          <c:y val="0.11040342674766949"/>
          <c:w val="0.76777610488158965"/>
          <c:h val="0.82168434322225026"/>
        </c:manualLayout>
      </c:layout>
      <c:lineChart>
        <c:grouping val="standard"/>
        <c:varyColors val="0"/>
        <c:ser>
          <c:idx val="0"/>
          <c:order val="0"/>
          <c:tx>
            <c:v>Matemática AI</c:v>
          </c:tx>
          <c:spPr>
            <a:ln w="38100">
              <a:solidFill>
                <a:srgbClr val="FFC000"/>
              </a:solidFill>
            </a:ln>
          </c:spPr>
          <c:marker>
            <c:spPr>
              <a:solidFill>
                <a:srgbClr val="FFC000"/>
              </a:solidFill>
            </c:spPr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Plan1!$A$2:$A$10</c:f>
              <c:numCache>
                <c:formatCode>General</c:formatCode>
                <c:ptCount val="9"/>
                <c:pt idx="0">
                  <c:v>1997</c:v>
                </c:pt>
                <c:pt idx="1">
                  <c:v>1999</c:v>
                </c:pt>
                <c:pt idx="2">
                  <c:v>2001</c:v>
                </c:pt>
                <c:pt idx="3">
                  <c:v>2003</c:v>
                </c:pt>
                <c:pt idx="4">
                  <c:v>2005</c:v>
                </c:pt>
                <c:pt idx="5">
                  <c:v>2007</c:v>
                </c:pt>
                <c:pt idx="6">
                  <c:v>2009</c:v>
                </c:pt>
                <c:pt idx="7">
                  <c:v>2011</c:v>
                </c:pt>
                <c:pt idx="8">
                  <c:v>2013</c:v>
                </c:pt>
              </c:numCache>
            </c:numRef>
          </c:cat>
          <c:val>
            <c:numRef>
              <c:f>Plan1!$H$2:$H$10</c:f>
              <c:numCache>
                <c:formatCode>General</c:formatCode>
                <c:ptCount val="9"/>
                <c:pt idx="0">
                  <c:v>190.8</c:v>
                </c:pt>
                <c:pt idx="1">
                  <c:v>181</c:v>
                </c:pt>
                <c:pt idx="2">
                  <c:v>176.3</c:v>
                </c:pt>
                <c:pt idx="3">
                  <c:v>177.1</c:v>
                </c:pt>
                <c:pt idx="4">
                  <c:v>182.4</c:v>
                </c:pt>
                <c:pt idx="5">
                  <c:v>193.5</c:v>
                </c:pt>
                <c:pt idx="6">
                  <c:v>204.3</c:v>
                </c:pt>
                <c:pt idx="7">
                  <c:v>209.6</c:v>
                </c:pt>
                <c:pt idx="8">
                  <c:v>211.2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957312"/>
        <c:axId val="92979584"/>
      </c:lineChart>
      <c:catAx>
        <c:axId val="92957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92979584"/>
        <c:crosses val="autoZero"/>
        <c:auto val="1"/>
        <c:lblAlgn val="ctr"/>
        <c:lblOffset val="100"/>
        <c:noMultiLvlLbl val="0"/>
      </c:catAx>
      <c:valAx>
        <c:axId val="929795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9295731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noProof="0" dirty="0" smtClean="0"/>
              <a:t>Matemática - Anos Finais</a:t>
            </a:r>
            <a:endParaRPr lang="pt-BR" noProof="0" dirty="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Matemática AF</c:v>
          </c:tx>
          <c:spPr>
            <a:ln w="38100">
              <a:solidFill>
                <a:srgbClr val="FFC000"/>
              </a:solidFill>
            </a:ln>
          </c:spPr>
          <c:marker>
            <c:spPr>
              <a:solidFill>
                <a:srgbClr val="FFC000"/>
              </a:solidFill>
            </c:spPr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Plan1!$A$2:$A$10</c:f>
              <c:numCache>
                <c:formatCode>General</c:formatCode>
                <c:ptCount val="9"/>
                <c:pt idx="0">
                  <c:v>1997</c:v>
                </c:pt>
                <c:pt idx="1">
                  <c:v>1999</c:v>
                </c:pt>
                <c:pt idx="2">
                  <c:v>2001</c:v>
                </c:pt>
                <c:pt idx="3">
                  <c:v>2003</c:v>
                </c:pt>
                <c:pt idx="4">
                  <c:v>2005</c:v>
                </c:pt>
                <c:pt idx="5">
                  <c:v>2007</c:v>
                </c:pt>
                <c:pt idx="6">
                  <c:v>2009</c:v>
                </c:pt>
                <c:pt idx="7">
                  <c:v>2011</c:v>
                </c:pt>
                <c:pt idx="8">
                  <c:v>2013</c:v>
                </c:pt>
              </c:numCache>
            </c:numRef>
          </c:cat>
          <c:val>
            <c:numRef>
              <c:f>Plan1!$I$2:$I$10</c:f>
              <c:numCache>
                <c:formatCode>General</c:formatCode>
                <c:ptCount val="9"/>
                <c:pt idx="0">
                  <c:v>250</c:v>
                </c:pt>
                <c:pt idx="1">
                  <c:v>246.4</c:v>
                </c:pt>
                <c:pt idx="2">
                  <c:v>243.4</c:v>
                </c:pt>
                <c:pt idx="3">
                  <c:v>245</c:v>
                </c:pt>
                <c:pt idx="4">
                  <c:v>239.5</c:v>
                </c:pt>
                <c:pt idx="5">
                  <c:v>247.4</c:v>
                </c:pt>
                <c:pt idx="6">
                  <c:v>248.7</c:v>
                </c:pt>
                <c:pt idx="7">
                  <c:v>250.6</c:v>
                </c:pt>
                <c:pt idx="8">
                  <c:v>251.5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714048"/>
        <c:axId val="43715584"/>
      </c:lineChart>
      <c:catAx>
        <c:axId val="4371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43715584"/>
        <c:crosses val="autoZero"/>
        <c:auto val="1"/>
        <c:lblAlgn val="ctr"/>
        <c:lblOffset val="100"/>
        <c:noMultiLvlLbl val="0"/>
      </c:catAx>
      <c:valAx>
        <c:axId val="43715584"/>
        <c:scaling>
          <c:orientation val="minMax"/>
          <c:max val="260"/>
          <c:min val="23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43714048"/>
        <c:crosses val="autoZero"/>
        <c:crossBetween val="between"/>
        <c:majorUnit val="5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noProof="0" dirty="0" smtClean="0"/>
              <a:t>Matemática</a:t>
            </a:r>
            <a:r>
              <a:rPr lang="en-US" dirty="0" smtClean="0"/>
              <a:t> – </a:t>
            </a:r>
            <a:r>
              <a:rPr lang="pt-BR" noProof="0" dirty="0" smtClean="0"/>
              <a:t>Ensino</a:t>
            </a:r>
            <a:r>
              <a:rPr lang="en-US" dirty="0" smtClean="0"/>
              <a:t> </a:t>
            </a:r>
            <a:r>
              <a:rPr lang="pt-BR" noProof="0" dirty="0" smtClean="0"/>
              <a:t>Médio</a:t>
            </a:r>
            <a:endParaRPr lang="pt-BR" noProof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9307395561716922E-2"/>
          <c:y val="8.9403561048782165E-2"/>
          <c:w val="0.76527620767852211"/>
          <c:h val="0.81393148857973963"/>
        </c:manualLayout>
      </c:layout>
      <c:lineChart>
        <c:grouping val="standard"/>
        <c:varyColors val="0"/>
        <c:ser>
          <c:idx val="0"/>
          <c:order val="0"/>
          <c:tx>
            <c:v>Matemática EM</c:v>
          </c:tx>
          <c:spPr>
            <a:ln w="38100">
              <a:solidFill>
                <a:srgbClr val="FFC000"/>
              </a:solidFill>
            </a:ln>
          </c:spPr>
          <c:marker>
            <c:spPr>
              <a:solidFill>
                <a:srgbClr val="FFC000"/>
              </a:solidFill>
            </c:spPr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Plan1!$A$2:$A$10</c:f>
              <c:numCache>
                <c:formatCode>General</c:formatCode>
                <c:ptCount val="9"/>
                <c:pt idx="0">
                  <c:v>1997</c:v>
                </c:pt>
                <c:pt idx="1">
                  <c:v>1999</c:v>
                </c:pt>
                <c:pt idx="2">
                  <c:v>2001</c:v>
                </c:pt>
                <c:pt idx="3">
                  <c:v>2003</c:v>
                </c:pt>
                <c:pt idx="4">
                  <c:v>2005</c:v>
                </c:pt>
                <c:pt idx="5">
                  <c:v>2007</c:v>
                </c:pt>
                <c:pt idx="6">
                  <c:v>2009</c:v>
                </c:pt>
                <c:pt idx="7">
                  <c:v>2011</c:v>
                </c:pt>
                <c:pt idx="8">
                  <c:v>2013</c:v>
                </c:pt>
              </c:numCache>
            </c:numRef>
          </c:cat>
          <c:val>
            <c:numRef>
              <c:f>Plan1!$J$2:$J$10</c:f>
              <c:numCache>
                <c:formatCode>General</c:formatCode>
                <c:ptCount val="9"/>
                <c:pt idx="0">
                  <c:v>288.7</c:v>
                </c:pt>
                <c:pt idx="1">
                  <c:v>280.3</c:v>
                </c:pt>
                <c:pt idx="2">
                  <c:v>276.7</c:v>
                </c:pt>
                <c:pt idx="3">
                  <c:v>278.7</c:v>
                </c:pt>
                <c:pt idx="4">
                  <c:v>271.3</c:v>
                </c:pt>
                <c:pt idx="5">
                  <c:v>272.89999999999969</c:v>
                </c:pt>
                <c:pt idx="6">
                  <c:v>274.7</c:v>
                </c:pt>
                <c:pt idx="7">
                  <c:v>273.89999999999969</c:v>
                </c:pt>
                <c:pt idx="8">
                  <c:v>270.2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991488"/>
        <c:axId val="92993024"/>
      </c:lineChart>
      <c:catAx>
        <c:axId val="92991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92993024"/>
        <c:crosses val="autoZero"/>
        <c:auto val="1"/>
        <c:lblAlgn val="ctr"/>
        <c:lblOffset val="100"/>
        <c:noMultiLvlLbl val="0"/>
      </c:catAx>
      <c:valAx>
        <c:axId val="92993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929914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52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53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53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AF4BEAD1-B0D5-4839-A416-8BD916744786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1947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1288" y="0"/>
            <a:ext cx="3065462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42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8875" y="722313"/>
            <a:ext cx="4622800" cy="3465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6788" y="4403725"/>
            <a:ext cx="5083175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154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9038"/>
            <a:ext cx="3065463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4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1288" y="8809038"/>
            <a:ext cx="30654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fld id="{3EB93FC8-E390-437B-A548-D347F49A74E5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6483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52B22B3-277B-4A54-8848-61A1FBA53AA4}" type="slidenum">
              <a:rPr kumimoji="0" lang="pt-BR" altLang="pt-BR" sz="1200" smtClean="0">
                <a:latin typeface="Arial" charset="0"/>
              </a:rPr>
              <a:pPr eaLnBrk="1" hangingPunct="1"/>
              <a:t>1</a:t>
            </a:fld>
            <a:endParaRPr kumimoji="0" lang="pt-BR" altLang="pt-BR" sz="1200" smtClean="0">
              <a:latin typeface="Arial" charset="0"/>
            </a:endParaRPr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0463" y="722313"/>
            <a:ext cx="4621212" cy="3465512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0463" y="722313"/>
            <a:ext cx="4619625" cy="3465512"/>
          </a:xfrm>
          <a:ln/>
        </p:spPr>
      </p:sp>
      <p:sp>
        <p:nvSpPr>
          <p:cNvPr id="6451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pt-BR" smtClean="0"/>
          </a:p>
        </p:txBody>
      </p:sp>
      <p:sp>
        <p:nvSpPr>
          <p:cNvPr id="6451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A37CCB4-275F-4315-9F27-FA75DA8CEEA9}" type="slidenum">
              <a:rPr kumimoji="0" lang="pt-BR" altLang="pt-BR" sz="1200" smtClean="0">
                <a:latin typeface="Arial" charset="0"/>
              </a:rPr>
              <a:pPr eaLnBrk="1" hangingPunct="1"/>
              <a:t>36</a:t>
            </a:fld>
            <a:endParaRPr kumimoji="0" lang="pt-BR" altLang="pt-BR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0463" y="722313"/>
            <a:ext cx="4619625" cy="3465512"/>
          </a:xfrm>
          <a:ln/>
        </p:spPr>
      </p:sp>
      <p:sp>
        <p:nvSpPr>
          <p:cNvPr id="6553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pt-BR" smtClean="0"/>
          </a:p>
        </p:txBody>
      </p:sp>
      <p:sp>
        <p:nvSpPr>
          <p:cNvPr id="65540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22B477F-BC1D-4192-8D49-C4099C65F769}" type="slidenum">
              <a:rPr kumimoji="0" lang="pt-BR" altLang="pt-BR" sz="1200" smtClean="0">
                <a:latin typeface="Arial" charset="0"/>
              </a:rPr>
              <a:pPr eaLnBrk="1" hangingPunct="1"/>
              <a:t>37</a:t>
            </a:fld>
            <a:endParaRPr kumimoji="0" lang="pt-BR" altLang="pt-BR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1CF6D1A-B348-4E65-B7AE-1D017BB62397}" type="slidenum">
              <a:rPr kumimoji="0" lang="pt-BR" altLang="pt-BR" sz="1200" smtClean="0">
                <a:latin typeface="Arial" charset="0"/>
              </a:rPr>
              <a:pPr eaLnBrk="1" hangingPunct="1"/>
              <a:t>42</a:t>
            </a:fld>
            <a:endParaRPr kumimoji="0" lang="pt-BR" altLang="pt-BR" sz="1200" smtClean="0">
              <a:latin typeface="Arial" charset="0"/>
            </a:endParaRPr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0463" y="722313"/>
            <a:ext cx="4619625" cy="3465512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D28E2F3-3AF9-4598-B27D-56B787007C9C}" type="slidenum">
              <a:rPr kumimoji="0" lang="pt-BR" altLang="pt-BR" sz="1200" smtClean="0">
                <a:latin typeface="Arial" charset="0"/>
              </a:rPr>
              <a:pPr eaLnBrk="1" hangingPunct="1"/>
              <a:t>2</a:t>
            </a:fld>
            <a:endParaRPr kumimoji="0" lang="pt-BR" altLang="pt-BR" sz="1200" smtClean="0">
              <a:latin typeface="Arial" charset="0"/>
            </a:endParaRPr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2050" y="723900"/>
            <a:ext cx="4618038" cy="3463925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4B007D2-82C6-45F3-B00C-6A4A3151DF9D}" type="slidenum">
              <a:rPr kumimoji="0" lang="pt-BR" altLang="pt-BR" sz="1200" smtClean="0">
                <a:latin typeface="Arial" charset="0"/>
              </a:rPr>
              <a:pPr eaLnBrk="1" hangingPunct="1"/>
              <a:t>5</a:t>
            </a:fld>
            <a:endParaRPr kumimoji="0" lang="pt-BR" altLang="pt-BR" sz="1200" smtClean="0">
              <a:latin typeface="Arial" charset="0"/>
            </a:endParaRPr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0463" y="722313"/>
            <a:ext cx="4621212" cy="3465512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E022622-0B78-44B5-A53F-FE9035B4E6CC}" type="slidenum">
              <a:rPr kumimoji="0" lang="pt-BR" altLang="pt-BR" sz="1200" smtClean="0">
                <a:latin typeface="Arial" charset="0"/>
              </a:rPr>
              <a:pPr eaLnBrk="1" hangingPunct="1"/>
              <a:t>6</a:t>
            </a:fld>
            <a:endParaRPr kumimoji="0" lang="pt-BR" altLang="pt-BR" sz="1200" smtClean="0">
              <a:latin typeface="Arial" charset="0"/>
            </a:endParaRPr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0463" y="722313"/>
            <a:ext cx="4619625" cy="3465512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11B445B-50DE-4F9D-8605-A04529D5C6B8}" type="slidenum">
              <a:rPr kumimoji="0" lang="pt-BR" altLang="pt-BR" sz="1200" smtClean="0">
                <a:latin typeface="Arial" charset="0"/>
              </a:rPr>
              <a:pPr eaLnBrk="1" hangingPunct="1"/>
              <a:t>10</a:t>
            </a:fld>
            <a:endParaRPr kumimoji="0" lang="pt-BR" altLang="pt-BR" sz="1200" smtClean="0">
              <a:latin typeface="Arial" charset="0"/>
            </a:endParaRPr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0463" y="722313"/>
            <a:ext cx="4619625" cy="3465512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2F0F9C7-C93C-45DA-BEB9-35AD2BF640BE}" type="slidenum">
              <a:rPr kumimoji="0" lang="pt-BR" altLang="pt-BR" sz="1200" smtClean="0">
                <a:latin typeface="Arial" charset="0"/>
              </a:rPr>
              <a:pPr eaLnBrk="1" hangingPunct="1"/>
              <a:t>18</a:t>
            </a:fld>
            <a:endParaRPr kumimoji="0" lang="pt-BR" altLang="pt-BR" sz="1200" smtClean="0">
              <a:latin typeface="Arial" charset="0"/>
            </a:endParaRPr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0463" y="722313"/>
            <a:ext cx="4619625" cy="3465512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D80B1AC-3C24-4392-9949-42D00088E045}" type="slidenum">
              <a:rPr kumimoji="0" lang="pt-BR" altLang="pt-BR" sz="1200" smtClean="0">
                <a:latin typeface="Arial" charset="0"/>
              </a:rPr>
              <a:pPr eaLnBrk="1" hangingPunct="1"/>
              <a:t>26</a:t>
            </a:fld>
            <a:endParaRPr kumimoji="0" lang="pt-BR" altLang="pt-BR" sz="1200" smtClean="0">
              <a:latin typeface="Arial" charset="0"/>
            </a:endParaRPr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0463" y="722313"/>
            <a:ext cx="4619625" cy="3465512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5EC9C62-D42A-46D2-AEDC-60F77BF9F9FE}" type="slidenum">
              <a:rPr kumimoji="0" lang="pt-BR" altLang="pt-BR" sz="1200" smtClean="0">
                <a:latin typeface="Arial" charset="0"/>
              </a:rPr>
              <a:pPr eaLnBrk="1" hangingPunct="1"/>
              <a:t>32</a:t>
            </a:fld>
            <a:endParaRPr kumimoji="0" lang="pt-BR" altLang="pt-BR" sz="1200" smtClean="0">
              <a:latin typeface="Arial" charset="0"/>
            </a:endParaRPr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0463" y="722313"/>
            <a:ext cx="4619625" cy="3465512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2997C01-A710-4CB0-8C4C-400A5ACE8EDB}" type="slidenum">
              <a:rPr kumimoji="0" lang="pt-BR" altLang="pt-BR" sz="1200" smtClean="0">
                <a:latin typeface="Arial" charset="0"/>
              </a:rPr>
              <a:pPr eaLnBrk="1" hangingPunct="1"/>
              <a:t>34</a:t>
            </a:fld>
            <a:endParaRPr kumimoji="0" lang="pt-BR" altLang="pt-BR" sz="1200" smtClean="0">
              <a:latin typeface="Arial" charset="0"/>
            </a:endParaRPr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0463" y="722313"/>
            <a:ext cx="4619625" cy="3465512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49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066800"/>
            <a:ext cx="7772400" cy="2401888"/>
          </a:xfrm>
        </p:spPr>
        <p:txBody>
          <a:bodyPr anchorCtr="1"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58750" name="Rectangle 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73175" y="5257800"/>
            <a:ext cx="6400800" cy="452438"/>
          </a:xfrm>
        </p:spPr>
        <p:txBody>
          <a:bodyPr anchorCtr="1"/>
          <a:lstStyle>
            <a:lvl1pPr marL="0" indent="0" algn="ctr">
              <a:buFont typeface="Wingdings" pitchFamily="2" charset="2"/>
              <a:buNone/>
              <a:defRPr sz="1400"/>
            </a:lvl1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720859617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5EE6A-B5A7-4C23-8E97-5B11952735C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3202886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00800" y="685800"/>
            <a:ext cx="2057400" cy="54102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28600" y="685800"/>
            <a:ext cx="601980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8322F-1563-4B56-8D18-478AC470FE0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6912846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228600" y="685800"/>
            <a:ext cx="8229600" cy="5410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073A5-EFBE-4633-9C03-236A94AC21B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817252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1F71C-F969-49EF-B06C-921A32198A1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1585132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E309B-2DDB-4091-BEA0-6451CBB6DE6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6549359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4196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4C662-0728-4472-8137-929C29EDB0E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2135811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66969-CDD1-4C87-97D0-0097369BB04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9974302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C1FD4-61C9-4971-8839-48040B281E1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86641305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FDE47-540D-4F7B-A53E-4417829187C5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6338055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CE9F3-1E79-4DCE-B2ED-AF919591C54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0070026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5BA38-EF1C-4469-8814-8FBAB7E99B9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0585559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68580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2051" name="Rectangle 3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57727" name="Rectangle 3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163" y="63674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7728" name="Rectangle 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3563" y="63674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7729" name="Rectangle 3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2563" y="63674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</a:defRPr>
            </a:lvl1pPr>
          </a:lstStyle>
          <a:p>
            <a:pPr>
              <a:defRPr/>
            </a:pPr>
            <a:fld id="{DE6801C6-B8BE-468D-88CB-0BD7FCBCAC4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157730" name="Line 34"/>
          <p:cNvSpPr>
            <a:spLocks noChangeShapeType="1"/>
          </p:cNvSpPr>
          <p:nvPr userDrawn="1"/>
        </p:nvSpPr>
        <p:spPr bwMode="auto">
          <a:xfrm>
            <a:off x="7086600" y="6669088"/>
            <a:ext cx="2057400" cy="0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pt-BR" dirty="0"/>
          </a:p>
        </p:txBody>
      </p:sp>
      <p:sp>
        <p:nvSpPr>
          <p:cNvPr id="157731" name="Line 35"/>
          <p:cNvSpPr>
            <a:spLocks noChangeShapeType="1"/>
          </p:cNvSpPr>
          <p:nvPr userDrawn="1"/>
        </p:nvSpPr>
        <p:spPr bwMode="auto">
          <a:xfrm>
            <a:off x="0" y="1295400"/>
            <a:ext cx="6629400" cy="0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</p:sldLayoutIdLst>
  <p:transition>
    <p:rand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1143000"/>
            <a:ext cx="7672388" cy="1998663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4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Panorama das Avaliações e Indicadores Educacionais no Brasil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8737" cy="1223962"/>
          </a:xfrm>
        </p:spPr>
        <p:txBody>
          <a:bodyPr/>
          <a:lstStyle/>
          <a:p>
            <a:pPr eaLnBrk="1" hangingPunct="1">
              <a:spcBef>
                <a:spcPct val="10000"/>
              </a:spcBef>
            </a:pPr>
            <a:r>
              <a:rPr lang="pt-BR" altLang="pt-BR" sz="3200" smtClean="0"/>
              <a:t>Reynaldo Fernandes</a:t>
            </a:r>
          </a:p>
          <a:p>
            <a:pPr eaLnBrk="1" hangingPunct="1">
              <a:spcBef>
                <a:spcPct val="10000"/>
              </a:spcBef>
            </a:pPr>
            <a:r>
              <a:rPr lang="pt-BR" altLang="pt-BR" sz="2400" smtClean="0"/>
              <a:t>Universidade de São Paulo</a:t>
            </a:r>
          </a:p>
          <a:p>
            <a:pPr eaLnBrk="1" hangingPunct="1">
              <a:spcBef>
                <a:spcPct val="10000"/>
              </a:spcBef>
            </a:pPr>
            <a:endParaRPr lang="pt-BR" altLang="pt-BR" sz="320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857375"/>
            <a:ext cx="7127875" cy="178752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 evolução do IDEB o desempenho no SAEB/Prova Brasil é o dominante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285750"/>
            <a:ext cx="8229600" cy="800100"/>
          </a:xfrm>
        </p:spPr>
        <p:txBody>
          <a:bodyPr anchor="ctr"/>
          <a:lstStyle/>
          <a:p>
            <a:pPr eaLnBrk="1" hangingPunct="1"/>
            <a:r>
              <a:rPr lang="pt-BR" altLang="pt-BR" sz="3500" smtClean="0"/>
              <a:t>Desempenho – Série Histórica SAEB/Prova Brasil</a:t>
            </a:r>
          </a:p>
        </p:txBody>
      </p:sp>
      <p:graphicFrame>
        <p:nvGraphicFramePr>
          <p:cNvPr id="7" name="Gráfico 6"/>
          <p:cNvGraphicFramePr/>
          <p:nvPr/>
        </p:nvGraphicFramePr>
        <p:xfrm>
          <a:off x="571472" y="1571612"/>
          <a:ext cx="8215338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476250"/>
            <a:ext cx="8229600" cy="609600"/>
          </a:xfrm>
        </p:spPr>
        <p:txBody>
          <a:bodyPr anchor="ctr"/>
          <a:lstStyle/>
          <a:p>
            <a:pPr eaLnBrk="1" hangingPunct="1"/>
            <a:r>
              <a:rPr lang="pt-BR" altLang="pt-BR" sz="3500" smtClean="0"/>
              <a:t>Desempenho – Série Histórica SAEB/Prova Brasil</a:t>
            </a:r>
          </a:p>
        </p:txBody>
      </p:sp>
      <p:graphicFrame>
        <p:nvGraphicFramePr>
          <p:cNvPr id="4" name="Gráfico 3"/>
          <p:cNvGraphicFramePr/>
          <p:nvPr/>
        </p:nvGraphicFramePr>
        <p:xfrm>
          <a:off x="285720" y="1714488"/>
          <a:ext cx="8715436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476250"/>
            <a:ext cx="8229600" cy="609600"/>
          </a:xfrm>
        </p:spPr>
        <p:txBody>
          <a:bodyPr anchor="ctr"/>
          <a:lstStyle/>
          <a:p>
            <a:pPr eaLnBrk="1" hangingPunct="1"/>
            <a:r>
              <a:rPr lang="pt-BR" altLang="pt-BR" sz="3500" smtClean="0"/>
              <a:t>Desempenho – Série Histórica SAEB/Prova Brasil</a:t>
            </a:r>
          </a:p>
        </p:txBody>
      </p:sp>
      <p:graphicFrame>
        <p:nvGraphicFramePr>
          <p:cNvPr id="4" name="Gráfico 3"/>
          <p:cNvGraphicFramePr/>
          <p:nvPr/>
        </p:nvGraphicFramePr>
        <p:xfrm>
          <a:off x="214282" y="1643050"/>
          <a:ext cx="8786874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476250"/>
            <a:ext cx="8229600" cy="609600"/>
          </a:xfrm>
        </p:spPr>
        <p:txBody>
          <a:bodyPr anchor="ctr"/>
          <a:lstStyle/>
          <a:p>
            <a:pPr eaLnBrk="1" hangingPunct="1"/>
            <a:r>
              <a:rPr lang="pt-BR" altLang="pt-BR" sz="3500" smtClean="0"/>
              <a:t>Desempenho – Série Histórica SAEB/Prova Brasil</a:t>
            </a:r>
          </a:p>
        </p:txBody>
      </p:sp>
      <p:graphicFrame>
        <p:nvGraphicFramePr>
          <p:cNvPr id="10" name="Gráfico 9"/>
          <p:cNvGraphicFramePr/>
          <p:nvPr/>
        </p:nvGraphicFramePr>
        <p:xfrm>
          <a:off x="285720" y="1428736"/>
          <a:ext cx="8358246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476250"/>
            <a:ext cx="8229600" cy="609600"/>
          </a:xfrm>
        </p:spPr>
        <p:txBody>
          <a:bodyPr anchor="ctr"/>
          <a:lstStyle/>
          <a:p>
            <a:pPr eaLnBrk="1" hangingPunct="1"/>
            <a:r>
              <a:rPr lang="pt-BR" altLang="pt-BR" sz="3500" smtClean="0"/>
              <a:t>Desempenho – Série Histórica SAEB/Prova Brasil</a:t>
            </a:r>
          </a:p>
        </p:txBody>
      </p:sp>
      <p:graphicFrame>
        <p:nvGraphicFramePr>
          <p:cNvPr id="4" name="Gráfico 3"/>
          <p:cNvGraphicFramePr/>
          <p:nvPr/>
        </p:nvGraphicFramePr>
        <p:xfrm>
          <a:off x="428596" y="1500174"/>
          <a:ext cx="8501122" cy="4657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549275"/>
            <a:ext cx="8229600" cy="609600"/>
          </a:xfrm>
        </p:spPr>
        <p:txBody>
          <a:bodyPr anchor="ctr"/>
          <a:lstStyle/>
          <a:p>
            <a:pPr eaLnBrk="1" hangingPunct="1"/>
            <a:r>
              <a:rPr lang="pt-BR" altLang="pt-BR" sz="3500" smtClean="0"/>
              <a:t>Desempenho – Série Histórica SAEB/Prova Brasil</a:t>
            </a:r>
          </a:p>
        </p:txBody>
      </p:sp>
      <p:graphicFrame>
        <p:nvGraphicFramePr>
          <p:cNvPr id="4" name="Gráfico 3"/>
          <p:cNvGraphicFramePr/>
          <p:nvPr/>
        </p:nvGraphicFramePr>
        <p:xfrm>
          <a:off x="571472" y="1714488"/>
          <a:ext cx="8286808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341438"/>
            <a:ext cx="7848600" cy="4608512"/>
          </a:xfrm>
        </p:spPr>
        <p:txBody>
          <a:bodyPr/>
          <a:lstStyle/>
          <a:p>
            <a:pPr marL="514350" indent="-514350" algn="just" eaLnBrk="1" hangingPunct="1">
              <a:lnSpc>
                <a:spcPct val="80000"/>
              </a:lnSpc>
              <a:spcBef>
                <a:spcPct val="80000"/>
              </a:spcBef>
              <a:buFont typeface="Arial" charset="0"/>
              <a:buAutoNum type="arabicParenR"/>
            </a:pPr>
            <a:endParaRPr lang="pt-BR" altLang="pt-BR" sz="2800" smtClean="0"/>
          </a:p>
          <a:p>
            <a:pPr marL="514350" indent="-514350" algn="just" eaLnBrk="1" hangingPunct="1">
              <a:lnSpc>
                <a:spcPct val="80000"/>
              </a:lnSpc>
              <a:spcBef>
                <a:spcPct val="80000"/>
              </a:spcBef>
              <a:buFont typeface="Arial" charset="0"/>
              <a:buAutoNum type="arabicParenR"/>
            </a:pPr>
            <a:r>
              <a:rPr lang="pt-BR" altLang="pt-BR" sz="2800" smtClean="0"/>
              <a:t>Por que as notas do SAEB caem nos anos 90?</a:t>
            </a:r>
          </a:p>
          <a:p>
            <a:pPr marL="514350" indent="-514350" algn="just" eaLnBrk="1" hangingPunct="1">
              <a:lnSpc>
                <a:spcPct val="80000"/>
              </a:lnSpc>
              <a:spcBef>
                <a:spcPct val="80000"/>
              </a:spcBef>
              <a:buFont typeface="Arial" charset="0"/>
              <a:buAutoNum type="arabicParenR"/>
            </a:pPr>
            <a:r>
              <a:rPr lang="pt-BR" altLang="pt-BR" sz="2800" smtClean="0"/>
              <a:t>O que determinou, a partir de 2003, o crescimento das notas do SAEB/Prova Brasil nos anos iniciais do ensino fundamental?</a:t>
            </a:r>
          </a:p>
          <a:p>
            <a:pPr marL="514350" indent="-514350" algn="just" eaLnBrk="1" hangingPunct="1">
              <a:lnSpc>
                <a:spcPct val="80000"/>
              </a:lnSpc>
              <a:spcBef>
                <a:spcPct val="80000"/>
              </a:spcBef>
              <a:buFont typeface="Arial" charset="0"/>
              <a:buAutoNum type="arabicParenR"/>
            </a:pPr>
            <a:r>
              <a:rPr lang="pt-BR" altLang="pt-BR" sz="2800" smtClean="0"/>
              <a:t>Por que esse crescimento não se confirmou (ao menos na mesma intensidade) para as outras fases do ensino básico?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5000" b="1"/>
              <a:t>Perguntas Chaves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349500"/>
            <a:ext cx="7127875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queda das notas do SAEB nos anos 90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484313"/>
            <a:ext cx="7567613" cy="446563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mtClean="0"/>
              <a:t>Explicação mais comum: universalização do ensino, com inclusão dos alunos mais carentes</a:t>
            </a:r>
          </a:p>
          <a:p>
            <a:pPr algn="just"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mtClean="0"/>
              <a:t>Queda de desempenho em exames padronizados  em períodos de expansão de matrículas tem sido observado em outros lugares</a:t>
            </a:r>
          </a:p>
          <a:p>
            <a:pPr algn="just"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mtClean="0"/>
              <a:t>Por exemplo, nos EUA, a pontuação média do SAT (em expressão verbal) caiu cerca de meio desvio padrão entre 1963 e 1980, período de forte expansão da proporção de jovens que completam a </a:t>
            </a:r>
            <a:r>
              <a:rPr lang="pt-BR" altLang="pt-BR" i="1" smtClean="0"/>
              <a:t>high school</a:t>
            </a:r>
            <a:r>
              <a:rPr lang="pt-BR" altLang="pt-BR" smtClean="0"/>
              <a:t>  (Hanushek, 1986).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0"/>
            <a:ext cx="9144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4000" b="1"/>
              <a:t>Por que o SAEB “despenca” entre 1995 e 2001?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2800" b="1" i="1" smtClean="0"/>
              <a:t>Indicadores e Avaliação na Educação Básica: Funções do Governo Federal</a:t>
            </a:r>
            <a:endParaRPr lang="pt-BR" altLang="pt-BR" sz="2800" b="1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64575" cy="4972050"/>
          </a:xfrm>
        </p:spPr>
        <p:txBody>
          <a:bodyPr/>
          <a:lstStyle/>
          <a:p>
            <a:pPr marL="869950" lvl="1" indent="-412750" eaLnBrk="1" hangingPunct="1"/>
            <a:r>
              <a:rPr lang="pt-BR" altLang="pt-BR" sz="2400" smtClean="0"/>
              <a:t>Avaliação Diagnóstica: Apenas oferecendo instrumentos (ex: provinha Brasil). </a:t>
            </a:r>
          </a:p>
          <a:p>
            <a:pPr marL="869950" lvl="1" indent="-412750" eaLnBrk="1" hangingPunct="1"/>
            <a:r>
              <a:rPr lang="pt-BR" altLang="pt-BR" sz="2400" smtClean="0"/>
              <a:t>Avaliação Somativa: </a:t>
            </a:r>
          </a:p>
          <a:p>
            <a:pPr marL="1285875" lvl="2" indent="-371475" eaLnBrk="1" hangingPunct="1"/>
            <a:r>
              <a:rPr lang="pt-BR" altLang="pt-BR" sz="2000" smtClean="0"/>
              <a:t>Grandes Exames (SAEB, Prova Brasil, Enem e Pisa)</a:t>
            </a:r>
          </a:p>
          <a:p>
            <a:pPr marL="1285875" lvl="2" indent="-371475" eaLnBrk="1" hangingPunct="1"/>
            <a:r>
              <a:rPr lang="pt-BR" altLang="pt-BR" sz="2000" smtClean="0"/>
              <a:t>Indicadores de Fluxo (aprovação, reprovação e abandono)</a:t>
            </a:r>
          </a:p>
          <a:p>
            <a:pPr marL="1285875" lvl="2" indent="-371475" eaLnBrk="1" hangingPunct="1"/>
            <a:r>
              <a:rPr lang="pt-BR" altLang="pt-BR" sz="2000" smtClean="0">
                <a:solidFill>
                  <a:srgbClr val="FF0000"/>
                </a:solidFill>
              </a:rPr>
              <a:t>IDEB – Principal Indicador </a:t>
            </a:r>
          </a:p>
          <a:p>
            <a:pPr marL="1285875" lvl="2" indent="-371475" eaLnBrk="1" hangingPunct="1"/>
            <a:r>
              <a:rPr lang="pt-BR" altLang="pt-BR" sz="2000" smtClean="0">
                <a:solidFill>
                  <a:srgbClr val="FF3300"/>
                </a:solidFill>
              </a:rPr>
              <a:t>Não há indicadores de valor adicionado para a educação básica</a:t>
            </a:r>
          </a:p>
          <a:p>
            <a:pPr marL="869950" lvl="1" indent="-412750" eaLnBrk="1" hangingPunct="1"/>
            <a:r>
              <a:rPr lang="pt-BR" altLang="pt-BR" sz="2400" smtClean="0"/>
              <a:t>Avaliação Formativa: Não há</a:t>
            </a:r>
          </a:p>
          <a:p>
            <a:pPr marL="869950" lvl="1" indent="-412750" eaLnBrk="1" hangingPunct="1"/>
            <a:r>
              <a:rPr lang="pt-BR" altLang="pt-BR" sz="2400" smtClean="0"/>
              <a:t>Fonte de dados: Exames e Censo Educacional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484313"/>
            <a:ext cx="7567613" cy="446563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z="3200" smtClean="0"/>
              <a:t>Expansão de matrículas e queda de desempenho</a:t>
            </a:r>
          </a:p>
          <a:p>
            <a:pPr lvl="1" algn="just"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z="2800" smtClean="0"/>
              <a:t>Hip 1: a expansão piora a qualidade de ensino (e.g. as matrículas crescem mais rápido do que os recursos)</a:t>
            </a:r>
          </a:p>
          <a:p>
            <a:pPr lvl="1" algn="just"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z="2800" smtClean="0"/>
              <a:t>Hip 2: efeito de composição: o perfil dos alunos que fazem a prova muda.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0"/>
            <a:ext cx="9144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4000" b="1"/>
              <a:t>Por que o SAEB “despenca” entre 1995 e 2001? (continuação)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484313"/>
            <a:ext cx="7567613" cy="446563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mtClean="0"/>
              <a:t>A redução no atraso escolar e da evasão (para as séries mais avançadas)  é muito mais significativa do que a inclusão para explicar a mudança de composição dos alunos que fazem o SAEB. </a:t>
            </a:r>
          </a:p>
          <a:p>
            <a:pPr algn="just"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mtClean="0"/>
              <a:t>Em 1995, 93,9% das crianças de 10 anos de idade freqüentavam a escola. Esse número sobe para  97,6% em 1999</a:t>
            </a:r>
          </a:p>
          <a:p>
            <a:pPr algn="just"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mtClean="0"/>
              <a:t>Nesse período a pontuação do SAEB cai 10 pontos em matemática e 17,5 pontos em leitura.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0"/>
            <a:ext cx="9144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4000" b="1"/>
              <a:t>Por quê o SAEB “despenca” entre 1995 e 2001? (continuação)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341438"/>
            <a:ext cx="7710488" cy="525621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z="2600" smtClean="0"/>
              <a:t>Com a queda da repetência há um “desrepresamento” de alunos atrasados, o que tende a provocar uma onda. No caso, um movimento de redução e posterior aumento nas notas do SAEB</a:t>
            </a:r>
          </a:p>
          <a:p>
            <a:pPr algn="just"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z="2600" smtClean="0"/>
              <a:t>Passada a onda, o nível da proficiência deveria ser inferior ao inicial. O fluxo, no entanto, seria melhor</a:t>
            </a:r>
          </a:p>
          <a:p>
            <a:pPr algn="just"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z="2600" smtClean="0"/>
              <a:t>Para as séries mais avançadas a composição dos alunos muda também devido a redução da evasão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0"/>
            <a:ext cx="91440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4000" b="1"/>
              <a:t>Por quê o SAEB “despenca” entre 1995 e 2001? (continuação)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341438"/>
            <a:ext cx="7710488" cy="525621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80000"/>
              </a:spcBef>
              <a:defRPr/>
            </a:pPr>
            <a:r>
              <a:rPr lang="pt-BR" sz="2500" dirty="0" smtClean="0"/>
              <a:t>Três possibilidades:</a:t>
            </a:r>
          </a:p>
          <a:p>
            <a:pPr marL="514350" indent="-514350" algn="just" eaLnBrk="1" hangingPunct="1">
              <a:lnSpc>
                <a:spcPct val="90000"/>
              </a:lnSpc>
              <a:spcBef>
                <a:spcPct val="80000"/>
              </a:spcBef>
              <a:buFont typeface="+mj-lt"/>
              <a:buAutoNum type="arabicParenR"/>
              <a:defRPr/>
            </a:pPr>
            <a:r>
              <a:rPr lang="pt-BR" sz="2500" dirty="0" smtClean="0"/>
              <a:t>Comparar o desempenho de determinada série ao longo do tempo, independentemente da idade dos alunos (e.g. SAEB/Prova Brasil).</a:t>
            </a:r>
          </a:p>
          <a:p>
            <a:pPr marL="514350" indent="-514350" algn="just" eaLnBrk="1" hangingPunct="1">
              <a:lnSpc>
                <a:spcPct val="90000"/>
              </a:lnSpc>
              <a:spcBef>
                <a:spcPct val="80000"/>
              </a:spcBef>
              <a:buFont typeface="+mj-lt"/>
              <a:buAutoNum type="arabicParenR"/>
              <a:defRPr/>
            </a:pPr>
            <a:r>
              <a:rPr lang="pt-BR" sz="2500" dirty="0" smtClean="0"/>
              <a:t>Comparar o desempenho de gerações sucessivas em determinada idade, independentemente da série cursada (e.g. PISA).</a:t>
            </a:r>
          </a:p>
          <a:p>
            <a:pPr marL="514350" indent="-514350" algn="just" eaLnBrk="1" hangingPunct="1">
              <a:lnSpc>
                <a:spcPct val="90000"/>
              </a:lnSpc>
              <a:spcBef>
                <a:spcPct val="80000"/>
              </a:spcBef>
              <a:buFont typeface="+mj-lt"/>
              <a:buAutoNum type="arabicParenR"/>
              <a:defRPr/>
            </a:pPr>
            <a:r>
              <a:rPr lang="pt-BR" sz="2500" dirty="0" smtClean="0"/>
              <a:t>Comparar o desempenho de gerações sucessivas em determinada série, independentemente do ano que o aluno é testado.</a:t>
            </a:r>
          </a:p>
          <a:p>
            <a:pPr marL="514350" indent="-514350" algn="just" eaLnBrk="1" hangingPunct="1">
              <a:lnSpc>
                <a:spcPct val="90000"/>
              </a:lnSpc>
              <a:spcBef>
                <a:spcPct val="80000"/>
              </a:spcBef>
              <a:buFont typeface="Wingdings" pitchFamily="2" charset="2"/>
              <a:buNone/>
              <a:defRPr/>
            </a:pPr>
            <a:endParaRPr lang="pt-BR" sz="2500" dirty="0" smtClean="0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9144000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3600" b="1"/>
              <a:t>Como avaliar se o desempenho dos estudantes está melhorando ao longo do tempo?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476250"/>
            <a:ext cx="8229600" cy="609600"/>
          </a:xfrm>
        </p:spPr>
        <p:txBody>
          <a:bodyPr anchor="ctr"/>
          <a:lstStyle/>
          <a:p>
            <a:pPr eaLnBrk="1" hangingPunct="1"/>
            <a:r>
              <a:rPr lang="pt-BR" altLang="pt-BR" sz="3500" smtClean="0"/>
              <a:t>Fluxo escolar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187450" y="1341438"/>
          <a:ext cx="6553200" cy="500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Gráfico" r:id="rId3" imgW="3710937" imgH="2834552" progId="Excel.Chart.8">
                  <p:embed/>
                </p:oleObj>
              </mc:Choice>
              <mc:Fallback>
                <p:oleObj name="Gráfico" r:id="rId3" imgW="3710937" imgH="2834552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341438"/>
                        <a:ext cx="6553200" cy="500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50825" y="6381750"/>
            <a:ext cx="4968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400"/>
              <a:t>Fonte: PNAD – IBGE - vários anos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tângulo 2"/>
          <p:cNvSpPr>
            <a:spLocks noChangeArrowheads="1"/>
          </p:cNvSpPr>
          <p:nvPr/>
        </p:nvSpPr>
        <p:spPr bwMode="auto">
          <a:xfrm>
            <a:off x="214313" y="214313"/>
            <a:ext cx="850106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pt-BR" altLang="pt-BR"/>
              <a:t>Desempenho no SAEB: Série X Geração (Fernandes e Natenzon, 2003) </a:t>
            </a: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54138"/>
            <a:ext cx="9144000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349500"/>
            <a:ext cx="7127875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Crescimento do IDEB na Fase Inicial  do EF a partir de 2003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341438"/>
            <a:ext cx="7848600" cy="4608512"/>
          </a:xfrm>
        </p:spPr>
        <p:txBody>
          <a:bodyPr/>
          <a:lstStyle/>
          <a:p>
            <a:pPr algn="just">
              <a:lnSpc>
                <a:spcPct val="80000"/>
              </a:lnSpc>
              <a:spcBef>
                <a:spcPct val="80000"/>
              </a:spcBef>
            </a:pPr>
            <a:endParaRPr lang="pt-BR" altLang="pt-BR" smtClean="0"/>
          </a:p>
          <a:p>
            <a:pPr algn="just">
              <a:lnSpc>
                <a:spcPct val="80000"/>
              </a:lnSpc>
              <a:spcBef>
                <a:spcPct val="80000"/>
              </a:spcBef>
            </a:pPr>
            <a:r>
              <a:rPr lang="pt-BR" altLang="pt-BR" smtClean="0"/>
              <a:t>A proficiência dos alunos tem um crescimento expressivo entre 2005 e 2013: 29 pontos em matemática e 24 pontos em leitura</a:t>
            </a:r>
          </a:p>
          <a:p>
            <a:pPr algn="just">
              <a:lnSpc>
                <a:spcPct val="80000"/>
              </a:lnSpc>
              <a:spcBef>
                <a:spcPct val="80000"/>
              </a:spcBef>
            </a:pPr>
            <a:r>
              <a:rPr lang="pt-BR" altLang="pt-BR" smtClean="0"/>
              <a:t>Entre o 5º e o 9º ano a variação na proficiência é em torno de 50 pontos</a:t>
            </a:r>
            <a:endParaRPr lang="pt-BR" altLang="pt-BR" i="1" smtClean="0"/>
          </a:p>
          <a:p>
            <a:pPr algn="just">
              <a:lnSpc>
                <a:spcPct val="80000"/>
              </a:lnSpc>
              <a:spcBef>
                <a:spcPct val="80000"/>
              </a:spcBef>
            </a:pPr>
            <a:r>
              <a:rPr lang="pt-BR" altLang="pt-BR" smtClean="0"/>
              <a:t>Assim, os alunos avançaram (entre 2005 e 2013) aproximadamente 1,9 ano de estudo em leitura e 2,3 anos em matemática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5000" b="1"/>
              <a:t>Aspectos de Destaque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557338"/>
            <a:ext cx="7783513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z="2800" smtClean="0"/>
              <a:t>Inflação de Notas</a:t>
            </a:r>
          </a:p>
          <a:p>
            <a:pPr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z="2800" smtClean="0"/>
              <a:t>Melhora das condições familiares – educação dos pais.</a:t>
            </a:r>
          </a:p>
          <a:p>
            <a:pPr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z="2800" smtClean="0"/>
              <a:t>Aumento da educação infantil </a:t>
            </a:r>
          </a:p>
          <a:p>
            <a:pPr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z="2800" smtClean="0"/>
              <a:t>Ênfase na alfabetização e “numeramento” </a:t>
            </a:r>
            <a:endParaRPr lang="pt-BR" altLang="pt-BR" sz="2800" i="1" smtClean="0"/>
          </a:p>
          <a:p>
            <a:pPr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z="2800" smtClean="0"/>
              <a:t>Ensino Fundamental de nove anos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188913"/>
            <a:ext cx="9144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3600" b="1"/>
              <a:t>O Crescimento Após 2005: Explicações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ChangeArrowheads="1"/>
          </p:cNvSpPr>
          <p:nvPr/>
        </p:nvSpPr>
        <p:spPr bwMode="auto">
          <a:xfrm>
            <a:off x="0" y="188913"/>
            <a:ext cx="91440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3600" b="1"/>
              <a:t>Minas Gerais: Introdução do EF de 9 Anos em 2004</a:t>
            </a:r>
          </a:p>
        </p:txBody>
      </p:sp>
      <p:graphicFrame>
        <p:nvGraphicFramePr>
          <p:cNvPr id="6" name="Gráfico 5"/>
          <p:cNvGraphicFramePr/>
          <p:nvPr/>
        </p:nvGraphicFramePr>
        <p:xfrm>
          <a:off x="214282" y="1500174"/>
          <a:ext cx="8501122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sz="2800" u="sng" smtClean="0"/>
              <a:t>SINAES</a:t>
            </a:r>
            <a:endParaRPr lang="pt-BR" altLang="pt-BR" sz="2800" smtClean="0"/>
          </a:p>
          <a:p>
            <a:r>
              <a:rPr lang="pt-BR" altLang="pt-BR" sz="2800" smtClean="0"/>
              <a:t>Sistema que envolve três tipos de avaliações:</a:t>
            </a:r>
          </a:p>
          <a:p>
            <a:pPr lvl="1"/>
            <a:r>
              <a:rPr lang="pt-BR" altLang="pt-BR" sz="2400" smtClean="0"/>
              <a:t>Avaliação dos estudantes – ENADE</a:t>
            </a:r>
          </a:p>
          <a:p>
            <a:pPr lvl="1"/>
            <a:r>
              <a:rPr lang="pt-BR" altLang="pt-BR" sz="2400" smtClean="0"/>
              <a:t>Avaliação de cursos</a:t>
            </a:r>
          </a:p>
          <a:p>
            <a:pPr lvl="1"/>
            <a:r>
              <a:rPr lang="pt-BR" altLang="pt-BR" sz="2400" smtClean="0"/>
              <a:t> Avaliação de instituições</a:t>
            </a:r>
          </a:p>
          <a:p>
            <a:pPr lvl="2"/>
            <a:r>
              <a:rPr lang="pt-BR" altLang="pt-BR" sz="2000" smtClean="0"/>
              <a:t>Auto-avaliação interna</a:t>
            </a:r>
          </a:p>
          <a:p>
            <a:pPr lvl="2"/>
            <a:r>
              <a:rPr lang="pt-BR" altLang="pt-BR" sz="2000" smtClean="0"/>
              <a:t>Avaliação externa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altLang="pt-BR" b="1" smtClean="0"/>
              <a:t>Avaliação das IES no Brasil</a:t>
            </a:r>
          </a:p>
        </p:txBody>
      </p:sp>
    </p:spTree>
  </p:cSld>
  <p:clrMapOvr>
    <a:masterClrMapping/>
  </p:clrMapOvr>
  <p:transition>
    <p:rand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ChangeArrowheads="1"/>
          </p:cNvSpPr>
          <p:nvPr/>
        </p:nvSpPr>
        <p:spPr bwMode="auto">
          <a:xfrm>
            <a:off x="0" y="188913"/>
            <a:ext cx="91440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3600" b="1"/>
              <a:t>Ribeirão Preto: Introdução do EF de 9 Anos em 2007</a:t>
            </a:r>
          </a:p>
        </p:txBody>
      </p:sp>
      <p:graphicFrame>
        <p:nvGraphicFramePr>
          <p:cNvPr id="4" name="Gráfico 3"/>
          <p:cNvGraphicFramePr/>
          <p:nvPr/>
        </p:nvGraphicFramePr>
        <p:xfrm>
          <a:off x="142844" y="1500174"/>
          <a:ext cx="8858312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557338"/>
            <a:ext cx="7783513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z="3200" smtClean="0"/>
              <a:t>Pablo A. Peña (2014)</a:t>
            </a:r>
          </a:p>
          <a:p>
            <a:pPr lvl="1"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z="2600" smtClean="0"/>
              <a:t>Impacto em Matemática: 4,43 pontos (0,09DP)</a:t>
            </a:r>
          </a:p>
          <a:p>
            <a:pPr lvl="1"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z="2600" smtClean="0"/>
              <a:t>Impacto em LP: 5,11 pontos (0,1 DP)</a:t>
            </a:r>
          </a:p>
          <a:p>
            <a:pPr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z="3000" smtClean="0"/>
              <a:t>Isso explicaria 11% do crescimento em matemática e 14% do crescimento em LP, entre 2007 e 2011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188913"/>
            <a:ext cx="91440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3600" b="1"/>
              <a:t>Impacto da Introdução do Ensino de 9 anos ao final da 1ª Etapa do EF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349500"/>
            <a:ext cx="7127875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Crescimento do IDEB na Fase Inicial do Ensino Fundamental e a “Teoria da Onda”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341438"/>
            <a:ext cx="7848600" cy="460851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ct val="80000"/>
              </a:spcBef>
            </a:pPr>
            <a:r>
              <a:rPr lang="pt-BR" altLang="pt-BR" sz="2800" smtClean="0"/>
              <a:t>Esperava-se que o crescimento do IDEB na primeira fase do ensino fundamental, observada a partir de 2007, fosse observada também :</a:t>
            </a:r>
          </a:p>
          <a:p>
            <a:pPr lvl="1" algn="just" eaLnBrk="1" hangingPunct="1">
              <a:lnSpc>
                <a:spcPct val="80000"/>
              </a:lnSpc>
              <a:spcBef>
                <a:spcPct val="80000"/>
              </a:spcBef>
            </a:pPr>
            <a:r>
              <a:rPr lang="pt-BR" altLang="pt-BR" sz="2400" smtClean="0"/>
              <a:t>a partir de 2011 nos anos finais do ensino fundamental; e</a:t>
            </a:r>
            <a:endParaRPr lang="pt-BR" altLang="pt-BR" sz="2400" i="1" smtClean="0"/>
          </a:p>
          <a:p>
            <a:pPr lvl="1" algn="just" eaLnBrk="1" hangingPunct="1">
              <a:lnSpc>
                <a:spcPct val="80000"/>
              </a:lnSpc>
              <a:spcBef>
                <a:spcPct val="80000"/>
              </a:spcBef>
            </a:pPr>
            <a:r>
              <a:rPr lang="pt-BR" altLang="pt-BR" sz="2400" smtClean="0"/>
              <a:t>a partir 2015 no ensino médio</a:t>
            </a:r>
          </a:p>
          <a:p>
            <a:pPr algn="just" eaLnBrk="1" hangingPunct="1">
              <a:lnSpc>
                <a:spcPct val="80000"/>
              </a:lnSpc>
              <a:spcBef>
                <a:spcPct val="80000"/>
              </a:spcBef>
            </a:pPr>
            <a:r>
              <a:rPr lang="pt-BR" altLang="pt-BR" sz="2800" smtClean="0"/>
              <a:t>Isso não ocorreu em 2011 para os anos finais do EF e não se espera que ocorra em 2015 para o EM</a:t>
            </a:r>
          </a:p>
          <a:p>
            <a:pPr algn="just" eaLnBrk="1" hangingPunct="1">
              <a:lnSpc>
                <a:spcPct val="80000"/>
              </a:lnSpc>
              <a:spcBef>
                <a:spcPct val="80000"/>
              </a:spcBef>
            </a:pPr>
            <a:r>
              <a:rPr lang="pt-BR" altLang="pt-BR" sz="2800" smtClean="0"/>
              <a:t>Questão: Por que?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5000" b="1"/>
              <a:t>“Teoria da Onda”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928813"/>
            <a:ext cx="7127875" cy="1716087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Evolução do desempenho no SAEB/Prova Brasil na Fase Final do EF: 2005 a 2013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341438"/>
            <a:ext cx="7848600" cy="4608512"/>
          </a:xfrm>
        </p:spPr>
        <p:txBody>
          <a:bodyPr/>
          <a:lstStyle/>
          <a:p>
            <a:pPr algn="just">
              <a:lnSpc>
                <a:spcPct val="80000"/>
              </a:lnSpc>
              <a:spcBef>
                <a:spcPct val="80000"/>
              </a:spcBef>
            </a:pPr>
            <a:endParaRPr lang="pt-BR" altLang="pt-BR" smtClean="0"/>
          </a:p>
          <a:p>
            <a:pPr algn="just">
              <a:lnSpc>
                <a:spcPct val="80000"/>
              </a:lnSpc>
              <a:spcBef>
                <a:spcPct val="80000"/>
              </a:spcBef>
            </a:pPr>
            <a:r>
              <a:rPr lang="pt-BR" altLang="pt-BR" smtClean="0"/>
              <a:t>A proficiência dos alunos tem um crescimento razoável entre 2005 e 2013: 12 pontos em matemática (0,24 DP) e 13,9 pontos em leitura (0,28 DP)</a:t>
            </a:r>
          </a:p>
          <a:p>
            <a:pPr algn="just">
              <a:lnSpc>
                <a:spcPct val="80000"/>
              </a:lnSpc>
              <a:spcBef>
                <a:spcPct val="80000"/>
              </a:spcBef>
            </a:pPr>
            <a:r>
              <a:rPr lang="pt-BR" altLang="pt-BR" smtClean="0"/>
              <a:t>Não há estudos sobre efeito de composição para a 2ª fase do EF, mas temos o PISA (pessoas com 15 anos – escolaridade ideal 1º ano do EM)</a:t>
            </a:r>
            <a:endParaRPr lang="pt-BR" altLang="pt-BR" i="1" smtClean="0"/>
          </a:p>
          <a:p>
            <a:pPr algn="just">
              <a:lnSpc>
                <a:spcPct val="80000"/>
              </a:lnSpc>
              <a:spcBef>
                <a:spcPct val="80000"/>
              </a:spcBef>
            </a:pPr>
            <a:r>
              <a:rPr lang="pt-BR" altLang="pt-BR" smtClean="0"/>
              <a:t>Os resultados do PISA são compatíveis com os resultados do SAEB/Prova Brasil. 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5000" b="1"/>
              <a:t>Aspectos de Destaque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Desempenho Brasil - PISA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763713" y="2349500"/>
          <a:ext cx="6769100" cy="3170238"/>
        </p:xfrm>
        <a:graphic>
          <a:graphicData uri="http://schemas.openxmlformats.org/drawingml/2006/table">
            <a:tbl>
              <a:tblPr/>
              <a:tblGrid>
                <a:gridCol w="975748"/>
                <a:gridCol w="1382273"/>
                <a:gridCol w="1382273"/>
                <a:gridCol w="1711460"/>
                <a:gridCol w="1317347"/>
              </a:tblGrid>
              <a:tr h="44069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Média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Leitura</a:t>
                      </a:r>
                    </a:p>
                  </a:txBody>
                  <a:tcPr marL="9525" marR="9525" marT="952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Matemática</a:t>
                      </a:r>
                    </a:p>
                  </a:txBody>
                  <a:tcPr marL="9525" marR="9525" marT="952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Ciências</a:t>
                      </a:r>
                    </a:p>
                  </a:txBody>
                  <a:tcPr marL="9525" marR="9525" marT="952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411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2012</a:t>
                      </a:r>
                    </a:p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2009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402</a:t>
                      </a:r>
                    </a:p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401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410</a:t>
                      </a:r>
                    </a:p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412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391</a:t>
                      </a:r>
                    </a:p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386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405</a:t>
                      </a:r>
                    </a:p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405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069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2006</a:t>
                      </a:r>
                    </a:p>
                  </a:txBody>
                  <a:tcPr marL="9525" marR="9525" marT="952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384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393</a:t>
                      </a:r>
                    </a:p>
                  </a:txBody>
                  <a:tcPr marL="9525" marR="9525" marT="952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370</a:t>
                      </a:r>
                    </a:p>
                  </a:txBody>
                  <a:tcPr marL="9525" marR="9525" marT="952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390</a:t>
                      </a:r>
                    </a:p>
                  </a:txBody>
                  <a:tcPr marL="9525" marR="9525" marT="952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069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2003</a:t>
                      </a:r>
                    </a:p>
                  </a:txBody>
                  <a:tcPr marL="9525" marR="9525" marT="952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383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403</a:t>
                      </a:r>
                    </a:p>
                  </a:txBody>
                  <a:tcPr marL="9525" marR="9525" marT="952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356</a:t>
                      </a:r>
                    </a:p>
                  </a:txBody>
                  <a:tcPr marL="9525" marR="9525" marT="952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390</a:t>
                      </a:r>
                    </a:p>
                  </a:txBody>
                  <a:tcPr marL="9525" marR="9525" marT="952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11069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2000</a:t>
                      </a:r>
                    </a:p>
                    <a:p>
                      <a:pPr algn="ctr" fontAlgn="b"/>
                      <a:endParaRPr lang="pt-BR" sz="24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12- 00</a:t>
                      </a:r>
                      <a:endParaRPr lang="pt-BR" sz="24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368</a:t>
                      </a:r>
                    </a:p>
                    <a:p>
                      <a:pPr algn="ctr" fontAlgn="b"/>
                      <a:endParaRPr lang="pt-BR" sz="24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34</a:t>
                      </a:r>
                      <a:endParaRPr lang="pt-BR" sz="24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396</a:t>
                      </a:r>
                    </a:p>
                    <a:p>
                      <a:pPr algn="ctr" fontAlgn="b"/>
                      <a:endParaRPr lang="pt-BR" sz="24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14</a:t>
                      </a:r>
                      <a:endParaRPr lang="pt-BR" sz="24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334</a:t>
                      </a:r>
                    </a:p>
                    <a:p>
                      <a:pPr algn="ctr" fontAlgn="b"/>
                      <a:endParaRPr lang="pt-BR" sz="24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57</a:t>
                      </a:r>
                      <a:endParaRPr lang="pt-BR" sz="24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375</a:t>
                      </a:r>
                    </a:p>
                    <a:p>
                      <a:pPr algn="ctr" fontAlgn="b"/>
                      <a:endParaRPr lang="pt-BR" sz="24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30</a:t>
                      </a:r>
                      <a:endParaRPr lang="pt-BR" sz="24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8944" name="CaixaDeTexto 11"/>
          <p:cNvSpPr txBox="1">
            <a:spLocks noChangeArrowheads="1"/>
          </p:cNvSpPr>
          <p:nvPr/>
        </p:nvSpPr>
        <p:spPr bwMode="auto">
          <a:xfrm>
            <a:off x="2339975" y="1557338"/>
            <a:ext cx="5616575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pt-BR" altLang="pt-BR" sz="2400"/>
              <a:t>Resultado por área de conhecimento</a:t>
            </a:r>
          </a:p>
        </p:txBody>
      </p:sp>
      <p:sp>
        <p:nvSpPr>
          <p:cNvPr id="38945" name="Seta para baixo 7"/>
          <p:cNvSpPr>
            <a:spLocks noChangeArrowheads="1"/>
          </p:cNvSpPr>
          <p:nvPr/>
        </p:nvSpPr>
        <p:spPr bwMode="auto">
          <a:xfrm rot="10800000">
            <a:off x="3708400" y="2852738"/>
            <a:ext cx="287338" cy="1862137"/>
          </a:xfrm>
          <a:prstGeom prst="downArrow">
            <a:avLst>
              <a:gd name="adj1" fmla="val 42333"/>
              <a:gd name="adj2" fmla="val 50135"/>
            </a:avLst>
          </a:prstGeom>
          <a:gradFill rotWithShape="1">
            <a:gsLst>
              <a:gs pos="0">
                <a:srgbClr val="9A9A52"/>
              </a:gs>
              <a:gs pos="50000">
                <a:srgbClr val="DDDD79"/>
              </a:gs>
              <a:gs pos="100000">
                <a:srgbClr val="FFFF9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marL="342900" indent="-3429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pt-BR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ítulo 1"/>
          <p:cNvSpPr>
            <a:spLocks noGrp="1"/>
          </p:cNvSpPr>
          <p:nvPr>
            <p:ph type="title"/>
          </p:nvPr>
        </p:nvSpPr>
        <p:spPr>
          <a:xfrm>
            <a:off x="228600" y="214313"/>
            <a:ext cx="8229600" cy="1081087"/>
          </a:xfrm>
        </p:spPr>
        <p:txBody>
          <a:bodyPr/>
          <a:lstStyle/>
          <a:p>
            <a:r>
              <a:rPr lang="pt-BR" altLang="pt-BR" sz="2800" smtClean="0"/>
              <a:t>Desempenho Latino Americano no PISA – Média Geral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14313" y="1500188"/>
          <a:ext cx="8786812" cy="5000625"/>
        </p:xfrm>
        <a:graphic>
          <a:graphicData uri="http://schemas.openxmlformats.org/drawingml/2006/table">
            <a:tbl>
              <a:tblPr/>
              <a:tblGrid>
                <a:gridCol w="1505128"/>
                <a:gridCol w="946724"/>
                <a:gridCol w="1107586"/>
                <a:gridCol w="1107586"/>
                <a:gridCol w="1107586"/>
                <a:gridCol w="1107586"/>
                <a:gridCol w="1065577"/>
                <a:gridCol w="839038"/>
              </a:tblGrid>
              <a:tr h="500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12-00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12-06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Times New Roman"/>
                        </a:rPr>
                        <a:t>OCDE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496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498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493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496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497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Times New Roman"/>
                        </a:rPr>
                        <a:t>COLÔMBIA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381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399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393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BRASIL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Times New Roman"/>
                        </a:rPr>
                        <a:t>ARGENTINA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Times New Roman"/>
                        </a:rPr>
                        <a:t>401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382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396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397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-4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Times New Roman"/>
                        </a:rPr>
                        <a:t>MÉXICO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Times New Roman"/>
                        </a:rPr>
                        <a:t>410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397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409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420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417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Times New Roman"/>
                        </a:rPr>
                        <a:t>CHILE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Times New Roman"/>
                        </a:rPr>
                        <a:t>403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431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439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436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URUGUAI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Times New Roman"/>
                        </a:rPr>
                        <a:t>432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422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427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412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-10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PANAMÁ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Times New Roman"/>
                        </a:rPr>
                        <a:t>369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PERU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libri"/>
                          <a:ea typeface="Calibri"/>
                          <a:cs typeface="Times New Roman"/>
                        </a:rPr>
                        <a:t>317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Times New Roman"/>
                        </a:rPr>
                        <a:t>369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Times New Roman"/>
                        </a:rPr>
                        <a:t>375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Times New Roman"/>
                        </a:rPr>
                        <a:t>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484313"/>
            <a:ext cx="7567613" cy="446563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mtClean="0"/>
              <a:t>Em tese o PISA mede o desempenho entre gerações sucessivas.</a:t>
            </a:r>
          </a:p>
          <a:p>
            <a:pPr algn="just"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mtClean="0"/>
              <a:t>Para o Brasil, no entanto, isso não ocorre em virtude de parte da geração de referência já estar fora da escola ou abaixo do 8º ano (7ª série) do EF.</a:t>
            </a:r>
          </a:p>
          <a:p>
            <a:pPr algn="just"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mtClean="0"/>
              <a:t>Em 2012, a proporção de jovens da geração de referência elegível para o PISA foi de 72,7%. Em 2000 essa proporção era em torno de 60% </a:t>
            </a:r>
          </a:p>
          <a:p>
            <a:pPr algn="just"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mtClean="0"/>
              <a:t>Assim, o PISA também está sujeito a efeitos de composição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4000"/>
              <a:t>Desempenho Brasil - PISA</a:t>
            </a:r>
            <a:endParaRPr kumimoji="0" lang="pt-BR" altLang="pt-BR" sz="4000" b="1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484313"/>
            <a:ext cx="7567613" cy="446563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mtClean="0"/>
              <a:t>A geração de referência e a data da realização da prova tem mudado entre diferentes edições do PISA no Brasil. </a:t>
            </a:r>
          </a:p>
          <a:p>
            <a:pPr algn="just" eaLnBrk="1" hangingPunct="1">
              <a:lnSpc>
                <a:spcPct val="90000"/>
              </a:lnSpc>
              <a:spcBef>
                <a:spcPct val="80000"/>
              </a:spcBef>
            </a:pPr>
            <a:endParaRPr lang="pt-BR" altLang="pt-BR" smtClean="0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4000"/>
              <a:t>Desempenho Brasil - PISA</a:t>
            </a:r>
            <a:endParaRPr kumimoji="0" lang="pt-BR" altLang="pt-BR" sz="4000" b="1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42938" y="2571750"/>
          <a:ext cx="7643812" cy="4071938"/>
        </p:xfrm>
        <a:graphic>
          <a:graphicData uri="http://schemas.openxmlformats.org/drawingml/2006/table">
            <a:tbl>
              <a:tblPr/>
              <a:tblGrid>
                <a:gridCol w="1585655"/>
                <a:gridCol w="4366975"/>
                <a:gridCol w="1691182"/>
              </a:tblGrid>
              <a:tr h="1163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Calibri"/>
                          <a:ea typeface="Calibri"/>
                          <a:cs typeface="Times New Roman"/>
                        </a:rPr>
                        <a:t>Edição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 b="1">
                          <a:latin typeface="Calibri"/>
                          <a:ea typeface="Calibri"/>
                          <a:cs typeface="Times New Roman"/>
                        </a:rPr>
                        <a:t>População de Referência  -  15 anos completos em: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 b="1">
                          <a:latin typeface="Calibri"/>
                          <a:ea typeface="Calibri"/>
                          <a:cs typeface="Times New Roman"/>
                        </a:rPr>
                        <a:t>Dada do Exame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7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30 de junho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outubro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7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30 de abril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latin typeface="Calibri"/>
                          <a:ea typeface="Calibri"/>
                          <a:cs typeface="Times New Roman"/>
                        </a:rPr>
                        <a:t>agosto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7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30 de abril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latin typeface="Calibri"/>
                          <a:ea typeface="Calibri"/>
                          <a:cs typeface="Times New Roman"/>
                        </a:rPr>
                        <a:t>agosto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7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31 de dezembro 2008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>
                          <a:latin typeface="Calibri"/>
                          <a:ea typeface="Calibri"/>
                          <a:cs typeface="Times New Roman"/>
                        </a:rPr>
                        <a:t>maio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7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31 de dezembro 2011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maio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600" b="1" smtClean="0"/>
              <a:t>Principais Indicadores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500188"/>
            <a:ext cx="8134350" cy="4714875"/>
          </a:xfrm>
        </p:spPr>
        <p:txBody>
          <a:bodyPr/>
          <a:lstStyle/>
          <a:p>
            <a:r>
              <a:rPr lang="pt-BR" altLang="pt-BR" sz="3200" smtClean="0"/>
              <a:t>Enade</a:t>
            </a:r>
          </a:p>
          <a:p>
            <a:r>
              <a:rPr lang="pt-BR" altLang="pt-BR" sz="3200" smtClean="0"/>
              <a:t>IDD</a:t>
            </a:r>
          </a:p>
          <a:p>
            <a:r>
              <a:rPr lang="pt-BR" altLang="pt-BR" sz="3200" smtClean="0"/>
              <a:t>CPC</a:t>
            </a:r>
            <a:r>
              <a:rPr lang="pt-BR" altLang="pt-BR" sz="3200" smtClean="0">
                <a:solidFill>
                  <a:srgbClr val="FF3300"/>
                </a:solidFill>
              </a:rPr>
              <a:t> </a:t>
            </a:r>
          </a:p>
          <a:p>
            <a:r>
              <a:rPr lang="pt-BR" altLang="pt-BR" sz="3200" smtClean="0"/>
              <a:t>Conceito do Curso</a:t>
            </a:r>
          </a:p>
          <a:p>
            <a:pPr>
              <a:buFont typeface="Wingdings" pitchFamily="2" charset="2"/>
              <a:buNone/>
            </a:pPr>
            <a:r>
              <a:rPr lang="pt-BR" altLang="pt-BR" sz="3200" smtClean="0"/>
              <a:t>Obs – Há também o censo da educação superior com informações por alunos, professores etc.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484313"/>
            <a:ext cx="7567613" cy="446563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80000"/>
              </a:spcBef>
              <a:defRPr/>
            </a:pPr>
            <a:endParaRPr lang="pt-BR" dirty="0" smtClean="0"/>
          </a:p>
          <a:p>
            <a:pPr algn="just" eaLnBrk="1" hangingPunct="1">
              <a:lnSpc>
                <a:spcPct val="90000"/>
              </a:lnSpc>
              <a:spcBef>
                <a:spcPct val="80000"/>
              </a:spcBef>
              <a:defRPr/>
            </a:pPr>
            <a:r>
              <a:rPr lang="pt-BR" dirty="0" smtClean="0"/>
              <a:t>A mudança da geração de referência e a data da realização da prova tem dois impactos:</a:t>
            </a:r>
          </a:p>
          <a:p>
            <a:pPr marL="457200" indent="-457200" algn="just" eaLnBrk="1" hangingPunct="1">
              <a:lnSpc>
                <a:spcPct val="90000"/>
              </a:lnSpc>
              <a:spcBef>
                <a:spcPct val="80000"/>
              </a:spcBef>
              <a:buFont typeface="+mj-lt"/>
              <a:buAutoNum type="arabicParenR"/>
              <a:defRPr/>
            </a:pPr>
            <a:r>
              <a:rPr lang="pt-BR" dirty="0" smtClean="0"/>
              <a:t>Eleva a proporção de alunos nas séries mais elevadas (efeito positivo sobre as notas)</a:t>
            </a:r>
          </a:p>
          <a:p>
            <a:pPr marL="457200" indent="-457200" algn="just" eaLnBrk="1" hangingPunct="1">
              <a:lnSpc>
                <a:spcPct val="90000"/>
              </a:lnSpc>
              <a:spcBef>
                <a:spcPct val="80000"/>
              </a:spcBef>
              <a:buFont typeface="+mj-lt"/>
              <a:buAutoNum type="arabicParenR"/>
              <a:defRPr/>
            </a:pPr>
            <a:r>
              <a:rPr lang="pt-BR" dirty="0" smtClean="0"/>
              <a:t>Para cada série, reduz o tempo de exposição (efeito negativo  sobre as notas)</a:t>
            </a:r>
          </a:p>
          <a:p>
            <a:pPr algn="just" eaLnBrk="1" hangingPunct="1">
              <a:lnSpc>
                <a:spcPct val="90000"/>
              </a:lnSpc>
              <a:spcBef>
                <a:spcPct val="80000"/>
              </a:spcBef>
              <a:defRPr/>
            </a:pPr>
            <a:endParaRPr lang="pt-BR" dirty="0" smtClean="0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0" y="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4000"/>
              <a:t>Desempenho Brasil - PISA</a:t>
            </a:r>
            <a:endParaRPr kumimoji="0" lang="pt-BR" altLang="pt-BR" sz="4000" b="1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484313"/>
            <a:ext cx="7567613" cy="446563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mtClean="0"/>
              <a:t>Nascidos entre junho a dezembro (Klein, 2001)</a:t>
            </a:r>
          </a:p>
          <a:p>
            <a:pPr algn="just" eaLnBrk="1" hangingPunct="1">
              <a:lnSpc>
                <a:spcPct val="90000"/>
              </a:lnSpc>
              <a:spcBef>
                <a:spcPct val="80000"/>
              </a:spcBef>
            </a:pPr>
            <a:endParaRPr lang="pt-BR" altLang="pt-BR" smtClean="0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0" y="0"/>
            <a:ext cx="9144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4000"/>
              <a:t>Desempenho Brasil: considerando apenas que satisfazem qualquer dos critérios</a:t>
            </a:r>
            <a:endParaRPr kumimoji="0" lang="pt-BR" altLang="pt-BR" sz="4000" b="1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763713" y="2349500"/>
          <a:ext cx="6769100" cy="2868613"/>
        </p:xfrm>
        <a:graphic>
          <a:graphicData uri="http://schemas.openxmlformats.org/drawingml/2006/table">
            <a:tbl>
              <a:tblPr/>
              <a:tblGrid>
                <a:gridCol w="975748"/>
                <a:gridCol w="1382273"/>
                <a:gridCol w="1382273"/>
                <a:gridCol w="1711460"/>
                <a:gridCol w="1317347"/>
              </a:tblGrid>
              <a:tr h="44051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Média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Leitura</a:t>
                      </a:r>
                    </a:p>
                  </a:txBody>
                  <a:tcPr marL="9525" marR="9525" marT="952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Matemática</a:t>
                      </a:r>
                    </a:p>
                  </a:txBody>
                  <a:tcPr marL="9525" marR="9525" marT="952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Ciências</a:t>
                      </a:r>
                    </a:p>
                  </a:txBody>
                  <a:tcPr marL="9525" marR="9525" marT="952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051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2009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398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408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382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403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051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2006</a:t>
                      </a:r>
                    </a:p>
                  </a:txBody>
                  <a:tcPr marL="9525" marR="9525" marT="952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385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394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370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390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051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2003</a:t>
                      </a:r>
                    </a:p>
                  </a:txBody>
                  <a:tcPr marL="9525" marR="9525" marT="952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382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403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354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389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11065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2000</a:t>
                      </a:r>
                    </a:p>
                    <a:p>
                      <a:pPr algn="ctr" fontAlgn="b"/>
                      <a:endParaRPr lang="pt-BR" sz="24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09-00</a:t>
                      </a:r>
                      <a:endParaRPr lang="pt-BR" sz="24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371</a:t>
                      </a:r>
                    </a:p>
                    <a:p>
                      <a:pPr algn="ctr" fontAlgn="b"/>
                      <a:endParaRPr lang="pt-BR" sz="24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27</a:t>
                      </a:r>
                      <a:endParaRPr lang="pt-BR" sz="24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397</a:t>
                      </a:r>
                    </a:p>
                    <a:p>
                      <a:pPr algn="ctr" fontAlgn="b"/>
                      <a:endParaRPr lang="pt-BR" sz="24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11</a:t>
                      </a:r>
                      <a:endParaRPr lang="pt-BR" sz="24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340</a:t>
                      </a:r>
                    </a:p>
                    <a:p>
                      <a:pPr algn="ctr" fontAlgn="b"/>
                      <a:endParaRPr lang="pt-BR" sz="24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42</a:t>
                      </a:r>
                      <a:endParaRPr lang="pt-BR" sz="24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375</a:t>
                      </a:r>
                    </a:p>
                    <a:p>
                      <a:pPr algn="ctr" fontAlgn="b"/>
                      <a:endParaRPr lang="pt-BR" sz="24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28</a:t>
                      </a:r>
                      <a:endParaRPr lang="pt-BR" sz="24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4065" name="Seta para baixo 7"/>
          <p:cNvSpPr>
            <a:spLocks noChangeArrowheads="1"/>
          </p:cNvSpPr>
          <p:nvPr/>
        </p:nvSpPr>
        <p:spPr bwMode="auto">
          <a:xfrm rot="10800000">
            <a:off x="3708400" y="2852738"/>
            <a:ext cx="287338" cy="1647825"/>
          </a:xfrm>
          <a:prstGeom prst="downArrow">
            <a:avLst>
              <a:gd name="adj1" fmla="val 42333"/>
              <a:gd name="adj2" fmla="val 50126"/>
            </a:avLst>
          </a:prstGeom>
          <a:gradFill rotWithShape="1">
            <a:gsLst>
              <a:gs pos="0">
                <a:srgbClr val="9A9A52"/>
              </a:gs>
              <a:gs pos="50000">
                <a:srgbClr val="DDDD79"/>
              </a:gs>
              <a:gs pos="100000">
                <a:srgbClr val="FFFF9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marL="342900" indent="-3429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pt-BR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928813"/>
            <a:ext cx="7529512" cy="1716087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Evolução do desempenho no SAEB/Prova Brasil no Ensino Médio: 2005 a 2013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557338"/>
            <a:ext cx="7783513" cy="4824412"/>
          </a:xfrm>
        </p:spPr>
        <p:txBody>
          <a:bodyPr/>
          <a:lstStyle/>
          <a:p>
            <a:pPr eaLnBrk="1" hangingPunct="1">
              <a:spcBef>
                <a:spcPct val="80000"/>
              </a:spcBef>
              <a:defRPr/>
            </a:pPr>
            <a:r>
              <a:rPr lang="pt-BR" sz="2800" dirty="0" smtClean="0"/>
              <a:t>Hipóteses:</a:t>
            </a:r>
          </a:p>
          <a:p>
            <a:pPr marL="514350" indent="-514350" eaLnBrk="1" hangingPunct="1">
              <a:spcBef>
                <a:spcPct val="80000"/>
              </a:spcBef>
              <a:buFont typeface="+mj-lt"/>
              <a:buAutoNum type="arabicPeriod"/>
              <a:defRPr/>
            </a:pPr>
            <a:r>
              <a:rPr lang="pt-BR" dirty="0" smtClean="0"/>
              <a:t>Como não ocorreu mudança no ensino após o EF1 e, especialmente no EM, os ganhos iniciais vão sendo perdido (</a:t>
            </a:r>
            <a:r>
              <a:rPr lang="pt-BR" i="1" dirty="0" err="1" smtClean="0"/>
              <a:t>decay</a:t>
            </a:r>
            <a:r>
              <a:rPr lang="pt-BR" dirty="0" smtClean="0"/>
              <a:t>)</a:t>
            </a:r>
          </a:p>
          <a:p>
            <a:pPr marL="514350" indent="-514350" eaLnBrk="1" hangingPunct="1">
              <a:spcBef>
                <a:spcPct val="80000"/>
              </a:spcBef>
              <a:buFont typeface="+mj-lt"/>
              <a:buAutoNum type="arabicPeriod"/>
              <a:defRPr/>
            </a:pPr>
            <a:r>
              <a:rPr lang="pt-BR" dirty="0" smtClean="0"/>
              <a:t>Problemas com integração vertical da escala (uma única escala para diferentes níveis de ensino)</a:t>
            </a:r>
          </a:p>
          <a:p>
            <a:pPr marL="514350" indent="-514350" eaLnBrk="1" hangingPunct="1">
              <a:spcBef>
                <a:spcPct val="80000"/>
              </a:spcBef>
              <a:buFont typeface="+mj-lt"/>
              <a:buAutoNum type="arabicPeriod"/>
              <a:defRPr/>
            </a:pPr>
            <a:r>
              <a:rPr lang="pt-BR" dirty="0" smtClean="0"/>
              <a:t>Um ano a mais de escolaridade no início vai se tornando menos importante nas séries mais avançadas (relacionado com o item 1)</a:t>
            </a:r>
          </a:p>
          <a:p>
            <a:pPr marL="514350" indent="-514350" eaLnBrk="1" hangingPunct="1">
              <a:spcBef>
                <a:spcPct val="80000"/>
              </a:spcBef>
              <a:buFont typeface="+mj-lt"/>
              <a:buAutoNum type="arabicPeriod"/>
              <a:defRPr/>
            </a:pPr>
            <a:r>
              <a:rPr lang="pt-BR" dirty="0" smtClean="0"/>
              <a:t>Efeitos de composição</a:t>
            </a:r>
          </a:p>
          <a:p>
            <a:pPr marL="514350" indent="-514350" eaLnBrk="1" hangingPunct="1">
              <a:spcBef>
                <a:spcPct val="80000"/>
              </a:spcBef>
              <a:buFont typeface="+mj-lt"/>
              <a:buAutoNum type="arabicPeriod"/>
              <a:defRPr/>
            </a:pPr>
            <a:endParaRPr lang="pt-BR" dirty="0" smtClean="0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0" y="188913"/>
            <a:ext cx="91440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3600" b="1"/>
              <a:t>Por Que o Avanço no EF1 não Alcançou o EM?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557338"/>
            <a:ext cx="7783513" cy="4824412"/>
          </a:xfrm>
        </p:spPr>
        <p:txBody>
          <a:bodyPr/>
          <a:lstStyle/>
          <a:p>
            <a:pPr eaLnBrk="1" hangingPunct="1">
              <a:spcBef>
                <a:spcPct val="80000"/>
              </a:spcBef>
            </a:pPr>
            <a:r>
              <a:rPr lang="pt-BR" altLang="pt-BR" sz="2600" i="1" smtClean="0"/>
              <a:t>Decay</a:t>
            </a:r>
            <a:r>
              <a:rPr lang="pt-BR" altLang="pt-BR" sz="2600" smtClean="0"/>
              <a:t> tem sido observado em várias intervenções educacionais e em vários lugares.</a:t>
            </a:r>
          </a:p>
          <a:p>
            <a:pPr eaLnBrk="1" hangingPunct="1">
              <a:spcBef>
                <a:spcPct val="80000"/>
              </a:spcBef>
            </a:pPr>
            <a:r>
              <a:rPr lang="pt-BR" altLang="pt-BR" sz="2600" smtClean="0"/>
              <a:t>Intervenções pontuais (positivas ou negativas) tendem a se dissipar se não houver continuidade</a:t>
            </a:r>
          </a:p>
          <a:p>
            <a:pPr eaLnBrk="1" hangingPunct="1">
              <a:spcBef>
                <a:spcPct val="80000"/>
              </a:spcBef>
            </a:pPr>
            <a:r>
              <a:rPr lang="pt-BR" altLang="pt-BR" sz="2600" smtClean="0"/>
              <a:t>Esse é o pior cenário. Os ganhos iniciais seriam perdidos e, ao final, os alunos chegariam no mesmo lugar que chegariam na falta do crescimento de desempenho observado do EF1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0" y="188913"/>
            <a:ext cx="9144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3600" b="1"/>
              <a:t>Intervenção Educacional e </a:t>
            </a:r>
            <a:r>
              <a:rPr kumimoji="0" lang="pt-BR" altLang="pt-BR" sz="3600" b="1" i="1"/>
              <a:t>Decay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557338"/>
            <a:ext cx="7783513" cy="4824412"/>
          </a:xfrm>
        </p:spPr>
        <p:txBody>
          <a:bodyPr/>
          <a:lstStyle/>
          <a:p>
            <a:pPr eaLnBrk="1" hangingPunct="1">
              <a:spcBef>
                <a:spcPct val="80000"/>
              </a:spcBef>
            </a:pPr>
            <a:r>
              <a:rPr lang="pt-BR" altLang="pt-BR" smtClean="0"/>
              <a:t>Não há como garantir que a escala do SAEB seja uma escala de intervalos (10 pontos significa a mesma coisa em qualquer ponto da escala).</a:t>
            </a:r>
          </a:p>
          <a:p>
            <a:pPr eaLnBrk="1" hangingPunct="1">
              <a:spcBef>
                <a:spcPct val="80000"/>
              </a:spcBef>
            </a:pPr>
            <a:r>
              <a:rPr lang="pt-BR" altLang="pt-BR" smtClean="0"/>
              <a:t>Ainda que seja uma escala de intervalos, pode ser mais difícil crescer quanto a pontuação vai aumentando. O conhecimento pode apresentar retornos decrescentes.  Isso também é verificado na escalo do NAEP</a:t>
            </a:r>
          </a:p>
          <a:p>
            <a:pPr eaLnBrk="1" hangingPunct="1">
              <a:spcBef>
                <a:spcPct val="80000"/>
              </a:spcBef>
            </a:pPr>
            <a:r>
              <a:rPr lang="pt-BR" altLang="pt-BR" smtClean="0"/>
              <a:t>A escala se limita a leitura e matemática e os principais ganhos nas séries mais avançadas podem se dar em outras dimensões (e.g. ciências, história etc)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0" y="188913"/>
            <a:ext cx="9144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2800" b="1"/>
              <a:t>Os Menores Crescimentos nas Séries Finais do Ensino Básico e a Escala Vertical </a:t>
            </a:r>
            <a:endParaRPr kumimoji="0" lang="pt-BR" altLang="pt-BR" sz="2800" b="1" i="1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557338"/>
            <a:ext cx="7783513" cy="4824412"/>
          </a:xfrm>
        </p:spPr>
        <p:txBody>
          <a:bodyPr/>
          <a:lstStyle/>
          <a:p>
            <a:pPr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2600" smtClean="0"/>
              <a:t>Ensino Fundamental de 9 Anos</a:t>
            </a:r>
          </a:p>
          <a:p>
            <a:pPr eaLnBrk="1" hangingPunct="1">
              <a:spcBef>
                <a:spcPct val="80000"/>
              </a:spcBef>
            </a:pPr>
            <a:r>
              <a:rPr lang="pt-BR" altLang="pt-BR" sz="2600" smtClean="0"/>
              <a:t>No 5º ano – Um ano a mais em 5 (20% a mais) </a:t>
            </a:r>
          </a:p>
          <a:p>
            <a:pPr eaLnBrk="1" hangingPunct="1">
              <a:spcBef>
                <a:spcPct val="80000"/>
              </a:spcBef>
            </a:pPr>
            <a:r>
              <a:rPr lang="pt-BR" altLang="pt-BR" sz="2600" smtClean="0"/>
              <a:t>No 9º ano – Um ano a mais em 9 (11% a mais)</a:t>
            </a:r>
          </a:p>
          <a:p>
            <a:pPr eaLnBrk="1" hangingPunct="1">
              <a:spcBef>
                <a:spcPct val="80000"/>
              </a:spcBef>
            </a:pPr>
            <a:r>
              <a:rPr lang="pt-BR" altLang="pt-BR" sz="2600" smtClean="0"/>
              <a:t>No fim do EM – Um ano a mais em 12 (8% a mais)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0" y="188913"/>
            <a:ext cx="91440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3600" b="1"/>
              <a:t>O Impacto do EF de 9 Anos Pode Perder importância nas Séries Mais Avançadas </a:t>
            </a:r>
            <a:endParaRPr kumimoji="0" lang="pt-BR" altLang="pt-BR" sz="3600" b="1" i="1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557338"/>
            <a:ext cx="7783513" cy="4824412"/>
          </a:xfrm>
        </p:spPr>
        <p:txBody>
          <a:bodyPr/>
          <a:lstStyle/>
          <a:p>
            <a:pPr eaLnBrk="1" hangingPunct="1">
              <a:spcBef>
                <a:spcPct val="80000"/>
              </a:spcBef>
            </a:pPr>
            <a:r>
              <a:rPr lang="pt-BR" altLang="pt-BR" sz="2600" smtClean="0"/>
              <a:t>Da mesma forma que a mudança de composição de quem faz a prova foi importante para explicar a queda do desempenho no final do EF1 nos anos 90, ele pode ser importante hoje para explicar o pior desempenho apresentado no Ensino Médio.  </a:t>
            </a:r>
          </a:p>
          <a:p>
            <a:pPr eaLnBrk="1" hangingPunct="1">
              <a:spcBef>
                <a:spcPct val="80000"/>
              </a:spcBef>
            </a:pPr>
            <a:r>
              <a:rPr lang="pt-BR" altLang="pt-BR" sz="2600" smtClean="0"/>
              <a:t>Estão chegando alunos ao final do EM que há alguns anos atrás não chegariam e esses alunos tendem a ter um pior desempenho (queda da repetência e evasão)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188913"/>
            <a:ext cx="91440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3600" b="1"/>
              <a:t>Evolução do Desempenho no Ensino Médio e o Efeito de Composição </a:t>
            </a:r>
            <a:endParaRPr kumimoji="0" lang="pt-BR" altLang="pt-BR" sz="3600" b="1" i="1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ChangeArrowheads="1"/>
          </p:cNvSpPr>
          <p:nvPr/>
        </p:nvSpPr>
        <p:spPr bwMode="auto">
          <a:xfrm>
            <a:off x="0" y="188913"/>
            <a:ext cx="9144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pt-BR" altLang="pt-BR" sz="3600" b="1"/>
              <a:t>Efeito de Composição no Ensino Médio </a:t>
            </a:r>
            <a:endParaRPr kumimoji="0" lang="pt-BR" altLang="pt-BR" sz="3600" b="1" i="1"/>
          </a:p>
        </p:txBody>
      </p:sp>
      <p:graphicFrame>
        <p:nvGraphicFramePr>
          <p:cNvPr id="6" name="Gráfico 5"/>
          <p:cNvGraphicFramePr/>
          <p:nvPr/>
        </p:nvGraphicFramePr>
        <p:xfrm>
          <a:off x="142844" y="1571612"/>
          <a:ext cx="8858312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ChangeArrowheads="1"/>
          </p:cNvSpPr>
          <p:nvPr/>
        </p:nvSpPr>
        <p:spPr bwMode="auto">
          <a:xfrm>
            <a:off x="0" y="188913"/>
            <a:ext cx="9144000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Evolução do desempenho no SAEB/Prova Brasil : 1995 a 2013</a:t>
            </a:r>
            <a:endParaRPr kumimoji="0" lang="pt-BR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2227" name="CaixaDeTexto 4"/>
          <p:cNvSpPr txBox="1">
            <a:spLocks noChangeArrowheads="1"/>
          </p:cNvSpPr>
          <p:nvPr/>
        </p:nvSpPr>
        <p:spPr bwMode="auto">
          <a:xfrm>
            <a:off x="285750" y="1714500"/>
            <a:ext cx="828675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Char char="§"/>
            </a:pPr>
            <a:r>
              <a:rPr lang="pt-BR" altLang="pt-BR">
                <a:solidFill>
                  <a:srgbClr val="FF0000"/>
                </a:solidFill>
              </a:rPr>
              <a:t> </a:t>
            </a:r>
            <a:r>
              <a:rPr lang="pt-BR" altLang="pt-BR">
                <a:solidFill>
                  <a:srgbClr val="000000"/>
                </a:solidFill>
              </a:rPr>
              <a:t>Como devemos interpretar o movimento das notas do SAEB/Prova Brasil ao longo do tempo?</a:t>
            </a:r>
          </a:p>
          <a:p>
            <a:pPr eaLnBrk="1" hangingPunct="1">
              <a:buFont typeface="Wingdings" pitchFamily="2" charset="2"/>
              <a:buChar char="§"/>
            </a:pPr>
            <a:endParaRPr lang="pt-BR" altLang="pt-BR">
              <a:solidFill>
                <a:srgbClr val="000000"/>
              </a:solidFill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pt-BR" altLang="pt-BR">
                <a:solidFill>
                  <a:srgbClr val="FF0000"/>
                </a:solidFill>
              </a:rPr>
              <a:t> </a:t>
            </a:r>
            <a:r>
              <a:rPr lang="pt-BR" altLang="pt-BR">
                <a:solidFill>
                  <a:srgbClr val="000000"/>
                </a:solidFill>
              </a:rPr>
              <a:t>O quadro apresentado deve ser considerado positivo ou negativo?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50" y="2071688"/>
            <a:ext cx="8572500" cy="2000250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4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 Anos de SAEB/Prova Brasil: Uma Avaliação de Seus Resultados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ChangeArrowheads="1"/>
          </p:cNvSpPr>
          <p:nvPr/>
        </p:nvSpPr>
        <p:spPr bwMode="auto">
          <a:xfrm>
            <a:off x="0" y="188913"/>
            <a:ext cx="91440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pt-BR" altLang="pt-BR" sz="3600">
                <a:solidFill>
                  <a:schemeClr val="tx2"/>
                </a:solidFill>
                <a:latin typeface="Calibri" pitchFamily="34" charset="0"/>
              </a:rPr>
              <a:t>Perfil da escolaridade do brasileiro com 22 anos de idade</a:t>
            </a:r>
            <a:endParaRPr lang="pt-BR" altLang="pt-BR" sz="3600">
              <a:latin typeface="Calibri" pitchFamily="34" charset="0"/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285720" y="1500174"/>
          <a:ext cx="8390736" cy="5000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349500"/>
            <a:ext cx="7127875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IDEB decresce nos anos 90 e cresce a partir de 2003/2005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pt-BR" altLang="pt-BR" sz="3500" smtClean="0"/>
              <a:t>IDEB - Anos Iniciais EF</a:t>
            </a:r>
          </a:p>
        </p:txBody>
      </p:sp>
      <p:graphicFrame>
        <p:nvGraphicFramePr>
          <p:cNvPr id="9" name="Gráfico 8"/>
          <p:cNvGraphicFramePr/>
          <p:nvPr/>
        </p:nvGraphicFramePr>
        <p:xfrm>
          <a:off x="428596" y="1714488"/>
          <a:ext cx="8501122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pt-BR" altLang="pt-BR" sz="3500" smtClean="0"/>
              <a:t>IDEB – Anos Finais EF</a:t>
            </a:r>
          </a:p>
        </p:txBody>
      </p:sp>
      <p:graphicFrame>
        <p:nvGraphicFramePr>
          <p:cNvPr id="4" name="Gráfico 3"/>
          <p:cNvGraphicFramePr/>
          <p:nvPr/>
        </p:nvGraphicFramePr>
        <p:xfrm>
          <a:off x="285720" y="1643050"/>
          <a:ext cx="8572560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pt-BR" altLang="pt-BR" sz="3500" smtClean="0"/>
              <a:t>IDEB – Ensino Médio</a:t>
            </a:r>
          </a:p>
        </p:txBody>
      </p:sp>
      <p:graphicFrame>
        <p:nvGraphicFramePr>
          <p:cNvPr id="4" name="Gráfico 3"/>
          <p:cNvGraphicFramePr/>
          <p:nvPr/>
        </p:nvGraphicFramePr>
        <p:xfrm>
          <a:off x="285720" y="1571612"/>
          <a:ext cx="8715436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quarela">
  <a:themeElements>
    <a:clrScheme name="Aquarela 1">
      <a:dk1>
        <a:srgbClr val="545472"/>
      </a:dk1>
      <a:lt1>
        <a:srgbClr val="FFFFFF"/>
      </a:lt1>
      <a:dk2>
        <a:srgbClr val="660066"/>
      </a:dk2>
      <a:lt2>
        <a:srgbClr val="9797B7"/>
      </a:lt2>
      <a:accent1>
        <a:srgbClr val="A7CCD9"/>
      </a:accent1>
      <a:accent2>
        <a:srgbClr val="C7C7DF"/>
      </a:accent2>
      <a:accent3>
        <a:srgbClr val="FFFFFF"/>
      </a:accent3>
      <a:accent4>
        <a:srgbClr val="464660"/>
      </a:accent4>
      <a:accent5>
        <a:srgbClr val="D0E2E9"/>
      </a:accent5>
      <a:accent6>
        <a:srgbClr val="B4B4CA"/>
      </a:accent6>
      <a:hlink>
        <a:srgbClr val="9595FF"/>
      </a:hlink>
      <a:folHlink>
        <a:srgbClr val="8888AE"/>
      </a:folHlink>
    </a:clrScheme>
    <a:fontScheme name="Aquarel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pt-BR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pt-BR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quarela 1">
        <a:dk1>
          <a:srgbClr val="545472"/>
        </a:dk1>
        <a:lt1>
          <a:srgbClr val="FFFFFF"/>
        </a:lt1>
        <a:dk2>
          <a:srgbClr val="660066"/>
        </a:dk2>
        <a:lt2>
          <a:srgbClr val="9797B7"/>
        </a:lt2>
        <a:accent1>
          <a:srgbClr val="A7CCD9"/>
        </a:accent1>
        <a:accent2>
          <a:srgbClr val="C7C7DF"/>
        </a:accent2>
        <a:accent3>
          <a:srgbClr val="FFFFFF"/>
        </a:accent3>
        <a:accent4>
          <a:srgbClr val="464660"/>
        </a:accent4>
        <a:accent5>
          <a:srgbClr val="D0E2E9"/>
        </a:accent5>
        <a:accent6>
          <a:srgbClr val="B4B4CA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quarela 2">
        <a:dk1>
          <a:srgbClr val="545472"/>
        </a:dk1>
        <a:lt1>
          <a:srgbClr val="FFFFFF"/>
        </a:lt1>
        <a:dk2>
          <a:srgbClr val="892D5B"/>
        </a:dk2>
        <a:lt2>
          <a:srgbClr val="68A7BE"/>
        </a:lt2>
        <a:accent1>
          <a:srgbClr val="CAACCC"/>
        </a:accent1>
        <a:accent2>
          <a:srgbClr val="A7CCD9"/>
        </a:accent2>
        <a:accent3>
          <a:srgbClr val="FFFFFF"/>
        </a:accent3>
        <a:accent4>
          <a:srgbClr val="464660"/>
        </a:accent4>
        <a:accent5>
          <a:srgbClr val="E1D2E2"/>
        </a:accent5>
        <a:accent6>
          <a:srgbClr val="97B9C4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quarel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quarela 4">
        <a:dk1>
          <a:srgbClr val="545472"/>
        </a:dk1>
        <a:lt1>
          <a:srgbClr val="FFFFFF"/>
        </a:lt1>
        <a:dk2>
          <a:srgbClr val="892D5B"/>
        </a:dk2>
        <a:lt2>
          <a:srgbClr val="AC3872"/>
        </a:lt2>
        <a:accent1>
          <a:srgbClr val="660066"/>
        </a:accent1>
        <a:accent2>
          <a:srgbClr val="E2A6C4"/>
        </a:accent2>
        <a:accent3>
          <a:srgbClr val="FFFFFF"/>
        </a:accent3>
        <a:accent4>
          <a:srgbClr val="464660"/>
        </a:accent4>
        <a:accent5>
          <a:srgbClr val="B8AAB8"/>
        </a:accent5>
        <a:accent6>
          <a:srgbClr val="CD96B1"/>
        </a:accent6>
        <a:hlink>
          <a:srgbClr val="8585FF"/>
        </a:hlink>
        <a:folHlink>
          <a:srgbClr val="563E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quarela 5">
        <a:dk1>
          <a:srgbClr val="545472"/>
        </a:dk1>
        <a:lt1>
          <a:srgbClr val="FFFFFF"/>
        </a:lt1>
        <a:dk2>
          <a:srgbClr val="892D5B"/>
        </a:dk2>
        <a:lt2>
          <a:srgbClr val="515BA7"/>
        </a:lt2>
        <a:accent1>
          <a:srgbClr val="8BD8E7"/>
        </a:accent1>
        <a:accent2>
          <a:srgbClr val="A5AAD3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959ABF"/>
        </a:accent6>
        <a:hlink>
          <a:srgbClr val="B78AFA"/>
        </a:hlink>
        <a:folHlink>
          <a:srgbClr val="A0A5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quarela 6">
        <a:dk1>
          <a:srgbClr val="545472"/>
        </a:dk1>
        <a:lt1>
          <a:srgbClr val="FFFFFF"/>
        </a:lt1>
        <a:dk2>
          <a:srgbClr val="37467F"/>
        </a:dk2>
        <a:lt2>
          <a:srgbClr val="547A3C"/>
        </a:lt2>
        <a:accent1>
          <a:srgbClr val="8BD8E7"/>
        </a:accent1>
        <a:accent2>
          <a:srgbClr val="B7D3A5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A6BF95"/>
        </a:accent6>
        <a:hlink>
          <a:srgbClr val="619147"/>
        </a:hlink>
        <a:folHlink>
          <a:srgbClr val="94BE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quarela 7">
        <a:dk1>
          <a:srgbClr val="545472"/>
        </a:dk1>
        <a:lt1>
          <a:srgbClr val="FFFFFF"/>
        </a:lt1>
        <a:dk2>
          <a:srgbClr val="655851"/>
        </a:dk2>
        <a:lt2>
          <a:srgbClr val="B49234"/>
        </a:lt2>
        <a:accent1>
          <a:srgbClr val="F8C684"/>
        </a:accent1>
        <a:accent2>
          <a:srgbClr val="E1CE97"/>
        </a:accent2>
        <a:accent3>
          <a:srgbClr val="FFFFFF"/>
        </a:accent3>
        <a:accent4>
          <a:srgbClr val="464660"/>
        </a:accent4>
        <a:accent5>
          <a:srgbClr val="FBDFC2"/>
        </a:accent5>
        <a:accent6>
          <a:srgbClr val="CCBA88"/>
        </a:accent6>
        <a:hlink>
          <a:srgbClr val="7C6148"/>
        </a:hlink>
        <a:folHlink>
          <a:srgbClr val="8E856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7223</TotalTime>
  <Words>2021</Words>
  <Application>Microsoft Office PowerPoint</Application>
  <PresentationFormat>Apresentação na tela (4:3)</PresentationFormat>
  <Paragraphs>342</Paragraphs>
  <Slides>50</Slides>
  <Notes>12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50</vt:i4>
      </vt:variant>
    </vt:vector>
  </HeadingPairs>
  <TitlesOfParts>
    <vt:vector size="56" baseType="lpstr">
      <vt:lpstr>Times New Roman</vt:lpstr>
      <vt:lpstr>Arial</vt:lpstr>
      <vt:lpstr>Wingdings</vt:lpstr>
      <vt:lpstr>Calibri</vt:lpstr>
      <vt:lpstr>Aquarela</vt:lpstr>
      <vt:lpstr>Gráfico do Microsoft Excel</vt:lpstr>
      <vt:lpstr>Panorama das Avaliações e Indicadores Educacionais no Brasil</vt:lpstr>
      <vt:lpstr>Indicadores e Avaliação na Educação Básica: Funções do Governo Federal</vt:lpstr>
      <vt:lpstr>Avaliação das IES no Brasil</vt:lpstr>
      <vt:lpstr>Principais Indicadores</vt:lpstr>
      <vt:lpstr>20 Anos de SAEB/Prova Brasil: Uma Avaliação de Seus Resultados </vt:lpstr>
      <vt:lpstr>O IDEB decresce nos anos 90 e cresce a partir de 2003/2005</vt:lpstr>
      <vt:lpstr>IDEB - Anos Iniciais EF</vt:lpstr>
      <vt:lpstr>IDEB – Anos Finais EF</vt:lpstr>
      <vt:lpstr>IDEB – Ensino Médio</vt:lpstr>
      <vt:lpstr>Na evolução do IDEB o desempenho no SAEB/Prova Brasil é o dominante</vt:lpstr>
      <vt:lpstr>Desempenho – Série Histórica SAEB/Prova Brasil</vt:lpstr>
      <vt:lpstr>Desempenho – Série Histórica SAEB/Prova Brasil</vt:lpstr>
      <vt:lpstr>Desempenho – Série Histórica SAEB/Prova Brasil</vt:lpstr>
      <vt:lpstr>Desempenho – Série Histórica SAEB/Prova Brasil</vt:lpstr>
      <vt:lpstr>Desempenho – Série Histórica SAEB/Prova Brasil</vt:lpstr>
      <vt:lpstr>Desempenho – Série Histórica SAEB/Prova Brasil</vt:lpstr>
      <vt:lpstr>Apresentação do PowerPoint</vt:lpstr>
      <vt:lpstr>A queda das notas do SAEB nos anos 90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Fluxo escolar</vt:lpstr>
      <vt:lpstr>Apresentação do PowerPoint</vt:lpstr>
      <vt:lpstr>O Crescimento do IDEB na Fase Inicial  do EF a partir de 2003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 Crescimento do IDEB na Fase Inicial do Ensino Fundamental e a “Teoria da Onda”</vt:lpstr>
      <vt:lpstr>Apresentação do PowerPoint</vt:lpstr>
      <vt:lpstr>Evolução do desempenho no SAEB/Prova Brasil na Fase Final do EF: 2005 a 2013</vt:lpstr>
      <vt:lpstr>Apresentação do PowerPoint</vt:lpstr>
      <vt:lpstr>Desempenho Brasil - PISA</vt:lpstr>
      <vt:lpstr>Desempenho Latino Americano no PISA – Média Geral</vt:lpstr>
      <vt:lpstr>Apresentação do PowerPoint</vt:lpstr>
      <vt:lpstr>Apresentação do PowerPoint</vt:lpstr>
      <vt:lpstr>Apresentação do PowerPoint</vt:lpstr>
      <vt:lpstr>Apresentação do PowerPoint</vt:lpstr>
      <vt:lpstr>Evolução do desempenho no SAEB/Prova Brasil no Ensino Médio: 2005 a 2013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Esaf</dc:creator>
  <cp:lastModifiedBy>User</cp:lastModifiedBy>
  <cp:revision>737</cp:revision>
  <dcterms:created xsi:type="dcterms:W3CDTF">2004-06-02T11:53:50Z</dcterms:created>
  <dcterms:modified xsi:type="dcterms:W3CDTF">2016-04-12T00:19:32Z</dcterms:modified>
</cp:coreProperties>
</file>