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17"/>
  </p:notesMasterIdLst>
  <p:sldIdLst>
    <p:sldId id="256" r:id="rId2"/>
    <p:sldId id="257" r:id="rId3"/>
    <p:sldId id="291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5" autoAdjust="0"/>
    <p:restoredTop sz="86355" autoAdjust="0"/>
  </p:normalViewPr>
  <p:slideViewPr>
    <p:cSldViewPr snapToGrid="0">
      <p:cViewPr varScale="1">
        <p:scale>
          <a:sx n="52" d="100"/>
          <a:sy n="52" d="100"/>
        </p:scale>
        <p:origin x="102" y="3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9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E262C-4E9E-4392-9206-E3F818CDE091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6A5C8-16D2-4DB9-941E-1F68A55593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3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6185FD3-A542-453A-A991-3C0779CEA52F}" type="slidenum">
              <a:rPr lang="pt-PT" altLang="pt-BR"/>
              <a:pPr>
                <a:spcBef>
                  <a:spcPct val="0"/>
                </a:spcBef>
              </a:pPr>
              <a:t>5</a:t>
            </a:fld>
            <a:endParaRPr lang="pt-PT" altLang="pt-BR"/>
          </a:p>
        </p:txBody>
      </p:sp>
      <p:sp>
        <p:nvSpPr>
          <p:cNvPr id="614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6353200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7A0D3D7-3FAB-4C1B-8059-736B66ADE4B7}" type="slidenum">
              <a:rPr lang="pt-PT" altLang="pt-BR"/>
              <a:pPr>
                <a:spcBef>
                  <a:spcPct val="0"/>
                </a:spcBef>
              </a:pPr>
              <a:t>15</a:t>
            </a:fld>
            <a:endParaRPr lang="pt-PT" altLang="pt-BR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3946592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7F1BE30-C5B4-46EE-9B87-EDF875DDFFC6}" type="slidenum">
              <a:rPr lang="pt-PT" altLang="pt-BR"/>
              <a:pPr>
                <a:spcBef>
                  <a:spcPct val="0"/>
                </a:spcBef>
              </a:pPr>
              <a:t>6</a:t>
            </a:fld>
            <a:endParaRPr lang="pt-PT" altLang="pt-BR"/>
          </a:p>
        </p:txBody>
      </p:sp>
      <p:sp>
        <p:nvSpPr>
          <p:cNvPr id="819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2259228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1E9EFEB-A7B7-4F96-9C47-49AA0433C136}" type="slidenum">
              <a:rPr lang="pt-PT" altLang="pt-BR"/>
              <a:pPr>
                <a:spcBef>
                  <a:spcPct val="0"/>
                </a:spcBef>
              </a:pPr>
              <a:t>7</a:t>
            </a:fld>
            <a:endParaRPr lang="pt-PT" altLang="pt-BR"/>
          </a:p>
        </p:txBody>
      </p:sp>
      <p:sp>
        <p:nvSpPr>
          <p:cNvPr id="1024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2488131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12E8BB5-89FB-464C-89C0-E69A8B7EC811}" type="slidenum">
              <a:rPr lang="pt-PT" altLang="pt-BR"/>
              <a:pPr>
                <a:spcBef>
                  <a:spcPct val="0"/>
                </a:spcBef>
              </a:pPr>
              <a:t>8</a:t>
            </a:fld>
            <a:endParaRPr lang="pt-PT" altLang="pt-BR"/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2188099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C6FF178-D40B-486F-9844-40720EA562B7}" type="slidenum">
              <a:rPr lang="pt-PT" altLang="pt-BR"/>
              <a:pPr>
                <a:spcBef>
                  <a:spcPct val="0"/>
                </a:spcBef>
              </a:pPr>
              <a:t>9</a:t>
            </a:fld>
            <a:endParaRPr lang="pt-PT" altLang="pt-BR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3068901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ACD0443-0E08-4F76-9CC3-242B98DED1C0}" type="slidenum">
              <a:rPr lang="pt-PT" altLang="pt-BR"/>
              <a:pPr>
                <a:spcBef>
                  <a:spcPct val="0"/>
                </a:spcBef>
              </a:pPr>
              <a:t>11</a:t>
            </a:fld>
            <a:endParaRPr lang="pt-PT" altLang="pt-BR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2820612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5AF8012-46F5-4B48-9730-1010FC068DC3}" type="slidenum">
              <a:rPr lang="pt-PT" altLang="pt-BR"/>
              <a:pPr>
                <a:spcBef>
                  <a:spcPct val="0"/>
                </a:spcBef>
              </a:pPr>
              <a:t>12</a:t>
            </a:fld>
            <a:endParaRPr lang="pt-PT" altLang="pt-BR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2591906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F901B75-EC7C-4682-BB5B-252D8A025DFE}" type="slidenum">
              <a:rPr lang="pt-PT" altLang="pt-BR"/>
              <a:pPr>
                <a:spcBef>
                  <a:spcPct val="0"/>
                </a:spcBef>
              </a:pPr>
              <a:t>13</a:t>
            </a:fld>
            <a:endParaRPr lang="pt-PT" altLang="pt-BR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1795779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B04CC17-92E0-4AC9-9F15-3378EFE5FF9E}" type="slidenum">
              <a:rPr lang="pt-PT" altLang="pt-BR"/>
              <a:pPr>
                <a:spcBef>
                  <a:spcPct val="0"/>
                </a:spcBef>
              </a:pPr>
              <a:t>14</a:t>
            </a:fld>
            <a:endParaRPr lang="pt-PT" altLang="pt-BR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1575718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7AF6-8EA5-4088-B75A-9BD7E9089C75}" type="datetimeFigureOut">
              <a:rPr lang="pt-BR" smtClean="0"/>
              <a:t>27/08/2015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816A-551E-4B17-93DC-210FD95C8943}" type="slidenum">
              <a:rPr lang="pt-BR" smtClean="0"/>
              <a:t>‹nº›</a:t>
            </a:fld>
            <a:endParaRPr lang="pt-B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565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7AF6-8EA5-4088-B75A-9BD7E9089C75}" type="datetimeFigureOut">
              <a:rPr lang="pt-BR" smtClean="0"/>
              <a:t>27/08/2015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816A-551E-4B17-93DC-210FD95C894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377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7AF6-8EA5-4088-B75A-9BD7E9089C75}" type="datetimeFigureOut">
              <a:rPr lang="pt-BR" smtClean="0"/>
              <a:t>27/08/2015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816A-551E-4B17-93DC-210FD95C894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4358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7AF6-8EA5-4088-B75A-9BD7E9089C75}" type="datetimeFigureOut">
              <a:rPr lang="pt-BR" smtClean="0"/>
              <a:t>27/08/2015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816A-551E-4B17-93DC-210FD95C894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8097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7AF6-8EA5-4088-B75A-9BD7E9089C75}" type="datetimeFigureOut">
              <a:rPr lang="pt-BR" smtClean="0"/>
              <a:t>27/08/2015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816A-551E-4B17-93DC-210FD95C8943}" type="slidenum">
              <a:rPr lang="pt-BR" smtClean="0"/>
              <a:t>‹nº›</a:t>
            </a:fld>
            <a:endParaRPr lang="pt-B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172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7AF6-8EA5-4088-B75A-9BD7E9089C75}" type="datetimeFigureOut">
              <a:rPr lang="pt-BR" smtClean="0"/>
              <a:t>27/08/2015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816A-551E-4B17-93DC-210FD95C894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032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7AF6-8EA5-4088-B75A-9BD7E9089C75}" type="datetimeFigureOut">
              <a:rPr lang="pt-BR" smtClean="0"/>
              <a:t>27/08/2015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816A-551E-4B17-93DC-210FD95C894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7322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7AF6-8EA5-4088-B75A-9BD7E9089C75}" type="datetimeFigureOut">
              <a:rPr lang="pt-BR" smtClean="0"/>
              <a:t>27/08/2015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816A-551E-4B17-93DC-210FD95C894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2712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7AF6-8EA5-4088-B75A-9BD7E9089C75}" type="datetimeFigureOut">
              <a:rPr lang="pt-BR" smtClean="0"/>
              <a:t>27/08/2015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816A-551E-4B17-93DC-210FD95C894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130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9307AF6-8EA5-4088-B75A-9BD7E9089C75}" type="datetimeFigureOut">
              <a:rPr lang="pt-BR" smtClean="0"/>
              <a:t>27/08/2015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8A816A-551E-4B17-93DC-210FD95C894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1595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7AF6-8EA5-4088-B75A-9BD7E9089C75}" type="datetimeFigureOut">
              <a:rPr lang="pt-BR" smtClean="0"/>
              <a:t>27/08/2015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816A-551E-4B17-93DC-210FD95C894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832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9307AF6-8EA5-4088-B75A-9BD7E9089C75}" type="datetimeFigureOut">
              <a:rPr lang="pt-BR" smtClean="0"/>
              <a:t>27/08/2015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F8A816A-551E-4B17-93DC-210FD95C8943}" type="slidenum">
              <a:rPr lang="pt-BR" smtClean="0"/>
              <a:t>‹nº›</a:t>
            </a:fld>
            <a:endParaRPr lang="pt-B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60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ntosmari@usp.br" TargetMode="External"/><Relationship Id="rId2" Type="http://schemas.openxmlformats.org/officeDocument/2006/relationships/hyperlink" Target="mailto:shgdmira@usp.br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noProof="0" smtClean="0"/>
              <a:t>Contabilidade Social</a:t>
            </a:r>
            <a:endParaRPr lang="pt-BR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noProof="0" smtClean="0"/>
              <a:t>Prof.ª Responsável: Sílvia Helena G. de Miranda (</a:t>
            </a:r>
            <a:r>
              <a:rPr lang="pt-BR" noProof="0" smtClean="0">
                <a:hlinkClick r:id="rId2"/>
              </a:rPr>
              <a:t>shgdmira@usp.br</a:t>
            </a:r>
            <a:r>
              <a:rPr lang="pt-BR" noProof="0" smtClean="0"/>
              <a:t>) </a:t>
            </a:r>
          </a:p>
          <a:p>
            <a:r>
              <a:rPr lang="pt-BR" noProof="0" smtClean="0"/>
              <a:t>Monitora PAE: Doutoranda Mari Santos (</a:t>
            </a:r>
            <a:r>
              <a:rPr lang="pt-BR" noProof="0" smtClean="0">
                <a:hlinkClick r:id="rId3"/>
              </a:rPr>
              <a:t>santosmari@usp.br</a:t>
            </a:r>
            <a:r>
              <a:rPr lang="pt-BR" noProof="0" smtClean="0"/>
              <a:t> )</a:t>
            </a:r>
            <a:endParaRPr lang="pt-BR" noProof="0" dirty="0"/>
          </a:p>
        </p:txBody>
      </p:sp>
      <p:grpSp>
        <p:nvGrpSpPr>
          <p:cNvPr id="5" name="Grupo 4"/>
          <p:cNvGrpSpPr/>
          <p:nvPr/>
        </p:nvGrpSpPr>
        <p:grpSpPr>
          <a:xfrm>
            <a:off x="1739516" y="103316"/>
            <a:ext cx="8712968" cy="1939925"/>
            <a:chOff x="179512" y="120650"/>
            <a:chExt cx="8712968" cy="1939925"/>
          </a:xfrm>
        </p:grpSpPr>
        <p:sp>
          <p:nvSpPr>
            <p:cNvPr id="6" name="Retângulo 5"/>
            <p:cNvSpPr/>
            <p:nvPr/>
          </p:nvSpPr>
          <p:spPr>
            <a:xfrm>
              <a:off x="179512" y="548680"/>
              <a:ext cx="8712968" cy="1080120"/>
            </a:xfrm>
            <a:prstGeom prst="rect">
              <a:avLst/>
            </a:prstGeom>
            <a:gradFill flip="none" rotWithShape="1">
              <a:gsLst>
                <a:gs pos="100000">
                  <a:schemeClr val="accent2">
                    <a:lumMod val="50000"/>
                  </a:schemeClr>
                </a:gs>
                <a:gs pos="80000">
                  <a:schemeClr val="accent2">
                    <a:lumMod val="75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75000"/>
                  </a:schemeClr>
                </a:gs>
                <a:gs pos="0">
                  <a:schemeClr val="accent3">
                    <a:lumMod val="50000"/>
                  </a:schemeClr>
                </a:gs>
                <a:gs pos="0">
                  <a:srgbClr val="3B4A1E"/>
                </a:gs>
                <a:gs pos="0">
                  <a:srgbClr val="224646"/>
                </a:gs>
              </a:gsLst>
              <a:lin ang="10800000" scaled="1"/>
              <a:tileRect/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dirty="0"/>
            </a:p>
          </p:txBody>
        </p:sp>
        <p:pic>
          <p:nvPicPr>
            <p:cNvPr id="7" name="Imagem 3" descr="brasaousp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288" y="188913"/>
              <a:ext cx="1301750" cy="1871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Imagem 4" descr="download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120650"/>
              <a:ext cx="1303338" cy="1939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tângulo 8"/>
            <p:cNvSpPr/>
            <p:nvPr/>
          </p:nvSpPr>
          <p:spPr>
            <a:xfrm>
              <a:off x="683568" y="620688"/>
              <a:ext cx="7776864" cy="1384995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500" b="1" dirty="0">
                  <a:ln w="50800"/>
                  <a:solidFill>
                    <a:schemeClr val="bg1"/>
                  </a:solidFill>
                </a:rPr>
                <a:t>Universidade de São Paulo - USP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500" b="1" dirty="0">
                  <a:ln w="50800"/>
                  <a:solidFill>
                    <a:schemeClr val="bg1"/>
                  </a:solidFill>
                </a:rPr>
                <a:t>Escola Superior de Agricultura “Luiz de Queiroz” – ESALQ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b="1" dirty="0">
                  <a:ln w="50800"/>
                  <a:solidFill>
                    <a:schemeClr val="bg1">
                      <a:shade val="50000"/>
                    </a:schemeClr>
                  </a:solidFill>
                  <a:latin typeface="+mn-lt"/>
                  <a:cs typeface="+mn-cs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31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smtClean="0"/>
              <a:t>Índice de Economia Subterrânea (Instituto Brasileiro de Ética Concorrencial e FGV)</a:t>
            </a:r>
            <a:endParaRPr lang="en-US" altLang="pt-BR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958" y="1737360"/>
            <a:ext cx="6408737" cy="498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4675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pt-BR" smtClean="0"/>
              <a:t>DIFICULDADES CONCEITUAIS: ATIVIDADES NÃO MONETIZADAS</a:t>
            </a:r>
            <a:endParaRPr lang="pt-BR" alt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9683" y="1737359"/>
            <a:ext cx="11516178" cy="4532811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pt-BR" altLang="pt-BR" sz="2400" dirty="0" smtClean="0">
                <a:cs typeface="Times New Roman" panose="02020603050405020304" pitchFamily="18" charset="0"/>
              </a:rPr>
              <a:t>E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xiste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ainda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uma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parcela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de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atividades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econômicas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qu</a:t>
            </a:r>
            <a:r>
              <a:rPr lang="pt-BR" altLang="pt-BR" sz="2400" dirty="0" smtClean="0">
                <a:cs typeface="Times New Roman" panose="02020603050405020304" pitchFamily="18" charset="0"/>
              </a:rPr>
              <a:t>e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não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passa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pelo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circuito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</a:t>
            </a:r>
            <a:r>
              <a:rPr lang="en-US" altLang="pt-BR" sz="2400" i="1" dirty="0" smtClean="0">
                <a:cs typeface="Times New Roman" panose="02020603050405020304" pitchFamily="18" charset="0"/>
              </a:rPr>
              <a:t>bens e </a:t>
            </a:r>
            <a:r>
              <a:rPr lang="en-US" altLang="pt-BR" sz="2400" i="1" dirty="0" err="1" smtClean="0">
                <a:cs typeface="Times New Roman" panose="02020603050405020304" pitchFamily="18" charset="0"/>
              </a:rPr>
              <a:t>serviços</a:t>
            </a:r>
            <a:r>
              <a:rPr lang="en-US" altLang="pt-BR" sz="2400" i="1" dirty="0" smtClean="0">
                <a:cs typeface="Times New Roman" panose="02020603050405020304" pitchFamily="18" charset="0"/>
              </a:rPr>
              <a:t> – </a:t>
            </a:r>
            <a:r>
              <a:rPr lang="en-US" altLang="pt-BR" sz="2400" i="1" dirty="0" err="1" smtClean="0">
                <a:cs typeface="Times New Roman" panose="02020603050405020304" pitchFamily="18" charset="0"/>
              </a:rPr>
              <a:t>dinheiro</a:t>
            </a:r>
            <a:r>
              <a:rPr lang="en-US" altLang="pt-BR" sz="2400" i="1" dirty="0" smtClean="0">
                <a:cs typeface="Times New Roman" panose="02020603050405020304" pitchFamily="18" charset="0"/>
              </a:rPr>
              <a:t> – bens e </a:t>
            </a:r>
            <a:r>
              <a:rPr lang="en-US" altLang="pt-BR" sz="2400" i="1" dirty="0" err="1" smtClean="0">
                <a:cs typeface="Times New Roman" panose="02020603050405020304" pitchFamily="18" charset="0"/>
              </a:rPr>
              <a:t>serviços</a:t>
            </a:r>
            <a:r>
              <a:rPr lang="en-US" altLang="pt-BR" sz="2400" i="1" dirty="0" smtClean="0">
                <a:cs typeface="Times New Roman" panose="02020603050405020304" pitchFamily="18" charset="0"/>
              </a:rPr>
              <a:t> – </a:t>
            </a:r>
            <a:r>
              <a:rPr lang="en-US" altLang="pt-BR" sz="2400" i="1" dirty="0" err="1" smtClean="0">
                <a:cs typeface="Times New Roman" panose="02020603050405020304" pitchFamily="18" charset="0"/>
              </a:rPr>
              <a:t>dinheiro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,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ou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seja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, que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não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se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integra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ao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fluxo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circular da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renda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;</a:t>
            </a:r>
            <a:endParaRPr lang="pt-BR" altLang="pt-BR" sz="2400" dirty="0" smtClean="0">
              <a:cs typeface="Times New Roman" panose="02020603050405020304" pitchFamily="18" charset="0"/>
            </a:endParaRPr>
          </a:p>
          <a:p>
            <a:pPr lvl="1" algn="just">
              <a:lnSpc>
                <a:spcPct val="80000"/>
              </a:lnSpc>
            </a:pPr>
            <a:r>
              <a:rPr lang="pt-BR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E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xemplos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: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pequena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produção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agrícola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de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subsistência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;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costureira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que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faz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trabalhos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para a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família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;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dona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de casa que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monta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uma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pequena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loja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de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doces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na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garagem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e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distribui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as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sobras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para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os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familiares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;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os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serviços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domésticos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.</a:t>
            </a:r>
            <a:endParaRPr lang="pt-BR" altLang="pt-BR" sz="2400" b="1" dirty="0" smtClean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pt-BR" altLang="pt-BR" sz="2400" dirty="0" smtClean="0">
                <a:cs typeface="Times New Roman" panose="02020603050405020304" pitchFamily="18" charset="0"/>
              </a:rPr>
              <a:t>C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omo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considerá-los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do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ponto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de vista das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contas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nacionais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?</a:t>
            </a:r>
          </a:p>
          <a:p>
            <a:pPr lvl="1" algn="just">
              <a:lnSpc>
                <a:spcPct val="80000"/>
              </a:lnSpc>
            </a:pPr>
            <a:r>
              <a:rPr lang="en-US" altLang="pt-BR" sz="2400" dirty="0" err="1" smtClean="0">
                <a:cs typeface="Times New Roman" panose="02020603050405020304" pitchFamily="18" charset="0"/>
              </a:rPr>
              <a:t>aceita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-se,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convencionalmente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,  que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algumas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das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atividades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não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monetizadas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tenham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seu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valor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computado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no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cálculo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dos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agregados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,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enquanto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outras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não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tenham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. </a:t>
            </a:r>
            <a:r>
              <a:rPr lang="pt-BR" altLang="pt-BR" sz="2400" dirty="0" smtClean="0">
                <a:cs typeface="Times New Roman" panose="02020603050405020304" pitchFamily="18" charset="0"/>
              </a:rPr>
              <a:t>Sendo uma convenção, sua inclusão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varia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de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país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 para </a:t>
            </a:r>
            <a:r>
              <a:rPr lang="en-US" altLang="pt-BR" sz="2400" dirty="0" err="1" smtClean="0">
                <a:cs typeface="Times New Roman" panose="02020603050405020304" pitchFamily="18" charset="0"/>
              </a:rPr>
              <a:t>país</a:t>
            </a:r>
            <a:r>
              <a:rPr lang="en-US" altLang="pt-BR" sz="2400" dirty="0" smtClean="0">
                <a:cs typeface="Times New Roman" panose="02020603050405020304" pitchFamily="18" charset="0"/>
              </a:rPr>
              <a:t>.</a:t>
            </a:r>
            <a:endParaRPr lang="pt-BR" altLang="pt-BR" sz="2400" dirty="0" smtClean="0">
              <a:cs typeface="Times New Roman" panose="02020603050405020304" pitchFamily="18" charset="0"/>
            </a:endParaRPr>
          </a:p>
          <a:p>
            <a:pPr lvl="2" algn="just">
              <a:lnSpc>
                <a:spcPct val="80000"/>
              </a:lnSpc>
            </a:pPr>
            <a:r>
              <a:rPr lang="pt-BR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E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xemplo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: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alguns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países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incluem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no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cômputo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da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renda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nacional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os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serviços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prestados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pelas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donas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de casa,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enquanto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outros,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como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o </a:t>
            </a:r>
            <a:r>
              <a:rPr lang="pt-BR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B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rasil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, </a:t>
            </a:r>
            <a:r>
              <a:rPr lang="en-US" altLang="pt-BR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não</a:t>
            </a:r>
            <a:r>
              <a:rPr lang="en-US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o faze</a:t>
            </a:r>
            <a:r>
              <a:rPr lang="pt-BR" altLang="pt-BR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m</a:t>
            </a:r>
            <a:endParaRPr lang="en-US" altLang="pt-BR" sz="2400" b="1" dirty="0">
              <a:solidFill>
                <a:schemeClr val="accent2"/>
              </a:solidFill>
              <a:cs typeface="Times New Roman" panose="02020603050405020304" pitchFamily="18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847850" y="1219200"/>
            <a:ext cx="8280400" cy="554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4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80000"/>
              </a:lnSpc>
            </a:pPr>
            <a:endParaRPr lang="en-US" altLang="pt-BR" sz="2100" b="1" dirty="0">
              <a:solidFill>
                <a:schemeClr val="accent2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142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pt-BR" smtClean="0"/>
              <a:t>DIFICULDADES CONCEITUAIS: ATIVIDADES NÃO MONETIZADAS</a:t>
            </a:r>
            <a:endParaRPr lang="pt-BR" alt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491340" cy="402336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altLang="pt-BR" sz="2400" dirty="0">
                <a:cs typeface="Times New Roman" panose="02020603050405020304" pitchFamily="18" charset="0"/>
              </a:rPr>
              <a:t>Como </a:t>
            </a:r>
            <a:r>
              <a:rPr lang="en-US" altLang="pt-BR" sz="2400" dirty="0" err="1">
                <a:cs typeface="Times New Roman" panose="02020603050405020304" pitchFamily="18" charset="0"/>
              </a:rPr>
              <a:t>computar</a:t>
            </a:r>
            <a:r>
              <a:rPr lang="en-US" altLang="pt-BR" sz="2400" dirty="0">
                <a:cs typeface="Times New Roman" panose="02020603050405020304" pitchFamily="18" charset="0"/>
              </a:rPr>
              <a:t>  valor das </a:t>
            </a:r>
            <a:r>
              <a:rPr lang="en-US" altLang="pt-BR" sz="2400" dirty="0" err="1">
                <a:cs typeface="Times New Roman" panose="02020603050405020304" pitchFamily="18" charset="0"/>
              </a:rPr>
              <a:t>atividades</a:t>
            </a:r>
            <a:r>
              <a:rPr lang="en-US" altLang="pt-BR" sz="2400" dirty="0">
                <a:cs typeface="Times New Roman" panose="02020603050405020304" pitchFamily="18" charset="0"/>
              </a:rPr>
              <a:t> que </a:t>
            </a:r>
            <a:r>
              <a:rPr lang="en-US" altLang="pt-BR" sz="2400" dirty="0" err="1">
                <a:cs typeface="Times New Roman" panose="02020603050405020304" pitchFamily="18" charset="0"/>
              </a:rPr>
              <a:t>são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não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monetárias</a:t>
            </a:r>
            <a:r>
              <a:rPr lang="en-US" altLang="pt-BR" sz="2400" dirty="0">
                <a:cs typeface="Times New Roman" panose="02020603050405020304" pitchFamily="18" charset="0"/>
              </a:rPr>
              <a:t>? </a:t>
            </a:r>
            <a:endParaRPr lang="pt-BR" altLang="pt-BR" sz="2400" dirty="0"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endParaRPr lang="en-US" altLang="pt-BR" sz="2400" dirty="0">
              <a:cs typeface="Times New Roman" panose="02020603050405020304" pitchFamily="18" charset="0"/>
            </a:endParaRPr>
          </a:p>
          <a:p>
            <a:pPr lvl="1" algn="just">
              <a:lnSpc>
                <a:spcPct val="80000"/>
              </a:lnSpc>
            </a:pPr>
            <a:r>
              <a:rPr lang="en-US" altLang="pt-BR" sz="2400" b="1" dirty="0" err="1">
                <a:cs typeface="Times New Roman" panose="02020603050405020304" pitchFamily="18" charset="0"/>
              </a:rPr>
              <a:t>Imputação</a:t>
            </a:r>
            <a:r>
              <a:rPr lang="en-US" altLang="pt-BR" sz="2400" b="1" dirty="0">
                <a:cs typeface="Times New Roman" panose="02020603050405020304" pitchFamily="18" charset="0"/>
              </a:rPr>
              <a:t>:</a:t>
            </a:r>
            <a:r>
              <a:rPr lang="en-US" altLang="pt-BR" sz="2400" dirty="0">
                <a:cs typeface="Times New Roman" panose="02020603050405020304" pitchFamily="18" charset="0"/>
              </a:rPr>
              <a:t> a </a:t>
            </a:r>
            <a:r>
              <a:rPr lang="en-US" altLang="pt-BR" sz="2400" dirty="0" err="1">
                <a:cs typeface="Times New Roman" panose="02020603050405020304" pitchFamily="18" charset="0"/>
              </a:rPr>
              <a:t>contabilidade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nacional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procura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estimar</a:t>
            </a:r>
            <a:r>
              <a:rPr lang="en-US" altLang="pt-BR" sz="2400" dirty="0">
                <a:cs typeface="Times New Roman" panose="02020603050405020304" pitchFamily="18" charset="0"/>
              </a:rPr>
              <a:t> o valor </a:t>
            </a:r>
            <a:r>
              <a:rPr lang="en-US" altLang="pt-BR" sz="2400" dirty="0" err="1">
                <a:cs typeface="Times New Roman" panose="02020603050405020304" pitchFamily="18" charset="0"/>
              </a:rPr>
              <a:t>monetário</a:t>
            </a:r>
            <a:r>
              <a:rPr lang="en-US" altLang="pt-BR" sz="2400" dirty="0">
                <a:cs typeface="Times New Roman" panose="02020603050405020304" pitchFamily="18" charset="0"/>
              </a:rPr>
              <a:t> das </a:t>
            </a:r>
            <a:r>
              <a:rPr lang="en-US" altLang="pt-BR" sz="2400" dirty="0" err="1">
                <a:cs typeface="Times New Roman" panose="02020603050405020304" pitchFamily="18" charset="0"/>
              </a:rPr>
              <a:t>atividades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não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monetizadas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imputando-lhes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os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valores</a:t>
            </a:r>
            <a:r>
              <a:rPr lang="en-US" altLang="pt-BR" sz="2400" dirty="0">
                <a:cs typeface="Times New Roman" panose="02020603050405020304" pitchFamily="18" charset="0"/>
              </a:rPr>
              <a:t> que </a:t>
            </a:r>
            <a:r>
              <a:rPr lang="en-US" altLang="pt-BR" sz="2400" dirty="0" err="1">
                <a:cs typeface="Times New Roman" panose="02020603050405020304" pitchFamily="18" charset="0"/>
              </a:rPr>
              <a:t>elas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supostamente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teriam</a:t>
            </a:r>
            <a:r>
              <a:rPr lang="en-US" altLang="pt-BR" sz="2400" dirty="0">
                <a:cs typeface="Times New Roman" panose="02020603050405020304" pitchFamily="18" charset="0"/>
              </a:rPr>
              <a:t> se </a:t>
            </a:r>
            <a:r>
              <a:rPr lang="en-US" altLang="pt-BR" sz="2400" dirty="0" err="1">
                <a:cs typeface="Times New Roman" panose="02020603050405020304" pitchFamily="18" charset="0"/>
              </a:rPr>
              <a:t>tivessem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passado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pelo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mercado</a:t>
            </a:r>
            <a:r>
              <a:rPr lang="en-US" altLang="pt-BR" sz="2400" dirty="0">
                <a:cs typeface="Times New Roman" panose="02020603050405020304" pitchFamily="18" charset="0"/>
              </a:rPr>
              <a:t>;</a:t>
            </a:r>
            <a:endParaRPr lang="pt-BR" altLang="pt-BR" sz="2400" dirty="0">
              <a:cs typeface="Times New Roman" panose="02020603050405020304" pitchFamily="18" charset="0"/>
            </a:endParaRPr>
          </a:p>
          <a:p>
            <a:pPr lvl="1" algn="just">
              <a:lnSpc>
                <a:spcPct val="80000"/>
              </a:lnSpc>
            </a:pPr>
            <a:endParaRPr lang="en-US" altLang="pt-BR" sz="2400" dirty="0">
              <a:cs typeface="Times New Roman" panose="02020603050405020304" pitchFamily="18" charset="0"/>
            </a:endParaRPr>
          </a:p>
          <a:p>
            <a:pPr lvl="1" algn="just">
              <a:lnSpc>
                <a:spcPct val="80000"/>
              </a:lnSpc>
            </a:pPr>
            <a:r>
              <a:rPr lang="en-US" altLang="pt-BR" sz="2400" dirty="0" err="1">
                <a:cs typeface="Times New Roman" panose="02020603050405020304" pitchFamily="18" charset="0"/>
              </a:rPr>
              <a:t>Consequências</a:t>
            </a:r>
            <a:r>
              <a:rPr lang="en-US" altLang="pt-BR" sz="2400" dirty="0">
                <a:cs typeface="Times New Roman" panose="02020603050405020304" pitchFamily="18" charset="0"/>
              </a:rPr>
              <a:t>:</a:t>
            </a:r>
          </a:p>
          <a:p>
            <a:pPr lvl="2" algn="just">
              <a:lnSpc>
                <a:spcPct val="80000"/>
              </a:lnSpc>
            </a:pPr>
            <a:r>
              <a:rPr lang="en-US" altLang="pt-BR" dirty="0" err="1">
                <a:cs typeface="Times New Roman" panose="02020603050405020304" pitchFamily="18" charset="0"/>
              </a:rPr>
              <a:t>Grau</a:t>
            </a:r>
            <a:r>
              <a:rPr lang="en-US" altLang="pt-BR" dirty="0">
                <a:cs typeface="Times New Roman" panose="02020603050405020304" pitchFamily="18" charset="0"/>
              </a:rPr>
              <a:t> de </a:t>
            </a:r>
            <a:r>
              <a:rPr lang="en-US" altLang="pt-BR" dirty="0" err="1">
                <a:cs typeface="Times New Roman" panose="02020603050405020304" pitchFamily="18" charset="0"/>
              </a:rPr>
              <a:t>arbítrio</a:t>
            </a:r>
            <a:r>
              <a:rPr lang="en-US" altLang="pt-BR" dirty="0">
                <a:cs typeface="Times New Roman" panose="02020603050405020304" pitchFamily="18" charset="0"/>
              </a:rPr>
              <a:t>;</a:t>
            </a:r>
          </a:p>
          <a:p>
            <a:pPr lvl="3" algn="just">
              <a:lnSpc>
                <a:spcPct val="80000"/>
              </a:lnSpc>
            </a:pPr>
            <a:r>
              <a:rPr lang="en-US" altLang="pt-BR" sz="2400" dirty="0">
                <a:cs typeface="Times New Roman" panose="02020603050405020304" pitchFamily="18" charset="0"/>
              </a:rPr>
              <a:t>Nos </a:t>
            </a:r>
            <a:r>
              <a:rPr lang="en-US" altLang="pt-BR" sz="2400" dirty="0" err="1">
                <a:cs typeface="Times New Roman" panose="02020603050405020304" pitchFamily="18" charset="0"/>
              </a:rPr>
              <a:t>preços</a:t>
            </a:r>
            <a:r>
              <a:rPr lang="en-US" altLang="pt-BR" sz="2400" dirty="0">
                <a:cs typeface="Times New Roman" panose="02020603050405020304" pitchFamily="18" charset="0"/>
              </a:rPr>
              <a:t>;</a:t>
            </a:r>
          </a:p>
          <a:p>
            <a:pPr lvl="3" algn="just">
              <a:lnSpc>
                <a:spcPct val="80000"/>
              </a:lnSpc>
            </a:pPr>
            <a:r>
              <a:rPr lang="pt-BR" altLang="pt-BR" sz="2400" dirty="0">
                <a:cs typeface="Times New Roman" panose="02020603050405020304" pitchFamily="18" charset="0"/>
              </a:rPr>
              <a:t>Sobre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qual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atividade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vai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ou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não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ser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considerada</a:t>
            </a:r>
            <a:r>
              <a:rPr lang="en-US" altLang="pt-BR" sz="2400" dirty="0">
                <a:cs typeface="Times New Roman" panose="02020603050405020304" pitchFamily="18" charset="0"/>
              </a:rPr>
              <a:t> no </a:t>
            </a:r>
            <a:r>
              <a:rPr lang="en-US" altLang="pt-BR" sz="2400" dirty="0" err="1">
                <a:cs typeface="Times New Roman" panose="02020603050405020304" pitchFamily="18" charset="0"/>
              </a:rPr>
              <a:t>agregado</a:t>
            </a:r>
            <a:r>
              <a:rPr lang="en-US" altLang="pt-BR" sz="2400" dirty="0">
                <a:cs typeface="Times New Roman" panose="02020603050405020304" pitchFamily="18" charset="0"/>
              </a:rPr>
              <a:t> da </a:t>
            </a:r>
            <a:r>
              <a:rPr lang="en-US" altLang="pt-BR" sz="2400" dirty="0" err="1">
                <a:cs typeface="Times New Roman" panose="02020603050405020304" pitchFamily="18" charset="0"/>
              </a:rPr>
              <a:t>economia</a:t>
            </a:r>
            <a:r>
              <a:rPr lang="en-US" altLang="pt-BR" sz="2400" dirty="0">
                <a:cs typeface="Times New Roman" panose="02020603050405020304" pitchFamily="18" charset="0"/>
              </a:rPr>
              <a:t>; e</a:t>
            </a:r>
          </a:p>
          <a:p>
            <a:pPr lvl="3" algn="just">
              <a:lnSpc>
                <a:spcPct val="80000"/>
              </a:lnSpc>
            </a:pPr>
            <a:r>
              <a:rPr lang="en-US" altLang="pt-BR" sz="2400" dirty="0" err="1">
                <a:cs typeface="Times New Roman" panose="02020603050405020304" pitchFamily="18" charset="0"/>
              </a:rPr>
              <a:t>Dificu</a:t>
            </a:r>
            <a:r>
              <a:rPr lang="pt-BR" altLang="pt-BR" sz="2400" dirty="0" err="1">
                <a:cs typeface="Times New Roman" panose="02020603050405020304" pitchFamily="18" charset="0"/>
              </a:rPr>
              <a:t>ldade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pt-BR" altLang="pt-BR" sz="2400" dirty="0">
                <a:cs typeface="Times New Roman" panose="02020603050405020304" pitchFamily="18" charset="0"/>
              </a:rPr>
              <a:t>n</a:t>
            </a:r>
            <a:r>
              <a:rPr lang="en-US" altLang="pt-BR" sz="2400" dirty="0">
                <a:cs typeface="Times New Roman" panose="02020603050405020304" pitchFamily="18" charset="0"/>
              </a:rPr>
              <a:t>as </a:t>
            </a:r>
            <a:r>
              <a:rPr lang="en-US" altLang="pt-BR" sz="2400" dirty="0" err="1">
                <a:cs typeface="Times New Roman" panose="02020603050405020304" pitchFamily="18" charset="0"/>
              </a:rPr>
              <a:t>comparações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internacionais</a:t>
            </a:r>
            <a:r>
              <a:rPr lang="en-US" altLang="pt-BR" sz="2400" dirty="0">
                <a:cs typeface="Times New Roman" panose="02020603050405020304" pitchFamily="18" charset="0"/>
              </a:rPr>
              <a:t>.</a:t>
            </a:r>
          </a:p>
          <a:p>
            <a:endParaRPr lang="pt-BR" dirty="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992313" y="1052514"/>
            <a:ext cx="8280400" cy="554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4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80000"/>
              </a:lnSpc>
            </a:pPr>
            <a:endParaRPr lang="en-US" altLang="pt-BR" sz="1900" b="1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540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pt-BR" smtClean="0"/>
              <a:t>DIFICULDADES CONCEITUAIS: PROBLEMÁTICA AMBIENTAL</a:t>
            </a:r>
            <a:endParaRPr lang="pt-BR" alt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5776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altLang="pt-BR" sz="2400" dirty="0" err="1">
                <a:cs typeface="Times New Roman" panose="02020603050405020304" pitchFamily="18" charset="0"/>
              </a:rPr>
              <a:t>Evolução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na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produção</a:t>
            </a:r>
            <a:r>
              <a:rPr lang="en-US" altLang="pt-BR" sz="2400" dirty="0">
                <a:cs typeface="Times New Roman" panose="02020603050405020304" pitchFamily="18" charset="0"/>
              </a:rPr>
              <a:t> (</a:t>
            </a:r>
            <a:r>
              <a:rPr lang="en-US" altLang="pt-BR" sz="2400" dirty="0" err="1">
                <a:cs typeface="Times New Roman" panose="02020603050405020304" pitchFamily="18" charset="0"/>
              </a:rPr>
              <a:t>maior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uso</a:t>
            </a:r>
            <a:r>
              <a:rPr lang="en-US" altLang="pt-BR" sz="2400" dirty="0">
                <a:cs typeface="Times New Roman" panose="02020603050405020304" pitchFamily="18" charset="0"/>
              </a:rPr>
              <a:t> de </a:t>
            </a:r>
            <a:r>
              <a:rPr lang="en-US" altLang="pt-BR" sz="2400" dirty="0" err="1">
                <a:cs typeface="Times New Roman" panose="02020603050405020304" pitchFamily="18" charset="0"/>
              </a:rPr>
              <a:t>recursos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exauríveis</a:t>
            </a:r>
            <a:r>
              <a:rPr lang="en-US" altLang="pt-BR" sz="2400" dirty="0">
                <a:cs typeface="Times New Roman" panose="02020603050405020304" pitchFamily="18" charset="0"/>
              </a:rPr>
              <a:t>) e no </a:t>
            </a:r>
            <a:r>
              <a:rPr lang="en-US" altLang="pt-BR" sz="2400" dirty="0" err="1">
                <a:cs typeface="Times New Roman" panose="02020603050405020304" pitchFamily="18" charset="0"/>
              </a:rPr>
              <a:t>consumo</a:t>
            </a:r>
            <a:r>
              <a:rPr lang="en-US" altLang="pt-BR" sz="2400" dirty="0">
                <a:cs typeface="Times New Roman" panose="02020603050405020304" pitchFamily="18" charset="0"/>
              </a:rPr>
              <a:t> (</a:t>
            </a:r>
            <a:r>
              <a:rPr lang="en-US" altLang="pt-BR" sz="2400" dirty="0" err="1">
                <a:cs typeface="Times New Roman" panose="02020603050405020304" pitchFamily="18" charset="0"/>
              </a:rPr>
              <a:t>geração</a:t>
            </a:r>
            <a:r>
              <a:rPr lang="en-US" altLang="pt-BR" sz="2400" dirty="0">
                <a:cs typeface="Times New Roman" panose="02020603050405020304" pitchFamily="18" charset="0"/>
              </a:rPr>
              <a:t> de </a:t>
            </a:r>
            <a:r>
              <a:rPr lang="en-US" altLang="pt-BR" sz="2400" dirty="0" err="1">
                <a:cs typeface="Times New Roman" panose="02020603050405020304" pitchFamily="18" charset="0"/>
              </a:rPr>
              <a:t>poluição</a:t>
            </a:r>
            <a:r>
              <a:rPr lang="en-US" altLang="pt-BR" sz="2400" dirty="0">
                <a:cs typeface="Times New Roman" panose="02020603050405020304" pitchFamily="18" charset="0"/>
              </a:rPr>
              <a:t>):  </a:t>
            </a:r>
            <a:r>
              <a:rPr lang="en-US" altLang="pt-BR" sz="2400" dirty="0" err="1">
                <a:cs typeface="Times New Roman" panose="02020603050405020304" pitchFamily="18" charset="0"/>
              </a:rPr>
              <a:t>maior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degradação</a:t>
            </a:r>
            <a:r>
              <a:rPr lang="en-US" altLang="pt-BR" sz="2400" dirty="0">
                <a:cs typeface="Times New Roman" panose="02020603050405020304" pitchFamily="18" charset="0"/>
              </a:rPr>
              <a:t> do </a:t>
            </a:r>
            <a:r>
              <a:rPr lang="en-US" altLang="pt-BR" sz="2400" dirty="0" err="1">
                <a:cs typeface="Times New Roman" panose="02020603050405020304" pitchFamily="18" charset="0"/>
              </a:rPr>
              <a:t>meio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ambiente</a:t>
            </a:r>
            <a:r>
              <a:rPr lang="en-US" altLang="pt-BR" sz="2400" dirty="0">
                <a:cs typeface="Times New Roman" panose="02020603050405020304" pitchFamily="18" charset="0"/>
              </a:rPr>
              <a:t>;</a:t>
            </a:r>
            <a:endParaRPr lang="pt-BR" altLang="pt-BR" sz="2400" dirty="0"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endParaRPr lang="en-US" altLang="pt-BR" sz="2400" dirty="0"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n-US" altLang="pt-BR" sz="2400" dirty="0">
                <a:cs typeface="Times New Roman" panose="02020603050405020304" pitchFamily="18" charset="0"/>
              </a:rPr>
              <a:t>Do </a:t>
            </a:r>
            <a:r>
              <a:rPr lang="en-US" altLang="pt-BR" sz="2400" dirty="0" err="1">
                <a:cs typeface="Times New Roman" panose="02020603050405020304" pitchFamily="18" charset="0"/>
              </a:rPr>
              <a:t>ponto</a:t>
            </a:r>
            <a:r>
              <a:rPr lang="en-US" altLang="pt-BR" sz="2400" dirty="0">
                <a:cs typeface="Times New Roman" panose="02020603050405020304" pitchFamily="18" charset="0"/>
              </a:rPr>
              <a:t> de vista da </a:t>
            </a:r>
            <a:r>
              <a:rPr lang="en-US" altLang="pt-BR" sz="2400" dirty="0" err="1">
                <a:cs typeface="Times New Roman" panose="02020603050405020304" pitchFamily="18" charset="0"/>
              </a:rPr>
              <a:t>atividade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econômica</a:t>
            </a:r>
            <a:r>
              <a:rPr lang="en-US" altLang="pt-BR" sz="2400" dirty="0">
                <a:cs typeface="Times New Roman" panose="02020603050405020304" pitchFamily="18" charset="0"/>
              </a:rPr>
              <a:t>, </a:t>
            </a:r>
            <a:r>
              <a:rPr lang="en-US" altLang="pt-BR" sz="2400" dirty="0" err="1">
                <a:cs typeface="Times New Roman" panose="02020603050405020304" pitchFamily="18" charset="0"/>
              </a:rPr>
              <a:t>podemos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englobar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todas</a:t>
            </a:r>
            <a:r>
              <a:rPr lang="en-US" altLang="pt-BR" sz="2400" dirty="0">
                <a:cs typeface="Times New Roman" panose="02020603050405020304" pitchFamily="18" charset="0"/>
              </a:rPr>
              <a:t> as </a:t>
            </a:r>
            <a:r>
              <a:rPr lang="en-US" altLang="pt-BR" sz="2400" dirty="0" err="1">
                <a:cs typeface="Times New Roman" panose="02020603050405020304" pitchFamily="18" charset="0"/>
              </a:rPr>
              <a:t>pressões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ao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meio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ambiente</a:t>
            </a:r>
            <a:r>
              <a:rPr lang="en-US" altLang="pt-BR" sz="2400" dirty="0">
                <a:cs typeface="Times New Roman" panose="02020603050405020304" pitchFamily="18" charset="0"/>
              </a:rPr>
              <a:t> no </a:t>
            </a:r>
            <a:r>
              <a:rPr lang="en-US" altLang="pt-BR" sz="2400" dirty="0" err="1">
                <a:cs typeface="Times New Roman" panose="02020603050405020304" pitchFamily="18" charset="0"/>
              </a:rPr>
              <a:t>conceito</a:t>
            </a:r>
            <a:r>
              <a:rPr lang="en-US" altLang="pt-BR" sz="2400" dirty="0">
                <a:cs typeface="Times New Roman" panose="02020603050405020304" pitchFamily="18" charset="0"/>
              </a:rPr>
              <a:t> de </a:t>
            </a:r>
            <a:r>
              <a:rPr lang="en-US" altLang="pt-BR" sz="2400" dirty="0" err="1">
                <a:solidFill>
                  <a:srgbClr val="CC0000"/>
                </a:solidFill>
                <a:cs typeface="Times New Roman" panose="02020603050405020304" pitchFamily="18" charset="0"/>
              </a:rPr>
              <a:t>externalidades</a:t>
            </a:r>
            <a:r>
              <a:rPr lang="en-US" altLang="pt-BR" sz="2400" dirty="0">
                <a:solidFill>
                  <a:srgbClr val="CC0000"/>
                </a:solidFill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solidFill>
                  <a:srgbClr val="CC0000"/>
                </a:solidFill>
                <a:cs typeface="Times New Roman" panose="02020603050405020304" pitchFamily="18" charset="0"/>
              </a:rPr>
              <a:t>negativas</a:t>
            </a:r>
            <a:r>
              <a:rPr lang="en-US" altLang="pt-BR" sz="2400" dirty="0">
                <a:cs typeface="Times New Roman" panose="02020603050405020304" pitchFamily="18" charset="0"/>
              </a:rPr>
              <a:t>, </a:t>
            </a:r>
            <a:r>
              <a:rPr lang="en-US" altLang="pt-BR" sz="2400" dirty="0" err="1">
                <a:cs typeface="Times New Roman" panose="02020603050405020304" pitchFamily="18" charset="0"/>
              </a:rPr>
              <a:t>ou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seja</a:t>
            </a:r>
            <a:r>
              <a:rPr lang="en-US" altLang="pt-BR" sz="2400" dirty="0">
                <a:cs typeface="Times New Roman" panose="02020603050405020304" pitchFamily="18" charset="0"/>
              </a:rPr>
              <a:t>, </a:t>
            </a:r>
            <a:r>
              <a:rPr lang="en-US" altLang="pt-BR" sz="2400" dirty="0" err="1">
                <a:cs typeface="Times New Roman" panose="02020603050405020304" pitchFamily="18" charset="0"/>
              </a:rPr>
              <a:t>custos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decorrentes</a:t>
            </a:r>
            <a:r>
              <a:rPr lang="en-US" altLang="pt-BR" sz="2400" dirty="0">
                <a:cs typeface="Times New Roman" panose="02020603050405020304" pitchFamily="18" charset="0"/>
              </a:rPr>
              <a:t> da </a:t>
            </a:r>
            <a:r>
              <a:rPr lang="en-US" altLang="pt-BR" sz="2400" dirty="0" err="1">
                <a:cs typeface="Times New Roman" panose="02020603050405020304" pitchFamily="18" charset="0"/>
              </a:rPr>
              <a:t>atividade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econômica</a:t>
            </a:r>
            <a:r>
              <a:rPr lang="en-US" altLang="pt-BR" sz="2400" dirty="0">
                <a:cs typeface="Times New Roman" panose="02020603050405020304" pitchFamily="18" charset="0"/>
              </a:rPr>
              <a:t> que </a:t>
            </a:r>
            <a:r>
              <a:rPr lang="en-US" altLang="pt-BR" sz="2400" dirty="0" err="1">
                <a:cs typeface="Times New Roman" panose="02020603050405020304" pitchFamily="18" charset="0"/>
              </a:rPr>
              <a:t>não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são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valorados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pelo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mercado</a:t>
            </a:r>
            <a:r>
              <a:rPr lang="en-US" altLang="pt-BR" sz="2400" dirty="0">
                <a:cs typeface="Times New Roman" panose="02020603050405020304" pitchFamily="18" charset="0"/>
              </a:rPr>
              <a:t>. </a:t>
            </a:r>
            <a:r>
              <a:rPr lang="en-US" altLang="pt-BR" sz="2400" dirty="0" err="1">
                <a:cs typeface="Times New Roman" panose="02020603050405020304" pitchFamily="18" charset="0"/>
              </a:rPr>
              <a:t>Ou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ainda</a:t>
            </a:r>
            <a:r>
              <a:rPr lang="en-US" altLang="pt-BR" sz="2400" dirty="0">
                <a:cs typeface="Times New Roman" panose="02020603050405020304" pitchFamily="18" charset="0"/>
              </a:rPr>
              <a:t>, </a:t>
            </a:r>
            <a:r>
              <a:rPr lang="en-US" altLang="pt-BR" sz="2400" dirty="0" err="1">
                <a:cs typeface="Times New Roman" panose="02020603050405020304" pitchFamily="18" charset="0"/>
              </a:rPr>
              <a:t>há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uma</a:t>
            </a:r>
            <a:r>
              <a:rPr lang="en-US" altLang="pt-BR" sz="2400" dirty="0">
                <a:cs typeface="Times New Roman" panose="02020603050405020304" pitchFamily="18" charset="0"/>
              </a:rPr>
              <a:t> e</a:t>
            </a:r>
            <a:r>
              <a:rPr lang="pt-BR" altLang="pt-BR" sz="2400" dirty="0">
                <a:cs typeface="Times New Roman" panose="02020603050405020304" pitchFamily="18" charset="0"/>
              </a:rPr>
              <a:t>x</a:t>
            </a:r>
            <a:r>
              <a:rPr lang="en-US" altLang="pt-BR" sz="2400" dirty="0" err="1">
                <a:cs typeface="Times New Roman" panose="02020603050405020304" pitchFamily="18" charset="0"/>
              </a:rPr>
              <a:t>ternalidade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negativa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quando</a:t>
            </a:r>
            <a:r>
              <a:rPr lang="en-US" altLang="pt-BR" sz="2400" dirty="0">
                <a:cs typeface="Times New Roman" panose="02020603050405020304" pitchFamily="18" charset="0"/>
              </a:rPr>
              <a:t> a </a:t>
            </a:r>
            <a:r>
              <a:rPr lang="en-US" altLang="pt-BR" sz="2400" dirty="0" err="1">
                <a:cs typeface="Times New Roman" panose="02020603050405020304" pitchFamily="18" charset="0"/>
              </a:rPr>
              <a:t>atividade</a:t>
            </a:r>
            <a:r>
              <a:rPr lang="en-US" altLang="pt-BR" sz="2400" dirty="0">
                <a:cs typeface="Times New Roman" panose="02020603050405020304" pitchFamily="18" charset="0"/>
              </a:rPr>
              <a:t> de um </a:t>
            </a:r>
            <a:r>
              <a:rPr lang="en-US" altLang="pt-BR" sz="2400" dirty="0" err="1">
                <a:cs typeface="Times New Roman" panose="02020603050405020304" pitchFamily="18" charset="0"/>
              </a:rPr>
              <a:t>agente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econômico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afeta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negativamente</a:t>
            </a:r>
            <a:r>
              <a:rPr lang="en-US" altLang="pt-BR" sz="2400" dirty="0">
                <a:cs typeface="Times New Roman" panose="02020603050405020304" pitchFamily="18" charset="0"/>
              </a:rPr>
              <a:t> o be</a:t>
            </a:r>
            <a:r>
              <a:rPr lang="pt-BR" altLang="pt-BR" sz="2400" dirty="0">
                <a:cs typeface="Times New Roman" panose="02020603050405020304" pitchFamily="18" charset="0"/>
              </a:rPr>
              <a:t>m</a:t>
            </a:r>
            <a:r>
              <a:rPr lang="en-US" altLang="pt-BR" sz="2400" dirty="0">
                <a:cs typeface="Times New Roman" panose="02020603050405020304" pitchFamily="18" charset="0"/>
              </a:rPr>
              <a:t>-</a:t>
            </a:r>
            <a:r>
              <a:rPr lang="en-US" altLang="pt-BR" sz="2400" dirty="0" err="1">
                <a:cs typeface="Times New Roman" panose="02020603050405020304" pitchFamily="18" charset="0"/>
              </a:rPr>
              <a:t>estar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ou</a:t>
            </a:r>
            <a:r>
              <a:rPr lang="en-US" altLang="pt-BR" sz="2400" dirty="0">
                <a:cs typeface="Times New Roman" panose="02020603050405020304" pitchFamily="18" charset="0"/>
              </a:rPr>
              <a:t> o </a:t>
            </a:r>
            <a:r>
              <a:rPr lang="en-US" altLang="pt-BR" sz="2400" dirty="0" err="1">
                <a:cs typeface="Times New Roman" panose="02020603050405020304" pitchFamily="18" charset="0"/>
              </a:rPr>
              <a:t>lucro</a:t>
            </a:r>
            <a:r>
              <a:rPr lang="en-US" altLang="pt-BR" sz="2400" dirty="0">
                <a:cs typeface="Times New Roman" panose="02020603050405020304" pitchFamily="18" charset="0"/>
              </a:rPr>
              <a:t> de outro </a:t>
            </a:r>
            <a:r>
              <a:rPr lang="en-US" altLang="pt-BR" sz="2400" dirty="0" err="1">
                <a:cs typeface="Times New Roman" panose="02020603050405020304" pitchFamily="18" charset="0"/>
              </a:rPr>
              <a:t>agente</a:t>
            </a:r>
            <a:r>
              <a:rPr lang="en-US" altLang="pt-BR" sz="2400" dirty="0">
                <a:cs typeface="Times New Roman" panose="02020603050405020304" pitchFamily="18" charset="0"/>
              </a:rPr>
              <a:t> e </a:t>
            </a:r>
            <a:r>
              <a:rPr lang="en-US" altLang="pt-BR" sz="2400" dirty="0" err="1">
                <a:cs typeface="Times New Roman" panose="02020603050405020304" pitchFamily="18" charset="0"/>
              </a:rPr>
              <a:t>não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há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nenhum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mecanismo</a:t>
            </a:r>
            <a:r>
              <a:rPr lang="en-US" altLang="pt-BR" sz="2400" dirty="0">
                <a:cs typeface="Times New Roman" panose="02020603050405020304" pitchFamily="18" charset="0"/>
              </a:rPr>
              <a:t> de </a:t>
            </a:r>
            <a:r>
              <a:rPr lang="en-US" altLang="pt-BR" sz="2400" dirty="0" err="1">
                <a:cs typeface="Times New Roman" panose="02020603050405020304" pitchFamily="18" charset="0"/>
              </a:rPr>
              <a:t>mercado</a:t>
            </a:r>
            <a:r>
              <a:rPr lang="en-US" altLang="pt-BR" sz="2400" dirty="0">
                <a:cs typeface="Times New Roman" panose="02020603050405020304" pitchFamily="18" charset="0"/>
              </a:rPr>
              <a:t> que </a:t>
            </a:r>
            <a:r>
              <a:rPr lang="en-US" altLang="pt-BR" sz="2400" dirty="0" err="1">
                <a:cs typeface="Times New Roman" panose="02020603050405020304" pitchFamily="18" charset="0"/>
              </a:rPr>
              <a:t>faça</a:t>
            </a:r>
            <a:r>
              <a:rPr lang="en-US" altLang="pt-BR" sz="2400" dirty="0">
                <a:cs typeface="Times New Roman" panose="02020603050405020304" pitchFamily="18" charset="0"/>
              </a:rPr>
              <a:t> com que </a:t>
            </a:r>
            <a:r>
              <a:rPr lang="en-US" altLang="pt-BR" sz="2400" dirty="0" err="1">
                <a:cs typeface="Times New Roman" panose="02020603050405020304" pitchFamily="18" charset="0"/>
              </a:rPr>
              <a:t>este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último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seja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compensado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por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isso</a:t>
            </a:r>
            <a:r>
              <a:rPr lang="en-US" altLang="pt-BR" sz="2400" dirty="0">
                <a:cs typeface="Times New Roman" panose="02020603050405020304" pitchFamily="18" charset="0"/>
              </a:rPr>
              <a:t>;</a:t>
            </a:r>
            <a:endParaRPr lang="pt-BR" altLang="pt-BR" sz="2400" dirty="0"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endParaRPr lang="en-US" altLang="pt-BR" sz="2400" dirty="0">
              <a:cs typeface="Times New Roman" panose="02020603050405020304" pitchFamily="18" charset="0"/>
            </a:endParaRPr>
          </a:p>
          <a:p>
            <a:pPr lvl="1" algn="just">
              <a:lnSpc>
                <a:spcPct val="80000"/>
              </a:lnSpc>
            </a:pPr>
            <a:r>
              <a:rPr lang="en-US" altLang="pt-BR" dirty="0" err="1">
                <a:cs typeface="Times New Roman" panose="02020603050405020304" pitchFamily="18" charset="0"/>
              </a:rPr>
              <a:t>Exemplos</a:t>
            </a:r>
            <a:r>
              <a:rPr lang="en-US" altLang="pt-BR" dirty="0">
                <a:cs typeface="Times New Roman" panose="02020603050405020304" pitchFamily="18" charset="0"/>
              </a:rPr>
              <a:t>: </a:t>
            </a:r>
            <a:r>
              <a:rPr lang="en-US" altLang="pt-BR" dirty="0" err="1">
                <a:cs typeface="Times New Roman" panose="02020603050405020304" pitchFamily="18" charset="0"/>
              </a:rPr>
              <a:t>poluição</a:t>
            </a:r>
            <a:r>
              <a:rPr lang="en-US" altLang="pt-BR" dirty="0">
                <a:cs typeface="Times New Roman" panose="02020603050405020304" pitchFamily="18" charset="0"/>
              </a:rPr>
              <a:t> dos </a:t>
            </a:r>
            <a:r>
              <a:rPr lang="en-US" altLang="pt-BR" dirty="0" err="1">
                <a:cs typeface="Times New Roman" panose="02020603050405020304" pitchFamily="18" charset="0"/>
              </a:rPr>
              <a:t>rios</a:t>
            </a:r>
            <a:r>
              <a:rPr lang="en-US" altLang="pt-BR" dirty="0">
                <a:cs typeface="Times New Roman" panose="02020603050405020304" pitchFamily="18" charset="0"/>
              </a:rPr>
              <a:t> </a:t>
            </a:r>
            <a:r>
              <a:rPr lang="en-US" altLang="pt-BR" dirty="0" err="1">
                <a:cs typeface="Times New Roman" panose="02020603050405020304" pitchFamily="18" charset="0"/>
              </a:rPr>
              <a:t>decorrentes</a:t>
            </a:r>
            <a:r>
              <a:rPr lang="en-US" altLang="pt-BR" dirty="0">
                <a:cs typeface="Times New Roman" panose="02020603050405020304" pitchFamily="18" charset="0"/>
              </a:rPr>
              <a:t> de </a:t>
            </a:r>
            <a:r>
              <a:rPr lang="en-US" altLang="pt-BR" dirty="0" err="1">
                <a:cs typeface="Times New Roman" panose="02020603050405020304" pitchFamily="18" charset="0"/>
              </a:rPr>
              <a:t>resíduos</a:t>
            </a:r>
            <a:r>
              <a:rPr lang="en-US" altLang="pt-BR" dirty="0">
                <a:cs typeface="Times New Roman" panose="02020603050405020304" pitchFamily="18" charset="0"/>
              </a:rPr>
              <a:t> </a:t>
            </a:r>
            <a:r>
              <a:rPr lang="en-US" altLang="pt-BR" dirty="0" err="1">
                <a:cs typeface="Times New Roman" panose="02020603050405020304" pitchFamily="18" charset="0"/>
              </a:rPr>
              <a:t>industriais</a:t>
            </a:r>
            <a:r>
              <a:rPr lang="en-US" altLang="pt-BR" dirty="0">
                <a:cs typeface="Times New Roman" panose="02020603050405020304" pitchFamily="18" charset="0"/>
              </a:rPr>
              <a:t>, a </a:t>
            </a:r>
            <a:r>
              <a:rPr lang="en-US" altLang="pt-BR" dirty="0" err="1">
                <a:cs typeface="Times New Roman" panose="02020603050405020304" pitchFamily="18" charset="0"/>
              </a:rPr>
              <a:t>poluição</a:t>
            </a:r>
            <a:r>
              <a:rPr lang="en-US" altLang="pt-BR" dirty="0">
                <a:cs typeface="Times New Roman" panose="02020603050405020304" pitchFamily="18" charset="0"/>
              </a:rPr>
              <a:t> do </a:t>
            </a:r>
            <a:r>
              <a:rPr lang="en-US" altLang="pt-BR" dirty="0" err="1">
                <a:cs typeface="Times New Roman" panose="02020603050405020304" pitchFamily="18" charset="0"/>
              </a:rPr>
              <a:t>ar</a:t>
            </a:r>
            <a:r>
              <a:rPr lang="en-US" altLang="pt-BR" dirty="0">
                <a:cs typeface="Times New Roman" panose="02020603050405020304" pitchFamily="18" charset="0"/>
              </a:rPr>
              <a:t> </a:t>
            </a:r>
            <a:r>
              <a:rPr lang="en-US" altLang="pt-BR" dirty="0" err="1">
                <a:cs typeface="Times New Roman" panose="02020603050405020304" pitchFamily="18" charset="0"/>
              </a:rPr>
              <a:t>gerada</a:t>
            </a:r>
            <a:r>
              <a:rPr lang="en-US" altLang="pt-BR" dirty="0">
                <a:cs typeface="Times New Roman" panose="02020603050405020304" pitchFamily="18" charset="0"/>
              </a:rPr>
              <a:t> </a:t>
            </a:r>
            <a:r>
              <a:rPr lang="en-US" altLang="pt-BR" dirty="0" err="1">
                <a:cs typeface="Times New Roman" panose="02020603050405020304" pitchFamily="18" charset="0"/>
              </a:rPr>
              <a:t>por</a:t>
            </a:r>
            <a:r>
              <a:rPr lang="en-US" altLang="pt-BR" dirty="0">
                <a:cs typeface="Times New Roman" panose="02020603050405020304" pitchFamily="18" charset="0"/>
              </a:rPr>
              <a:t> </a:t>
            </a:r>
            <a:r>
              <a:rPr lang="en-US" altLang="pt-BR" dirty="0" err="1">
                <a:cs typeface="Times New Roman" panose="02020603050405020304" pitchFamily="18" charset="0"/>
              </a:rPr>
              <a:t>determinados</a:t>
            </a:r>
            <a:r>
              <a:rPr lang="en-US" altLang="pt-BR" dirty="0">
                <a:cs typeface="Times New Roman" panose="02020603050405020304" pitchFamily="18" charset="0"/>
              </a:rPr>
              <a:t> </a:t>
            </a:r>
            <a:r>
              <a:rPr lang="en-US" altLang="pt-BR" dirty="0" err="1">
                <a:cs typeface="Times New Roman" panose="02020603050405020304" pitchFamily="18" charset="0"/>
              </a:rPr>
              <a:t>tipos</a:t>
            </a:r>
            <a:r>
              <a:rPr lang="en-US" altLang="pt-BR" dirty="0">
                <a:cs typeface="Times New Roman" panose="02020603050405020304" pitchFamily="18" charset="0"/>
              </a:rPr>
              <a:t> de </a:t>
            </a:r>
            <a:r>
              <a:rPr lang="en-US" altLang="pt-BR" dirty="0" err="1">
                <a:cs typeface="Times New Roman" panose="02020603050405020304" pitchFamily="18" charset="0"/>
              </a:rPr>
              <a:t>indústria</a:t>
            </a:r>
            <a:r>
              <a:rPr lang="en-US" altLang="pt-BR" dirty="0">
                <a:cs typeface="Times New Roman" panose="02020603050405020304" pitchFamily="18" charset="0"/>
              </a:rPr>
              <a:t>, a </a:t>
            </a:r>
            <a:r>
              <a:rPr lang="en-US" altLang="pt-BR" dirty="0" err="1">
                <a:cs typeface="Times New Roman" panose="02020603050405020304" pitchFamily="18" charset="0"/>
              </a:rPr>
              <a:t>fumaça</a:t>
            </a:r>
            <a:r>
              <a:rPr lang="en-US" altLang="pt-BR" dirty="0">
                <a:cs typeface="Times New Roman" panose="02020603050405020304" pitchFamily="18" charset="0"/>
              </a:rPr>
              <a:t> </a:t>
            </a:r>
            <a:r>
              <a:rPr lang="en-US" altLang="pt-BR" dirty="0" err="1">
                <a:cs typeface="Times New Roman" panose="02020603050405020304" pitchFamily="18" charset="0"/>
              </a:rPr>
              <a:t>produzida</a:t>
            </a:r>
            <a:r>
              <a:rPr lang="en-US" altLang="pt-BR" dirty="0">
                <a:cs typeface="Times New Roman" panose="02020603050405020304" pitchFamily="18" charset="0"/>
              </a:rPr>
              <a:t> </a:t>
            </a:r>
            <a:r>
              <a:rPr lang="en-US" altLang="pt-BR" dirty="0" err="1">
                <a:cs typeface="Times New Roman" panose="02020603050405020304" pitchFamily="18" charset="0"/>
              </a:rPr>
              <a:t>por</a:t>
            </a:r>
            <a:r>
              <a:rPr lang="en-US" altLang="pt-BR" dirty="0">
                <a:cs typeface="Times New Roman" panose="02020603050405020304" pitchFamily="18" charset="0"/>
              </a:rPr>
              <a:t> </a:t>
            </a:r>
            <a:r>
              <a:rPr lang="en-US" altLang="pt-BR" dirty="0" err="1">
                <a:cs typeface="Times New Roman" panose="02020603050405020304" pitchFamily="18" charset="0"/>
              </a:rPr>
              <a:t>caminhões</a:t>
            </a:r>
            <a:r>
              <a:rPr lang="en-US" altLang="pt-BR" dirty="0">
                <a:cs typeface="Times New Roman" panose="02020603050405020304" pitchFamily="18" charset="0"/>
              </a:rPr>
              <a:t> e a </a:t>
            </a:r>
            <a:r>
              <a:rPr lang="en-US" altLang="pt-BR" dirty="0" err="1">
                <a:cs typeface="Times New Roman" panose="02020603050405020304" pitchFamily="18" charset="0"/>
              </a:rPr>
              <a:t>redução</a:t>
            </a:r>
            <a:r>
              <a:rPr lang="en-US" altLang="pt-BR" dirty="0">
                <a:cs typeface="Times New Roman" panose="02020603050405020304" pitchFamily="18" charset="0"/>
              </a:rPr>
              <a:t> das </a:t>
            </a:r>
            <a:r>
              <a:rPr lang="en-US" altLang="pt-BR" dirty="0" err="1">
                <a:cs typeface="Times New Roman" panose="02020603050405020304" pitchFamily="18" charset="0"/>
              </a:rPr>
              <a:t>florestas</a:t>
            </a:r>
            <a:r>
              <a:rPr lang="en-US" altLang="pt-BR" dirty="0">
                <a:cs typeface="Times New Roman" panose="02020603050405020304" pitchFamily="18" charset="0"/>
              </a:rPr>
              <a:t> </a:t>
            </a:r>
            <a:r>
              <a:rPr lang="en-US" altLang="pt-BR" dirty="0" err="1">
                <a:cs typeface="Times New Roman" panose="02020603050405020304" pitchFamily="18" charset="0"/>
              </a:rPr>
              <a:t>nativas</a:t>
            </a:r>
            <a:r>
              <a:rPr lang="en-US" altLang="pt-BR" dirty="0"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80000"/>
              </a:lnSpc>
            </a:pPr>
            <a:endParaRPr lang="pt-BR" altLang="pt-BR" sz="2400" dirty="0"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1744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pt-BR" smtClean="0"/>
              <a:t>DIFICULDADES CONCEITUAIS: PROBLEMÁTICA AMBIENTAL</a:t>
            </a:r>
            <a:endParaRPr lang="pt-BR" alt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56486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altLang="pt-BR" sz="2400" dirty="0">
                <a:cs typeface="Times New Roman" panose="02020603050405020304" pitchFamily="18" charset="0"/>
              </a:rPr>
              <a:t>No </a:t>
            </a:r>
            <a:r>
              <a:rPr lang="en-US" altLang="pt-BR" sz="2400" dirty="0" err="1">
                <a:cs typeface="Times New Roman" panose="02020603050405020304" pitchFamily="18" charset="0"/>
              </a:rPr>
              <a:t>âmbito</a:t>
            </a:r>
            <a:r>
              <a:rPr lang="en-US" altLang="pt-BR" sz="2400" dirty="0">
                <a:cs typeface="Times New Roman" panose="02020603050405020304" pitchFamily="18" charset="0"/>
              </a:rPr>
              <a:t> da </a:t>
            </a:r>
            <a:r>
              <a:rPr lang="en-US" altLang="pt-BR" sz="2400" dirty="0" err="1">
                <a:cs typeface="Times New Roman" panose="02020603050405020304" pitchFamily="18" charset="0"/>
              </a:rPr>
              <a:t>contabilidade</a:t>
            </a:r>
            <a:r>
              <a:rPr lang="pt-BR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>
                <a:cs typeface="Times New Roman" panose="02020603050405020304" pitchFamily="18" charset="0"/>
              </a:rPr>
              <a:t>social, o </a:t>
            </a:r>
            <a:r>
              <a:rPr lang="en-US" altLang="pt-BR" sz="2400" dirty="0" err="1">
                <a:cs typeface="Times New Roman" panose="02020603050405020304" pitchFamily="18" charset="0"/>
              </a:rPr>
              <a:t>grande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problema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em</a:t>
            </a:r>
            <a:r>
              <a:rPr lang="en-US" altLang="pt-BR" sz="2400" dirty="0">
                <a:cs typeface="Times New Roman" panose="02020603050405020304" pitchFamily="18" charset="0"/>
              </a:rPr>
              <a:t> se </a:t>
            </a:r>
            <a:r>
              <a:rPr lang="en-US" altLang="pt-BR" sz="2400" dirty="0" err="1">
                <a:cs typeface="Times New Roman" panose="02020603050405020304" pitchFamily="18" charset="0"/>
              </a:rPr>
              <a:t>considerar</a:t>
            </a:r>
            <a:r>
              <a:rPr lang="en-US" altLang="pt-BR" sz="2400" dirty="0">
                <a:cs typeface="Times New Roman" panose="02020603050405020304" pitchFamily="18" charset="0"/>
              </a:rPr>
              <a:t> as </a:t>
            </a:r>
            <a:r>
              <a:rPr lang="en-US" altLang="pt-BR" sz="2400" b="1" i="1" u="sng" dirty="0" err="1">
                <a:cs typeface="Times New Roman" panose="02020603050405020304" pitchFamily="18" charset="0"/>
              </a:rPr>
              <a:t>perdas</a:t>
            </a:r>
            <a:r>
              <a:rPr lang="en-US" altLang="pt-BR" sz="2400" b="1" i="1" u="sng" dirty="0">
                <a:cs typeface="Times New Roman" panose="02020603050405020304" pitchFamily="18" charset="0"/>
              </a:rPr>
              <a:t> </a:t>
            </a:r>
            <a:r>
              <a:rPr lang="en-US" altLang="pt-BR" sz="2400" b="1" i="1" u="sng" dirty="0" err="1">
                <a:cs typeface="Times New Roman" panose="02020603050405020304" pitchFamily="18" charset="0"/>
              </a:rPr>
              <a:t>sofridas</a:t>
            </a:r>
            <a:r>
              <a:rPr lang="en-US" altLang="pt-BR" sz="2400" b="1" i="1" u="sng" dirty="0">
                <a:cs typeface="Times New Roman" panose="02020603050405020304" pitchFamily="18" charset="0"/>
              </a:rPr>
              <a:t> </a:t>
            </a:r>
            <a:r>
              <a:rPr lang="en-US" altLang="pt-BR" sz="2400" b="1" i="1" u="sng" dirty="0" err="1">
                <a:cs typeface="Times New Roman" panose="02020603050405020304" pitchFamily="18" charset="0"/>
              </a:rPr>
              <a:t>pelo</a:t>
            </a:r>
            <a:r>
              <a:rPr lang="en-US" altLang="pt-BR" sz="2400" b="1" i="1" u="sng" dirty="0">
                <a:cs typeface="Times New Roman" panose="02020603050405020304" pitchFamily="18" charset="0"/>
              </a:rPr>
              <a:t> ambient</a:t>
            </a:r>
            <a:r>
              <a:rPr lang="pt-BR" altLang="pt-BR" sz="2400" b="1" i="1" u="sng" dirty="0">
                <a:cs typeface="Times New Roman" panose="02020603050405020304" pitchFamily="18" charset="0"/>
              </a:rPr>
              <a:t>e</a:t>
            </a:r>
            <a:r>
              <a:rPr lang="en-US" altLang="pt-BR" sz="2400" b="1" i="1" u="sng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está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na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dificudade</a:t>
            </a:r>
            <a:r>
              <a:rPr lang="en-US" altLang="pt-BR" sz="2400" dirty="0">
                <a:cs typeface="Times New Roman" panose="02020603050405020304" pitchFamily="18" charset="0"/>
              </a:rPr>
              <a:t> de </a:t>
            </a:r>
            <a:r>
              <a:rPr lang="en-US" altLang="pt-BR" sz="2400" dirty="0" err="1">
                <a:cs typeface="Times New Roman" panose="02020603050405020304" pitchFamily="18" charset="0"/>
              </a:rPr>
              <a:t>torná</a:t>
            </a:r>
            <a:r>
              <a:rPr lang="en-US" altLang="pt-BR" sz="2400" dirty="0">
                <a:cs typeface="Times New Roman" panose="02020603050405020304" pitchFamily="18" charset="0"/>
              </a:rPr>
              <a:t>-las </a:t>
            </a:r>
            <a:r>
              <a:rPr lang="en-US" altLang="pt-BR" sz="2400" dirty="0" err="1">
                <a:cs typeface="Times New Roman" panose="02020603050405020304" pitchFamily="18" charset="0"/>
              </a:rPr>
              <a:t>mensuráveis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em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termos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monetários</a:t>
            </a:r>
            <a:r>
              <a:rPr lang="en-US" altLang="pt-BR" sz="2400" dirty="0">
                <a:cs typeface="Times New Roman" panose="02020603050405020304" pitchFamily="18" charset="0"/>
              </a:rPr>
              <a:t>;</a:t>
            </a:r>
          </a:p>
          <a:p>
            <a:pPr lvl="1" algn="just">
              <a:lnSpc>
                <a:spcPct val="80000"/>
              </a:lnSpc>
            </a:pPr>
            <a:r>
              <a:rPr lang="pt-BR" altLang="pt-BR" sz="2400" i="1" dirty="0">
                <a:cs typeface="Times New Roman" panose="02020603050405020304" pitchFamily="18" charset="0"/>
              </a:rPr>
              <a:t>F</a:t>
            </a:r>
            <a:r>
              <a:rPr lang="en-US" altLang="pt-BR" sz="2400" i="1" dirty="0" err="1">
                <a:cs typeface="Times New Roman" panose="02020603050405020304" pitchFamily="18" charset="0"/>
              </a:rPr>
              <a:t>alta</a:t>
            </a:r>
            <a:r>
              <a:rPr lang="en-US" altLang="pt-BR" sz="2400" i="1" dirty="0">
                <a:cs typeface="Times New Roman" panose="02020603050405020304" pitchFamily="18" charset="0"/>
              </a:rPr>
              <a:t> de </a:t>
            </a:r>
            <a:r>
              <a:rPr lang="en-US" altLang="pt-BR" sz="2400" i="1" dirty="0" err="1">
                <a:cs typeface="Times New Roman" panose="02020603050405020304" pitchFamily="18" charset="0"/>
              </a:rPr>
              <a:t>consenso</a:t>
            </a:r>
            <a:r>
              <a:rPr lang="en-US" altLang="pt-BR" sz="2400" i="1" dirty="0">
                <a:cs typeface="Times New Roman" panose="02020603050405020304" pitchFamily="18" charset="0"/>
              </a:rPr>
              <a:t> </a:t>
            </a:r>
            <a:r>
              <a:rPr lang="en-US" altLang="pt-BR" sz="2400" i="1" dirty="0" err="1">
                <a:cs typeface="Times New Roman" panose="02020603050405020304" pitchFamily="18" charset="0"/>
              </a:rPr>
              <a:t>sobre</a:t>
            </a:r>
            <a:r>
              <a:rPr lang="en-US" altLang="pt-BR" sz="2400" i="1" dirty="0">
                <a:cs typeface="Times New Roman" panose="02020603050405020304" pitchFamily="18" charset="0"/>
              </a:rPr>
              <a:t> </a:t>
            </a:r>
            <a:r>
              <a:rPr lang="pt-BR" altLang="pt-BR" sz="2400" i="1" dirty="0">
                <a:cs typeface="Times New Roman" panose="02020603050405020304" pitchFamily="18" charset="0"/>
              </a:rPr>
              <a:t>valoração</a:t>
            </a:r>
            <a:r>
              <a:rPr lang="en-US" altLang="pt-BR" sz="2400" i="1" dirty="0">
                <a:cs typeface="Times New Roman" panose="02020603050405020304" pitchFamily="18" charset="0"/>
              </a:rPr>
              <a:t>;</a:t>
            </a:r>
          </a:p>
          <a:p>
            <a:pPr lvl="1" algn="just">
              <a:lnSpc>
                <a:spcPct val="80000"/>
              </a:lnSpc>
            </a:pPr>
            <a:endParaRPr lang="pt-BR" altLang="pt-BR" dirty="0"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n-US" altLang="pt-BR" sz="2400" dirty="0">
                <a:cs typeface="Times New Roman" panose="02020603050405020304" pitchFamily="18" charset="0"/>
              </a:rPr>
              <a:t>O </a:t>
            </a:r>
            <a:r>
              <a:rPr lang="en-US" altLang="pt-BR" sz="2400" dirty="0" err="1">
                <a:cs typeface="Times New Roman" panose="02020603050405020304" pitchFamily="18" charset="0"/>
              </a:rPr>
              <a:t>uso</a:t>
            </a:r>
            <a:r>
              <a:rPr lang="en-US" altLang="pt-BR" sz="2400" dirty="0">
                <a:cs typeface="Times New Roman" panose="02020603050405020304" pitchFamily="18" charset="0"/>
              </a:rPr>
              <a:t> dos </a:t>
            </a:r>
            <a:r>
              <a:rPr lang="en-US" altLang="pt-BR" sz="2400" dirty="0" err="1">
                <a:cs typeface="Times New Roman" panose="02020603050405020304" pitchFamily="18" charset="0"/>
              </a:rPr>
              <a:t>recursos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naturais</a:t>
            </a:r>
            <a:r>
              <a:rPr lang="en-US" altLang="pt-BR" sz="2400" dirty="0">
                <a:cs typeface="Times New Roman" panose="02020603050405020304" pitchFamily="18" charset="0"/>
              </a:rPr>
              <a:t> interfere de </a:t>
            </a:r>
            <a:r>
              <a:rPr lang="en-US" altLang="pt-BR" sz="2400" dirty="0" err="1">
                <a:cs typeface="Times New Roman" panose="02020603050405020304" pitchFamily="18" charset="0"/>
              </a:rPr>
              <a:t>duas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maneiras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nas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relações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econômicas</a:t>
            </a:r>
            <a:r>
              <a:rPr lang="en-US" altLang="pt-BR" sz="2400" dirty="0">
                <a:cs typeface="Times New Roman" panose="02020603050405020304" pitchFamily="18" charset="0"/>
              </a:rPr>
              <a:t> (</a:t>
            </a:r>
            <a:r>
              <a:rPr lang="en-US" altLang="pt-BR" sz="2400" dirty="0" err="1">
                <a:cs typeface="Times New Roman" panose="02020603050405020304" pitchFamily="18" charset="0"/>
              </a:rPr>
              <a:t>deveria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ser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computado</a:t>
            </a:r>
            <a:r>
              <a:rPr lang="en-US" altLang="pt-BR" sz="2400" dirty="0">
                <a:cs typeface="Times New Roman" panose="02020603050405020304" pitchFamily="18" charset="0"/>
              </a:rPr>
              <a:t>):</a:t>
            </a:r>
          </a:p>
          <a:p>
            <a:pPr lvl="1" algn="just">
              <a:lnSpc>
                <a:spcPct val="80000"/>
              </a:lnSpc>
            </a:pPr>
            <a:r>
              <a:rPr lang="en-US" altLang="pt-BR" sz="2400" i="1" dirty="0" err="1">
                <a:cs typeface="Times New Roman" panose="02020603050405020304" pitchFamily="18" charset="0"/>
              </a:rPr>
              <a:t>Uso</a:t>
            </a:r>
            <a:r>
              <a:rPr lang="en-US" altLang="pt-BR" sz="2400" i="1" dirty="0">
                <a:cs typeface="Times New Roman" panose="02020603050405020304" pitchFamily="18" charset="0"/>
              </a:rPr>
              <a:t> dos </a:t>
            </a:r>
            <a:r>
              <a:rPr lang="en-US" altLang="pt-BR" sz="2400" i="1" dirty="0" err="1">
                <a:cs typeface="Times New Roman" panose="02020603050405020304" pitchFamily="18" charset="0"/>
              </a:rPr>
              <a:t>recursos</a:t>
            </a:r>
            <a:r>
              <a:rPr lang="en-US" altLang="pt-BR" sz="2400" i="1" dirty="0">
                <a:cs typeface="Times New Roman" panose="02020603050405020304" pitchFamily="18" charset="0"/>
              </a:rPr>
              <a:t> </a:t>
            </a:r>
            <a:r>
              <a:rPr lang="en-US" altLang="pt-BR" sz="2400" i="1" dirty="0" err="1">
                <a:cs typeface="Times New Roman" panose="02020603050405020304" pitchFamily="18" charset="0"/>
              </a:rPr>
              <a:t>como</a:t>
            </a:r>
            <a:r>
              <a:rPr lang="en-US" altLang="pt-BR" sz="2400" i="1" dirty="0">
                <a:cs typeface="Times New Roman" panose="02020603050405020304" pitchFamily="18" charset="0"/>
              </a:rPr>
              <a:t> um </a:t>
            </a:r>
            <a:r>
              <a:rPr lang="en-US" altLang="pt-BR" sz="2400" i="1" dirty="0" err="1">
                <a:cs typeface="Times New Roman" panose="02020603050405020304" pitchFamily="18" charset="0"/>
              </a:rPr>
              <a:t>serviço</a:t>
            </a:r>
            <a:r>
              <a:rPr lang="en-US" altLang="pt-BR" sz="2400" i="1" dirty="0">
                <a:cs typeface="Times New Roman" panose="02020603050405020304" pitchFamily="18" charset="0"/>
              </a:rPr>
              <a:t> </a:t>
            </a:r>
            <a:r>
              <a:rPr lang="en-US" altLang="pt-BR" sz="2400" i="1" dirty="0" err="1">
                <a:cs typeface="Times New Roman" panose="02020603050405020304" pitchFamily="18" charset="0"/>
              </a:rPr>
              <a:t>prestado</a:t>
            </a:r>
            <a:r>
              <a:rPr lang="en-US" altLang="pt-BR" sz="2400" i="1" dirty="0">
                <a:cs typeface="Times New Roman" panose="02020603050405020304" pitchFamily="18" charset="0"/>
              </a:rPr>
              <a:t> </a:t>
            </a:r>
            <a:r>
              <a:rPr lang="en-US" altLang="pt-BR" sz="2400" i="1" dirty="0" err="1">
                <a:cs typeface="Times New Roman" panose="02020603050405020304" pitchFamily="18" charset="0"/>
              </a:rPr>
              <a:t>pelo</a:t>
            </a:r>
            <a:r>
              <a:rPr lang="en-US" altLang="pt-BR" sz="2400" i="1" dirty="0">
                <a:cs typeface="Times New Roman" panose="02020603050405020304" pitchFamily="18" charset="0"/>
              </a:rPr>
              <a:t> </a:t>
            </a:r>
            <a:r>
              <a:rPr lang="en-US" altLang="pt-BR" sz="2400" i="1" dirty="0" err="1">
                <a:cs typeface="Times New Roman" panose="02020603050405020304" pitchFamily="18" charset="0"/>
              </a:rPr>
              <a:t>meio</a:t>
            </a:r>
            <a:r>
              <a:rPr lang="en-US" altLang="pt-BR" sz="2400" i="1" dirty="0">
                <a:cs typeface="Times New Roman" panose="02020603050405020304" pitchFamily="18" charset="0"/>
              </a:rPr>
              <a:t> </a:t>
            </a:r>
            <a:r>
              <a:rPr lang="en-US" altLang="pt-BR" sz="2400" i="1" dirty="0" err="1">
                <a:cs typeface="Times New Roman" panose="02020603050405020304" pitchFamily="18" charset="0"/>
              </a:rPr>
              <a:t>ambiente</a:t>
            </a:r>
            <a:r>
              <a:rPr lang="en-US" altLang="pt-BR" sz="2400" i="1" dirty="0">
                <a:cs typeface="Times New Roman" panose="02020603050405020304" pitchFamily="18" charset="0"/>
              </a:rPr>
              <a:t>, </a:t>
            </a:r>
            <a:r>
              <a:rPr lang="en-US" altLang="pt-BR" sz="2400" i="1" dirty="0" err="1">
                <a:cs typeface="Times New Roman" panose="02020603050405020304" pitchFamily="18" charset="0"/>
              </a:rPr>
              <a:t>portanto</a:t>
            </a:r>
            <a:r>
              <a:rPr lang="en-US" altLang="pt-BR" sz="2400" i="1" dirty="0">
                <a:cs typeface="Times New Roman" panose="02020603050405020304" pitchFamily="18" charset="0"/>
              </a:rPr>
              <a:t>, </a:t>
            </a:r>
            <a:r>
              <a:rPr lang="en-US" altLang="pt-BR" sz="2400" i="1" dirty="0" err="1">
                <a:cs typeface="Times New Roman" panose="02020603050405020304" pitchFamily="18" charset="0"/>
              </a:rPr>
              <a:t>deveria</a:t>
            </a:r>
            <a:r>
              <a:rPr lang="en-US" altLang="pt-BR" sz="2400" i="1" dirty="0">
                <a:cs typeface="Times New Roman" panose="02020603050405020304" pitchFamily="18" charset="0"/>
              </a:rPr>
              <a:t> </a:t>
            </a:r>
            <a:r>
              <a:rPr lang="en-US" altLang="pt-BR" sz="2400" i="1" dirty="0" err="1">
                <a:cs typeface="Times New Roman" panose="02020603050405020304" pitchFamily="18" charset="0"/>
              </a:rPr>
              <a:t>ser</a:t>
            </a:r>
            <a:r>
              <a:rPr lang="en-US" altLang="pt-BR" sz="2400" i="1" dirty="0">
                <a:cs typeface="Times New Roman" panose="02020603050405020304" pitchFamily="18" charset="0"/>
              </a:rPr>
              <a:t> </a:t>
            </a:r>
            <a:r>
              <a:rPr lang="en-US" altLang="pt-BR" sz="2400" i="1" dirty="0" err="1">
                <a:cs typeface="Times New Roman" panose="02020603050405020304" pitchFamily="18" charset="0"/>
              </a:rPr>
              <a:t>pago</a:t>
            </a:r>
            <a:r>
              <a:rPr lang="en-US" altLang="pt-BR" sz="2400" i="1" dirty="0">
                <a:cs typeface="Times New Roman" panose="02020603050405020304" pitchFamily="18" charset="0"/>
              </a:rPr>
              <a:t>, </a:t>
            </a:r>
            <a:r>
              <a:rPr lang="en-US" altLang="pt-BR" sz="2400" i="1" dirty="0" err="1">
                <a:cs typeface="Times New Roman" panose="02020603050405020304" pitchFamily="18" charset="0"/>
              </a:rPr>
              <a:t>como</a:t>
            </a:r>
            <a:r>
              <a:rPr lang="en-US" altLang="pt-BR" sz="2400" i="1" dirty="0">
                <a:cs typeface="Times New Roman" panose="02020603050405020304" pitchFamily="18" charset="0"/>
              </a:rPr>
              <a:t> </a:t>
            </a:r>
            <a:r>
              <a:rPr lang="en-US" altLang="pt-BR" sz="2400" i="1" dirty="0" err="1">
                <a:cs typeface="Times New Roman" panose="02020603050405020304" pitchFamily="18" charset="0"/>
              </a:rPr>
              <a:t>não</a:t>
            </a:r>
            <a:r>
              <a:rPr lang="en-US" altLang="pt-BR" sz="2400" i="1" dirty="0">
                <a:cs typeface="Times New Roman" panose="02020603050405020304" pitchFamily="18" charset="0"/>
              </a:rPr>
              <a:t> o é, </a:t>
            </a:r>
            <a:r>
              <a:rPr lang="en-US" altLang="pt-BR" sz="2400" i="1" dirty="0" err="1">
                <a:cs typeface="Times New Roman" panose="02020603050405020304" pitchFamily="18" charset="0"/>
              </a:rPr>
              <a:t>repr</a:t>
            </a:r>
            <a:r>
              <a:rPr lang="pt-BR" altLang="pt-BR" sz="2400" i="1" dirty="0">
                <a:cs typeface="Times New Roman" panose="02020603050405020304" pitchFamily="18" charset="0"/>
              </a:rPr>
              <a:t>e</a:t>
            </a:r>
            <a:r>
              <a:rPr lang="en-US" altLang="pt-BR" sz="2400" i="1" dirty="0" err="1">
                <a:cs typeface="Times New Roman" panose="02020603050405020304" pitchFamily="18" charset="0"/>
              </a:rPr>
              <a:t>senta</a:t>
            </a:r>
            <a:r>
              <a:rPr lang="en-US" altLang="pt-BR" sz="2400" i="1" dirty="0">
                <a:cs typeface="Times New Roman" panose="02020603050405020304" pitchFamily="18" charset="0"/>
              </a:rPr>
              <a:t> um </a:t>
            </a:r>
            <a:r>
              <a:rPr lang="en-US" altLang="pt-BR" sz="2400" i="1" dirty="0" err="1">
                <a:cs typeface="Times New Roman" panose="02020603050405020304" pitchFamily="18" charset="0"/>
              </a:rPr>
              <a:t>subsídio</a:t>
            </a:r>
            <a:r>
              <a:rPr lang="en-US" altLang="pt-BR" sz="2400" i="1" dirty="0">
                <a:cs typeface="Times New Roman" panose="02020603050405020304" pitchFamily="18" charset="0"/>
              </a:rPr>
              <a:t> à </a:t>
            </a:r>
            <a:r>
              <a:rPr lang="en-US" altLang="pt-BR" sz="2400" i="1" dirty="0" err="1">
                <a:cs typeface="Times New Roman" panose="02020603050405020304" pitchFamily="18" charset="0"/>
              </a:rPr>
              <a:t>produção</a:t>
            </a:r>
            <a:r>
              <a:rPr lang="en-US" altLang="pt-BR" sz="2400" i="1" dirty="0">
                <a:cs typeface="Times New Roman" panose="02020603050405020304" pitchFamily="18" charset="0"/>
              </a:rPr>
              <a:t>;</a:t>
            </a:r>
            <a:endParaRPr lang="pt-BR" altLang="pt-BR" sz="2400" i="1" dirty="0">
              <a:cs typeface="Times New Roman" panose="02020603050405020304" pitchFamily="18" charset="0"/>
            </a:endParaRPr>
          </a:p>
          <a:p>
            <a:pPr lvl="1" algn="just">
              <a:lnSpc>
                <a:spcPct val="80000"/>
              </a:lnSpc>
            </a:pPr>
            <a:endParaRPr lang="en-US" altLang="pt-BR" sz="2400" i="1" dirty="0">
              <a:cs typeface="Times New Roman" panose="02020603050405020304" pitchFamily="18" charset="0"/>
            </a:endParaRPr>
          </a:p>
          <a:p>
            <a:pPr lvl="1" algn="just">
              <a:lnSpc>
                <a:spcPct val="80000"/>
              </a:lnSpc>
            </a:pPr>
            <a:r>
              <a:rPr lang="en-US" altLang="pt-BR" sz="2400" i="1" dirty="0">
                <a:cs typeface="Times New Roman" panose="02020603050405020304" pitchFamily="18" charset="0"/>
              </a:rPr>
              <a:t>O </a:t>
            </a:r>
            <a:r>
              <a:rPr lang="en-US" altLang="pt-BR" sz="2400" i="1" dirty="0" err="1">
                <a:cs typeface="Times New Roman" panose="02020603050405020304" pitchFamily="18" charset="0"/>
              </a:rPr>
              <a:t>uso</a:t>
            </a:r>
            <a:r>
              <a:rPr lang="en-US" altLang="pt-BR" sz="2400" i="1" dirty="0">
                <a:cs typeface="Times New Roman" panose="02020603050405020304" pitchFamily="18" charset="0"/>
              </a:rPr>
              <a:t> dos </a:t>
            </a:r>
            <a:r>
              <a:rPr lang="en-US" altLang="pt-BR" sz="2400" i="1" dirty="0" err="1">
                <a:cs typeface="Times New Roman" panose="02020603050405020304" pitchFamily="18" charset="0"/>
              </a:rPr>
              <a:t>recursos</a:t>
            </a:r>
            <a:r>
              <a:rPr lang="en-US" altLang="pt-BR" sz="2400" i="1" dirty="0">
                <a:cs typeface="Times New Roman" panose="02020603050405020304" pitchFamily="18" charset="0"/>
              </a:rPr>
              <a:t> </a:t>
            </a:r>
            <a:r>
              <a:rPr lang="en-US" altLang="pt-BR" sz="2400" i="1" dirty="0" err="1">
                <a:cs typeface="Times New Roman" panose="02020603050405020304" pitchFamily="18" charset="0"/>
              </a:rPr>
              <a:t>resulta</a:t>
            </a:r>
            <a:r>
              <a:rPr lang="en-US" altLang="pt-BR" sz="2400" i="1" dirty="0">
                <a:cs typeface="Times New Roman" panose="02020603050405020304" pitchFamily="18" charset="0"/>
              </a:rPr>
              <a:t> </a:t>
            </a:r>
            <a:r>
              <a:rPr lang="en-US" altLang="pt-BR" sz="2400" i="1" dirty="0" err="1">
                <a:cs typeface="Times New Roman" panose="02020603050405020304" pitchFamily="18" charset="0"/>
              </a:rPr>
              <a:t>em</a:t>
            </a:r>
            <a:r>
              <a:rPr lang="en-US" altLang="pt-BR" sz="2400" i="1" dirty="0">
                <a:cs typeface="Times New Roman" panose="02020603050405020304" pitchFamily="18" charset="0"/>
              </a:rPr>
              <a:t> </a:t>
            </a:r>
            <a:r>
              <a:rPr lang="en-US" altLang="pt-BR" sz="2400" i="1" dirty="0" err="1">
                <a:cs typeface="Times New Roman" panose="02020603050405020304" pitchFamily="18" charset="0"/>
              </a:rPr>
              <a:t>custos</a:t>
            </a:r>
            <a:r>
              <a:rPr lang="en-US" altLang="pt-BR" sz="2400" i="1" dirty="0">
                <a:cs typeface="Times New Roman" panose="02020603050405020304" pitchFamily="18" charset="0"/>
              </a:rPr>
              <a:t>, que </a:t>
            </a:r>
            <a:r>
              <a:rPr lang="en-US" altLang="pt-BR" sz="2400" i="1" dirty="0" err="1">
                <a:cs typeface="Times New Roman" panose="02020603050405020304" pitchFamily="18" charset="0"/>
              </a:rPr>
              <a:t>deveriam</a:t>
            </a:r>
            <a:r>
              <a:rPr lang="en-US" altLang="pt-BR" sz="2400" i="1" dirty="0">
                <a:cs typeface="Times New Roman" panose="02020603050405020304" pitchFamily="18" charset="0"/>
              </a:rPr>
              <a:t> </a:t>
            </a:r>
            <a:r>
              <a:rPr lang="en-US" altLang="pt-BR" sz="2400" i="1" dirty="0" err="1">
                <a:cs typeface="Times New Roman" panose="02020603050405020304" pitchFamily="18" charset="0"/>
              </a:rPr>
              <a:t>ser</a:t>
            </a:r>
            <a:r>
              <a:rPr lang="en-US" altLang="pt-BR" sz="2400" i="1" dirty="0">
                <a:cs typeface="Times New Roman" panose="02020603050405020304" pitchFamily="18" charset="0"/>
              </a:rPr>
              <a:t> </a:t>
            </a:r>
            <a:r>
              <a:rPr lang="en-US" altLang="pt-BR" sz="2400" i="1" dirty="0" err="1">
                <a:cs typeface="Times New Roman" panose="02020603050405020304" pitchFamily="18" charset="0"/>
              </a:rPr>
              <a:t>deduzidos</a:t>
            </a:r>
            <a:r>
              <a:rPr lang="en-US" altLang="pt-BR" sz="2400" i="1" dirty="0">
                <a:cs typeface="Times New Roman" panose="02020603050405020304" pitchFamily="18" charset="0"/>
              </a:rPr>
              <a:t> do </a:t>
            </a:r>
            <a:r>
              <a:rPr lang="en-US" altLang="pt-BR" sz="2400" i="1" dirty="0" err="1">
                <a:cs typeface="Times New Roman" panose="02020603050405020304" pitchFamily="18" charset="0"/>
              </a:rPr>
              <a:t>cálculo</a:t>
            </a:r>
            <a:r>
              <a:rPr lang="en-US" altLang="pt-BR" sz="2400" i="1" dirty="0">
                <a:cs typeface="Times New Roman" panose="02020603050405020304" pitchFamily="18" charset="0"/>
              </a:rPr>
              <a:t> do </a:t>
            </a:r>
            <a:r>
              <a:rPr lang="en-US" altLang="pt-BR" sz="2400" i="1" dirty="0" err="1">
                <a:cs typeface="Times New Roman" panose="02020603050405020304" pitchFamily="18" charset="0"/>
              </a:rPr>
              <a:t>produto</a:t>
            </a:r>
            <a:r>
              <a:rPr lang="en-US" altLang="pt-BR" sz="2400" i="1" dirty="0">
                <a:cs typeface="Times New Roman" panose="02020603050405020304" pitchFamily="18" charset="0"/>
              </a:rPr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0099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dirty="0" smtClean="0"/>
              <a:t>PROPOSTAS PARA CONTORNAR O PROBLEMA DA VALORAÇÃO DAS EXTERNALIDADES</a:t>
            </a:r>
            <a:endParaRPr lang="pt-BR" alt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99082"/>
          </a:xfrm>
        </p:spPr>
        <p:txBody>
          <a:bodyPr>
            <a:normAutofit fontScale="92500" lnSpcReduction="10000"/>
          </a:bodyPr>
          <a:lstStyle/>
          <a:p>
            <a:pPr lvl="1" algn="just">
              <a:lnSpc>
                <a:spcPct val="80000"/>
              </a:lnSpc>
            </a:pPr>
            <a:r>
              <a:rPr lang="en-US" altLang="pt-BR" sz="2400" dirty="0">
                <a:cs typeface="Times New Roman" panose="02020603050405020304" pitchFamily="18" charset="0"/>
              </a:rPr>
              <a:t>Me</a:t>
            </a:r>
            <a:r>
              <a:rPr lang="pt-BR" altLang="pt-BR" sz="2400" dirty="0" err="1">
                <a:cs typeface="Times New Roman" panose="02020603050405020304" pitchFamily="18" charset="0"/>
              </a:rPr>
              <a:t>dir</a:t>
            </a:r>
            <a:r>
              <a:rPr lang="en-US" altLang="pt-BR" sz="2400" dirty="0">
                <a:cs typeface="Times New Roman" panose="02020603050405020304" pitchFamily="18" charset="0"/>
              </a:rPr>
              <a:t> as </a:t>
            </a:r>
            <a:r>
              <a:rPr lang="en-US" altLang="pt-BR" sz="2400" dirty="0" err="1">
                <a:cs typeface="Times New Roman" panose="02020603050405020304" pitchFamily="18" charset="0"/>
              </a:rPr>
              <a:t>despesas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necessárias</a:t>
            </a:r>
            <a:r>
              <a:rPr lang="en-US" altLang="pt-BR" sz="2400" dirty="0">
                <a:cs typeface="Times New Roman" panose="02020603050405020304" pitchFamily="18" charset="0"/>
              </a:rPr>
              <a:t> para se </a:t>
            </a:r>
            <a:r>
              <a:rPr lang="en-US" altLang="pt-BR" sz="2400" dirty="0" err="1">
                <a:cs typeface="Times New Roman" panose="02020603050405020304" pitchFamily="18" charset="0"/>
              </a:rPr>
              <a:t>evitar</a:t>
            </a:r>
            <a:r>
              <a:rPr lang="en-US" altLang="pt-BR" sz="2400" dirty="0">
                <a:cs typeface="Times New Roman" panose="02020603050405020304" pitchFamily="18" charset="0"/>
              </a:rPr>
              <a:t> a </a:t>
            </a:r>
            <a:r>
              <a:rPr lang="en-US" altLang="pt-BR" sz="2400" dirty="0" err="1">
                <a:cs typeface="Times New Roman" panose="02020603050405020304" pitchFamily="18" charset="0"/>
              </a:rPr>
              <a:t>degradação</a:t>
            </a:r>
            <a:r>
              <a:rPr lang="en-US" altLang="pt-BR" sz="2400" dirty="0">
                <a:cs typeface="Times New Roman" panose="02020603050405020304" pitchFamily="18" charset="0"/>
              </a:rPr>
              <a:t>, </a:t>
            </a:r>
            <a:r>
              <a:rPr lang="en-US" altLang="pt-BR" sz="2400" dirty="0" err="1">
                <a:cs typeface="Times New Roman" panose="02020603050405020304" pitchFamily="18" charset="0"/>
              </a:rPr>
              <a:t>restaurar</a:t>
            </a:r>
            <a:r>
              <a:rPr lang="en-US" altLang="pt-BR" sz="2400" dirty="0">
                <a:cs typeface="Times New Roman" panose="02020603050405020304" pitchFamily="18" charset="0"/>
              </a:rPr>
              <a:t> as </a:t>
            </a:r>
            <a:r>
              <a:rPr lang="en-US" altLang="pt-BR" sz="2400" dirty="0" err="1">
                <a:cs typeface="Times New Roman" panose="02020603050405020304" pitchFamily="18" charset="0"/>
              </a:rPr>
              <a:t>perdas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ou</a:t>
            </a:r>
            <a:r>
              <a:rPr lang="en-US" altLang="pt-BR" sz="2400" dirty="0">
                <a:cs typeface="Times New Roman" panose="02020603050405020304" pitchFamily="18" charset="0"/>
              </a:rPr>
              <a:t> co</a:t>
            </a:r>
            <a:r>
              <a:rPr lang="pt-BR" altLang="pt-BR" sz="2400" dirty="0">
                <a:cs typeface="Times New Roman" panose="02020603050405020304" pitchFamily="18" charset="0"/>
              </a:rPr>
              <a:t>m</a:t>
            </a:r>
            <a:r>
              <a:rPr lang="en-US" altLang="pt-BR" sz="2400" dirty="0" err="1">
                <a:cs typeface="Times New Roman" panose="02020603050405020304" pitchFamily="18" charset="0"/>
              </a:rPr>
              <a:t>pensar</a:t>
            </a:r>
            <a:r>
              <a:rPr lang="en-US" altLang="pt-BR" sz="2400" dirty="0">
                <a:cs typeface="Times New Roman" panose="02020603050405020304" pitchFamily="18" charset="0"/>
              </a:rPr>
              <a:t> as </a:t>
            </a:r>
            <a:r>
              <a:rPr lang="en-US" altLang="pt-BR" sz="2400" dirty="0" err="1">
                <a:cs typeface="Times New Roman" panose="02020603050405020304" pitchFamily="18" charset="0"/>
              </a:rPr>
              <a:t>gerações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futuras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pelos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problemas</a:t>
            </a:r>
            <a:r>
              <a:rPr lang="pt-BR" altLang="pt-BR" sz="2400" dirty="0">
                <a:cs typeface="Times New Roman" panose="02020603050405020304" pitchFamily="18" charset="0"/>
              </a:rPr>
              <a:t>;</a:t>
            </a:r>
          </a:p>
          <a:p>
            <a:pPr lvl="1" algn="just">
              <a:lnSpc>
                <a:spcPct val="80000"/>
              </a:lnSpc>
            </a:pPr>
            <a:endParaRPr lang="en-US" altLang="pt-BR" sz="2400" dirty="0">
              <a:cs typeface="Times New Roman" panose="02020603050405020304" pitchFamily="18" charset="0"/>
            </a:endParaRPr>
          </a:p>
          <a:p>
            <a:pPr lvl="1" algn="just">
              <a:lnSpc>
                <a:spcPct val="80000"/>
              </a:lnSpc>
            </a:pPr>
            <a:r>
              <a:rPr lang="en-US" altLang="pt-BR" sz="2400" dirty="0" err="1">
                <a:cs typeface="Times New Roman" panose="02020603050405020304" pitchFamily="18" charset="0"/>
              </a:rPr>
              <a:t>Investimentos</a:t>
            </a:r>
            <a:r>
              <a:rPr lang="pt-BR" altLang="pt-BR" sz="2400" dirty="0">
                <a:cs typeface="Times New Roman" panose="02020603050405020304" pitchFamily="18" charset="0"/>
              </a:rPr>
              <a:t> em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instalação</a:t>
            </a:r>
            <a:r>
              <a:rPr lang="en-US" altLang="pt-BR" sz="2400" dirty="0">
                <a:cs typeface="Times New Roman" panose="02020603050405020304" pitchFamily="18" charset="0"/>
              </a:rPr>
              <a:t> de </a:t>
            </a:r>
            <a:r>
              <a:rPr lang="en-US" altLang="pt-BR" sz="2400" dirty="0" err="1">
                <a:cs typeface="Times New Roman" panose="02020603050405020304" pitchFamily="18" charset="0"/>
              </a:rPr>
              <a:t>equipamentos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antipoluentes</a:t>
            </a:r>
            <a:r>
              <a:rPr lang="en-US" altLang="pt-BR" sz="2400" dirty="0">
                <a:cs typeface="Times New Roman" panose="02020603050405020304" pitchFamily="18" charset="0"/>
              </a:rPr>
              <a:t>, </a:t>
            </a:r>
            <a:r>
              <a:rPr lang="en-US" altLang="pt-BR" sz="2400" dirty="0" err="1">
                <a:cs typeface="Times New Roman" panose="02020603050405020304" pitchFamily="18" charset="0"/>
              </a:rPr>
              <a:t>despesas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pt-BR" altLang="pt-BR" sz="2400" dirty="0">
                <a:cs typeface="Times New Roman" panose="02020603050405020304" pitchFamily="18" charset="0"/>
              </a:rPr>
              <a:t>de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controle</a:t>
            </a:r>
            <a:r>
              <a:rPr lang="en-US" altLang="pt-BR" sz="2400" dirty="0">
                <a:cs typeface="Times New Roman" panose="02020603050405020304" pitchFamily="18" charset="0"/>
              </a:rPr>
              <a:t> e </a:t>
            </a:r>
            <a:r>
              <a:rPr lang="en-US" altLang="pt-BR" sz="2400" dirty="0" err="1">
                <a:cs typeface="Times New Roman" panose="02020603050405020304" pitchFamily="18" charset="0"/>
              </a:rPr>
              <a:t>limpeza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ambiental</a:t>
            </a:r>
            <a:r>
              <a:rPr lang="en-US" altLang="pt-BR" sz="2400" dirty="0">
                <a:cs typeface="Times New Roman" panose="02020603050405020304" pitchFamily="18" charset="0"/>
              </a:rPr>
              <a:t>, </a:t>
            </a:r>
            <a:r>
              <a:rPr lang="en-US" altLang="pt-BR" sz="2400" dirty="0" err="1">
                <a:cs typeface="Times New Roman" panose="02020603050405020304" pitchFamily="18" charset="0"/>
              </a:rPr>
              <a:t>gastos</a:t>
            </a:r>
            <a:r>
              <a:rPr lang="en-US" altLang="pt-BR" sz="2400" dirty="0">
                <a:cs typeface="Times New Roman" panose="02020603050405020304" pitchFamily="18" charset="0"/>
              </a:rPr>
              <a:t> com </a:t>
            </a:r>
            <a:r>
              <a:rPr lang="en-US" altLang="pt-BR" sz="2400" dirty="0" err="1">
                <a:cs typeface="Times New Roman" panose="02020603050405020304" pitchFamily="18" charset="0"/>
              </a:rPr>
              <a:t>saúde</a:t>
            </a:r>
            <a:r>
              <a:rPr lang="en-US" altLang="pt-BR" sz="2400" dirty="0">
                <a:cs typeface="Times New Roman" panose="02020603050405020304" pitchFamily="18" charset="0"/>
              </a:rPr>
              <a:t>.</a:t>
            </a:r>
            <a:endParaRPr lang="pt-BR" altLang="pt-BR" sz="2400" dirty="0">
              <a:cs typeface="Times New Roman" panose="02020603050405020304" pitchFamily="18" charset="0"/>
            </a:endParaRPr>
          </a:p>
          <a:p>
            <a:pPr lvl="1" algn="just">
              <a:lnSpc>
                <a:spcPct val="80000"/>
              </a:lnSpc>
            </a:pPr>
            <a:endParaRPr lang="en-US" altLang="pt-BR" sz="2400" dirty="0">
              <a:cs typeface="Times New Roman" panose="02020603050405020304" pitchFamily="18" charset="0"/>
            </a:endParaRPr>
          </a:p>
          <a:p>
            <a:pPr lvl="1" algn="just">
              <a:lnSpc>
                <a:spcPct val="80000"/>
              </a:lnSpc>
            </a:pPr>
            <a:r>
              <a:rPr lang="en-US" altLang="pt-BR" sz="2400" dirty="0">
                <a:cs typeface="Times New Roman" panose="02020603050405020304" pitchFamily="18" charset="0"/>
              </a:rPr>
              <a:t>U</a:t>
            </a:r>
            <a:r>
              <a:rPr lang="pt-BR" altLang="pt-BR" sz="2400" dirty="0" err="1">
                <a:cs typeface="Times New Roman" panose="02020603050405020304" pitchFamily="18" charset="0"/>
              </a:rPr>
              <a:t>so</a:t>
            </a:r>
            <a:r>
              <a:rPr lang="en-US" altLang="pt-BR" sz="2400" dirty="0">
                <a:cs typeface="Times New Roman" panose="02020603050405020304" pitchFamily="18" charset="0"/>
              </a:rPr>
              <a:t> do </a:t>
            </a:r>
            <a:r>
              <a:rPr lang="en-US" altLang="pt-BR" sz="2400" dirty="0" err="1">
                <a:cs typeface="Times New Roman" panose="02020603050405020304" pitchFamily="18" charset="0"/>
              </a:rPr>
              <a:t>conceito</a:t>
            </a:r>
            <a:r>
              <a:rPr lang="en-US" altLang="pt-BR" sz="2400" dirty="0">
                <a:cs typeface="Times New Roman" panose="02020603050405020304" pitchFamily="18" charset="0"/>
              </a:rPr>
              <a:t> de </a:t>
            </a:r>
            <a:r>
              <a:rPr lang="en-US" altLang="pt-BR" sz="2400" b="1" u="sng" dirty="0" err="1">
                <a:cs typeface="Times New Roman" panose="02020603050405020304" pitchFamily="18" charset="0"/>
              </a:rPr>
              <a:t>disposição</a:t>
            </a:r>
            <a:r>
              <a:rPr lang="en-US" altLang="pt-BR" sz="2400" b="1" u="sng" dirty="0">
                <a:cs typeface="Times New Roman" panose="02020603050405020304" pitchFamily="18" charset="0"/>
              </a:rPr>
              <a:t> a </a:t>
            </a:r>
            <a:r>
              <a:rPr lang="en-US" altLang="pt-BR" sz="2400" b="1" u="sng" dirty="0" err="1">
                <a:cs typeface="Times New Roman" panose="02020603050405020304" pitchFamily="18" charset="0"/>
              </a:rPr>
              <a:t>pagar</a:t>
            </a:r>
            <a:r>
              <a:rPr lang="en-US" altLang="pt-BR" sz="2400" dirty="0">
                <a:cs typeface="Times New Roman" panose="02020603050405020304" pitchFamily="18" charset="0"/>
              </a:rPr>
              <a:t>: </a:t>
            </a:r>
            <a:r>
              <a:rPr lang="en-US" altLang="pt-BR" sz="2400" dirty="0" err="1">
                <a:cs typeface="Times New Roman" panose="02020603050405020304" pitchFamily="18" charset="0"/>
              </a:rPr>
              <a:t>estimativas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acerca</a:t>
            </a:r>
            <a:r>
              <a:rPr lang="en-US" altLang="pt-BR" sz="2400" dirty="0">
                <a:cs typeface="Times New Roman" panose="02020603050405020304" pitchFamily="18" charset="0"/>
              </a:rPr>
              <a:t> do valor das </a:t>
            </a:r>
            <a:r>
              <a:rPr lang="en-US" altLang="pt-BR" sz="2400" dirty="0" err="1">
                <a:cs typeface="Times New Roman" panose="02020603050405020304" pitchFamily="18" charset="0"/>
              </a:rPr>
              <a:t>perdas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impostas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ao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meio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ambiente</a:t>
            </a:r>
            <a:r>
              <a:rPr lang="en-US" altLang="pt-BR" sz="2400" dirty="0">
                <a:cs typeface="Times New Roman" panose="02020603050405020304" pitchFamily="18" charset="0"/>
              </a:rPr>
              <a:t>, </a:t>
            </a:r>
            <a:r>
              <a:rPr lang="pt-BR" altLang="pt-BR" sz="2400" dirty="0">
                <a:cs typeface="Times New Roman" panose="02020603050405020304" pitchFamily="18" charset="0"/>
              </a:rPr>
              <a:t>baseando-se n</a:t>
            </a:r>
            <a:r>
              <a:rPr lang="en-US" altLang="pt-BR" sz="2400" dirty="0">
                <a:cs typeface="Times New Roman" panose="02020603050405020304" pitchFamily="18" charset="0"/>
              </a:rPr>
              <a:t>a </a:t>
            </a:r>
            <a:r>
              <a:rPr lang="en-US" altLang="pt-BR" sz="2400" dirty="0" err="1">
                <a:cs typeface="Times New Roman" panose="02020603050405020304" pitchFamily="18" charset="0"/>
              </a:rPr>
              <a:t>disposição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pt-BR" altLang="pt-BR" sz="2400" dirty="0">
                <a:cs typeface="Times New Roman" panose="02020603050405020304" pitchFamily="18" charset="0"/>
              </a:rPr>
              <a:t>d</a:t>
            </a:r>
            <a:r>
              <a:rPr lang="en-US" altLang="pt-BR" sz="2400" dirty="0">
                <a:cs typeface="Times New Roman" panose="02020603050405020304" pitchFamily="18" charset="0"/>
              </a:rPr>
              <a:t>as </a:t>
            </a:r>
            <a:r>
              <a:rPr lang="en-US" altLang="pt-BR" sz="2400" dirty="0" err="1">
                <a:cs typeface="Times New Roman" panose="02020603050405020304" pitchFamily="18" charset="0"/>
              </a:rPr>
              <a:t>pessoas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em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pagar</a:t>
            </a:r>
            <a:r>
              <a:rPr lang="en-US" altLang="pt-BR" sz="2400" dirty="0">
                <a:cs typeface="Times New Roman" panose="02020603050405020304" pitchFamily="18" charset="0"/>
              </a:rPr>
              <a:t> pela </a:t>
            </a:r>
            <a:r>
              <a:rPr lang="en-US" altLang="pt-BR" sz="2400" dirty="0" err="1">
                <a:cs typeface="Times New Roman" panose="02020603050405020304" pitchFamily="18" charset="0"/>
              </a:rPr>
              <a:t>redução</a:t>
            </a:r>
            <a:r>
              <a:rPr lang="en-US" altLang="pt-BR" sz="2400" dirty="0">
                <a:cs typeface="Times New Roman" panose="02020603050405020304" pitchFamily="18" charset="0"/>
              </a:rPr>
              <a:t> de </a:t>
            </a:r>
            <a:r>
              <a:rPr lang="en-US" altLang="pt-BR" sz="2400" dirty="0" err="1">
                <a:cs typeface="Times New Roman" panose="02020603050405020304" pitchFamily="18" charset="0"/>
              </a:rPr>
              <a:t>tais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perdas</a:t>
            </a:r>
            <a:r>
              <a:rPr lang="en-US" altLang="pt-BR" sz="2400" dirty="0">
                <a:cs typeface="Times New Roman" panose="02020603050405020304" pitchFamily="18" charset="0"/>
              </a:rPr>
              <a:t>. </a:t>
            </a:r>
            <a:endParaRPr lang="pt-BR" altLang="pt-BR" sz="2400" dirty="0">
              <a:cs typeface="Times New Roman" panose="02020603050405020304" pitchFamily="18" charset="0"/>
            </a:endParaRPr>
          </a:p>
          <a:p>
            <a:pPr lvl="1" algn="just">
              <a:lnSpc>
                <a:spcPct val="80000"/>
              </a:lnSpc>
            </a:pPr>
            <a:endParaRPr lang="pt-BR" altLang="pt-BR" sz="2400" dirty="0">
              <a:cs typeface="Times New Roman" panose="02020603050405020304" pitchFamily="18" charset="0"/>
            </a:endParaRPr>
          </a:p>
          <a:p>
            <a:pPr lvl="1" algn="just">
              <a:lnSpc>
                <a:spcPct val="80000"/>
              </a:lnSpc>
            </a:pPr>
            <a:r>
              <a:rPr lang="en-US" altLang="pt-BR" sz="2400" dirty="0" err="1">
                <a:cs typeface="Times New Roman" panose="02020603050405020304" pitchFamily="18" charset="0"/>
              </a:rPr>
              <a:t>Alteração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na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conta</a:t>
            </a:r>
            <a:r>
              <a:rPr lang="en-US" altLang="pt-BR" sz="2400" dirty="0">
                <a:cs typeface="Times New Roman" panose="02020603050405020304" pitchFamily="18" charset="0"/>
              </a:rPr>
              <a:t> de </a:t>
            </a:r>
            <a:r>
              <a:rPr lang="en-US" altLang="pt-BR" sz="2400" dirty="0" err="1">
                <a:cs typeface="Times New Roman" panose="02020603050405020304" pitchFamily="18" charset="0"/>
              </a:rPr>
              <a:t>produção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ao</a:t>
            </a:r>
            <a:r>
              <a:rPr lang="en-US" altLang="pt-BR" sz="2400" dirty="0">
                <a:cs typeface="Times New Roman" panose="02020603050405020304" pitchFamily="18" charset="0"/>
              </a:rPr>
              <a:t> se </a:t>
            </a:r>
            <a:r>
              <a:rPr lang="en-US" altLang="pt-BR" sz="2400" dirty="0" err="1">
                <a:cs typeface="Times New Roman" panose="02020603050405020304" pitchFamily="18" charset="0"/>
              </a:rPr>
              <a:t>deduzir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os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custos</a:t>
            </a:r>
            <a:r>
              <a:rPr lang="en-US" altLang="pt-BR" sz="2400" dirty="0">
                <a:cs typeface="Times New Roman" panose="02020603050405020304" pitchFamily="18" charset="0"/>
              </a:rPr>
              <a:t> de </a:t>
            </a:r>
            <a:r>
              <a:rPr lang="en-US" altLang="pt-BR" sz="2400" dirty="0" err="1">
                <a:cs typeface="Times New Roman" panose="02020603050405020304" pitchFamily="18" charset="0"/>
              </a:rPr>
              <a:t>utilização</a:t>
            </a:r>
            <a:r>
              <a:rPr lang="en-US" altLang="pt-BR" sz="2400" dirty="0">
                <a:cs typeface="Times New Roman" panose="02020603050405020304" pitchFamily="18" charset="0"/>
              </a:rPr>
              <a:t> dos </a:t>
            </a:r>
            <a:r>
              <a:rPr lang="en-US" altLang="pt-BR" sz="2400" dirty="0" err="1">
                <a:cs typeface="Times New Roman" panose="02020603050405020304" pitchFamily="18" charset="0"/>
              </a:rPr>
              <a:t>recursos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naturais</a:t>
            </a:r>
            <a:r>
              <a:rPr lang="en-US" altLang="pt-BR" sz="2400" dirty="0">
                <a:cs typeface="Times New Roman" panose="02020603050405020304" pitchFamily="18" charset="0"/>
              </a:rPr>
              <a:t>;</a:t>
            </a:r>
            <a:endParaRPr lang="pt-BR" altLang="pt-BR" sz="2400" dirty="0">
              <a:cs typeface="Times New Roman" panose="02020603050405020304" pitchFamily="18" charset="0"/>
            </a:endParaRPr>
          </a:p>
          <a:p>
            <a:pPr lvl="1" algn="just">
              <a:lnSpc>
                <a:spcPct val="80000"/>
              </a:lnSpc>
            </a:pPr>
            <a:endParaRPr lang="en-US" altLang="pt-BR" sz="2400" dirty="0">
              <a:cs typeface="Times New Roman" panose="02020603050405020304" pitchFamily="18" charset="0"/>
            </a:endParaRPr>
          </a:p>
          <a:p>
            <a:pPr lvl="1" algn="just">
              <a:lnSpc>
                <a:spcPct val="80000"/>
              </a:lnSpc>
            </a:pPr>
            <a:r>
              <a:rPr lang="en-US" altLang="pt-BR" sz="2400" dirty="0" err="1">
                <a:cs typeface="Times New Roman" panose="02020603050405020304" pitchFamily="18" charset="0"/>
              </a:rPr>
              <a:t>Criação</a:t>
            </a:r>
            <a:r>
              <a:rPr lang="en-US" altLang="pt-BR" sz="2400" dirty="0">
                <a:cs typeface="Times New Roman" panose="02020603050405020304" pitchFamily="18" charset="0"/>
              </a:rPr>
              <a:t> de </a:t>
            </a:r>
            <a:r>
              <a:rPr lang="en-US" altLang="pt-BR" sz="2400" dirty="0" err="1">
                <a:cs typeface="Times New Roman" panose="02020603050405020304" pitchFamily="18" charset="0"/>
              </a:rPr>
              <a:t>uma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conta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adicional</a:t>
            </a:r>
            <a:r>
              <a:rPr lang="en-US" altLang="pt-BR" sz="2400" dirty="0">
                <a:cs typeface="Times New Roman" panose="02020603050405020304" pitchFamily="18" charset="0"/>
              </a:rPr>
              <a:t> para </a:t>
            </a:r>
            <a:r>
              <a:rPr lang="en-US" altLang="pt-BR" sz="2400" dirty="0" err="1">
                <a:cs typeface="Times New Roman" panose="02020603050405020304" pitchFamily="18" charset="0"/>
              </a:rPr>
              <a:t>deta</a:t>
            </a:r>
            <a:r>
              <a:rPr lang="pt-BR" altLang="pt-BR" sz="2400" dirty="0">
                <a:cs typeface="Times New Roman" panose="02020603050405020304" pitchFamily="18" charset="0"/>
              </a:rPr>
              <a:t>l</a:t>
            </a:r>
            <a:r>
              <a:rPr lang="en-US" altLang="pt-BR" sz="2400" dirty="0" err="1">
                <a:cs typeface="Times New Roman" panose="02020603050405020304" pitchFamily="18" charset="0"/>
              </a:rPr>
              <a:t>har</a:t>
            </a:r>
            <a:r>
              <a:rPr lang="en-US" altLang="pt-BR" sz="2400" dirty="0">
                <a:cs typeface="Times New Roman" panose="02020603050405020304" pitchFamily="18" charset="0"/>
              </a:rPr>
              <a:t> as </a:t>
            </a:r>
            <a:r>
              <a:rPr lang="en-US" altLang="pt-BR" sz="2400" dirty="0" err="1">
                <a:cs typeface="Times New Roman" panose="02020603050405020304" pitchFamily="18" charset="0"/>
              </a:rPr>
              <a:t>perdas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impostas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ao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ambiente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pelos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processos</a:t>
            </a:r>
            <a:r>
              <a:rPr lang="en-US" altLang="pt-BR" sz="2400" dirty="0">
                <a:cs typeface="Times New Roman" panose="02020603050405020304" pitchFamily="18" charset="0"/>
              </a:rPr>
              <a:t> de </a:t>
            </a:r>
            <a:r>
              <a:rPr lang="en-US" altLang="pt-BR" sz="2400" dirty="0" err="1">
                <a:cs typeface="Times New Roman" panose="02020603050405020304" pitchFamily="18" charset="0"/>
              </a:rPr>
              <a:t>produção</a:t>
            </a:r>
            <a:r>
              <a:rPr lang="en-US" altLang="pt-BR" sz="2400" dirty="0">
                <a:cs typeface="Times New Roman" panose="02020603050405020304" pitchFamily="18" charset="0"/>
              </a:rPr>
              <a:t> e </a:t>
            </a:r>
            <a:r>
              <a:rPr lang="en-US" altLang="pt-BR" sz="2400" dirty="0" err="1">
                <a:cs typeface="Times New Roman" panose="02020603050405020304" pitchFamily="18" charset="0"/>
              </a:rPr>
              <a:t>consumo</a:t>
            </a:r>
            <a:r>
              <a:rPr lang="en-US" altLang="pt-BR" sz="2400" dirty="0">
                <a:cs typeface="Times New Roman" panose="02020603050405020304" pitchFamily="18" charset="0"/>
              </a:rPr>
              <a:t>.</a:t>
            </a:r>
          </a:p>
          <a:p>
            <a:pPr lvl="1" algn="just">
              <a:lnSpc>
                <a:spcPct val="80000"/>
              </a:lnSpc>
              <a:buNone/>
            </a:pPr>
            <a:endParaRPr lang="en-US" altLang="pt-BR" sz="2400" dirty="0"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892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noProof="0" smtClean="0"/>
              <a:t>Planejamento: Aula 8</a:t>
            </a:r>
            <a:endParaRPr lang="pt-BR" noProof="0" dirty="0"/>
          </a:p>
        </p:txBody>
      </p:sp>
      <p:graphicFrame>
        <p:nvGraphicFramePr>
          <p:cNvPr id="4" name="Espaço Reservado para Conteú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777734"/>
              </p:ext>
            </p:extLst>
          </p:nvPr>
        </p:nvGraphicFramePr>
        <p:xfrm>
          <a:off x="1096963" y="1846263"/>
          <a:ext cx="10411956" cy="33255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16312"/>
                <a:gridCol w="5195644"/>
              </a:tblGrid>
              <a:tr h="571278">
                <a:tc>
                  <a:txBody>
                    <a:bodyPr/>
                    <a:lstStyle/>
                    <a:p>
                      <a:r>
                        <a:rPr lang="pt-BR" sz="2400" kern="1200" dirty="0" smtClean="0">
                          <a:effectLst/>
                        </a:rPr>
                        <a:t>Temas de estudo</a:t>
                      </a:r>
                      <a:endParaRPr lang="pt-BR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947" marR="57947" marT="45711" marB="4571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kern="1200" dirty="0" smtClean="0">
                          <a:effectLst/>
                        </a:rPr>
                        <a:t>Encaminhamento da aula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kern="1200" dirty="0" smtClean="0">
                          <a:effectLst/>
                        </a:rPr>
                        <a:t>Procedimentos metodológicos</a:t>
                      </a:r>
                      <a:endParaRPr lang="pt-BR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947" marR="57947" marT="45711" marB="45711"/>
                </a:tc>
              </a:tr>
              <a:tr h="2502643">
                <a:tc>
                  <a:txBody>
                    <a:bodyPr/>
                    <a:lstStyle/>
                    <a:p>
                      <a:pPr marL="434340" indent="-342900" algn="l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2400" noProof="0" dirty="0" smtClean="0">
                          <a:effectLst/>
                        </a:rPr>
                        <a:t>P</a:t>
                      </a:r>
                      <a:r>
                        <a:rPr lang="pt-BR" altLang="pt-BR" sz="2400" dirty="0" smtClean="0"/>
                        <a:t>PROBLEMAS DE MENSURAÇÃO NAS CONTAS NACIONAIS: </a:t>
                      </a:r>
                    </a:p>
                    <a:p>
                      <a:pPr marL="434340" indent="-342900" algn="l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altLang="pt-BR" sz="2400" dirty="0" smtClean="0"/>
                        <a:t>Economia subterrânea</a:t>
                      </a:r>
                      <a:br>
                        <a:rPr lang="pt-BR" altLang="pt-BR" sz="2400" dirty="0" smtClean="0"/>
                      </a:br>
                      <a:endParaRPr lang="pt-BR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947" marR="57947" marT="45711" marB="45711"/>
                </a:tc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pt-BR" sz="2400" kern="1200" dirty="0" smtClean="0">
                          <a:effectLst/>
                        </a:rPr>
                        <a:t>Aula expositiva dialogada</a:t>
                      </a:r>
                      <a:r>
                        <a:rPr lang="pt-BR" sz="2400" kern="1200" dirty="0" smtClean="0">
                          <a:effectLst/>
                        </a:rPr>
                        <a:t>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t-BR" sz="2400" kern="1200" dirty="0" smtClean="0">
                          <a:effectLst/>
                        </a:rPr>
                        <a:t>Apresentação de Vídeo (5 min)</a:t>
                      </a:r>
                      <a:endParaRPr lang="pt-BR" sz="2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pt-BR" sz="2400" kern="1200" noProof="0" dirty="0" smtClean="0">
                          <a:effectLst/>
                        </a:rPr>
                        <a:t>Bibliografia</a:t>
                      </a:r>
                      <a:r>
                        <a:rPr lang="pt-BR" sz="2400" kern="1200" noProof="0" dirty="0" smtClean="0">
                          <a:effectLst/>
                        </a:rPr>
                        <a:t>:</a:t>
                      </a:r>
                      <a:endParaRPr lang="pt-BR" sz="2400" noProof="0" dirty="0" smtClean="0">
                        <a:effectLst/>
                      </a:endParaRPr>
                    </a:p>
                    <a:p>
                      <a:pPr marL="9144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400" noProof="0" dirty="0" smtClean="0">
                          <a:effectLst/>
                        </a:rPr>
                        <a:t>Paulani</a:t>
                      </a:r>
                      <a:r>
                        <a:rPr lang="pt-BR" sz="2400" noProof="0" dirty="0" smtClean="0">
                          <a:effectLst/>
                        </a:rPr>
                        <a:t>, cap. 2, 3 e 4 </a:t>
                      </a:r>
                      <a:endParaRPr lang="pt-BR" sz="3200" noProof="0" dirty="0" smtClean="0">
                        <a:effectLst/>
                      </a:endParaRPr>
                    </a:p>
                  </a:txBody>
                  <a:tcPr marL="57947" marR="57947" marT="45711" marB="45711"/>
                </a:tc>
              </a:tr>
            </a:tbl>
          </a:graphicData>
        </a:graphic>
      </p:graphicFrame>
      <p:sp>
        <p:nvSpPr>
          <p:cNvPr id="5" name="Espaço Reservado para Texto 2"/>
          <p:cNvSpPr txBox="1">
            <a:spLocks/>
          </p:cNvSpPr>
          <p:nvPr/>
        </p:nvSpPr>
        <p:spPr>
          <a:xfrm>
            <a:off x="838200" y="5172501"/>
            <a:ext cx="10897738" cy="168549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sz="2400" b="1" dirty="0"/>
              <a:t>Recursos didáticos: s</a:t>
            </a:r>
            <a:r>
              <a:rPr lang="pt-BR" altLang="pt-BR" sz="2400" dirty="0"/>
              <a:t>lides; recursos multimídia (som, áudio e vídeo</a:t>
            </a:r>
            <a:r>
              <a:rPr lang="pt-BR" altLang="pt-BR" sz="2400" dirty="0" smtClean="0"/>
              <a:t>), internet.</a:t>
            </a:r>
            <a:endParaRPr lang="pt-BR" altLang="pt-BR" sz="2400" dirty="0"/>
          </a:p>
          <a:p>
            <a:r>
              <a:rPr lang="pt-BR" altLang="pt-BR" sz="2400" b="1" dirty="0" smtClean="0"/>
              <a:t>Procedimentos </a:t>
            </a:r>
            <a:r>
              <a:rPr lang="pt-BR" altLang="pt-BR" sz="2400" b="1" dirty="0" smtClean="0"/>
              <a:t>de avaliação: </a:t>
            </a:r>
            <a:r>
              <a:rPr lang="pt-BR" altLang="pt-BR" sz="2400" dirty="0" smtClean="0"/>
              <a:t>Os alunos serão avaliados mediante participação em aula e empenho na execução de atividades propostas que compreendem.</a:t>
            </a:r>
            <a:endParaRPr lang="pt-BR" altLang="pt-BR" dirty="0" smtClean="0"/>
          </a:p>
          <a:p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0591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mtClean="0"/>
              <a:t>  P</a:t>
            </a:r>
            <a:r>
              <a:rPr lang="pt-BR" altLang="pt-BR" smtClean="0"/>
              <a:t>PROBLEMAS DE MENSURAÇÃO NAS CONTAS NACIONAIS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mtClean="0"/>
              <a:t>Bibliografia:</a:t>
            </a:r>
          </a:p>
          <a:p>
            <a:r>
              <a:rPr lang="pt-BR" smtClean="0"/>
              <a:t>Paulani, cap. 2, 3 e 4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6557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Economia subterrânea</a:t>
            </a:r>
            <a:endParaRPr lang="pt-BR" dirty="0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https://www.youtube.com/watch?v=ME38yLrcG2w#action=share</a:t>
            </a:r>
            <a:endParaRPr lang="pt-BR" dirty="0"/>
          </a:p>
        </p:txBody>
      </p:sp>
      <p:pic>
        <p:nvPicPr>
          <p:cNvPr id="17" name="Espaço Reservado para Conteúdo 1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821188" y="2841103"/>
            <a:ext cx="3490261" cy="2861719"/>
          </a:xfrm>
        </p:spPr>
      </p:pic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pt-BR" smtClean="0"/>
              <a:t>http://www.etco.org.br/videos/contrabando-de-mercadorias-jn-03032015.mp4</a:t>
            </a:r>
            <a:endParaRPr lang="pt-BR" dirty="0"/>
          </a:p>
        </p:txBody>
      </p:sp>
      <p:pic>
        <p:nvPicPr>
          <p:cNvPr id="23" name="Espaço Reservado para Conteúdo 22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957113" y="2899111"/>
            <a:ext cx="3459374" cy="2745703"/>
          </a:xfrm>
        </p:spPr>
      </p:pic>
    </p:spTree>
    <p:extLst>
      <p:ext uri="{BB962C8B-B14F-4D97-AF65-F5344CB8AC3E}">
        <p14:creationId xmlns:p14="http://schemas.microsoft.com/office/powerpoint/2010/main" val="332921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pt-BR" smtClean="0"/>
              <a:t>PROBLEMAS DE MENSURAÇÃO DAS CONTAS NACIONAIS</a:t>
            </a:r>
            <a:endParaRPr lang="pt-BR" altLang="pt-BR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altLang="pt-BR" smtClean="0"/>
              <a:t>DIFICULDADES TÉCNICAS:</a:t>
            </a:r>
          </a:p>
          <a:p>
            <a:pPr lvl="1"/>
            <a:r>
              <a:rPr lang="pt-BR" altLang="pt-BR" smtClean="0"/>
              <a:t>DECORRENTES DA EXISTÊNCIA DE INFLAÇÃO;</a:t>
            </a:r>
          </a:p>
          <a:p>
            <a:pPr lvl="1"/>
            <a:r>
              <a:rPr lang="pt-BR" altLang="pt-BR" smtClean="0"/>
              <a:t> E DA NECESSIDADE DE COMPARAÇÕES INTERNACIONAIS.</a:t>
            </a:r>
          </a:p>
          <a:p>
            <a:pPr lvl="1"/>
            <a:endParaRPr lang="pt-BR" altLang="pt-BR" smtClean="0"/>
          </a:p>
          <a:p>
            <a:r>
              <a:rPr lang="pt-BR" altLang="pt-BR" smtClean="0"/>
              <a:t>DIFICULDADES OPERACIONAIS:</a:t>
            </a:r>
          </a:p>
          <a:p>
            <a:pPr lvl="1"/>
            <a:r>
              <a:rPr lang="pt-BR" altLang="pt-BR" smtClean="0"/>
              <a:t>DEVIDO À EXISTÊNCIA DA ECONOMIA INFORMAL.</a:t>
            </a:r>
          </a:p>
          <a:p>
            <a:pPr lvl="1"/>
            <a:endParaRPr lang="pt-BR" altLang="pt-BR" smtClean="0"/>
          </a:p>
          <a:p>
            <a:r>
              <a:rPr lang="pt-BR" altLang="pt-BR" smtClean="0"/>
              <a:t>DIFICULDADES CONCEITUAIS:</a:t>
            </a:r>
          </a:p>
          <a:p>
            <a:pPr lvl="1"/>
            <a:r>
              <a:rPr lang="pt-BR" altLang="pt-BR" smtClean="0"/>
              <a:t>EXISTÊNCIA DE ATIVIDADES NÃO MONETIZADAS;</a:t>
            </a:r>
          </a:p>
          <a:p>
            <a:pPr lvl="1"/>
            <a:r>
              <a:rPr lang="pt-BR" altLang="pt-BR" smtClean="0"/>
              <a:t>ATIVIDADES RELACIONADAS À PROBLEMÁTICA AMBIENTAL.</a:t>
            </a:r>
          </a:p>
          <a:p>
            <a:pPr lvl="1"/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007210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pt-BR" smtClean="0"/>
              <a:t>DIFICULDADES TÉCNICAS: REAL X NOMINAL</a:t>
            </a:r>
            <a:endParaRPr lang="pt-BR" altLang="pt-BR"/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altLang="pt-BR" smtClean="0"/>
              <a:t>Quando se analisa uma série de valores, por exemplo, é preciso ter o cuidado de deflacionar a série para não efetuar comparações de variáveis que são de fato heterogêneas, porque avaliadas em momentos distintos.</a:t>
            </a:r>
          </a:p>
          <a:p>
            <a:endParaRPr lang="pt-BR" altLang="pt-BR" smtClean="0"/>
          </a:p>
          <a:p>
            <a:r>
              <a:rPr lang="pt-BR" altLang="pt-BR" smtClean="0"/>
              <a:t>Os ativos oferecem rendimentos a seus proprietários e esse rendimento vai aparecer na contabilidade nacional sob a forma de pagamento a fator; mas o rendimento pode não ser real.</a:t>
            </a:r>
          </a:p>
          <a:p>
            <a:pPr lvl="1"/>
            <a:endParaRPr lang="pt-BR" altLang="pt-BR" smtClean="0"/>
          </a:p>
          <a:p>
            <a:r>
              <a:rPr lang="pt-BR" altLang="pt-BR" smtClean="0"/>
              <a:t>Necessidade de um índice de preço para estimar a taxa de inflação entre o início e o fim do período e classificar os ativos financeiros em dois grupos: o daqueles que têm seu valor protegido da inflação (títulos indexados), e os que não tem.</a:t>
            </a:r>
          </a:p>
          <a:p>
            <a:r>
              <a:rPr lang="pt-BR" altLang="pt-BR" smtClean="0"/>
              <a:t>Consequências da inflação para as estimativas que vêm a compor as contas nacionais: </a:t>
            </a:r>
          </a:p>
          <a:p>
            <a:pPr lvl="1"/>
            <a:r>
              <a:rPr lang="pt-BR" altLang="pt-BR" smtClean="0"/>
              <a:t>moeda: ativo de valor nominal. A contabilidade real deve incluir também a perda do poder aquisitivo dos ativos monetários decorrente da inflação.  </a:t>
            </a:r>
          </a:p>
          <a:p>
            <a:pPr lvl="1"/>
            <a:r>
              <a:rPr lang="pt-BR" altLang="pt-BR" smtClean="0"/>
              <a:t>na conta do governo: adição do imposto inflacionário; nas transferências, transformar juros nominais em reais; </a:t>
            </a:r>
            <a:endParaRPr lang="en-US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378498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209800" y="1143000"/>
            <a:ext cx="7772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4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80000"/>
              </a:lnSpc>
            </a:pPr>
            <a:endParaRPr lang="en-US" altLang="pt-BR">
              <a:cs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DIFICULDADES TÉCNICAS: COMPARAÇÕES ENTRE PAÍSES</a:t>
            </a:r>
            <a:endParaRPr lang="pt-BR" altLang="pt-BR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34715" y="1737359"/>
            <a:ext cx="11212642" cy="4642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>
              <a:spcBef>
                <a:spcPct val="4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Tx/>
              <a:buAutoNum type="arabicPeriod"/>
            </a:pPr>
            <a:r>
              <a:rPr lang="pt-BR" altLang="pt-BR" sz="2800" dirty="0">
                <a:cs typeface="Times New Roman" panose="02020603050405020304" pitchFamily="18" charset="0"/>
              </a:rPr>
              <a:t>A</a:t>
            </a:r>
            <a:r>
              <a:rPr lang="en-US" altLang="pt-BR" sz="2800" dirty="0" err="1">
                <a:cs typeface="Times New Roman" panose="02020603050405020304" pitchFamily="18" charset="0"/>
              </a:rPr>
              <a:t>gregados</a:t>
            </a:r>
            <a:r>
              <a:rPr lang="en-US" altLang="pt-BR" sz="2800" dirty="0">
                <a:cs typeface="Times New Roman" panose="02020603050405020304" pitchFamily="18" charset="0"/>
              </a:rPr>
              <a:t> </a:t>
            </a:r>
            <a:r>
              <a:rPr lang="en-US" altLang="pt-BR" sz="2800" dirty="0" err="1">
                <a:cs typeface="Times New Roman" panose="02020603050405020304" pitchFamily="18" charset="0"/>
              </a:rPr>
              <a:t>mensurados</a:t>
            </a:r>
            <a:r>
              <a:rPr lang="en-US" altLang="pt-BR" sz="2800" dirty="0">
                <a:cs typeface="Times New Roman" panose="02020603050405020304" pitchFamily="18" charset="0"/>
              </a:rPr>
              <a:t> </a:t>
            </a:r>
            <a:r>
              <a:rPr lang="en-US" altLang="pt-BR" sz="2800" dirty="0" err="1">
                <a:cs typeface="Times New Roman" panose="02020603050405020304" pitchFamily="18" charset="0"/>
              </a:rPr>
              <a:t>na</a:t>
            </a:r>
            <a:r>
              <a:rPr lang="en-US" altLang="pt-BR" sz="2800" dirty="0">
                <a:cs typeface="Times New Roman" panose="02020603050405020304" pitchFamily="18" charset="0"/>
              </a:rPr>
              <a:t> </a:t>
            </a:r>
            <a:r>
              <a:rPr lang="en-US" altLang="pt-BR" sz="2800" dirty="0" err="1">
                <a:cs typeface="Times New Roman" panose="02020603050405020304" pitchFamily="18" charset="0"/>
              </a:rPr>
              <a:t>moeda</a:t>
            </a:r>
            <a:r>
              <a:rPr lang="en-US" altLang="pt-BR" sz="2800" dirty="0">
                <a:cs typeface="Times New Roman" panose="02020603050405020304" pitchFamily="18" charset="0"/>
              </a:rPr>
              <a:t> </a:t>
            </a:r>
            <a:r>
              <a:rPr lang="en-US" altLang="pt-BR" sz="2800" dirty="0" err="1">
                <a:cs typeface="Times New Roman" panose="02020603050405020304" pitchFamily="18" charset="0"/>
              </a:rPr>
              <a:t>doméstica</a:t>
            </a:r>
            <a:r>
              <a:rPr lang="en-US" altLang="pt-BR" sz="2800" dirty="0">
                <a:cs typeface="Times New Roman" panose="02020603050405020304" pitchFamily="18" charset="0"/>
              </a:rPr>
              <a:t>;</a:t>
            </a:r>
            <a:endParaRPr lang="pt-BR" altLang="pt-BR" sz="2800" dirty="0">
              <a:cs typeface="Times New Roman" panose="02020603050405020304" pitchFamily="18" charset="0"/>
            </a:endParaRPr>
          </a:p>
          <a:p>
            <a:pPr lvl="2" algn="just" eaLnBrk="1" hangingPunct="1">
              <a:lnSpc>
                <a:spcPct val="80000"/>
              </a:lnSpc>
            </a:pPr>
            <a:r>
              <a:rPr lang="en-US" altLang="pt-BR" dirty="0" err="1">
                <a:cs typeface="Times New Roman" panose="02020603050405020304" pitchFamily="18" charset="0"/>
              </a:rPr>
              <a:t>solução</a:t>
            </a:r>
            <a:r>
              <a:rPr lang="en-US" altLang="pt-BR" dirty="0">
                <a:cs typeface="Times New Roman" panose="02020603050405020304" pitchFamily="18" charset="0"/>
              </a:rPr>
              <a:t>: </a:t>
            </a:r>
            <a:r>
              <a:rPr lang="en-US" altLang="pt-BR" dirty="0" err="1">
                <a:cs typeface="Times New Roman" panose="02020603050405020304" pitchFamily="18" charset="0"/>
              </a:rPr>
              <a:t>utilizar</a:t>
            </a:r>
            <a:r>
              <a:rPr lang="en-US" altLang="pt-BR" dirty="0">
                <a:cs typeface="Times New Roman" panose="02020603050405020304" pitchFamily="18" charset="0"/>
              </a:rPr>
              <a:t> </a:t>
            </a:r>
            <a:r>
              <a:rPr lang="en-US" altLang="pt-BR" dirty="0" err="1">
                <a:cs typeface="Times New Roman" panose="02020603050405020304" pitchFamily="18" charset="0"/>
              </a:rPr>
              <a:t>uma</a:t>
            </a:r>
            <a:r>
              <a:rPr lang="en-US" altLang="pt-BR" dirty="0">
                <a:cs typeface="Times New Roman" panose="02020603050405020304" pitchFamily="18" charset="0"/>
              </a:rPr>
              <a:t> taxa de </a:t>
            </a:r>
            <a:r>
              <a:rPr lang="en-US" altLang="pt-BR" dirty="0" err="1">
                <a:cs typeface="Times New Roman" panose="02020603050405020304" pitchFamily="18" charset="0"/>
              </a:rPr>
              <a:t>câmbio</a:t>
            </a:r>
            <a:r>
              <a:rPr lang="en-US" altLang="pt-BR" dirty="0">
                <a:cs typeface="Times New Roman" panose="02020603050405020304" pitchFamily="18" charset="0"/>
              </a:rPr>
              <a:t>;</a:t>
            </a:r>
          </a:p>
          <a:p>
            <a:pPr lvl="2" algn="just" eaLnBrk="1" hangingPunct="1">
              <a:lnSpc>
                <a:spcPct val="80000"/>
              </a:lnSpc>
            </a:pPr>
            <a:r>
              <a:rPr lang="en-US" altLang="pt-BR" dirty="0" err="1">
                <a:cs typeface="Times New Roman" panose="02020603050405020304" pitchFamily="18" charset="0"/>
              </a:rPr>
              <a:t>problemas</a:t>
            </a:r>
            <a:r>
              <a:rPr lang="en-US" altLang="pt-BR" dirty="0">
                <a:cs typeface="Times New Roman" panose="02020603050405020304" pitchFamily="18" charset="0"/>
              </a:rPr>
              <a:t>: </a:t>
            </a:r>
          </a:p>
          <a:p>
            <a:pPr lvl="3" algn="just" eaLnBrk="1" hangingPunct="1">
              <a:lnSpc>
                <a:spcPct val="80000"/>
              </a:lnSpc>
            </a:pPr>
            <a:r>
              <a:rPr lang="en-US" altLang="pt-BR" sz="2400" dirty="0" err="1">
                <a:cs typeface="Times New Roman" panose="02020603050405020304" pitchFamily="18" charset="0"/>
              </a:rPr>
              <a:t>nem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todos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os</a:t>
            </a:r>
            <a:r>
              <a:rPr lang="en-US" altLang="pt-BR" sz="2400" dirty="0">
                <a:cs typeface="Times New Roman" panose="02020603050405020304" pitchFamily="18" charset="0"/>
              </a:rPr>
              <a:t> bens </a:t>
            </a:r>
            <a:r>
              <a:rPr lang="en-US" altLang="pt-BR" sz="2400" dirty="0" err="1">
                <a:cs typeface="Times New Roman" panose="02020603050405020304" pitchFamily="18" charset="0"/>
              </a:rPr>
              <a:t>produzidos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em</a:t>
            </a:r>
            <a:r>
              <a:rPr lang="en-US" altLang="pt-BR" sz="2400" dirty="0">
                <a:cs typeface="Times New Roman" panose="02020603050405020304" pitchFamily="18" charset="0"/>
              </a:rPr>
              <a:t> um </a:t>
            </a:r>
            <a:r>
              <a:rPr lang="en-US" altLang="pt-BR" sz="2400" dirty="0" err="1">
                <a:cs typeface="Times New Roman" panose="02020603050405020304" pitchFamily="18" charset="0"/>
              </a:rPr>
              <a:t>país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são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transacionados</a:t>
            </a:r>
            <a:r>
              <a:rPr lang="en-US" altLang="pt-BR" sz="2400" dirty="0">
                <a:cs typeface="Times New Roman" panose="02020603050405020304" pitchFamily="18" charset="0"/>
              </a:rPr>
              <a:t> com </a:t>
            </a:r>
            <a:r>
              <a:rPr lang="en-US" altLang="pt-BR" sz="2400" dirty="0" err="1">
                <a:cs typeface="Times New Roman" panose="02020603050405020304" pitchFamily="18" charset="0"/>
              </a:rPr>
              <a:t>os</a:t>
            </a:r>
            <a:r>
              <a:rPr lang="en-US" altLang="pt-BR" sz="2400" dirty="0">
                <a:cs typeface="Times New Roman" panose="02020603050405020304" pitchFamily="18" charset="0"/>
              </a:rPr>
              <a:t> outros;</a:t>
            </a:r>
          </a:p>
          <a:p>
            <a:pPr lvl="3" algn="just" eaLnBrk="1" hangingPunct="1">
              <a:lnSpc>
                <a:spcPct val="80000"/>
              </a:lnSpc>
            </a:pPr>
            <a:r>
              <a:rPr lang="en-US" altLang="pt-BR" sz="2400" dirty="0" err="1">
                <a:cs typeface="Times New Roman" panose="02020603050405020304" pitchFamily="18" charset="0"/>
              </a:rPr>
              <a:t>existência</a:t>
            </a:r>
            <a:r>
              <a:rPr lang="en-US" altLang="pt-BR" sz="2400" dirty="0">
                <a:cs typeface="Times New Roman" panose="02020603050405020304" pitchFamily="18" charset="0"/>
              </a:rPr>
              <a:t> de </a:t>
            </a:r>
            <a:r>
              <a:rPr lang="en-US" altLang="pt-BR" sz="2400" dirty="0" err="1">
                <a:cs typeface="Times New Roman" panose="02020603050405020304" pitchFamily="18" charset="0"/>
              </a:rPr>
              <a:t>subsídios</a:t>
            </a:r>
            <a:r>
              <a:rPr lang="en-US" altLang="pt-BR" sz="2400" dirty="0">
                <a:cs typeface="Times New Roman" panose="02020603050405020304" pitchFamily="18" charset="0"/>
              </a:rPr>
              <a:t>, de </a:t>
            </a:r>
            <a:r>
              <a:rPr lang="en-US" altLang="pt-BR" sz="2400" dirty="0" err="1">
                <a:cs typeface="Times New Roman" panose="02020603050405020304" pitchFamily="18" charset="0"/>
              </a:rPr>
              <a:t>custos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diferenciados</a:t>
            </a:r>
            <a:r>
              <a:rPr lang="en-US" altLang="pt-BR" sz="2400" dirty="0">
                <a:cs typeface="Times New Roman" panose="02020603050405020304" pitchFamily="18" charset="0"/>
              </a:rPr>
              <a:t> de </a:t>
            </a:r>
            <a:r>
              <a:rPr lang="en-US" altLang="pt-BR" sz="2400" dirty="0" err="1">
                <a:cs typeface="Times New Roman" panose="02020603050405020304" pitchFamily="18" charset="0"/>
              </a:rPr>
              <a:t>transporte</a:t>
            </a:r>
            <a:r>
              <a:rPr lang="en-US" altLang="pt-BR" sz="2400" dirty="0">
                <a:cs typeface="Times New Roman" panose="02020603050405020304" pitchFamily="18" charset="0"/>
              </a:rPr>
              <a:t> e </a:t>
            </a:r>
            <a:r>
              <a:rPr lang="en-US" altLang="pt-BR" sz="2400" dirty="0" err="1">
                <a:cs typeface="Times New Roman" panose="02020603050405020304" pitchFamily="18" charset="0"/>
              </a:rPr>
              <a:t>tarifas</a:t>
            </a:r>
            <a:r>
              <a:rPr lang="en-US" altLang="pt-BR" sz="2400" dirty="0">
                <a:cs typeface="Times New Roman" panose="02020603050405020304" pitchFamily="18" charset="0"/>
              </a:rPr>
              <a:t> </a:t>
            </a:r>
            <a:r>
              <a:rPr lang="en-US" altLang="pt-BR" sz="2400" dirty="0" err="1">
                <a:cs typeface="Times New Roman" panose="02020603050405020304" pitchFamily="18" charset="0"/>
              </a:rPr>
              <a:t>alfandegárias</a:t>
            </a:r>
            <a:r>
              <a:rPr lang="en-US" altLang="pt-BR" sz="2400" dirty="0">
                <a:cs typeface="Times New Roman" panose="02020603050405020304" pitchFamily="18" charset="0"/>
              </a:rPr>
              <a:t>.</a:t>
            </a:r>
            <a:endParaRPr lang="pt-BR" altLang="pt-BR" sz="2400" dirty="0">
              <a:cs typeface="Times New Roman" panose="02020603050405020304" pitchFamily="18" charset="0"/>
            </a:endParaRPr>
          </a:p>
          <a:p>
            <a:pPr lvl="2" algn="just" eaLnBrk="1" hangingPunct="1">
              <a:lnSpc>
                <a:spcPct val="80000"/>
              </a:lnSpc>
            </a:pPr>
            <a:r>
              <a:rPr lang="pt-BR" altLang="pt-BR" dirty="0">
                <a:cs typeface="Times New Roman" panose="02020603050405020304" pitchFamily="18" charset="0"/>
              </a:rPr>
              <a:t>substituição das taxas de câmbio por taxas de conversão que reflitam as paridades de poder de compra</a:t>
            </a:r>
            <a:r>
              <a:rPr lang="en-US" altLang="pt-BR" dirty="0"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  <a:buFontTx/>
              <a:buAutoNum type="arabicPeriod"/>
            </a:pPr>
            <a:r>
              <a:rPr lang="pt-BR" altLang="pt-BR" sz="2800" dirty="0" smtClean="0">
                <a:cs typeface="Times New Roman" panose="02020603050405020304" pitchFamily="18" charset="0"/>
              </a:rPr>
              <a:t>D</a:t>
            </a:r>
            <a:r>
              <a:rPr lang="en-US" altLang="pt-BR" sz="2800" dirty="0" err="1">
                <a:cs typeface="Times New Roman" panose="02020603050405020304" pitchFamily="18" charset="0"/>
              </a:rPr>
              <a:t>iferenças</a:t>
            </a:r>
            <a:r>
              <a:rPr lang="en-US" altLang="pt-BR" sz="2800" dirty="0">
                <a:cs typeface="Times New Roman" panose="02020603050405020304" pitchFamily="18" charset="0"/>
              </a:rPr>
              <a:t> </a:t>
            </a:r>
            <a:r>
              <a:rPr lang="en-US" altLang="pt-BR" sz="2800" dirty="0" err="1">
                <a:cs typeface="Times New Roman" panose="02020603050405020304" pitchFamily="18" charset="0"/>
              </a:rPr>
              <a:t>metodológicas</a:t>
            </a:r>
            <a:r>
              <a:rPr lang="en-US" altLang="pt-BR" sz="2800" dirty="0">
                <a:cs typeface="Times New Roman" panose="02020603050405020304" pitchFamily="18" charset="0"/>
              </a:rPr>
              <a:t>: </a:t>
            </a:r>
            <a:r>
              <a:rPr lang="en-US" altLang="pt-BR" sz="2800" dirty="0" err="1">
                <a:cs typeface="Times New Roman" panose="02020603050405020304" pitchFamily="18" charset="0"/>
              </a:rPr>
              <a:t>cada</a:t>
            </a:r>
            <a:r>
              <a:rPr lang="en-US" altLang="pt-BR" sz="2800" dirty="0">
                <a:cs typeface="Times New Roman" panose="02020603050405020304" pitchFamily="18" charset="0"/>
              </a:rPr>
              <a:t> </a:t>
            </a:r>
            <a:r>
              <a:rPr lang="en-US" altLang="pt-BR" sz="2800" dirty="0" err="1">
                <a:cs typeface="Times New Roman" panose="02020603050405020304" pitchFamily="18" charset="0"/>
              </a:rPr>
              <a:t>país</a:t>
            </a:r>
            <a:r>
              <a:rPr lang="en-US" altLang="pt-BR" sz="2800" dirty="0">
                <a:cs typeface="Times New Roman" panose="02020603050405020304" pitchFamily="18" charset="0"/>
              </a:rPr>
              <a:t> </a:t>
            </a:r>
            <a:r>
              <a:rPr lang="en-US" altLang="pt-BR" sz="2800" dirty="0" err="1">
                <a:cs typeface="Times New Roman" panose="02020603050405020304" pitchFamily="18" charset="0"/>
              </a:rPr>
              <a:t>trata</a:t>
            </a:r>
            <a:r>
              <a:rPr lang="en-US" altLang="pt-BR" sz="2800" dirty="0">
                <a:cs typeface="Times New Roman" panose="02020603050405020304" pitchFamily="18" charset="0"/>
              </a:rPr>
              <a:t> da forma que </a:t>
            </a:r>
            <a:r>
              <a:rPr lang="en-US" altLang="pt-BR" sz="2800" dirty="0" err="1">
                <a:cs typeface="Times New Roman" panose="02020603050405020304" pitchFamily="18" charset="0"/>
              </a:rPr>
              <a:t>lhe</a:t>
            </a:r>
            <a:r>
              <a:rPr lang="en-US" altLang="pt-BR" sz="2800" dirty="0">
                <a:cs typeface="Times New Roman" panose="02020603050405020304" pitchFamily="18" charset="0"/>
              </a:rPr>
              <a:t> </a:t>
            </a:r>
            <a:r>
              <a:rPr lang="en-US" altLang="pt-BR" sz="2800" dirty="0" err="1">
                <a:cs typeface="Times New Roman" panose="02020603050405020304" pitchFamily="18" charset="0"/>
              </a:rPr>
              <a:t>convém</a:t>
            </a:r>
            <a:r>
              <a:rPr lang="pt-BR" altLang="pt-BR" sz="2800" dirty="0">
                <a:cs typeface="Times New Roman" panose="02020603050405020304" pitchFamily="18" charset="0"/>
              </a:rPr>
              <a:t> a:                  </a:t>
            </a:r>
            <a:endParaRPr lang="en-US" altLang="pt-BR" sz="2800" dirty="0">
              <a:cs typeface="Times New Roman" panose="02020603050405020304" pitchFamily="18" charset="0"/>
            </a:endParaRPr>
          </a:p>
          <a:p>
            <a:pPr lvl="2" algn="just" eaLnBrk="1" hangingPunct="1">
              <a:lnSpc>
                <a:spcPct val="80000"/>
              </a:lnSpc>
            </a:pPr>
            <a:r>
              <a:rPr lang="en-US" altLang="pt-BR" dirty="0" err="1">
                <a:cs typeface="Times New Roman" panose="02020603050405020304" pitchFamily="18" charset="0"/>
              </a:rPr>
              <a:t>existência</a:t>
            </a:r>
            <a:r>
              <a:rPr lang="en-US" altLang="pt-BR" dirty="0">
                <a:cs typeface="Times New Roman" panose="02020603050405020304" pitchFamily="18" charset="0"/>
              </a:rPr>
              <a:t> de </a:t>
            </a:r>
            <a:r>
              <a:rPr lang="en-US" altLang="pt-BR" dirty="0" err="1">
                <a:cs typeface="Times New Roman" panose="02020603050405020304" pitchFamily="18" charset="0"/>
              </a:rPr>
              <a:t>atividades</a:t>
            </a:r>
            <a:r>
              <a:rPr lang="en-US" altLang="pt-BR" dirty="0">
                <a:cs typeface="Times New Roman" panose="02020603050405020304" pitchFamily="18" charset="0"/>
              </a:rPr>
              <a:t> </a:t>
            </a:r>
            <a:r>
              <a:rPr lang="en-US" altLang="pt-BR" dirty="0" err="1">
                <a:cs typeface="Times New Roman" panose="02020603050405020304" pitchFamily="18" charset="0"/>
              </a:rPr>
              <a:t>não-monetizadas</a:t>
            </a:r>
            <a:r>
              <a:rPr lang="en-US" altLang="pt-BR" dirty="0">
                <a:cs typeface="Times New Roman" panose="02020603050405020304" pitchFamily="18" charset="0"/>
              </a:rPr>
              <a:t>;</a:t>
            </a:r>
          </a:p>
          <a:p>
            <a:pPr lvl="2" algn="just" eaLnBrk="1" hangingPunct="1">
              <a:lnSpc>
                <a:spcPct val="80000"/>
              </a:lnSpc>
            </a:pPr>
            <a:r>
              <a:rPr lang="en-US" altLang="pt-BR" dirty="0" err="1">
                <a:cs typeface="Times New Roman" panose="02020603050405020304" pitchFamily="18" charset="0"/>
              </a:rPr>
              <a:t>economia</a:t>
            </a:r>
            <a:r>
              <a:rPr lang="en-US" altLang="pt-BR" dirty="0">
                <a:cs typeface="Times New Roman" panose="02020603050405020304" pitchFamily="18" charset="0"/>
              </a:rPr>
              <a:t> informal </a:t>
            </a:r>
            <a:r>
              <a:rPr lang="en-US" altLang="pt-BR" dirty="0" err="1">
                <a:cs typeface="Times New Roman" panose="02020603050405020304" pitchFamily="18" charset="0"/>
              </a:rPr>
              <a:t>ou</a:t>
            </a:r>
            <a:r>
              <a:rPr lang="en-US" altLang="pt-BR" dirty="0">
                <a:cs typeface="Times New Roman" panose="02020603050405020304" pitchFamily="18" charset="0"/>
              </a:rPr>
              <a:t> </a:t>
            </a:r>
            <a:r>
              <a:rPr lang="en-US" altLang="pt-BR" dirty="0" err="1">
                <a:cs typeface="Times New Roman" panose="02020603050405020304" pitchFamily="18" charset="0"/>
              </a:rPr>
              <a:t>mercado</a:t>
            </a:r>
            <a:r>
              <a:rPr lang="en-US" altLang="pt-BR" dirty="0">
                <a:cs typeface="Times New Roman" panose="02020603050405020304" pitchFamily="18" charset="0"/>
              </a:rPr>
              <a:t> informal.</a:t>
            </a:r>
          </a:p>
          <a:p>
            <a:pPr algn="just" eaLnBrk="1" hangingPunct="1">
              <a:lnSpc>
                <a:spcPct val="80000"/>
              </a:lnSpc>
              <a:buFontTx/>
              <a:buAutoNum type="arabicPeriod"/>
            </a:pPr>
            <a:endParaRPr lang="en-US" altLang="pt-BR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487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smtClean="0"/>
              <a:t>DIFICULDADES OPERACIONAIS: A ECONOMIA INFORMAL OU SUBTERRÂNEA</a:t>
            </a:r>
            <a:endParaRPr lang="pt-BR" alt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992313" y="1530350"/>
            <a:ext cx="8280400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4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80000"/>
              </a:lnSpc>
            </a:pPr>
            <a:r>
              <a:rPr lang="en-US" altLang="pt-BR" sz="2400">
                <a:cs typeface="Times New Roman" panose="02020603050405020304" pitchFamily="18" charset="0"/>
              </a:rPr>
              <a:t>Atividades de compra e venda e de produção de bens e serviços que não se dão por meio de empresas oficialmente constituídas, </a:t>
            </a:r>
            <a:r>
              <a:rPr lang="pt-BR" altLang="pt-BR" sz="2400">
                <a:cs typeface="Times New Roman" panose="02020603050405020304" pitchFamily="18" charset="0"/>
              </a:rPr>
              <a:t>e </a:t>
            </a:r>
            <a:r>
              <a:rPr lang="en-US" altLang="pt-BR" sz="2400">
                <a:cs typeface="Times New Roman" panose="02020603050405020304" pitchFamily="18" charset="0"/>
              </a:rPr>
              <a:t>surge o problema de como mensurá-las, isto é, de como incorporar </a:t>
            </a:r>
            <a:r>
              <a:rPr lang="pt-BR" altLang="pt-BR" sz="2400">
                <a:cs typeface="Times New Roman" panose="02020603050405020304" pitchFamily="18" charset="0"/>
              </a:rPr>
              <a:t>seu</a:t>
            </a:r>
            <a:r>
              <a:rPr lang="en-US" altLang="pt-BR" sz="2400">
                <a:cs typeface="Times New Roman" panose="02020603050405020304" pitchFamily="18" charset="0"/>
              </a:rPr>
              <a:t> valor produzido ao valor do produto agregado.</a:t>
            </a:r>
            <a:endParaRPr lang="pt-BR" altLang="pt-BR" sz="2400"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80000"/>
              </a:lnSpc>
            </a:pPr>
            <a:endParaRPr lang="en-US" altLang="pt-BR" sz="2400">
              <a:cs typeface="Times New Roman" panose="02020603050405020304" pitchFamily="18" charset="0"/>
            </a:endParaRPr>
          </a:p>
          <a:p>
            <a:pPr lvl="2" algn="just" eaLnBrk="1" hangingPunct="1">
              <a:lnSpc>
                <a:spcPct val="80000"/>
              </a:lnSpc>
            </a:pPr>
            <a:r>
              <a:rPr lang="pt-BR" altLang="pt-BR">
                <a:cs typeface="Times New Roman" panose="02020603050405020304" pitchFamily="18" charset="0"/>
              </a:rPr>
              <a:t>O</a:t>
            </a:r>
            <a:r>
              <a:rPr lang="en-US" altLang="pt-BR">
                <a:cs typeface="Times New Roman" panose="02020603050405020304" pitchFamily="18" charset="0"/>
              </a:rPr>
              <a:t> tráfico de drogas – considerado um desserviço, portanto, não deve ter o seu valor incorporado ao produto;</a:t>
            </a:r>
            <a:endParaRPr lang="pt-BR" altLang="pt-BR">
              <a:cs typeface="Times New Roman" panose="02020603050405020304" pitchFamily="18" charset="0"/>
            </a:endParaRPr>
          </a:p>
          <a:p>
            <a:pPr lvl="2" algn="just" eaLnBrk="1" hangingPunct="1">
              <a:lnSpc>
                <a:spcPct val="80000"/>
              </a:lnSpc>
            </a:pPr>
            <a:r>
              <a:rPr lang="en-US" altLang="pt-BR">
                <a:cs typeface="Times New Roman" panose="02020603050405020304" pitchFamily="18" charset="0"/>
              </a:rPr>
              <a:t>Trabalho dos camelôs: movimentam uma parcela considerável do comércio de mercadorias, mas seu valor não entra no cálculo do produto;</a:t>
            </a:r>
            <a:endParaRPr lang="pt-BR" altLang="pt-BR">
              <a:cs typeface="Times New Roman" panose="02020603050405020304" pitchFamily="18" charset="0"/>
            </a:endParaRPr>
          </a:p>
          <a:p>
            <a:pPr lvl="2" algn="just" eaLnBrk="1" hangingPunct="1">
              <a:lnSpc>
                <a:spcPct val="80000"/>
              </a:lnSpc>
            </a:pPr>
            <a:r>
              <a:rPr lang="en-US" altLang="pt-BR">
                <a:cs typeface="Times New Roman" panose="02020603050405020304" pitchFamily="18" charset="0"/>
              </a:rPr>
              <a:t>“Empresas familia</a:t>
            </a:r>
            <a:r>
              <a:rPr lang="pt-BR" altLang="pt-BR">
                <a:cs typeface="Times New Roman" panose="02020603050405020304" pitchFamily="18" charset="0"/>
              </a:rPr>
              <a:t>r</a:t>
            </a:r>
            <a:r>
              <a:rPr lang="en-US" altLang="pt-BR">
                <a:cs typeface="Times New Roman" panose="02020603050405020304" pitchFamily="18" charset="0"/>
              </a:rPr>
              <a:t>es”: na medida em que suas atividades se confundem com a da própria família, torna-se difícil estimar </a:t>
            </a:r>
            <a:r>
              <a:rPr lang="pt-BR" altLang="pt-BR">
                <a:cs typeface="Times New Roman" panose="02020603050405020304" pitchFamily="18" charset="0"/>
              </a:rPr>
              <a:t>seu </a:t>
            </a:r>
            <a:r>
              <a:rPr lang="en-US" altLang="pt-BR">
                <a:cs typeface="Times New Roman" panose="02020603050405020304" pitchFamily="18" charset="0"/>
              </a:rPr>
              <a:t>valor produzido;</a:t>
            </a:r>
            <a:endParaRPr lang="pt-BR" altLang="pt-BR"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80000"/>
              </a:lnSpc>
            </a:pPr>
            <a:endParaRPr lang="en-US" altLang="pt-BR" sz="240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387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PESQUISAS SOBRE A INFORMALIDADE</a:t>
            </a:r>
            <a:endParaRPr lang="en-US" altLang="pt-BR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altLang="pt-BR" sz="2800" dirty="0" smtClean="0"/>
              <a:t>IBGE, 1999:a </a:t>
            </a:r>
            <a:r>
              <a:rPr lang="en-US" altLang="pt-BR" sz="2800" dirty="0" err="1" smtClean="0"/>
              <a:t>economia</a:t>
            </a:r>
            <a:r>
              <a:rPr lang="en-US" altLang="pt-BR" sz="2800" dirty="0" smtClean="0"/>
              <a:t> informal </a:t>
            </a:r>
            <a:r>
              <a:rPr lang="en-US" altLang="pt-BR" sz="2800" dirty="0" err="1" smtClean="0"/>
              <a:t>ocupa</a:t>
            </a:r>
            <a:r>
              <a:rPr lang="en-US" altLang="pt-BR" sz="2800" dirty="0" smtClean="0"/>
              <a:t> 25% da </a:t>
            </a:r>
            <a:r>
              <a:rPr lang="en-US" altLang="pt-BR" sz="2800" dirty="0" err="1" smtClean="0"/>
              <a:t>População</a:t>
            </a:r>
            <a:r>
              <a:rPr lang="en-US" altLang="pt-BR" sz="2800" dirty="0" smtClean="0"/>
              <a:t> </a:t>
            </a:r>
            <a:r>
              <a:rPr lang="en-US" altLang="pt-BR" sz="2800" dirty="0" err="1" smtClean="0"/>
              <a:t>Economicamente</a:t>
            </a:r>
            <a:r>
              <a:rPr lang="en-US" altLang="pt-BR" sz="2800" dirty="0" smtClean="0"/>
              <a:t> </a:t>
            </a:r>
            <a:r>
              <a:rPr lang="en-US" altLang="pt-BR" sz="2800" dirty="0" err="1" smtClean="0"/>
              <a:t>Ativa</a:t>
            </a:r>
            <a:r>
              <a:rPr lang="en-US" altLang="pt-BR" sz="2800" dirty="0" smtClean="0"/>
              <a:t> (PEA) e </a:t>
            </a:r>
            <a:r>
              <a:rPr lang="en-US" altLang="pt-BR" sz="2800" dirty="0" err="1" smtClean="0"/>
              <a:t>movimenta</a:t>
            </a:r>
            <a:r>
              <a:rPr lang="en-US" altLang="pt-BR" sz="2800" dirty="0" smtClean="0"/>
              <a:t> 8% do PIB. </a:t>
            </a:r>
            <a:r>
              <a:rPr lang="en-US" altLang="pt-BR" sz="2800" dirty="0" err="1" smtClean="0"/>
              <a:t>Pesquisa</a:t>
            </a:r>
            <a:r>
              <a:rPr lang="en-US" altLang="pt-BR" sz="2800" dirty="0" smtClean="0"/>
              <a:t> </a:t>
            </a:r>
            <a:r>
              <a:rPr lang="en-US" altLang="pt-BR" sz="2800" dirty="0" err="1" smtClean="0"/>
              <a:t>feita</a:t>
            </a:r>
            <a:r>
              <a:rPr lang="en-US" altLang="pt-BR" sz="2800" dirty="0" smtClean="0"/>
              <a:t> </a:t>
            </a:r>
            <a:r>
              <a:rPr lang="en-US" altLang="pt-BR" sz="2800" dirty="0" err="1" smtClean="0"/>
              <a:t>em</a:t>
            </a:r>
            <a:r>
              <a:rPr lang="en-US" altLang="pt-BR" sz="2800" dirty="0" smtClean="0"/>
              <a:t> </a:t>
            </a:r>
            <a:r>
              <a:rPr lang="en-US" altLang="pt-BR" sz="2800" dirty="0" err="1" smtClean="0"/>
              <a:t>outubro</a:t>
            </a:r>
            <a:r>
              <a:rPr lang="en-US" altLang="pt-BR" sz="2800" dirty="0" smtClean="0"/>
              <a:t> de 1997 </a:t>
            </a:r>
            <a:r>
              <a:rPr lang="en-US" altLang="pt-BR" sz="2800" dirty="0" err="1" smtClean="0"/>
              <a:t>nas</a:t>
            </a:r>
            <a:r>
              <a:rPr lang="en-US" altLang="pt-BR" sz="2800" dirty="0" smtClean="0"/>
              <a:t> </a:t>
            </a:r>
            <a:r>
              <a:rPr lang="en-US" altLang="pt-BR" sz="2800" dirty="0" err="1" smtClean="0"/>
              <a:t>áreas</a:t>
            </a:r>
            <a:r>
              <a:rPr lang="en-US" altLang="pt-BR" sz="2800" dirty="0" smtClean="0"/>
              <a:t> </a:t>
            </a:r>
            <a:r>
              <a:rPr lang="en-US" altLang="pt-BR" sz="2800" dirty="0" err="1" smtClean="0"/>
              <a:t>urbanas</a:t>
            </a:r>
            <a:r>
              <a:rPr lang="en-US" altLang="pt-BR" sz="2800" dirty="0" smtClean="0"/>
              <a:t> de 27 </a:t>
            </a:r>
            <a:r>
              <a:rPr lang="en-US" altLang="pt-BR" sz="2800" dirty="0" err="1" smtClean="0"/>
              <a:t>estados</a:t>
            </a:r>
            <a:r>
              <a:rPr lang="en-US" altLang="pt-BR" sz="2800" dirty="0" smtClean="0"/>
              <a:t> e </a:t>
            </a:r>
            <a:r>
              <a:rPr lang="en-US" altLang="pt-BR" sz="2800" dirty="0" err="1" smtClean="0"/>
              <a:t>considerou</a:t>
            </a:r>
            <a:r>
              <a:rPr lang="en-US" altLang="pt-BR" sz="2800" dirty="0" smtClean="0"/>
              <a:t>: </a:t>
            </a:r>
            <a:r>
              <a:rPr lang="en-US" altLang="pt-BR" sz="2800" dirty="0" err="1" smtClean="0"/>
              <a:t>empreendimentos</a:t>
            </a:r>
            <a:r>
              <a:rPr lang="en-US" altLang="pt-BR" sz="2800" dirty="0" smtClean="0"/>
              <a:t> com </a:t>
            </a:r>
            <a:r>
              <a:rPr lang="en-US" altLang="pt-BR" sz="2800" dirty="0" err="1" smtClean="0"/>
              <a:t>até</a:t>
            </a:r>
            <a:r>
              <a:rPr lang="en-US" altLang="pt-BR" sz="2800" dirty="0" smtClean="0"/>
              <a:t> 5 </a:t>
            </a:r>
            <a:r>
              <a:rPr lang="en-US" altLang="pt-BR" sz="2800" dirty="0" err="1" smtClean="0"/>
              <a:t>empregados</a:t>
            </a:r>
            <a:r>
              <a:rPr lang="en-US" altLang="pt-BR" sz="2800" dirty="0" smtClean="0"/>
              <a:t> </a:t>
            </a:r>
            <a:r>
              <a:rPr lang="en-US" altLang="pt-BR" sz="2800" dirty="0" err="1" smtClean="0"/>
              <a:t>nos</a:t>
            </a:r>
            <a:r>
              <a:rPr lang="en-US" altLang="pt-BR" sz="2800" dirty="0" smtClean="0"/>
              <a:t> </a:t>
            </a:r>
            <a:r>
              <a:rPr lang="en-US" altLang="pt-BR" sz="2800" dirty="0" err="1" smtClean="0"/>
              <a:t>quais</a:t>
            </a:r>
            <a:r>
              <a:rPr lang="en-US" altLang="pt-BR" sz="2800" dirty="0" smtClean="0"/>
              <a:t> a </a:t>
            </a:r>
            <a:r>
              <a:rPr lang="en-US" altLang="pt-BR" sz="2800" dirty="0" err="1" smtClean="0"/>
              <a:t>economia</a:t>
            </a:r>
            <a:r>
              <a:rPr lang="en-US" altLang="pt-BR" sz="2800" dirty="0" smtClean="0"/>
              <a:t> d</a:t>
            </a:r>
            <a:r>
              <a:rPr lang="pt-BR" altLang="pt-BR" sz="2800" dirty="0" smtClean="0"/>
              <a:t>a</a:t>
            </a:r>
            <a:r>
              <a:rPr lang="en-US" altLang="pt-BR" sz="2800" dirty="0" smtClean="0"/>
              <a:t> </a:t>
            </a:r>
            <a:r>
              <a:rPr lang="en-US" altLang="pt-BR" sz="2800" dirty="0" err="1" smtClean="0"/>
              <a:t>empresa</a:t>
            </a:r>
            <a:r>
              <a:rPr lang="en-US" altLang="pt-BR" sz="2800" dirty="0" smtClean="0"/>
              <a:t> se </a:t>
            </a:r>
            <a:r>
              <a:rPr lang="en-US" altLang="pt-BR" sz="2800" dirty="0" err="1" smtClean="0"/>
              <a:t>confundia</a:t>
            </a:r>
            <a:r>
              <a:rPr lang="en-US" altLang="pt-BR" sz="2800" dirty="0" smtClean="0"/>
              <a:t> com a da </a:t>
            </a:r>
            <a:r>
              <a:rPr lang="en-US" altLang="pt-BR" sz="2800" dirty="0" err="1" smtClean="0"/>
              <a:t>família</a:t>
            </a:r>
            <a:r>
              <a:rPr lang="en-US" altLang="pt-BR" sz="2800" dirty="0" smtClean="0"/>
              <a:t>.</a:t>
            </a:r>
            <a:endParaRPr lang="pt-BR" altLang="pt-BR" sz="2800" dirty="0" smtClean="0"/>
          </a:p>
          <a:p>
            <a:pPr lvl="2"/>
            <a:endParaRPr lang="en-US" altLang="pt-BR" sz="2800" dirty="0" smtClean="0"/>
          </a:p>
          <a:p>
            <a:pPr lvl="2"/>
            <a:r>
              <a:rPr lang="en-US" altLang="pt-BR" sz="2800" dirty="0" smtClean="0"/>
              <a:t>Outro </a:t>
            </a:r>
            <a:r>
              <a:rPr lang="en-US" altLang="pt-BR" sz="2800" dirty="0" err="1" smtClean="0"/>
              <a:t>resultado</a:t>
            </a:r>
            <a:r>
              <a:rPr lang="en-US" altLang="pt-BR" sz="2800" dirty="0" smtClean="0"/>
              <a:t>: o </a:t>
            </a:r>
            <a:r>
              <a:rPr lang="en-US" altLang="pt-BR" sz="2800" dirty="0" err="1" smtClean="0"/>
              <a:t>comércio</a:t>
            </a:r>
            <a:r>
              <a:rPr lang="en-US" altLang="pt-BR" sz="2800" dirty="0" smtClean="0"/>
              <a:t> </a:t>
            </a:r>
            <a:r>
              <a:rPr lang="en-US" altLang="pt-BR" sz="2800" dirty="0" err="1" smtClean="0"/>
              <a:t>responde</a:t>
            </a:r>
            <a:r>
              <a:rPr lang="en-US" altLang="pt-BR" sz="2800" dirty="0" smtClean="0"/>
              <a:t> pela </a:t>
            </a:r>
            <a:r>
              <a:rPr lang="en-US" altLang="pt-BR" sz="2800" dirty="0" err="1" smtClean="0"/>
              <a:t>maior</a:t>
            </a:r>
            <a:r>
              <a:rPr lang="en-US" altLang="pt-BR" sz="2800" dirty="0" smtClean="0"/>
              <a:t> </a:t>
            </a:r>
            <a:r>
              <a:rPr lang="en-US" altLang="pt-BR" sz="2800" dirty="0" err="1" smtClean="0"/>
              <a:t>parcela</a:t>
            </a:r>
            <a:r>
              <a:rPr lang="en-US" altLang="pt-BR" sz="2800" dirty="0" smtClean="0"/>
              <a:t> das </a:t>
            </a:r>
            <a:r>
              <a:rPr lang="en-US" altLang="pt-BR" sz="2800" dirty="0" err="1" smtClean="0"/>
              <a:t>atividades</a:t>
            </a:r>
            <a:r>
              <a:rPr lang="en-US" altLang="pt-BR" sz="2800" dirty="0" smtClean="0"/>
              <a:t> </a:t>
            </a:r>
            <a:r>
              <a:rPr lang="en-US" altLang="pt-BR" sz="2800" dirty="0" err="1" smtClean="0"/>
              <a:t>informais</a:t>
            </a:r>
            <a:r>
              <a:rPr lang="en-US" altLang="pt-BR" sz="2800" dirty="0" smtClean="0"/>
              <a:t>, </a:t>
            </a:r>
            <a:r>
              <a:rPr lang="en-US" altLang="pt-BR" sz="2800" dirty="0" err="1" smtClean="0"/>
              <a:t>em</a:t>
            </a:r>
            <a:r>
              <a:rPr lang="en-US" altLang="pt-BR" sz="2800" dirty="0" smtClean="0"/>
              <a:t> </a:t>
            </a:r>
            <a:r>
              <a:rPr lang="en-US" altLang="pt-BR" sz="2800" dirty="0" err="1" smtClean="0"/>
              <a:t>cerca</a:t>
            </a:r>
            <a:r>
              <a:rPr lang="en-US" altLang="pt-BR" sz="2800" dirty="0" smtClean="0"/>
              <a:t> de 26%.</a:t>
            </a:r>
          </a:p>
        </p:txBody>
      </p:sp>
    </p:spTree>
    <p:extLst>
      <p:ext uri="{BB962C8B-B14F-4D97-AF65-F5344CB8AC3E}">
        <p14:creationId xmlns:p14="http://schemas.microsoft.com/office/powerpoint/2010/main" val="125899475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705</TotalTime>
  <Words>1304</Words>
  <Application>Microsoft Office PowerPoint</Application>
  <PresentationFormat>Widescreen</PresentationFormat>
  <Paragraphs>117</Paragraphs>
  <Slides>15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Retrospectiva</vt:lpstr>
      <vt:lpstr>Contabilidade Social</vt:lpstr>
      <vt:lpstr>Planejamento: Aula 8</vt:lpstr>
      <vt:lpstr>  PPROBLEMAS DE MENSURAÇÃO NAS CONTAS NACIONAIS</vt:lpstr>
      <vt:lpstr>Economia subterrânea</vt:lpstr>
      <vt:lpstr>PROBLEMAS DE MENSURAÇÃO DAS CONTAS NACIONAIS</vt:lpstr>
      <vt:lpstr>DIFICULDADES TÉCNICAS: REAL X NOMINAL</vt:lpstr>
      <vt:lpstr>DIFICULDADES TÉCNICAS: COMPARAÇÕES ENTRE PAÍSES</vt:lpstr>
      <vt:lpstr>DIFICULDADES OPERACIONAIS: A ECONOMIA INFORMAL OU SUBTERRÂNEA</vt:lpstr>
      <vt:lpstr>PESQUISAS SOBRE A INFORMALIDADE</vt:lpstr>
      <vt:lpstr>Índice de Economia Subterrânea (Instituto Brasileiro de Ética Concorrencial e FGV)</vt:lpstr>
      <vt:lpstr>DIFICULDADES CONCEITUAIS: ATIVIDADES NÃO MONETIZADAS</vt:lpstr>
      <vt:lpstr>DIFICULDADES CONCEITUAIS: ATIVIDADES NÃO MONETIZADAS</vt:lpstr>
      <vt:lpstr>DIFICULDADES CONCEITUAIS: PROBLEMÁTICA AMBIENTAL</vt:lpstr>
      <vt:lpstr>DIFICULDADES CONCEITUAIS: PROBLEMÁTICA AMBIENTAL</vt:lpstr>
      <vt:lpstr>PROPOSTAS PARA CONTORNAR O PROBLEMA DA VALORAÇÃO DAS EXTERNALIDADES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Contabilidade Social</dc:title>
  <dc:creator>Mari Aparecida dos Santos</dc:creator>
  <cp:lastModifiedBy>Mari Aparecida dos Santos</cp:lastModifiedBy>
  <cp:revision>104</cp:revision>
  <dcterms:created xsi:type="dcterms:W3CDTF">2015-07-30T00:36:53Z</dcterms:created>
  <dcterms:modified xsi:type="dcterms:W3CDTF">2015-08-28T08:56:31Z</dcterms:modified>
</cp:coreProperties>
</file>