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Química Nova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Revista Ensaio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Ciência e Educação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Eclética Química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Revista Ienci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54598656"/>
        <c:axId val="54608640"/>
      </c:barChart>
      <c:catAx>
        <c:axId val="54598656"/>
        <c:scaling>
          <c:orientation val="minMax"/>
        </c:scaling>
        <c:axPos val="b"/>
        <c:numFmt formatCode="General" sourceLinked="1"/>
        <c:tickLblPos val="nextTo"/>
        <c:crossAx val="54608640"/>
        <c:crosses val="autoZero"/>
        <c:auto val="1"/>
        <c:lblAlgn val="ctr"/>
        <c:lblOffset val="100"/>
      </c:catAx>
      <c:valAx>
        <c:axId val="54608640"/>
        <c:scaling>
          <c:orientation val="minMax"/>
        </c:scaling>
        <c:axPos val="l"/>
        <c:majorGridlines/>
        <c:numFmt formatCode="General" sourceLinked="1"/>
        <c:tickLblPos val="nextTo"/>
        <c:crossAx val="54598656"/>
        <c:crosses val="autoZero"/>
        <c:crossBetween val="between"/>
      </c:valAx>
      <c:spPr>
        <a:solidFill>
          <a:prstClr val="black"/>
        </a:solidFill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Química Nova</c:v>
                </c:pt>
                <c:pt idx="1">
                  <c:v>     Revista Ensaio</c:v>
                </c:pt>
                <c:pt idx="2">
                  <c:v>Ciência e Educação</c:v>
                </c:pt>
                <c:pt idx="3">
                  <c:v>Eclética Química</c:v>
                </c:pt>
                <c:pt idx="4">
                  <c:v>Revista Ienci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Química Nova</c:v>
                </c:pt>
                <c:pt idx="1">
                  <c:v>     Revista Ensaio</c:v>
                </c:pt>
                <c:pt idx="2">
                  <c:v>Ciência e Educação</c:v>
                </c:pt>
                <c:pt idx="3">
                  <c:v>Eclética Química</c:v>
                </c:pt>
                <c:pt idx="4">
                  <c:v>Revista Ienci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Química Nova</c:v>
                </c:pt>
                <c:pt idx="1">
                  <c:v>     Revista Ensaio</c:v>
                </c:pt>
                <c:pt idx="2">
                  <c:v>Ciência e Educação</c:v>
                </c:pt>
                <c:pt idx="3">
                  <c:v>Eclética Química</c:v>
                </c:pt>
                <c:pt idx="4">
                  <c:v>Revista Ienci</c:v>
                </c:pt>
              </c:strCache>
            </c:strRef>
          </c:cat>
          <c:val>
            <c:numRef>
              <c:f>Plan1!$D$2:$D$6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Química Nova</c:v>
                </c:pt>
                <c:pt idx="1">
                  <c:v>     Revista Ensaio</c:v>
                </c:pt>
                <c:pt idx="2">
                  <c:v>Ciência e Educação</c:v>
                </c:pt>
                <c:pt idx="3">
                  <c:v>Eclética Química</c:v>
                </c:pt>
                <c:pt idx="4">
                  <c:v>Revista Ienci</c:v>
                </c:pt>
              </c:strCache>
            </c:strRef>
          </c:cat>
          <c:val>
            <c:numRef>
              <c:f>Plan1!$E$2:$E$6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Química Nova</c:v>
                </c:pt>
                <c:pt idx="1">
                  <c:v>     Revista Ensaio</c:v>
                </c:pt>
                <c:pt idx="2">
                  <c:v>Ciência e Educação</c:v>
                </c:pt>
                <c:pt idx="3">
                  <c:v>Eclética Química</c:v>
                </c:pt>
                <c:pt idx="4">
                  <c:v>Revista Ienci</c:v>
                </c:pt>
              </c:strCache>
            </c:strRef>
          </c:cat>
          <c:val>
            <c:numRef>
              <c:f>Plan1!$F$2:$F$6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56448512"/>
        <c:axId val="56450048"/>
      </c:barChart>
      <c:catAx>
        <c:axId val="56448512"/>
        <c:scaling>
          <c:orientation val="minMax"/>
        </c:scaling>
        <c:axPos val="b"/>
        <c:tickLblPos val="nextTo"/>
        <c:crossAx val="56450048"/>
        <c:crosses val="autoZero"/>
        <c:auto val="1"/>
        <c:lblAlgn val="ctr"/>
        <c:lblOffset val="100"/>
      </c:catAx>
      <c:valAx>
        <c:axId val="56450048"/>
        <c:scaling>
          <c:orientation val="minMax"/>
        </c:scaling>
        <c:axPos val="l"/>
        <c:majorGridlines/>
        <c:numFmt formatCode="General" sourceLinked="1"/>
        <c:tickLblPos val="nextTo"/>
        <c:crossAx val="56448512"/>
        <c:crosses val="autoZero"/>
        <c:crossBetween val="between"/>
      </c:valAx>
      <c:spPr>
        <a:solidFill>
          <a:prstClr val="black"/>
        </a:solidFill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Plan1!$B$1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Química Nova</c:v>
                </c:pt>
                <c:pt idx="1">
                  <c:v>Revista Ensaio</c:v>
                </c:pt>
                <c:pt idx="2">
                  <c:v>Ciência e Educação</c:v>
                </c:pt>
                <c:pt idx="3">
                  <c:v>Revista Ienci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Química Nova</c:v>
                </c:pt>
                <c:pt idx="1">
                  <c:v>Revista Ensaio</c:v>
                </c:pt>
                <c:pt idx="2">
                  <c:v>Ciência e Educação</c:v>
                </c:pt>
                <c:pt idx="3">
                  <c:v>Revista Ienci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Química Nova</c:v>
                </c:pt>
                <c:pt idx="1">
                  <c:v>Revista Ensaio</c:v>
                </c:pt>
                <c:pt idx="2">
                  <c:v>Ciência e Educação</c:v>
                </c:pt>
                <c:pt idx="3">
                  <c:v>Revista Ienci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Química Nova</c:v>
                </c:pt>
                <c:pt idx="1">
                  <c:v>Revista Ensaio</c:v>
                </c:pt>
                <c:pt idx="2">
                  <c:v>Ciência e Educação</c:v>
                </c:pt>
                <c:pt idx="3">
                  <c:v>Revista Ienci</c:v>
                </c:pt>
              </c:strCache>
            </c:strRef>
          </c:cat>
          <c:val>
            <c:numRef>
              <c:f>Plan1!$E$2:$E$5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Plan1!$A$2:$A$5</c:f>
              <c:strCache>
                <c:ptCount val="4"/>
                <c:pt idx="0">
                  <c:v>Química Nova</c:v>
                </c:pt>
                <c:pt idx="1">
                  <c:v>Revista Ensaio</c:v>
                </c:pt>
                <c:pt idx="2">
                  <c:v>Ciência e Educação</c:v>
                </c:pt>
                <c:pt idx="3">
                  <c:v>Revista Ienci</c:v>
                </c:pt>
              </c:strCache>
            </c:strRef>
          </c:cat>
          <c:val>
            <c:numRef>
              <c:f>Plan1!$F$2:$F$5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overlap val="100"/>
        <c:axId val="56520704"/>
        <c:axId val="56522240"/>
      </c:barChart>
      <c:catAx>
        <c:axId val="56520704"/>
        <c:scaling>
          <c:orientation val="minMax"/>
        </c:scaling>
        <c:axPos val="b"/>
        <c:tickLblPos val="nextTo"/>
        <c:crossAx val="56522240"/>
        <c:crosses val="autoZero"/>
        <c:auto val="1"/>
        <c:lblAlgn val="ctr"/>
        <c:lblOffset val="100"/>
      </c:catAx>
      <c:valAx>
        <c:axId val="56522240"/>
        <c:scaling>
          <c:orientation val="minMax"/>
        </c:scaling>
        <c:axPos val="l"/>
        <c:majorGridlines/>
        <c:numFmt formatCode="General" sourceLinked="1"/>
        <c:tickLblPos val="nextTo"/>
        <c:crossAx val="56520704"/>
        <c:crosses val="autoZero"/>
        <c:crossBetween val="between"/>
      </c:valAx>
      <c:spPr>
        <a:solidFill>
          <a:prstClr val="black"/>
        </a:solidFill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AA0E-CADB-4D28-A7B9-D61DBB0D40DF}" type="datetimeFigureOut">
              <a:rPr lang="pt-BR" smtClean="0"/>
              <a:pPr/>
              <a:t>04/06/2012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F3F6B-B02A-4191-A9F0-8685555624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2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11000" contrast="38000"/>
          </a:blip>
          <a:stretch>
            <a:fillRect/>
          </a:stretch>
        </p:blipFill>
        <p:spPr>
          <a:xfrm>
            <a:off x="71470" y="71462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243285"/>
          </a:xfrm>
          <a:noFill/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Materiais Didáticos no Ensino de Química</a:t>
            </a:r>
            <a:endParaRPr lang="pt-BR" sz="5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8143932" cy="2543196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pt-BR" i="1" dirty="0" smtClean="0">
                <a:solidFill>
                  <a:schemeClr val="tx2">
                    <a:lumMod val="75000"/>
                  </a:schemeClr>
                </a:solidFill>
              </a:rPr>
              <a:t>Metodologia de Pesquisa e Redação  Científica</a:t>
            </a:r>
          </a:p>
          <a:p>
            <a:endParaRPr lang="pt-BR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     Jéssica                                              </a:t>
            </a:r>
          </a:p>
          <a:p>
            <a:r>
              <a:rPr lang="pt-BR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   Anderson</a:t>
            </a:r>
            <a:endParaRPr lang="pt-BR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71472" y="428604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Objetivos:</a:t>
            </a:r>
            <a:r>
              <a:rPr lang="pt-BR" sz="2000" dirty="0" smtClean="0"/>
              <a:t>Investigar  a respeito dos critérios para seleção e utilização dos livros didáticos (LD) adotados nas escolas por professores de Química .</a:t>
            </a:r>
          </a:p>
          <a:p>
            <a:endParaRPr lang="pt-BR" sz="2000" dirty="0"/>
          </a:p>
          <a:p>
            <a:r>
              <a:rPr lang="pt-BR" sz="2000" b="1" dirty="0" smtClean="0"/>
              <a:t>Metodologia: </a:t>
            </a:r>
            <a:r>
              <a:rPr lang="pt-BR" sz="2000" dirty="0" smtClean="0"/>
              <a:t>Aplicaram um questionário  com perguntas do tipo :” O que determinou a escolha por tal livro didático?”</a:t>
            </a:r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b="1" dirty="0" smtClean="0"/>
              <a:t>Resultados: </a:t>
            </a:r>
            <a:r>
              <a:rPr lang="pt-BR" sz="2000" dirty="0" smtClean="0"/>
              <a:t>Observou-se que a maioria dos professores adotaram livros considerados mais tradicionais.</a:t>
            </a:r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b="1" dirty="0" smtClean="0"/>
              <a:t>Conclusão:</a:t>
            </a:r>
            <a:r>
              <a:rPr lang="pt-BR" sz="2000" dirty="0" smtClean="0"/>
              <a:t>A pesquisa revelou pouca clareza destes profissionais quanto ao respeito de contextualização,pois utilizam apenas o termo como exemplificação de fatos do cotidiano.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1.jpg"/>
          <p:cNvPicPr>
            <a:picLocks noChangeAspect="1"/>
          </p:cNvPicPr>
          <p:nvPr/>
        </p:nvPicPr>
        <p:blipFill>
          <a:blip r:embed="rId2" cstate="print">
            <a:lum bright="55000" contrast="-46000"/>
          </a:blip>
          <a:stretch>
            <a:fillRect/>
          </a:stretch>
        </p:blipFill>
        <p:spPr>
          <a:xfrm>
            <a:off x="1" y="-24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419789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Palavras Cruzadas como recurso didático no Ensino de Teoria Atômica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571744"/>
            <a:ext cx="8186766" cy="3554419"/>
          </a:xfrm>
        </p:spPr>
        <p:txBody>
          <a:bodyPr/>
          <a:lstStyle/>
          <a:p>
            <a:r>
              <a:rPr lang="pt-BR" dirty="0" smtClean="0"/>
              <a:t>Autores: Edemar Benedetti Filho</a:t>
            </a:r>
          </a:p>
          <a:p>
            <a:r>
              <a:rPr lang="pt-BR" dirty="0" smtClean="0"/>
              <a:t>Antonio Rogério </a:t>
            </a:r>
            <a:r>
              <a:rPr lang="pt-BR" dirty="0" err="1" smtClean="0"/>
              <a:t>Fioucci</a:t>
            </a:r>
            <a:endParaRPr lang="pt-BR" dirty="0" smtClean="0"/>
          </a:p>
          <a:p>
            <a:r>
              <a:rPr lang="pt-BR" dirty="0" smtClean="0"/>
              <a:t>Luiza Pires dos Santos Benedetti</a:t>
            </a:r>
          </a:p>
          <a:p>
            <a:r>
              <a:rPr lang="pt-BR" dirty="0" smtClean="0"/>
              <a:t>Jéssica Alves Craveiro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86150" y="600076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Revista Química Nova na Escola,vol.31,Nº2,Maio 2009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714356"/>
            <a:ext cx="8143932" cy="43396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Objetivos: </a:t>
            </a:r>
            <a:r>
              <a:rPr lang="pt-BR" sz="2000" dirty="0" smtClean="0"/>
              <a:t>Desenvolver atividades lúdicas para ensinar conceitos em sala de aula</a:t>
            </a:r>
          </a:p>
          <a:p>
            <a:endParaRPr lang="pt-BR" sz="2000" dirty="0"/>
          </a:p>
          <a:p>
            <a:r>
              <a:rPr lang="pt-BR" sz="2000" b="1" dirty="0" smtClean="0"/>
              <a:t>Metodologia:</a:t>
            </a:r>
            <a:r>
              <a:rPr lang="pt-BR" sz="2000" dirty="0" smtClean="0"/>
              <a:t>Despertar o interesse da maioria dos alunos,motivando-os a buscar soluções e alternativas que expliquem as atividades lúdicas propostas.</a:t>
            </a:r>
          </a:p>
          <a:p>
            <a:endParaRPr lang="pt-BR" sz="2000" dirty="0"/>
          </a:p>
          <a:p>
            <a:r>
              <a:rPr lang="pt-BR" sz="2000" b="1" dirty="0" smtClean="0"/>
              <a:t>Resultados:</a:t>
            </a:r>
            <a:r>
              <a:rPr lang="pt-BR" sz="2000" dirty="0" smtClean="0"/>
              <a:t>Verificou-se que grande maioria dos alunos demonstrou interesse e participou da atividade lúdica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sz="2000" b="1" dirty="0" smtClean="0"/>
              <a:t>Conclusão: </a:t>
            </a:r>
            <a:r>
              <a:rPr lang="pt-BR" sz="2000" dirty="0" smtClean="0"/>
              <a:t>A utilização das palavras cruzadas relacionado ao conteúdo de teoria atômica mostrou  ser um versátil instrumento facilitador do processo de ensino-aprendizagem.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chemeClr val="tx2"/>
                </a:solidFill>
              </a:rPr>
              <a:t/>
            </a:r>
            <a:br>
              <a:rPr lang="pt-BR" sz="4000" dirty="0" smtClean="0">
                <a:solidFill>
                  <a:schemeClr val="tx2"/>
                </a:solidFill>
              </a:rPr>
            </a:br>
            <a:r>
              <a:rPr lang="pt-BR" sz="4000" dirty="0">
                <a:solidFill>
                  <a:schemeClr val="tx2"/>
                </a:solidFill>
              </a:rPr>
              <a:t/>
            </a:r>
            <a:br>
              <a:rPr lang="pt-BR" sz="4000" dirty="0">
                <a:solidFill>
                  <a:schemeClr val="tx2"/>
                </a:solidFill>
              </a:rPr>
            </a:br>
            <a:r>
              <a:rPr lang="pt-BR" sz="4000" dirty="0" smtClean="0">
                <a:solidFill>
                  <a:schemeClr val="tx2"/>
                </a:solidFill>
              </a:rPr>
              <a:t>As concepções da ciência dos livros didáticos de Química,dirigidos ao ensino médio no tratamento da cinética química no período de 1929 a 2004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/>
          <a:lstStyle/>
          <a:p>
            <a:r>
              <a:rPr lang="pt-BR" dirty="0" smtClean="0"/>
              <a:t>Autores: Maria Eunice Ribeiro Marcondes  Simone Alves de Assis Martorano</a:t>
            </a:r>
          </a:p>
          <a:p>
            <a:endParaRPr lang="pt-BR" dirty="0"/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00562" y="628652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Instituto de Química – USP- São Paulo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71472" y="571480"/>
            <a:ext cx="81439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Objetivos: </a:t>
            </a:r>
            <a:r>
              <a:rPr lang="pt-BR" sz="2000" dirty="0" smtClean="0"/>
              <a:t>investigar como o conhecimento científico foi sendo apropriado pelos livros didáticos destinados ao ensino médio.</a:t>
            </a:r>
          </a:p>
          <a:p>
            <a:endParaRPr lang="pt-BR" sz="2000" b="1" dirty="0"/>
          </a:p>
          <a:p>
            <a:endParaRPr lang="pt-BR" sz="2000" b="1" dirty="0" smtClean="0"/>
          </a:p>
          <a:p>
            <a:r>
              <a:rPr lang="pt-BR" sz="2000" b="1" dirty="0" smtClean="0"/>
              <a:t>Metodologia:</a:t>
            </a:r>
            <a:r>
              <a:rPr lang="pt-BR" sz="2000" dirty="0" smtClean="0"/>
              <a:t>Verificar</a:t>
            </a:r>
            <a:r>
              <a:rPr lang="pt-BR" sz="2000" b="1" dirty="0" smtClean="0"/>
              <a:t> </a:t>
            </a:r>
            <a:r>
              <a:rPr lang="pt-BR" sz="2000" dirty="0" smtClean="0"/>
              <a:t>se o conhecimento científico,relativo a cinética química estava presente nos livros de ensino médio.</a:t>
            </a:r>
          </a:p>
          <a:p>
            <a:endParaRPr lang="pt-BR" sz="2000" dirty="0"/>
          </a:p>
          <a:p>
            <a:endParaRPr lang="pt-BR" sz="2000" b="1" dirty="0" smtClean="0"/>
          </a:p>
          <a:p>
            <a:endParaRPr lang="pt-BR" sz="2000" b="1" dirty="0" smtClean="0"/>
          </a:p>
          <a:p>
            <a:endParaRPr lang="pt-BR" sz="2000" b="1" dirty="0" smtClean="0"/>
          </a:p>
          <a:p>
            <a:r>
              <a:rPr lang="pt-BR" sz="2000" b="1" dirty="0" smtClean="0"/>
              <a:t>Resultados:</a:t>
            </a:r>
            <a:r>
              <a:rPr lang="pt-BR" sz="2000" dirty="0" smtClean="0"/>
              <a:t> Nem todos os livros abordam o assunto.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b="1" dirty="0" smtClean="0"/>
              <a:t>Conclusão: </a:t>
            </a:r>
            <a:r>
              <a:rPr lang="pt-BR" sz="2000" dirty="0" smtClean="0"/>
              <a:t>O professor ao escolher o livro que será utilizado em sala de aula,deve prestar atenção nos conteúdos  relevantes ao ensino..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511288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chemeClr val="tx2"/>
                </a:solidFill>
              </a:rPr>
              <a:t>O livro didático de Química as concepções de professores do Ensino Médio da Região Sul da Bahia</a:t>
            </a:r>
            <a:endParaRPr lang="pt-BR" sz="4000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786058"/>
            <a:ext cx="8229600" cy="3811583"/>
          </a:xfrm>
        </p:spPr>
        <p:txBody>
          <a:bodyPr/>
          <a:lstStyle/>
          <a:p>
            <a:r>
              <a:rPr lang="pt-BR" dirty="0" smtClean="0"/>
              <a:t>Autores:Juliana de Oliveira  Maia                  Luciana Passos Sá                                             Elisa Prestes Massena                                      Edson José Wartha                                                                                                         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000760" y="650083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57554" y="6000768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Revista Química Nova na Escola,vol.33,Nº2,Maio 2011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319</Words>
  <Application>Microsoft Office PowerPoint</Application>
  <PresentationFormat>Apresentação na tela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Materiais Didáticos no Ensino de Química</vt:lpstr>
      <vt:lpstr>Slide 2</vt:lpstr>
      <vt:lpstr>Slide 3</vt:lpstr>
      <vt:lpstr>Slide 4</vt:lpstr>
      <vt:lpstr>Palavras Cruzadas como recurso didático no Ensino de Teoria Atômica</vt:lpstr>
      <vt:lpstr>Slide 6</vt:lpstr>
      <vt:lpstr>  As concepções da ciência dos livros didáticos de Química,dirigidos ao ensino médio no tratamento da cinética química no período de 1929 a 2004</vt:lpstr>
      <vt:lpstr>Slide 8</vt:lpstr>
      <vt:lpstr>O livro didático de Química as concepções de professores do Ensino Médio da Região Sul da Bahia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Materiais Didáticos no Ensino de Química</dc:title>
  <dc:creator>Santos</dc:creator>
  <cp:lastModifiedBy>Marcelo</cp:lastModifiedBy>
  <cp:revision>12</cp:revision>
  <dcterms:created xsi:type="dcterms:W3CDTF">2012-04-23T14:01:36Z</dcterms:created>
  <dcterms:modified xsi:type="dcterms:W3CDTF">2012-06-04T19:02:46Z</dcterms:modified>
</cp:coreProperties>
</file>