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8" r:id="rId3"/>
    <p:sldId id="256" r:id="rId4"/>
    <p:sldId id="257" r:id="rId5"/>
    <p:sldId id="258" r:id="rId6"/>
    <p:sldId id="260" r:id="rId7"/>
    <p:sldId id="279" r:id="rId8"/>
    <p:sldId id="280" r:id="rId9"/>
    <p:sldId id="269" r:id="rId10"/>
    <p:sldId id="281" r:id="rId11"/>
    <p:sldId id="282" r:id="rId12"/>
    <p:sldId id="270" r:id="rId13"/>
    <p:sldId id="271" r:id="rId14"/>
    <p:sldId id="259" r:id="rId15"/>
    <p:sldId id="272" r:id="rId16"/>
    <p:sldId id="273" r:id="rId17"/>
    <p:sldId id="277" r:id="rId18"/>
    <p:sldId id="276" r:id="rId19"/>
    <p:sldId id="274" r:id="rId20"/>
    <p:sldId id="275" r:id="rId21"/>
    <p:sldId id="284" r:id="rId22"/>
    <p:sldId id="283" r:id="rId23"/>
    <p:sldId id="261" r:id="rId24"/>
    <p:sldId id="262" r:id="rId25"/>
    <p:sldId id="263" r:id="rId26"/>
    <p:sldId id="264" r:id="rId27"/>
    <p:sldId id="266" r:id="rId28"/>
    <p:sldId id="267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F53"/>
    <a:srgbClr val="42B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2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2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3A30F-62DF-4FC6-B408-4BE3AF22D00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1FE56669-7FBE-4955-A1CE-DEDBDE4A5837}">
      <dgm:prSet/>
      <dgm:spPr/>
      <dgm:t>
        <a:bodyPr/>
        <a:lstStyle/>
        <a:p>
          <a:r>
            <a:rPr lang="pt-BR"/>
            <a:t>Operações</a:t>
          </a:r>
          <a:endParaRPr lang="en-US"/>
        </a:p>
      </dgm:t>
    </dgm:pt>
    <dgm:pt modelId="{012D4331-6E0F-4F8C-A6CD-DE5DD04F1B9D}" type="parTrans" cxnId="{1102C74C-D288-403F-A485-F8E380587B61}">
      <dgm:prSet/>
      <dgm:spPr/>
      <dgm:t>
        <a:bodyPr/>
        <a:lstStyle/>
        <a:p>
          <a:endParaRPr lang="en-US"/>
        </a:p>
      </dgm:t>
    </dgm:pt>
    <dgm:pt modelId="{81C2F8AC-B66F-46BE-A0AD-5AB5806A1FCC}" type="sibTrans" cxnId="{1102C74C-D288-403F-A485-F8E380587B61}">
      <dgm:prSet/>
      <dgm:spPr/>
      <dgm:t>
        <a:bodyPr/>
        <a:lstStyle/>
        <a:p>
          <a:endParaRPr lang="en-US"/>
        </a:p>
      </dgm:t>
    </dgm:pt>
    <dgm:pt modelId="{696653F8-2DA2-45B2-8941-B547BBEB3D7C}">
      <dgm:prSet/>
      <dgm:spPr/>
      <dgm:t>
        <a:bodyPr/>
        <a:lstStyle/>
        <a:p>
          <a:r>
            <a:rPr lang="pt-BR"/>
            <a:t>Marketing</a:t>
          </a:r>
          <a:endParaRPr lang="en-US"/>
        </a:p>
      </dgm:t>
    </dgm:pt>
    <dgm:pt modelId="{C89316EB-5CEF-4322-9D99-9FFF263A61FA}" type="parTrans" cxnId="{6AB1D405-5E2E-420C-8555-D3B61E94BBDD}">
      <dgm:prSet/>
      <dgm:spPr/>
      <dgm:t>
        <a:bodyPr/>
        <a:lstStyle/>
        <a:p>
          <a:endParaRPr lang="en-US"/>
        </a:p>
      </dgm:t>
    </dgm:pt>
    <dgm:pt modelId="{87422AA9-0480-476C-95DF-D8EE53153461}" type="sibTrans" cxnId="{6AB1D405-5E2E-420C-8555-D3B61E94BBDD}">
      <dgm:prSet/>
      <dgm:spPr/>
      <dgm:t>
        <a:bodyPr/>
        <a:lstStyle/>
        <a:p>
          <a:endParaRPr lang="en-US"/>
        </a:p>
      </dgm:t>
    </dgm:pt>
    <dgm:pt modelId="{B53DF1B4-353F-4270-8CCB-0BB9E0898321}">
      <dgm:prSet/>
      <dgm:spPr/>
      <dgm:t>
        <a:bodyPr/>
        <a:lstStyle/>
        <a:p>
          <a:r>
            <a:rPr lang="pt-BR"/>
            <a:t>Recursos humanos</a:t>
          </a:r>
          <a:endParaRPr lang="en-US"/>
        </a:p>
      </dgm:t>
    </dgm:pt>
    <dgm:pt modelId="{C643ED12-2758-4B92-B66D-93457F711EF8}" type="parTrans" cxnId="{5963AA56-11DD-419A-BDD4-ADE163ADFC06}">
      <dgm:prSet/>
      <dgm:spPr/>
      <dgm:t>
        <a:bodyPr/>
        <a:lstStyle/>
        <a:p>
          <a:endParaRPr lang="en-US"/>
        </a:p>
      </dgm:t>
    </dgm:pt>
    <dgm:pt modelId="{89B7DE18-2529-4B7B-A587-E954FD685E8F}" type="sibTrans" cxnId="{5963AA56-11DD-419A-BDD4-ADE163ADFC06}">
      <dgm:prSet/>
      <dgm:spPr/>
      <dgm:t>
        <a:bodyPr/>
        <a:lstStyle/>
        <a:p>
          <a:endParaRPr lang="en-US"/>
        </a:p>
      </dgm:t>
    </dgm:pt>
    <dgm:pt modelId="{79886D90-0F9A-4FBE-B274-DDD09796361A}">
      <dgm:prSet/>
      <dgm:spPr/>
      <dgm:t>
        <a:bodyPr/>
        <a:lstStyle/>
        <a:p>
          <a:r>
            <a:rPr lang="pt-BR"/>
            <a:t>Financeiro</a:t>
          </a:r>
          <a:endParaRPr lang="en-US"/>
        </a:p>
      </dgm:t>
    </dgm:pt>
    <dgm:pt modelId="{7B8F71BB-E70A-4B8B-B171-FB51D4498746}" type="parTrans" cxnId="{4329271F-18CC-4EE0-B00C-AFD7ACB0FCB4}">
      <dgm:prSet/>
      <dgm:spPr/>
      <dgm:t>
        <a:bodyPr/>
        <a:lstStyle/>
        <a:p>
          <a:endParaRPr lang="en-US"/>
        </a:p>
      </dgm:t>
    </dgm:pt>
    <dgm:pt modelId="{A114FDA7-FBDD-4C96-A4F5-BE793E38F97C}" type="sibTrans" cxnId="{4329271F-18CC-4EE0-B00C-AFD7ACB0FCB4}">
      <dgm:prSet/>
      <dgm:spPr/>
      <dgm:t>
        <a:bodyPr/>
        <a:lstStyle/>
        <a:p>
          <a:endParaRPr lang="en-US"/>
        </a:p>
      </dgm:t>
    </dgm:pt>
    <dgm:pt modelId="{93CBC63E-8DB3-4F16-869E-C841BD906372}" type="pres">
      <dgm:prSet presAssocID="{67C3A30F-62DF-4FC6-B408-4BE3AF22D00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9DD1A1-4E6A-4B70-AB01-A3A2B5B955E6}" type="pres">
      <dgm:prSet presAssocID="{1FE56669-7FBE-4955-A1CE-DEDBDE4A5837}" presName="compNode" presStyleCnt="0"/>
      <dgm:spPr/>
    </dgm:pt>
    <dgm:pt modelId="{935CEC7E-93C9-4401-B014-050E8F6BE1FA}" type="pres">
      <dgm:prSet presAssocID="{1FE56669-7FBE-4955-A1CE-DEDBDE4A58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Trabalho com preenchimento sólido"/>
        </a:ext>
      </dgm:extLst>
    </dgm:pt>
    <dgm:pt modelId="{71E35ADA-DD5E-45B3-8330-7054F44045C0}" type="pres">
      <dgm:prSet presAssocID="{1FE56669-7FBE-4955-A1CE-DEDBDE4A5837}" presName="spaceRect" presStyleCnt="0"/>
      <dgm:spPr/>
    </dgm:pt>
    <dgm:pt modelId="{F3FFB53F-72DE-4AFE-A7D6-EFAF6660A656}" type="pres">
      <dgm:prSet presAssocID="{1FE56669-7FBE-4955-A1CE-DEDBDE4A5837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81AB6AE5-BC94-4FDE-BA1A-573F424747F4}" type="pres">
      <dgm:prSet presAssocID="{81C2F8AC-B66F-46BE-A0AD-5AB5806A1FCC}" presName="sibTrans" presStyleCnt="0"/>
      <dgm:spPr/>
    </dgm:pt>
    <dgm:pt modelId="{67C9774D-F7CB-408C-9D7A-D5779474B318}" type="pres">
      <dgm:prSet presAssocID="{696653F8-2DA2-45B2-8941-B547BBEB3D7C}" presName="compNode" presStyleCnt="0"/>
      <dgm:spPr/>
    </dgm:pt>
    <dgm:pt modelId="{F1AF4775-7CE4-4515-87DB-FE2FFB9A1C41}" type="pres">
      <dgm:prSet presAssocID="{696653F8-2DA2-45B2-8941-B547BBEB3D7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28C17A1-C136-435E-BF37-88DEFC3782BC}" type="pres">
      <dgm:prSet presAssocID="{696653F8-2DA2-45B2-8941-B547BBEB3D7C}" presName="spaceRect" presStyleCnt="0"/>
      <dgm:spPr/>
    </dgm:pt>
    <dgm:pt modelId="{7E5AF4D1-43E2-4B2B-B7C3-BB8D066CC365}" type="pres">
      <dgm:prSet presAssocID="{696653F8-2DA2-45B2-8941-B547BBEB3D7C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088B2ED0-B0C3-4A5B-B0DC-23F5BF7E57E2}" type="pres">
      <dgm:prSet presAssocID="{87422AA9-0480-476C-95DF-D8EE53153461}" presName="sibTrans" presStyleCnt="0"/>
      <dgm:spPr/>
    </dgm:pt>
    <dgm:pt modelId="{AE3E016E-33E1-40DC-B2B9-88CE0B807195}" type="pres">
      <dgm:prSet presAssocID="{B53DF1B4-353F-4270-8CCB-0BB9E0898321}" presName="compNode" presStyleCnt="0"/>
      <dgm:spPr/>
    </dgm:pt>
    <dgm:pt modelId="{EF11C48C-B3DF-4D8B-9195-C55C2EED40C8}" type="pres">
      <dgm:prSet presAssocID="{B53DF1B4-353F-4270-8CCB-0BB9E08983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Grupo com preenchimento sólido"/>
        </a:ext>
      </dgm:extLst>
    </dgm:pt>
    <dgm:pt modelId="{74A6C3DA-F296-4992-893E-4C820DE9227A}" type="pres">
      <dgm:prSet presAssocID="{B53DF1B4-353F-4270-8CCB-0BB9E0898321}" presName="spaceRect" presStyleCnt="0"/>
      <dgm:spPr/>
    </dgm:pt>
    <dgm:pt modelId="{67F09601-E9BB-43CA-86E1-CC75E8C87F9D}" type="pres">
      <dgm:prSet presAssocID="{B53DF1B4-353F-4270-8CCB-0BB9E089832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D2B495EA-5951-4075-BECE-09D2319781EF}" type="pres">
      <dgm:prSet presAssocID="{89B7DE18-2529-4B7B-A587-E954FD685E8F}" presName="sibTrans" presStyleCnt="0"/>
      <dgm:spPr/>
    </dgm:pt>
    <dgm:pt modelId="{2B2F5ECA-7A67-47FB-8458-32CEBB41A5C0}" type="pres">
      <dgm:prSet presAssocID="{79886D90-0F9A-4FBE-B274-DDD09796361A}" presName="compNode" presStyleCnt="0"/>
      <dgm:spPr/>
    </dgm:pt>
    <dgm:pt modelId="{42CA67E8-8461-4943-BD63-ACE997FEE5C0}" type="pres">
      <dgm:prSet presAssocID="{79886D90-0F9A-4FBE-B274-DDD0979636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Moedas com preenchimento sólido"/>
        </a:ext>
      </dgm:extLst>
    </dgm:pt>
    <dgm:pt modelId="{06920797-BCAB-4479-AEDB-7EED5BA1B684}" type="pres">
      <dgm:prSet presAssocID="{79886D90-0F9A-4FBE-B274-DDD09796361A}" presName="spaceRect" presStyleCnt="0"/>
      <dgm:spPr/>
    </dgm:pt>
    <dgm:pt modelId="{53F30687-517B-4C88-AB8D-E6D103863FCA}" type="pres">
      <dgm:prSet presAssocID="{79886D90-0F9A-4FBE-B274-DDD09796361A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B1D405-5E2E-420C-8555-D3B61E94BBDD}" srcId="{67C3A30F-62DF-4FC6-B408-4BE3AF22D00B}" destId="{696653F8-2DA2-45B2-8941-B547BBEB3D7C}" srcOrd="1" destOrd="0" parTransId="{C89316EB-5CEF-4322-9D99-9FFF263A61FA}" sibTransId="{87422AA9-0480-476C-95DF-D8EE53153461}"/>
    <dgm:cxn modelId="{10359CE7-C48B-485E-88A9-B2A99E1FC3BB}" type="presOf" srcId="{79886D90-0F9A-4FBE-B274-DDD09796361A}" destId="{53F30687-517B-4C88-AB8D-E6D103863FCA}" srcOrd="0" destOrd="0" presId="urn:microsoft.com/office/officeart/2018/2/layout/IconLabelList"/>
    <dgm:cxn modelId="{2895B3DB-5A26-4AFC-B439-84BAEE6AF566}" type="presOf" srcId="{1FE56669-7FBE-4955-A1CE-DEDBDE4A5837}" destId="{F3FFB53F-72DE-4AFE-A7D6-EFAF6660A656}" srcOrd="0" destOrd="0" presId="urn:microsoft.com/office/officeart/2018/2/layout/IconLabelList"/>
    <dgm:cxn modelId="{4329271F-18CC-4EE0-B00C-AFD7ACB0FCB4}" srcId="{67C3A30F-62DF-4FC6-B408-4BE3AF22D00B}" destId="{79886D90-0F9A-4FBE-B274-DDD09796361A}" srcOrd="3" destOrd="0" parTransId="{7B8F71BB-E70A-4B8B-B171-FB51D4498746}" sibTransId="{A114FDA7-FBDD-4C96-A4F5-BE793E38F97C}"/>
    <dgm:cxn modelId="{6B9DDB2B-2465-40F8-A970-4E038B984203}" type="presOf" srcId="{67C3A30F-62DF-4FC6-B408-4BE3AF22D00B}" destId="{93CBC63E-8DB3-4F16-869E-C841BD906372}" srcOrd="0" destOrd="0" presId="urn:microsoft.com/office/officeart/2018/2/layout/IconLabelList"/>
    <dgm:cxn modelId="{1102C74C-D288-403F-A485-F8E380587B61}" srcId="{67C3A30F-62DF-4FC6-B408-4BE3AF22D00B}" destId="{1FE56669-7FBE-4955-A1CE-DEDBDE4A5837}" srcOrd="0" destOrd="0" parTransId="{012D4331-6E0F-4F8C-A6CD-DE5DD04F1B9D}" sibTransId="{81C2F8AC-B66F-46BE-A0AD-5AB5806A1FCC}"/>
    <dgm:cxn modelId="{5963AA56-11DD-419A-BDD4-ADE163ADFC06}" srcId="{67C3A30F-62DF-4FC6-B408-4BE3AF22D00B}" destId="{B53DF1B4-353F-4270-8CCB-0BB9E0898321}" srcOrd="2" destOrd="0" parTransId="{C643ED12-2758-4B92-B66D-93457F711EF8}" sibTransId="{89B7DE18-2529-4B7B-A587-E954FD685E8F}"/>
    <dgm:cxn modelId="{A9777875-FB4C-4320-837F-B10201B53FD8}" type="presOf" srcId="{B53DF1B4-353F-4270-8CCB-0BB9E0898321}" destId="{67F09601-E9BB-43CA-86E1-CC75E8C87F9D}" srcOrd="0" destOrd="0" presId="urn:microsoft.com/office/officeart/2018/2/layout/IconLabelList"/>
    <dgm:cxn modelId="{72AEC556-AE62-4BF3-B40B-3B790E31B2F6}" type="presOf" srcId="{696653F8-2DA2-45B2-8941-B547BBEB3D7C}" destId="{7E5AF4D1-43E2-4B2B-B7C3-BB8D066CC365}" srcOrd="0" destOrd="0" presId="urn:microsoft.com/office/officeart/2018/2/layout/IconLabelList"/>
    <dgm:cxn modelId="{916E15CF-ECD8-4E71-892E-BE075EF2C0E3}" type="presParOf" srcId="{93CBC63E-8DB3-4F16-869E-C841BD906372}" destId="{5B9DD1A1-4E6A-4B70-AB01-A3A2B5B955E6}" srcOrd="0" destOrd="0" presId="urn:microsoft.com/office/officeart/2018/2/layout/IconLabelList"/>
    <dgm:cxn modelId="{17144E62-0BD2-4EC1-B2BD-DC59D97D780F}" type="presParOf" srcId="{5B9DD1A1-4E6A-4B70-AB01-A3A2B5B955E6}" destId="{935CEC7E-93C9-4401-B014-050E8F6BE1FA}" srcOrd="0" destOrd="0" presId="urn:microsoft.com/office/officeart/2018/2/layout/IconLabelList"/>
    <dgm:cxn modelId="{C2194BC3-2E06-4912-A447-6421D1D35896}" type="presParOf" srcId="{5B9DD1A1-4E6A-4B70-AB01-A3A2B5B955E6}" destId="{71E35ADA-DD5E-45B3-8330-7054F44045C0}" srcOrd="1" destOrd="0" presId="urn:microsoft.com/office/officeart/2018/2/layout/IconLabelList"/>
    <dgm:cxn modelId="{CEEB7995-7837-498D-B938-A977315EECBC}" type="presParOf" srcId="{5B9DD1A1-4E6A-4B70-AB01-A3A2B5B955E6}" destId="{F3FFB53F-72DE-4AFE-A7D6-EFAF6660A656}" srcOrd="2" destOrd="0" presId="urn:microsoft.com/office/officeart/2018/2/layout/IconLabelList"/>
    <dgm:cxn modelId="{B3B60F2C-0A72-4344-AEC8-48D1661301DB}" type="presParOf" srcId="{93CBC63E-8DB3-4F16-869E-C841BD906372}" destId="{81AB6AE5-BC94-4FDE-BA1A-573F424747F4}" srcOrd="1" destOrd="0" presId="urn:microsoft.com/office/officeart/2018/2/layout/IconLabelList"/>
    <dgm:cxn modelId="{542704D6-A23F-4EC5-AEA3-87D9BAE5A427}" type="presParOf" srcId="{93CBC63E-8DB3-4F16-869E-C841BD906372}" destId="{67C9774D-F7CB-408C-9D7A-D5779474B318}" srcOrd="2" destOrd="0" presId="urn:microsoft.com/office/officeart/2018/2/layout/IconLabelList"/>
    <dgm:cxn modelId="{619FA2A9-0977-4B12-BFC2-E239B563D935}" type="presParOf" srcId="{67C9774D-F7CB-408C-9D7A-D5779474B318}" destId="{F1AF4775-7CE4-4515-87DB-FE2FFB9A1C41}" srcOrd="0" destOrd="0" presId="urn:microsoft.com/office/officeart/2018/2/layout/IconLabelList"/>
    <dgm:cxn modelId="{C49087E3-18EE-453A-84B1-FAADFCC2FB00}" type="presParOf" srcId="{67C9774D-F7CB-408C-9D7A-D5779474B318}" destId="{428C17A1-C136-435E-BF37-88DEFC3782BC}" srcOrd="1" destOrd="0" presId="urn:microsoft.com/office/officeart/2018/2/layout/IconLabelList"/>
    <dgm:cxn modelId="{2D38349D-E221-4304-85F5-7CED121EA54B}" type="presParOf" srcId="{67C9774D-F7CB-408C-9D7A-D5779474B318}" destId="{7E5AF4D1-43E2-4B2B-B7C3-BB8D066CC365}" srcOrd="2" destOrd="0" presId="urn:microsoft.com/office/officeart/2018/2/layout/IconLabelList"/>
    <dgm:cxn modelId="{1BA6355F-2E8C-437B-BE6D-4BCFB774CF15}" type="presParOf" srcId="{93CBC63E-8DB3-4F16-869E-C841BD906372}" destId="{088B2ED0-B0C3-4A5B-B0DC-23F5BF7E57E2}" srcOrd="3" destOrd="0" presId="urn:microsoft.com/office/officeart/2018/2/layout/IconLabelList"/>
    <dgm:cxn modelId="{77378E5B-103B-43CB-AF56-E61373882EBC}" type="presParOf" srcId="{93CBC63E-8DB3-4F16-869E-C841BD906372}" destId="{AE3E016E-33E1-40DC-B2B9-88CE0B807195}" srcOrd="4" destOrd="0" presId="urn:microsoft.com/office/officeart/2018/2/layout/IconLabelList"/>
    <dgm:cxn modelId="{19DE1E41-EE6D-4696-AAE1-502CF92CC8B0}" type="presParOf" srcId="{AE3E016E-33E1-40DC-B2B9-88CE0B807195}" destId="{EF11C48C-B3DF-4D8B-9195-C55C2EED40C8}" srcOrd="0" destOrd="0" presId="urn:microsoft.com/office/officeart/2018/2/layout/IconLabelList"/>
    <dgm:cxn modelId="{B5F881B5-5577-4AC0-B5CA-29B9C744431C}" type="presParOf" srcId="{AE3E016E-33E1-40DC-B2B9-88CE0B807195}" destId="{74A6C3DA-F296-4992-893E-4C820DE9227A}" srcOrd="1" destOrd="0" presId="urn:microsoft.com/office/officeart/2018/2/layout/IconLabelList"/>
    <dgm:cxn modelId="{58FEC4F1-9942-497E-AF67-4B574AA6B100}" type="presParOf" srcId="{AE3E016E-33E1-40DC-B2B9-88CE0B807195}" destId="{67F09601-E9BB-43CA-86E1-CC75E8C87F9D}" srcOrd="2" destOrd="0" presId="urn:microsoft.com/office/officeart/2018/2/layout/IconLabelList"/>
    <dgm:cxn modelId="{B5E76987-81A8-4266-94E4-51133E5C1421}" type="presParOf" srcId="{93CBC63E-8DB3-4F16-869E-C841BD906372}" destId="{D2B495EA-5951-4075-BECE-09D2319781EF}" srcOrd="5" destOrd="0" presId="urn:microsoft.com/office/officeart/2018/2/layout/IconLabelList"/>
    <dgm:cxn modelId="{3688D1F9-4367-4C71-AEA4-837484C1FEE7}" type="presParOf" srcId="{93CBC63E-8DB3-4F16-869E-C841BD906372}" destId="{2B2F5ECA-7A67-47FB-8458-32CEBB41A5C0}" srcOrd="6" destOrd="0" presId="urn:microsoft.com/office/officeart/2018/2/layout/IconLabelList"/>
    <dgm:cxn modelId="{B94C57BD-D8E5-4775-80F5-61B52F40A18A}" type="presParOf" srcId="{2B2F5ECA-7A67-47FB-8458-32CEBB41A5C0}" destId="{42CA67E8-8461-4943-BD63-ACE997FEE5C0}" srcOrd="0" destOrd="0" presId="urn:microsoft.com/office/officeart/2018/2/layout/IconLabelList"/>
    <dgm:cxn modelId="{9689F311-09E9-4D78-8CC6-1FB7CDBF7364}" type="presParOf" srcId="{2B2F5ECA-7A67-47FB-8458-32CEBB41A5C0}" destId="{06920797-BCAB-4479-AEDB-7EED5BA1B684}" srcOrd="1" destOrd="0" presId="urn:microsoft.com/office/officeart/2018/2/layout/IconLabelList"/>
    <dgm:cxn modelId="{6861C9C0-34CD-4783-B8A2-A8212B7EA42F}" type="presParOf" srcId="{2B2F5ECA-7A67-47FB-8458-32CEBB41A5C0}" destId="{53F30687-517B-4C88-AB8D-E6D103863F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CEC7E-93C9-4401-B014-050E8F6BE1FA}">
      <dsp:nvSpPr>
        <dsp:cNvPr id="0" name=""/>
        <dsp:cNvSpPr/>
      </dsp:nvSpPr>
      <dsp:spPr>
        <a:xfrm>
          <a:off x="679178" y="737011"/>
          <a:ext cx="917796" cy="917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FB53F-72DE-4AFE-A7D6-EFAF6660A656}">
      <dsp:nvSpPr>
        <dsp:cNvPr id="0" name=""/>
        <dsp:cNvSpPr/>
      </dsp:nvSpPr>
      <dsp:spPr>
        <a:xfrm>
          <a:off x="118302" y="1943957"/>
          <a:ext cx="20395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/>
            <a:t>Operações</a:t>
          </a:r>
          <a:endParaRPr lang="en-US" sz="2500" kern="1200"/>
        </a:p>
      </dsp:txBody>
      <dsp:txXfrm>
        <a:off x="118302" y="1943957"/>
        <a:ext cx="2039548" cy="720000"/>
      </dsp:txXfrm>
    </dsp:sp>
    <dsp:sp modelId="{F1AF4775-7CE4-4515-87DB-FE2FFB9A1C41}">
      <dsp:nvSpPr>
        <dsp:cNvPr id="0" name=""/>
        <dsp:cNvSpPr/>
      </dsp:nvSpPr>
      <dsp:spPr>
        <a:xfrm>
          <a:off x="3075648" y="737011"/>
          <a:ext cx="917796" cy="917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AF4D1-43E2-4B2B-B7C3-BB8D066CC365}">
      <dsp:nvSpPr>
        <dsp:cNvPr id="0" name=""/>
        <dsp:cNvSpPr/>
      </dsp:nvSpPr>
      <dsp:spPr>
        <a:xfrm>
          <a:off x="2514772" y="1943957"/>
          <a:ext cx="20395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/>
            <a:t>Marketing</a:t>
          </a:r>
          <a:endParaRPr lang="en-US" sz="2500" kern="1200"/>
        </a:p>
      </dsp:txBody>
      <dsp:txXfrm>
        <a:off x="2514772" y="1943957"/>
        <a:ext cx="2039548" cy="720000"/>
      </dsp:txXfrm>
    </dsp:sp>
    <dsp:sp modelId="{EF11C48C-B3DF-4D8B-9195-C55C2EED40C8}">
      <dsp:nvSpPr>
        <dsp:cNvPr id="0" name=""/>
        <dsp:cNvSpPr/>
      </dsp:nvSpPr>
      <dsp:spPr>
        <a:xfrm>
          <a:off x="5472118" y="737011"/>
          <a:ext cx="917796" cy="917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9601-E9BB-43CA-86E1-CC75E8C87F9D}">
      <dsp:nvSpPr>
        <dsp:cNvPr id="0" name=""/>
        <dsp:cNvSpPr/>
      </dsp:nvSpPr>
      <dsp:spPr>
        <a:xfrm>
          <a:off x="4911242" y="1943957"/>
          <a:ext cx="20395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/>
            <a:t>Recursos humanos</a:t>
          </a:r>
          <a:endParaRPr lang="en-US" sz="2500" kern="1200"/>
        </a:p>
      </dsp:txBody>
      <dsp:txXfrm>
        <a:off x="4911242" y="1943957"/>
        <a:ext cx="2039548" cy="720000"/>
      </dsp:txXfrm>
    </dsp:sp>
    <dsp:sp modelId="{42CA67E8-8461-4943-BD63-ACE997FEE5C0}">
      <dsp:nvSpPr>
        <dsp:cNvPr id="0" name=""/>
        <dsp:cNvSpPr/>
      </dsp:nvSpPr>
      <dsp:spPr>
        <a:xfrm>
          <a:off x="7868588" y="737011"/>
          <a:ext cx="917796" cy="9177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30687-517B-4C88-AB8D-E6D103863FCA}">
      <dsp:nvSpPr>
        <dsp:cNvPr id="0" name=""/>
        <dsp:cNvSpPr/>
      </dsp:nvSpPr>
      <dsp:spPr>
        <a:xfrm>
          <a:off x="7307712" y="1943957"/>
          <a:ext cx="20395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/>
            <a:t>Financeiro</a:t>
          </a:r>
          <a:endParaRPr lang="en-US" sz="2500" kern="1200"/>
        </a:p>
      </dsp:txBody>
      <dsp:txXfrm>
        <a:off x="7307712" y="1943957"/>
        <a:ext cx="203954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56AB-619C-4C4E-8C6C-5DBAD987026F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BFDEE-EC2E-40B7-A424-44F82350A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19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7781F-712E-4FE2-8217-970F7DEE53B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2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BFDEE-EC2E-40B7-A424-44F82350AB4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14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EC545-EEBD-4FAC-92A0-92808AF2C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A5B085-FB83-4D17-8478-944F74D62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C7FD79-F11E-4108-AEE5-00B70B89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614F83-709D-4A0A-A393-0F3B12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6D9ABA-4AC1-4146-8DB7-862BED55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047EF-B49E-4E24-BA3C-668180AF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30A002-D461-4ABD-BD84-4D5DB17B5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3FB576-E17C-4F01-A2E6-8DD157A0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96059F-A719-43A4-ACA5-5C3A14CD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692A4-5A39-4916-BE39-1D3A83AA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24939D-FEB2-44E0-A2C8-345B1624D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58893-5823-4154-AE17-D860F367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0A40D2-EAA8-4F66-91CA-3FEDAF4A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6B9ED-245C-4051-AB88-1C06C7A8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B3CE52-46DA-4BD3-9A50-EDB49F8E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67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1D58D-126C-4405-89A8-2E991F099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067FCA-F035-4C2C-9796-1CBD24A4C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31A6A1-03DA-41E3-8E11-1AF96FA0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D11B34-D415-42A8-AFE1-85AB1D8C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12323-B3BE-4128-99CC-9E04DA11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67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ACF14-66C9-47AD-8849-84FA1983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4AF4A-A8CB-415D-A353-711CD64EB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DCE150-8F0C-4348-B4C4-DA768C46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483AE-5941-4E19-BB80-91F67CC3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98E1F7-99B6-4308-83FE-3DFFFC11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04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A7712-1B64-45FC-A54B-C5FDEE3A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6DE533-AB75-4346-9C88-F4D8C3777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66EB87-BE4A-4B54-9653-9C89A354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6A6FD5-DC18-45CB-A0C5-F0B7DBC7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A785BE-DA16-4F96-BCF3-5F039ED9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37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4D1A3-260E-4DDF-BF8F-9B774197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3B9414-8577-48A9-9C64-BA9699E0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49DF4F-91B3-4279-BAA6-973FBEEB7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D3674-7E78-4DE3-9E74-652F2EAC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B89398-8A4C-452F-8FBB-2F575B50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5BE50D-B819-4849-A3E5-AB4C8120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81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B9B75-0577-464F-B873-820E03B5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88A0DF-C5CE-4857-877B-7B5F1994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A5B087-BF1B-41CC-916A-EC2438C0C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3388E8-3816-4A71-8210-49EA67648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E2596D-C85E-45CA-B478-6FC1DC5DE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D5B7393-0D64-4A32-A45B-FCD970E4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F430F9D-66C8-4AD9-B2D0-40C7D96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EEE15D7-A1B9-494E-A4A2-91802269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6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2E6DE-3138-42A5-991D-D716A8FA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4EE03A-CDDF-4124-8A73-EE0AA200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DEC1F5-E175-4424-828B-F45CBF6E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6C50A2-D243-42C5-A621-DC72E023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41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492474-0542-46B6-963A-AEA39E06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34E7B6-57E9-4F9D-A28B-608EE96C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401503-0635-47D7-90C0-1449F324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363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1C188-6A65-4D7B-AE7F-053C7AD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4EE6DD-2FCA-4EEA-9B5A-DCB2B487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B45BE4-9202-4A0B-8576-706377157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B40922-F806-4768-AD84-BC46EC1D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0F4D1C-CD74-4C66-9EB1-BD712331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165AA6-1800-46F8-81F2-BDEE9186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15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C10C3-1428-4312-8599-DCCBCEC5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5C8C81-1B6A-4066-8997-691E9CF97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AAB83D-83CC-41E5-8487-D8BAF917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9D9101-F6C5-4912-BFFF-AAABB0F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41611E-BA89-4FDD-99C9-B9E3A810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46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2D0B7-D399-4488-A4D3-E9308699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2F7787E-67D2-4A65-A28C-C76FAD04F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4D9C08-643D-47FD-A6EB-424E86906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8AE9E2-7543-47C4-89B6-97DD39BC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64420D-5A60-49DC-9E45-8B1A68D2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53617E-4280-4E7A-9908-7BB2F9FD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05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CF538-40F3-468D-90AF-DFC0E9B8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6B95CB-827D-4AF4-AE1A-9F55230B1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F6BBA7-B31C-4944-9068-A6B1D0BC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6D231B-DB1A-46C4-9F55-65AA109F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F63F84-A354-41EE-A4D7-9F9EC93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03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345AD1-4008-47C4-B842-2333F7B7B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151A73-2D95-4D9A-8E2B-5CCABD4B1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C9FB68-599A-4E66-B969-8E991140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4CD0F2-FE2D-4749-9066-7B526B12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37AD94-D5B3-4706-ACF5-81A8BABF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88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C418B-22B3-4CDA-973D-AB562FB7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3F697E-05F1-43D4-AA29-877234F43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5F3668-1A06-453A-90CE-46C21470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8D0BBA-CA0B-428A-B852-5FCCF608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E962DE-C9FD-4651-BB81-B0C57A74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31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2DD3F-EFBF-4A29-805B-7F54AAD6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6029E8-33E5-4993-B1BF-779B0D732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CA4893-8C92-4D0E-9FE5-450128F54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2348A-39BD-4C38-9777-A1262FAF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E8EEE1-264D-4A7C-8C10-902E2A2C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F32E06-6D71-425E-8F85-72D036F6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0C12D-DC4F-4621-91B9-87997EAC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1FDF19-5BAA-4E61-881E-BA6D7DA2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B950D2-5D6D-470F-9459-EBAE2993D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848FD0-B419-4340-B7F8-61BAEB5F6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24760D-BC6E-41F5-B973-F040D9C12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1DA2F3-F5E5-483B-BF91-E50C81E5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5417C8-1775-4349-8499-9DD13403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6107FC-6FC9-474B-A826-C969E67B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72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51FC3-58B1-4B94-A9E0-3638CA73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36AB6D-370E-4D15-8470-B8563FF8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562476E-E463-46F2-9176-5A381319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7BC58C-C091-4063-8763-16CB4168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2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3E11B-9C8D-4E67-BB32-47AA574F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BF145B3-33D3-455D-85B7-55402C67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2283C4-3060-4E2E-B458-E2760D8A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4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963B9-777E-4382-BCD6-D01F6B61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A429F7-3D63-46EA-AB58-E0B71DBD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687D24-C598-480C-8C1C-580BDC5D4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C6513-38ED-47FF-A63D-624B8A44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3FB0B3-93C6-4E3D-B9DC-903BA18E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567F2A-3BD8-44B9-A915-B25AA96B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4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1F133-C0E4-485C-819B-84091C78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D30427-CFDB-4471-84A4-12DF54EF0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628CA1-66D3-4E5C-A1DC-078866B8C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E7989D-9B87-428E-A854-7363258F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C98B02-D2DC-43DF-80FD-75E9015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B10123-7FB8-4B0F-82F1-844DE074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66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B8F6EE-C195-413D-8817-FE8AE535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A8EFFD-9377-42B3-8BE5-B85824043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A61E7-53CD-4A6D-8496-C696A5ECA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8980-DAEE-4D74-96ED-5E750BF77CE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629A8D-E899-4922-855C-F169A3227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ABABF8-CE54-4C11-8CF6-6C949E6A7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05F7-C126-40CD-A854-57B208532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8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E83DFB-EAC6-4019-8C3B-9629767E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094E33-4F72-4E78-A5C4-7E1343134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9C860C-35D8-4A37-90EA-8A4141F61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03EB-2A2E-4340-86EB-706E1EF1B60E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CDECA1-FC8C-4175-95DE-160B40893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F7EEF5-320E-491F-B7AA-7DC4E56D2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423E-08CF-4BC5-A848-08895F54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5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1AAD49-6E9E-40A0-9C0F-89CBE9D3F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pt-BR" sz="6600">
                <a:solidFill>
                  <a:srgbClr val="FFFFFF"/>
                </a:solidFill>
              </a:rPr>
              <a:t>Módulo 2 e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A62E7F-D1B6-44D4-8FEE-5FF9CEC6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979" y="3004369"/>
            <a:ext cx="5760850" cy="1234345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Teorias Contemporâneas da Administração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As funções do administrador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As áreas da empresa</a:t>
            </a:r>
          </a:p>
          <a:p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1D54BB8-A487-4A36-857E-1525B33BDBB0}"/>
              </a:ext>
            </a:extLst>
          </p:cNvPr>
          <p:cNvSpPr txBox="1"/>
          <p:nvPr/>
        </p:nvSpPr>
        <p:spPr>
          <a:xfrm>
            <a:off x="3213979" y="51370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SOBRAL, F.; PECI, A. </a:t>
            </a:r>
            <a:r>
              <a:rPr lang="pt-BR" sz="1800" i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Administração – teoria e prática no contexto brasileiro</a:t>
            </a:r>
            <a:r>
              <a:rPr lang="pt-B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2ª Ed. São Paulo: Prentice Hall, 2013. </a:t>
            </a:r>
            <a:endParaRPr lang="en-US" sz="1800" spc="-2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EA6C30F7-40C1-4F7E-AACA-2534CB01F60D}"/>
              </a:ext>
            </a:extLst>
          </p:cNvPr>
          <p:cNvSpPr txBox="1">
            <a:spLocks/>
          </p:cNvSpPr>
          <p:nvPr/>
        </p:nvSpPr>
        <p:spPr>
          <a:xfrm>
            <a:off x="9848231" y="4978302"/>
            <a:ext cx="1657681" cy="963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Caio Coelho</a:t>
            </a:r>
          </a:p>
        </p:txBody>
      </p:sp>
    </p:spTree>
    <p:extLst>
      <p:ext uri="{BB962C8B-B14F-4D97-AF65-F5344CB8AC3E}">
        <p14:creationId xmlns:p14="http://schemas.microsoft.com/office/powerpoint/2010/main" val="35971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32B35-48CA-43A8-A94E-D34099FD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8" y="141216"/>
            <a:ext cx="10515600" cy="594114"/>
          </a:xfrm>
        </p:spPr>
        <p:txBody>
          <a:bodyPr>
            <a:normAutofit fontScale="90000"/>
          </a:bodyPr>
          <a:lstStyle/>
          <a:p>
            <a:r>
              <a:rPr lang="pt-BR" dirty="0"/>
              <a:t>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515DC-A77E-4CC5-8816-07F89194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7" y="665315"/>
            <a:ext cx="12023298" cy="1368757"/>
          </a:xfrm>
        </p:spPr>
        <p:txBody>
          <a:bodyPr>
            <a:noAutofit/>
          </a:bodyPr>
          <a:lstStyle/>
          <a:p>
            <a:r>
              <a:rPr lang="pt-BR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(30min) </a:t>
            </a:r>
            <a:r>
              <a:rPr lang="pt-B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 as 6 páginas do livro das teorias contemporâneas e encontrar/pensar </a:t>
            </a:r>
            <a:r>
              <a:rPr lang="pt-BR" sz="1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B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 de cada um. </a:t>
            </a:r>
            <a:endParaRPr lang="pt-BR" sz="1600" dirty="0" smtClean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artigo cientifico que utilize a teoria, um exemplo prático explicado pela teoria e um exemplo prático não explicado pela teoria</a:t>
            </a:r>
            <a:endParaRPr lang="pt-BR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exemplo prático que confirme a explicação da teoria </a:t>
            </a:r>
          </a:p>
          <a:p>
            <a:r>
              <a:rPr lang="pt-BR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exemplo </a:t>
            </a:r>
            <a:r>
              <a:rPr lang="pt-BR" sz="1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refute ou que não é explicado por ela</a:t>
            </a:r>
            <a:endParaRPr lang="pt-BR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perguntas a seguir podem ajudar nos exemplos, nem todas são úteis em todos os contextos. 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17E300-BC39-4FC3-9190-4E6DDB3F822C}"/>
              </a:ext>
            </a:extLst>
          </p:cNvPr>
          <p:cNvSpPr txBox="1"/>
          <p:nvPr/>
        </p:nvSpPr>
        <p:spPr>
          <a:xfrm>
            <a:off x="72509" y="2401943"/>
            <a:ext cx="3610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Qual/Quais:</a:t>
            </a:r>
          </a:p>
          <a:p>
            <a:r>
              <a:rPr lang="pt-BR" sz="1600" dirty="0"/>
              <a:t>São os pontos fortes / fracos?</a:t>
            </a:r>
          </a:p>
          <a:p>
            <a:r>
              <a:rPr lang="pt-BR" sz="1600" dirty="0"/>
              <a:t>É outra perspectiva?</a:t>
            </a:r>
          </a:p>
          <a:p>
            <a:r>
              <a:rPr lang="pt-BR" sz="1600" dirty="0"/>
              <a:t>É outra alternativa?</a:t>
            </a:r>
          </a:p>
          <a:p>
            <a:r>
              <a:rPr lang="pt-BR" sz="1600" dirty="0"/>
              <a:t>Seria um contra-argumento?</a:t>
            </a:r>
          </a:p>
          <a:p>
            <a:r>
              <a:rPr lang="pt-BR" sz="1600" dirty="0"/>
              <a:t>É o melhor / pior cenário?</a:t>
            </a:r>
          </a:p>
          <a:p>
            <a:r>
              <a:rPr lang="pt-BR" sz="1600" dirty="0"/>
              <a:t>É o mais / menos importante?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8E337D-EBCF-4C31-B81C-033C272EFC3D}"/>
              </a:ext>
            </a:extLst>
          </p:cNvPr>
          <p:cNvSpPr txBox="1"/>
          <p:nvPr/>
        </p:nvSpPr>
        <p:spPr>
          <a:xfrm>
            <a:off x="3984519" y="2285861"/>
            <a:ext cx="3610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Quem</a:t>
            </a:r>
          </a:p>
          <a:p>
            <a:r>
              <a:rPr lang="pt-BR" sz="1600" dirty="0"/>
              <a:t>Se beneficia disso?/Sai prejudicado?</a:t>
            </a:r>
          </a:p>
          <a:p>
            <a:r>
              <a:rPr lang="pt-BR" sz="1600" dirty="0"/>
              <a:t>Toma decisões sobre isso?</a:t>
            </a:r>
          </a:p>
          <a:p>
            <a:r>
              <a:rPr lang="pt-BR" sz="1600" dirty="0"/>
              <a:t>É mais diretamente afetado? Você já ouviu falar sobre isso?</a:t>
            </a:r>
          </a:p>
          <a:p>
            <a:r>
              <a:rPr lang="pt-BR" sz="1600" dirty="0"/>
              <a:t>Seria a melhor pessoa para consultar?</a:t>
            </a:r>
          </a:p>
          <a:p>
            <a:r>
              <a:rPr lang="pt-BR" sz="1600" dirty="0"/>
              <a:t>Serão as pessoas/organizações-chave nisso?</a:t>
            </a:r>
          </a:p>
          <a:p>
            <a:r>
              <a:rPr lang="pt-BR" sz="1600" dirty="0"/>
              <a:t>Merece reconhecimento por isso?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8B85CF-9C7F-4BDF-819B-1774CD67854A}"/>
              </a:ext>
            </a:extLst>
          </p:cNvPr>
          <p:cNvSpPr txBox="1"/>
          <p:nvPr/>
        </p:nvSpPr>
        <p:spPr>
          <a:xfrm>
            <a:off x="8198273" y="2420603"/>
            <a:ext cx="3610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Onde</a:t>
            </a:r>
          </a:p>
          <a:p>
            <a:r>
              <a:rPr lang="pt-BR" sz="1600" b="1" dirty="0"/>
              <a:t>Será que veríamos isso no mundo real?</a:t>
            </a:r>
          </a:p>
          <a:p>
            <a:r>
              <a:rPr lang="pt-BR" sz="1600" dirty="0"/>
              <a:t>Existem conceitos / situações semelhantes?</a:t>
            </a:r>
          </a:p>
          <a:p>
            <a:r>
              <a:rPr lang="pt-BR" sz="1600" dirty="0"/>
              <a:t>Existe ha maior necessidade disso?</a:t>
            </a:r>
          </a:p>
          <a:p>
            <a:r>
              <a:rPr lang="pt-BR" sz="1600" dirty="0"/>
              <a:t>No mundo isso seria um problema?</a:t>
            </a:r>
          </a:p>
          <a:p>
            <a:r>
              <a:rPr lang="pt-BR" sz="1600" dirty="0"/>
              <a:t>Podemos obter mais informações?</a:t>
            </a:r>
          </a:p>
          <a:p>
            <a:r>
              <a:rPr lang="pt-BR" sz="1600" dirty="0"/>
              <a:t>Vamos pedir ajuda com isso?</a:t>
            </a:r>
          </a:p>
          <a:p>
            <a:r>
              <a:rPr lang="pt-BR" sz="1600" dirty="0"/>
              <a:t>Essa ideia vai nos levar?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9CFD3C-C2CD-4CE1-BB38-FA4BFC52591C}"/>
              </a:ext>
            </a:extLst>
          </p:cNvPr>
          <p:cNvSpPr txBox="1"/>
          <p:nvPr/>
        </p:nvSpPr>
        <p:spPr>
          <a:xfrm>
            <a:off x="8198273" y="4710267"/>
            <a:ext cx="3610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Quando</a:t>
            </a:r>
          </a:p>
          <a:p>
            <a:r>
              <a:rPr lang="pt-BR" sz="1600" dirty="0"/>
              <a:t>Isso é aceitável / inaceitável?</a:t>
            </a:r>
          </a:p>
          <a:p>
            <a:r>
              <a:rPr lang="pt-BR" sz="1600" dirty="0"/>
              <a:t>Isso beneficiaria nossa sociedade?</a:t>
            </a:r>
          </a:p>
          <a:p>
            <a:r>
              <a:rPr lang="pt-BR" sz="1600" dirty="0"/>
              <a:t>Isso causaria um problema?</a:t>
            </a:r>
          </a:p>
          <a:p>
            <a:r>
              <a:rPr lang="pt-BR" sz="1600" dirty="0"/>
              <a:t>Saberemos que fomos bem-sucedidos?</a:t>
            </a:r>
          </a:p>
          <a:p>
            <a:r>
              <a:rPr lang="pt-BR" sz="1600" dirty="0"/>
              <a:t>Isso desempenhou um papel em nossa história?</a:t>
            </a:r>
          </a:p>
          <a:p>
            <a:r>
              <a:rPr lang="pt-BR" sz="1600" dirty="0"/>
              <a:t>Podemos esperar que isso mude?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2249E8-5589-4FE7-A522-7E0EF0DB126E}"/>
              </a:ext>
            </a:extLst>
          </p:cNvPr>
          <p:cNvSpPr txBox="1"/>
          <p:nvPr/>
        </p:nvSpPr>
        <p:spPr>
          <a:xfrm>
            <a:off x="78101" y="4217825"/>
            <a:ext cx="3610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Por que</a:t>
            </a:r>
          </a:p>
          <a:p>
            <a:r>
              <a:rPr lang="pt-BR" sz="1600" dirty="0"/>
              <a:t>Isso é um problema / desafio?</a:t>
            </a:r>
          </a:p>
          <a:p>
            <a:r>
              <a:rPr lang="pt-BR" sz="1600" dirty="0"/>
              <a:t>É relevante para mim / outros?</a:t>
            </a:r>
          </a:p>
          <a:p>
            <a:r>
              <a:rPr lang="pt-BR" sz="1600" dirty="0"/>
              <a:t>As pessoas/organizações são influenciadas por isso?</a:t>
            </a:r>
          </a:p>
          <a:p>
            <a:r>
              <a:rPr lang="pt-BR" sz="1600" dirty="0"/>
              <a:t>As pessoas /organizações deveriam saber sobre isso?</a:t>
            </a:r>
          </a:p>
          <a:p>
            <a:r>
              <a:rPr lang="pt-BR" sz="1600" dirty="0"/>
              <a:t>Tem sido assim há tanto tempo?</a:t>
            </a:r>
          </a:p>
          <a:p>
            <a:r>
              <a:rPr lang="pt-BR" sz="1600" dirty="0"/>
              <a:t>Nós permitimos que isso acontecesse?</a:t>
            </a:r>
          </a:p>
          <a:p>
            <a:r>
              <a:rPr lang="pt-BR" sz="1600" dirty="0"/>
              <a:t>Existe uma necessidade para isso hoje?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CBA228-A820-4C02-A9CF-D6A7D604A341}"/>
              </a:ext>
            </a:extLst>
          </p:cNvPr>
          <p:cNvSpPr txBox="1"/>
          <p:nvPr/>
        </p:nvSpPr>
        <p:spPr>
          <a:xfrm>
            <a:off x="3984519" y="4501757"/>
            <a:ext cx="3610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Como:</a:t>
            </a:r>
          </a:p>
          <a:p>
            <a:r>
              <a:rPr lang="pt-BR" sz="1600" dirty="0"/>
              <a:t>Isso é semelhante a _________?</a:t>
            </a:r>
          </a:p>
          <a:p>
            <a:r>
              <a:rPr lang="pt-BR" sz="1600" dirty="0"/>
              <a:t>Isso atrapalha as coisas?</a:t>
            </a:r>
          </a:p>
          <a:p>
            <a:r>
              <a:rPr lang="pt-BR" sz="1600" dirty="0"/>
              <a:t>Nós sabemos a verdade sobre isso?</a:t>
            </a:r>
          </a:p>
          <a:p>
            <a:r>
              <a:rPr lang="pt-BR" sz="1600" dirty="0"/>
              <a:t>Vamos abordar isso com segurança?</a:t>
            </a:r>
          </a:p>
          <a:p>
            <a:r>
              <a:rPr lang="pt-BR" sz="1600" dirty="0"/>
              <a:t>Isso nos beneficia / aos outros?</a:t>
            </a:r>
          </a:p>
          <a:p>
            <a:r>
              <a:rPr lang="pt-BR" sz="1600" dirty="0"/>
              <a:t>Isso nos prejudica / aos outros?</a:t>
            </a:r>
          </a:p>
          <a:p>
            <a:r>
              <a:rPr lang="pt-BR" sz="1600" dirty="0"/>
              <a:t>Nós vemos isso no futuro?</a:t>
            </a:r>
          </a:p>
          <a:p>
            <a:r>
              <a:rPr lang="pt-BR" sz="1600" dirty="0"/>
              <a:t>Podemos mudar isso para o nosso bem?</a:t>
            </a:r>
          </a:p>
        </p:txBody>
      </p:sp>
    </p:spTree>
    <p:extLst>
      <p:ext uri="{BB962C8B-B14F-4D97-AF65-F5344CB8AC3E}">
        <p14:creationId xmlns:p14="http://schemas.microsoft.com/office/powerpoint/2010/main" val="29600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467A2F-EA53-45D3-B1A8-27E28F5A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pt-BR" sz="6600" dirty="0">
                <a:solidFill>
                  <a:srgbClr val="FFFFFF"/>
                </a:solidFill>
              </a:rPr>
              <a:t>As funções do administrador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70187A-044A-455C-8DB1-F4A440A81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pt-BR" sz="2600">
                <a:solidFill>
                  <a:schemeClr val="tx1">
                    <a:lumMod val="95000"/>
                    <a:lumOff val="5000"/>
                  </a:schemeClr>
                </a:solidFill>
              </a:rPr>
              <a:t>Caio Coelho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72714F-2CA7-4D9B-B449-F190A1A2774F}"/>
              </a:ext>
            </a:extLst>
          </p:cNvPr>
          <p:cNvSpPr txBox="1"/>
          <p:nvPr/>
        </p:nvSpPr>
        <p:spPr>
          <a:xfrm>
            <a:off x="3226159" y="55839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SOBRAL, F.; PECI, A. </a:t>
            </a:r>
            <a:r>
              <a:rPr lang="pt-BR" sz="1800" i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Administração – teoria e prática no contexto brasileiro</a:t>
            </a:r>
            <a:r>
              <a:rPr lang="pt-B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2ª Ed. São Paulo: Prentice Hall, 2013. </a:t>
            </a:r>
            <a:endParaRPr lang="en-US" sz="1800" spc="-2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7468CE-1167-45DB-AC39-1ED75FC8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626822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funções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administrador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as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áreas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empresa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984643-702C-4C16-B793-47A975316B04}"/>
              </a:ext>
            </a:extLst>
          </p:cNvPr>
          <p:cNvSpPr txBox="1"/>
          <p:nvPr/>
        </p:nvSpPr>
        <p:spPr>
          <a:xfrm>
            <a:off x="726978" y="2154345"/>
            <a:ext cx="4127077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As </a:t>
            </a:r>
            <a:r>
              <a:rPr lang="en-US" sz="2000" dirty="0" err="1"/>
              <a:t>funções</a:t>
            </a:r>
            <a:r>
              <a:rPr lang="en-US" sz="2000" dirty="0"/>
              <a:t> do </a:t>
            </a:r>
            <a:r>
              <a:rPr lang="en-US" sz="2000" dirty="0" err="1"/>
              <a:t>administrador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Planejar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Organizar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Dirigir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Controlar</a:t>
            </a: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As </a:t>
            </a:r>
            <a:r>
              <a:rPr lang="en-US" sz="2000" dirty="0" err="1"/>
              <a:t>áreas</a:t>
            </a:r>
            <a:r>
              <a:rPr lang="en-US" sz="2000" dirty="0"/>
              <a:t> da </a:t>
            </a:r>
            <a:r>
              <a:rPr lang="en-US" sz="2000" dirty="0" err="1"/>
              <a:t>empresa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Operações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Marketing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Recursos</a:t>
            </a:r>
            <a:r>
              <a:rPr lang="en-US" sz="1700" dirty="0"/>
              <a:t> </a:t>
            </a:r>
            <a:r>
              <a:rPr lang="en-US" sz="1700" dirty="0" err="1"/>
              <a:t>humanos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Financeiro</a:t>
            </a:r>
            <a:endParaRPr lang="en-US" sz="17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AFF452-DFC0-4676-A081-5C1B7B2D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16" y="1709699"/>
            <a:ext cx="4353232" cy="43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5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071D68-D753-41E7-83C5-803F4375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832" y="4791456"/>
            <a:ext cx="717804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Funções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administrador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99D685-913F-4E42-9C12-D0642FD1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75" y="307731"/>
            <a:ext cx="10250351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8B1B64-31F5-4A02-8CDF-89C2A37BF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98036" y="4801011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Lista com preenchimento sólido">
            <a:extLst>
              <a:ext uri="{FF2B5EF4-FFF2-40B4-BE49-F238E27FC236}">
                <a16:creationId xmlns:a16="http://schemas.microsoft.com/office/drawing/2014/main" id="{3F7441E0-F87B-4059-A4D1-4CC544D17D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31785" y="4708874"/>
            <a:ext cx="752270" cy="752270"/>
          </a:xfrm>
          <a:prstGeom prst="rect">
            <a:avLst/>
          </a:prstGeom>
        </p:spPr>
      </p:pic>
      <p:pic>
        <p:nvPicPr>
          <p:cNvPr id="12" name="Gráfico 11" descr="Gestão com preenchimento sólido">
            <a:extLst>
              <a:ext uri="{FF2B5EF4-FFF2-40B4-BE49-F238E27FC236}">
                <a16:creationId xmlns:a16="http://schemas.microsoft.com/office/drawing/2014/main" id="{97B80E13-3EB1-44FA-8ECA-BA9EB82E17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26243" y="5532531"/>
            <a:ext cx="752270" cy="752270"/>
          </a:xfrm>
          <a:prstGeom prst="rect">
            <a:avLst/>
          </a:prstGeom>
        </p:spPr>
      </p:pic>
      <p:pic>
        <p:nvPicPr>
          <p:cNvPr id="13" name="Gráfico 12" descr="Perdido com preenchimento sólido">
            <a:extLst>
              <a:ext uri="{FF2B5EF4-FFF2-40B4-BE49-F238E27FC236}">
                <a16:creationId xmlns:a16="http://schemas.microsoft.com/office/drawing/2014/main" id="{0EC772F2-19FC-42EB-A822-48932CAAC0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3469" y="5507736"/>
            <a:ext cx="752270" cy="752270"/>
          </a:xfrm>
          <a:prstGeom prst="rect">
            <a:avLst/>
          </a:prstGeom>
        </p:spPr>
      </p:pic>
      <p:pic>
        <p:nvPicPr>
          <p:cNvPr id="14" name="Gráfico 13" descr="Selo de Área de Transferência com preenchimento sólido">
            <a:extLst>
              <a:ext uri="{FF2B5EF4-FFF2-40B4-BE49-F238E27FC236}">
                <a16:creationId xmlns:a16="http://schemas.microsoft.com/office/drawing/2014/main" id="{B7272D39-DB22-4275-96D7-8C558EFB5B8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2934" y="4698935"/>
            <a:ext cx="752270" cy="7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6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978280-0CC8-459C-A579-D2B986E7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" t="4076"/>
          <a:stretch/>
        </p:blipFill>
        <p:spPr>
          <a:xfrm>
            <a:off x="566744" y="825949"/>
            <a:ext cx="6579910" cy="309441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4B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C624F9-6821-4819-949B-43837AAD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143" y="4765963"/>
            <a:ext cx="5637301" cy="16252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Planejar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50044B-6474-47CC-B479-4FE02D94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13" y="917725"/>
            <a:ext cx="4056787" cy="4852362"/>
          </a:xfrm>
        </p:spPr>
        <p:txBody>
          <a:bodyPr anchor="ctr">
            <a:noAutofit/>
          </a:bodyPr>
          <a:lstStyle/>
          <a:p>
            <a:r>
              <a:rPr lang="pt-BR" sz="1600" dirty="0">
                <a:solidFill>
                  <a:srgbClr val="FFFFFF"/>
                </a:solidFill>
              </a:rPr>
              <a:t>Função da administração responsável pela definição dos objetivos da organização e pela concepção de planos que integram e coordenam suas atividades</a:t>
            </a:r>
          </a:p>
          <a:p>
            <a:r>
              <a:rPr lang="pt-BR" sz="1600" dirty="0">
                <a:solidFill>
                  <a:srgbClr val="FFFFFF"/>
                </a:solidFill>
              </a:rPr>
              <a:t>Objetivos: Resultados, propósitos, intenções e estados futuros</a:t>
            </a:r>
          </a:p>
          <a:p>
            <a:r>
              <a:rPr lang="pt-BR" sz="1600" dirty="0">
                <a:solidFill>
                  <a:srgbClr val="FFFFFF"/>
                </a:solidFill>
              </a:rPr>
              <a:t>Planos: Guias de integração e coordenação das atividades para alcançar os objetivos</a:t>
            </a:r>
          </a:p>
          <a:p>
            <a:r>
              <a:rPr lang="pt-BR" sz="1600" dirty="0">
                <a:solidFill>
                  <a:srgbClr val="FFFFFF"/>
                </a:solidFill>
              </a:rPr>
              <a:t>Senso de direção, focaliza esforços, maximiza eficiência reduz impacto no ambiente, parâmetros de controle, motivação, autoconhecimento, consistência</a:t>
            </a:r>
          </a:p>
          <a:p>
            <a:r>
              <a:rPr lang="pt-BR" sz="1600" dirty="0">
                <a:solidFill>
                  <a:srgbClr val="FFFFFF"/>
                </a:solidFill>
              </a:rPr>
              <a:t>Planos: estratégicos, táticos e operacionais. </a:t>
            </a:r>
          </a:p>
          <a:p>
            <a:r>
              <a:rPr lang="pt-BR" sz="1600" dirty="0">
                <a:solidFill>
                  <a:srgbClr val="FFFFFF"/>
                </a:solidFill>
              </a:rPr>
              <a:t>Objetivos: Específico, mensuráveis, desafiadores, definidos no tempo, coerentes, hierarquizáveis</a:t>
            </a:r>
          </a:p>
          <a:p>
            <a:r>
              <a:rPr lang="pt-BR" sz="1600" dirty="0">
                <a:solidFill>
                  <a:srgbClr val="FFFFFF"/>
                </a:solidFill>
              </a:rPr>
              <a:t>Planejamento estratégico e ferramentas: análise SWOT, matriz BCG, matriz McKinsey e o modelo das cinco forças competitivas de Porter</a:t>
            </a:r>
          </a:p>
        </p:txBody>
      </p:sp>
      <p:pic>
        <p:nvPicPr>
          <p:cNvPr id="14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A571685C-4573-4535-B7F0-BCF5D0C7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742" y="3654165"/>
            <a:ext cx="452284" cy="6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Lista com preenchimento sólido">
            <a:extLst>
              <a:ext uri="{FF2B5EF4-FFF2-40B4-BE49-F238E27FC236}">
                <a16:creationId xmlns:a16="http://schemas.microsoft.com/office/drawing/2014/main" id="{8B7C54CC-9556-41EE-9E06-5A7A000379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6744" y="5091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3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A6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65792E-0780-44AB-A2C4-59D4733A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144" y="516804"/>
            <a:ext cx="5637301" cy="16252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Organizar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67DF91-BB80-4E43-AC63-D9EE3B09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2896327"/>
            <a:ext cx="6579910" cy="31748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44A238-1978-46B1-8CFF-A0687D376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pt-BR" sz="1400" dirty="0">
                <a:solidFill>
                  <a:srgbClr val="FFFFFF"/>
                </a:solidFill>
              </a:rPr>
              <a:t>Função da administração responsável pela distribuição de tarefas e recursos pelos membros e unidades da empresa, e estabelecimento dos mecanismos de comunicação e coordenação entre estes.</a:t>
            </a:r>
          </a:p>
          <a:p>
            <a:r>
              <a:rPr lang="pt-BR" sz="1400" dirty="0">
                <a:solidFill>
                  <a:srgbClr val="FFFFFF"/>
                </a:solidFill>
              </a:rPr>
              <a:t>Criação da estrutura organizacional e do organograma</a:t>
            </a:r>
          </a:p>
          <a:p>
            <a:r>
              <a:rPr lang="pt-BR" sz="1400" dirty="0">
                <a:solidFill>
                  <a:srgbClr val="FFFFFF"/>
                </a:solidFill>
              </a:rPr>
              <a:t>Mecanismos integradores de supervisão hierárquica, regras e procedimentos, treinamento e socialização bem como interface e limites com o ambiente</a:t>
            </a:r>
          </a:p>
          <a:p>
            <a:r>
              <a:rPr lang="pt-BR" sz="1400" dirty="0">
                <a:solidFill>
                  <a:srgbClr val="FFFFFF"/>
                </a:solidFill>
              </a:rPr>
              <a:t>Especialização do trabalho, cadeia de controle, departamentalização, centralização, formalização.</a:t>
            </a:r>
          </a:p>
          <a:p>
            <a:r>
              <a:rPr lang="pt-BR" sz="1400" dirty="0">
                <a:solidFill>
                  <a:srgbClr val="FFFFFF"/>
                </a:solidFill>
              </a:rPr>
              <a:t>Poder: Capacidade de exercer influência sobre uma pessoa ou grupo, de forma a alterar seu comportamento.</a:t>
            </a:r>
          </a:p>
          <a:p>
            <a:r>
              <a:rPr lang="pt-BR" sz="1400" dirty="0">
                <a:solidFill>
                  <a:srgbClr val="FFFFFF"/>
                </a:solidFill>
              </a:rPr>
              <a:t>Estrutura funcional, divisional, matricial e em rede</a:t>
            </a:r>
          </a:p>
        </p:txBody>
      </p:sp>
      <p:pic>
        <p:nvPicPr>
          <p:cNvPr id="8" name="Gráfico 7" descr="Gestão com preenchimento sólido">
            <a:extLst>
              <a:ext uri="{FF2B5EF4-FFF2-40B4-BE49-F238E27FC236}">
                <a16:creationId xmlns:a16="http://schemas.microsoft.com/office/drawing/2014/main" id="{AC83BF9B-23E3-4970-8D92-FB810B9F41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6744" y="8722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C988CE-816C-47FA-B3B8-81D765927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12" y="3966812"/>
            <a:ext cx="5371710" cy="2604294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4F019FEA-11D6-47E3-AF0C-4887F29D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59"/>
          <a:stretch/>
        </p:blipFill>
        <p:spPr>
          <a:xfrm>
            <a:off x="6427613" y="1208452"/>
            <a:ext cx="5144956" cy="2471466"/>
          </a:xfr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CD2D0D5-0348-47FD-ADE9-136B94B4C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2" y="3966812"/>
            <a:ext cx="5864715" cy="26042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D82FFE6-8A5B-4757-A257-B1CBB42D8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94" y="1202623"/>
            <a:ext cx="5881733" cy="24772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46297A-89C8-4662-8375-B02C3B4A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12" y="184806"/>
            <a:ext cx="11450310" cy="730923"/>
          </a:xfrm>
          <a:solidFill>
            <a:srgbClr val="272F53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Estruturas</a:t>
            </a:r>
            <a:r>
              <a:rPr lang="en-US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organizacionais</a:t>
            </a:r>
            <a:endParaRPr lang="en-US" sz="5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14849A-A768-41A4-A466-4ECBC1388285}"/>
              </a:ext>
            </a:extLst>
          </p:cNvPr>
          <p:cNvSpPr txBox="1"/>
          <p:nvPr/>
        </p:nvSpPr>
        <p:spPr>
          <a:xfrm>
            <a:off x="270395" y="8702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Funcional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E34597F-25B3-4AE7-98D8-BDB65B4AD6D2}"/>
              </a:ext>
            </a:extLst>
          </p:cNvPr>
          <p:cNvSpPr txBox="1"/>
          <p:nvPr/>
        </p:nvSpPr>
        <p:spPr>
          <a:xfrm>
            <a:off x="6424489" y="87022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Divisional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6F23CD1-801A-47F6-9831-82DEEC1B8040}"/>
              </a:ext>
            </a:extLst>
          </p:cNvPr>
          <p:cNvSpPr txBox="1"/>
          <p:nvPr/>
        </p:nvSpPr>
        <p:spPr>
          <a:xfrm>
            <a:off x="270395" y="3681631"/>
            <a:ext cx="10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Matricial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27A4D15-8F26-4480-8FB6-3D81700F5CE4}"/>
              </a:ext>
            </a:extLst>
          </p:cNvPr>
          <p:cNvSpPr txBox="1"/>
          <p:nvPr/>
        </p:nvSpPr>
        <p:spPr>
          <a:xfrm>
            <a:off x="6424489" y="3638699"/>
            <a:ext cx="65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Rede</a:t>
            </a:r>
          </a:p>
        </p:txBody>
      </p:sp>
    </p:spTree>
    <p:extLst>
      <p:ext uri="{BB962C8B-B14F-4D97-AF65-F5344CB8AC3E}">
        <p14:creationId xmlns:p14="http://schemas.microsoft.com/office/powerpoint/2010/main" val="195329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46297A-89C8-4662-8375-B02C3B4A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Estruturas organizacionais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63A402-427B-4112-BF4B-8D3156126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" r="-4759"/>
          <a:stretch/>
        </p:blipFill>
        <p:spPr>
          <a:xfrm>
            <a:off x="1895500" y="2386584"/>
            <a:ext cx="8401000" cy="39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B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B0B702-E094-4043-B820-2FC9BDE1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63" y="516804"/>
            <a:ext cx="5546582" cy="16252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Dirigir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FE5F1-D41A-4F4A-B843-DEF8D413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pt-BR" sz="2000" dirty="0">
                <a:solidFill>
                  <a:srgbClr val="FFFFFF"/>
                </a:solidFill>
              </a:rPr>
              <a:t>Função da administração responsável pela coordenação da ação dos membros organizacionais, por meio de sua orientação, motivação e liderança.</a:t>
            </a:r>
          </a:p>
          <a:p>
            <a:r>
              <a:rPr lang="pt-BR" sz="2000" dirty="0">
                <a:solidFill>
                  <a:srgbClr val="FFFFFF"/>
                </a:solidFill>
              </a:rPr>
              <a:t>Teoria X e Y</a:t>
            </a:r>
          </a:p>
          <a:p>
            <a:r>
              <a:rPr lang="pt-BR" sz="2000" dirty="0">
                <a:solidFill>
                  <a:srgbClr val="FFFFFF"/>
                </a:solidFill>
              </a:rPr>
              <a:t>Gestão das atitudes, personalidades, percepção, grupos e aprendizagem</a:t>
            </a:r>
          </a:p>
          <a:p>
            <a:r>
              <a:rPr lang="pt-BR" sz="2000" dirty="0">
                <a:solidFill>
                  <a:srgbClr val="FFFFFF"/>
                </a:solidFill>
              </a:rPr>
              <a:t>Motivação, liderança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414A6A1-04A1-42F1-B240-CD5114172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1" y="3303112"/>
            <a:ext cx="6696075" cy="2466975"/>
          </a:xfrm>
          <a:prstGeom prst="rect">
            <a:avLst/>
          </a:prstGeom>
        </p:spPr>
      </p:pic>
      <p:pic>
        <p:nvPicPr>
          <p:cNvPr id="8" name="Gráfico 7" descr="Perdido com preenchimento sólido">
            <a:extLst>
              <a:ext uri="{FF2B5EF4-FFF2-40B4-BE49-F238E27FC236}">
                <a16:creationId xmlns:a16="http://schemas.microsoft.com/office/drawing/2014/main" id="{817AE424-4368-4F09-A0E3-6066515628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8661" y="8722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766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5CCB5A-2BD6-40BB-B028-F42A7415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491260"/>
            <a:ext cx="5661119" cy="16252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Controlar</a:t>
            </a:r>
          </a:p>
        </p:txBody>
      </p:sp>
      <p:pic>
        <p:nvPicPr>
          <p:cNvPr id="7170" name="Picture 2" descr="Funções e Contabilidade Aplicada á Administração: Função de controle.">
            <a:extLst>
              <a:ext uri="{FF2B5EF4-FFF2-40B4-BE49-F238E27FC236}">
                <a16:creationId xmlns:a16="http://schemas.microsoft.com/office/drawing/2014/main" id="{8FA325EA-583C-4A83-B380-A1217EFB9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25906" r="3289" b="13450"/>
          <a:stretch/>
        </p:blipFill>
        <p:spPr bwMode="auto">
          <a:xfrm>
            <a:off x="354410" y="2703444"/>
            <a:ext cx="6974522" cy="33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4FB20-2730-413D-99F4-71E5767E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5365088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1900" dirty="0">
                <a:solidFill>
                  <a:srgbClr val="FFFFFF"/>
                </a:solidFill>
              </a:rPr>
              <a:t>Função da administração responsável pela geração de informações sobre a execução das atividades organizacionais, de forma a garantir o cumprimento das metas planejadas.</a:t>
            </a:r>
          </a:p>
          <a:p>
            <a:r>
              <a:rPr lang="pt-BR" sz="1900" dirty="0">
                <a:solidFill>
                  <a:srgbClr val="FFFFFF"/>
                </a:solidFill>
              </a:rPr>
              <a:t>Monitorar atividades e corrigir desvios</a:t>
            </a:r>
          </a:p>
          <a:p>
            <a:r>
              <a:rPr lang="pt-BR" sz="1900" dirty="0">
                <a:solidFill>
                  <a:srgbClr val="FFFFFF"/>
                </a:solidFill>
              </a:rPr>
              <a:t>Controle burocrático (mecanismos administrativos) e controle de clã (valores, normas, cultura)</a:t>
            </a:r>
          </a:p>
          <a:p>
            <a:r>
              <a:rPr lang="pt-BR" sz="1900" dirty="0">
                <a:solidFill>
                  <a:srgbClr val="FFFFFF"/>
                </a:solidFill>
              </a:rPr>
              <a:t>Controle preventivo, simultâneo e posterior</a:t>
            </a:r>
          </a:p>
          <a:p>
            <a:r>
              <a:rPr lang="pt-BR" sz="1900" dirty="0">
                <a:solidFill>
                  <a:srgbClr val="FFFFFF"/>
                </a:solidFill>
              </a:rPr>
              <a:t>Parâmetros de controle</a:t>
            </a:r>
          </a:p>
          <a:p>
            <a:r>
              <a:rPr lang="pt-BR" sz="1900" dirty="0">
                <a:solidFill>
                  <a:srgbClr val="FFFFFF"/>
                </a:solidFill>
              </a:rPr>
              <a:t>Sistemas de controle: Financeiro, sistema de informação, auditoria, </a:t>
            </a:r>
            <a:r>
              <a:rPr lang="pt-BR" sz="1900" dirty="0" err="1">
                <a:solidFill>
                  <a:srgbClr val="FFFFFF"/>
                </a:solidFill>
              </a:rPr>
              <a:t>balanced</a:t>
            </a:r>
            <a:r>
              <a:rPr lang="pt-BR" sz="1900" dirty="0">
                <a:solidFill>
                  <a:srgbClr val="FFFFFF"/>
                </a:solidFill>
              </a:rPr>
              <a:t> score card, benchmarking</a:t>
            </a:r>
          </a:p>
          <a:p>
            <a:r>
              <a:rPr lang="pt-BR" sz="1900" dirty="0">
                <a:solidFill>
                  <a:srgbClr val="FFFFFF"/>
                </a:solidFill>
              </a:rPr>
              <a:t>Supervisão, avaliação de desempenho, disciplina</a:t>
            </a:r>
          </a:p>
        </p:txBody>
      </p:sp>
      <p:pic>
        <p:nvPicPr>
          <p:cNvPr id="9" name="Gráfico 8" descr="Selo de Área de Transferência com preenchimento sólido">
            <a:extLst>
              <a:ext uri="{FF2B5EF4-FFF2-40B4-BE49-F238E27FC236}">
                <a16:creationId xmlns:a16="http://schemas.microsoft.com/office/drawing/2014/main" id="{51703D37-59AA-4769-AC78-E201D028B0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2926" y="8466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69078B-EB18-4471-9CB6-4EA4EF879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31353"/>
            <a:ext cx="7736255" cy="3181135"/>
          </a:xfrm>
        </p:spPr>
        <p:txBody>
          <a:bodyPr anchor="ctr">
            <a:normAutofit/>
          </a:bodyPr>
          <a:lstStyle/>
          <a:p>
            <a:pPr algn="l"/>
            <a:r>
              <a:rPr lang="pt-BR" sz="6600">
                <a:solidFill>
                  <a:srgbClr val="FFFFFF"/>
                </a:solidFill>
              </a:rPr>
              <a:t>Módulo 2: Teorias contemporâneas da administração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3A904D-D939-49C4-866B-D719622659EE}"/>
              </a:ext>
            </a:extLst>
          </p:cNvPr>
          <p:cNvSpPr txBox="1"/>
          <p:nvPr/>
        </p:nvSpPr>
        <p:spPr>
          <a:xfrm>
            <a:off x="5566237" y="534284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SOBRAL, F.; PECI, A. </a:t>
            </a:r>
            <a:r>
              <a:rPr lang="pt-BR" sz="1800" i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Administração – teoria e prática no contexto brasileiro</a:t>
            </a:r>
            <a:r>
              <a:rPr lang="pt-B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2ª Ed. São Paulo: Prentice Hall, 2013. </a:t>
            </a:r>
            <a:endParaRPr lang="en-US" sz="1800" spc="-2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o do Método PDCA para Organização do Seu Negócio de Alimentação -">
            <a:extLst>
              <a:ext uri="{FF2B5EF4-FFF2-40B4-BE49-F238E27FC236}">
                <a16:creationId xmlns:a16="http://schemas.microsoft.com/office/drawing/2014/main" id="{37884F14-E8CE-98ED-36A3-31BD4605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8000" y="428625"/>
            <a:ext cx="6096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so do Método PDCA para Organização do Seu Negócio de Alimentação -">
            <a:extLst>
              <a:ext uri="{FF2B5EF4-FFF2-40B4-BE49-F238E27FC236}">
                <a16:creationId xmlns:a16="http://schemas.microsoft.com/office/drawing/2014/main" id="{A9B290DC-DB98-7472-D49B-568053501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5" t="34680" r="33185" b="33001"/>
          <a:stretch/>
        </p:blipFill>
        <p:spPr bwMode="auto">
          <a:xfrm>
            <a:off x="5039036" y="2475270"/>
            <a:ext cx="2054939" cy="1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4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DCA: Uma Ferramenta de promoção de melhoria contínua">
            <a:extLst>
              <a:ext uri="{FF2B5EF4-FFF2-40B4-BE49-F238E27FC236}">
                <a16:creationId xmlns:a16="http://schemas.microsoft.com/office/drawing/2014/main" id="{79CC0006-7084-81E3-CA63-31ED9488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19087"/>
            <a:ext cx="69342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3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2FAA8E-5DED-4087-AFE3-B3B29512B210}"/>
              </a:ext>
            </a:extLst>
          </p:cNvPr>
          <p:cNvSpPr/>
          <p:nvPr/>
        </p:nvSpPr>
        <p:spPr>
          <a:xfrm>
            <a:off x="934278" y="891540"/>
            <a:ext cx="10054837" cy="1346692"/>
          </a:xfrm>
          <a:prstGeom prst="rect">
            <a:avLst/>
          </a:prstGeom>
          <a:solidFill>
            <a:srgbClr val="42B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B9B7C8-E739-4B16-A474-AC55C87C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25" y="972830"/>
            <a:ext cx="9465131" cy="1184111"/>
          </a:xfrm>
        </p:spPr>
        <p:txBody>
          <a:bodyPr>
            <a:normAutofit/>
          </a:bodyPr>
          <a:lstStyle/>
          <a:p>
            <a:r>
              <a:rPr lang="pt-BR" dirty="0"/>
              <a:t>Áreas da empresa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DF14E70C-003F-47ED-88F0-A7B3D6FFB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73218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08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F6DC11-7E50-4506-A639-43C6879D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617" y="491260"/>
            <a:ext cx="5259828" cy="16252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Operações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1225AB-A19F-4DA7-82A6-9236FDF70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" r="66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B5CD3-E779-4B77-B593-A2EE6358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pt-BR" sz="2000">
                <a:solidFill>
                  <a:srgbClr val="FFFFFF"/>
                </a:solidFill>
              </a:rPr>
              <a:t>Transformar insumos e recursos em produtos e serviços</a:t>
            </a:r>
          </a:p>
          <a:p>
            <a:r>
              <a:rPr lang="pt-BR" sz="2000">
                <a:solidFill>
                  <a:srgbClr val="FFFFFF"/>
                </a:solidFill>
              </a:rPr>
              <a:t>Área transversal da organização</a:t>
            </a:r>
          </a:p>
          <a:p>
            <a:r>
              <a:rPr lang="pt-BR" sz="2000">
                <a:solidFill>
                  <a:srgbClr val="FFFFFF"/>
                </a:solidFill>
              </a:rPr>
              <a:t>Processamento de materiais, informações e consumidores</a:t>
            </a:r>
          </a:p>
          <a:p>
            <a:r>
              <a:rPr lang="pt-BR" sz="2000">
                <a:solidFill>
                  <a:srgbClr val="FFFFFF"/>
                </a:solidFill>
              </a:rPr>
              <a:t>Fatores competitivos: Custo, qualidade, rapidez, confiabilidade, flexibilidade</a:t>
            </a:r>
          </a:p>
          <a:p>
            <a:r>
              <a:rPr lang="pt-BR" sz="2000">
                <a:solidFill>
                  <a:srgbClr val="FFFFFF"/>
                </a:solidFill>
              </a:rPr>
              <a:t>Planejamento da produção, quantidade, arranjo físico, estoques.</a:t>
            </a:r>
          </a:p>
          <a:p>
            <a:r>
              <a:rPr lang="pt-BR" sz="2000">
                <a:solidFill>
                  <a:srgbClr val="FFFFFF"/>
                </a:solidFill>
              </a:rPr>
              <a:t>Gestão da cadeia de valor</a:t>
            </a:r>
          </a:p>
        </p:txBody>
      </p:sp>
      <p:sp>
        <p:nvSpPr>
          <p:cNvPr id="4" name="Retângulo 3" descr="Trabalho com preenchimento sólido">
            <a:extLst>
              <a:ext uri="{FF2B5EF4-FFF2-40B4-BE49-F238E27FC236}">
                <a16:creationId xmlns:a16="http://schemas.microsoft.com/office/drawing/2014/main" id="{F494CAC4-85E4-4424-8799-49DA0B17A38A}"/>
              </a:ext>
            </a:extLst>
          </p:cNvPr>
          <p:cNvSpPr/>
          <p:nvPr/>
        </p:nvSpPr>
        <p:spPr>
          <a:xfrm>
            <a:off x="689882" y="837583"/>
            <a:ext cx="932563" cy="9325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63B28935-0814-44DC-9A31-82AE886D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17" y="4365522"/>
            <a:ext cx="407263" cy="6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4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FCE042-C59F-4877-93D3-64B6D749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28" y="425400"/>
            <a:ext cx="5194020" cy="38955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526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4ACCB3-24A4-498D-8AF4-35424861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09" y="4765963"/>
            <a:ext cx="5389036" cy="16252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Marketing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0AD78-2EB8-4CF9-B8E8-DE09F843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798456"/>
            <a:ext cx="3424739" cy="4852362"/>
          </a:xfrm>
        </p:spPr>
        <p:txBody>
          <a:bodyPr anchor="ctr">
            <a:normAutofit/>
          </a:bodyPr>
          <a:lstStyle/>
          <a:p>
            <a:r>
              <a:rPr lang="pt-BR" sz="1800" dirty="0">
                <a:solidFill>
                  <a:srgbClr val="FFFFFF"/>
                </a:solidFill>
              </a:rPr>
              <a:t>Processo de planejar e executar o desenvolvimento, o preço, a promoção e a distribuição de ideias, bens e serviços para criar e trocar valor com os clientes.</a:t>
            </a:r>
          </a:p>
          <a:p>
            <a:r>
              <a:rPr lang="pt-BR" sz="1800" dirty="0">
                <a:solidFill>
                  <a:srgbClr val="FFFFFF"/>
                </a:solidFill>
              </a:rPr>
              <a:t>Foco no cliente</a:t>
            </a:r>
          </a:p>
          <a:p>
            <a:r>
              <a:rPr lang="pt-BR" sz="1800" dirty="0">
                <a:solidFill>
                  <a:srgbClr val="FFFFFF"/>
                </a:solidFill>
              </a:rPr>
              <a:t>Fatores competitivos: Consumidores, organização, concorrentes, contexto</a:t>
            </a:r>
          </a:p>
          <a:p>
            <a:r>
              <a:rPr lang="pt-BR" sz="1800" dirty="0">
                <a:solidFill>
                  <a:srgbClr val="FFFFFF"/>
                </a:solidFill>
              </a:rPr>
              <a:t>Decisões de produto, distribuição, comunicação e preço</a:t>
            </a:r>
          </a:p>
          <a:p>
            <a:r>
              <a:rPr lang="pt-BR" sz="1800" dirty="0">
                <a:solidFill>
                  <a:srgbClr val="FFFFFF"/>
                </a:solidFill>
              </a:rPr>
              <a:t>Necessidade de pesquisas e informações de marketing</a:t>
            </a:r>
          </a:p>
          <a:p>
            <a:r>
              <a:rPr lang="pt-BR" sz="1800" dirty="0">
                <a:solidFill>
                  <a:srgbClr val="FFFFFF"/>
                </a:solidFill>
              </a:rPr>
              <a:t>Desenvolvimento de produtos, marca e embalagem</a:t>
            </a:r>
          </a:p>
        </p:txBody>
      </p:sp>
      <p:sp>
        <p:nvSpPr>
          <p:cNvPr id="11" name="Retângulo 10" descr="Marketing">
            <a:extLst>
              <a:ext uri="{FF2B5EF4-FFF2-40B4-BE49-F238E27FC236}">
                <a16:creationId xmlns:a16="http://schemas.microsoft.com/office/drawing/2014/main" id="{5226E792-D638-450D-AADB-4E0D705E540F}"/>
              </a:ext>
            </a:extLst>
          </p:cNvPr>
          <p:cNvSpPr/>
          <p:nvPr/>
        </p:nvSpPr>
        <p:spPr>
          <a:xfrm>
            <a:off x="722445" y="5112286"/>
            <a:ext cx="932563" cy="9325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9FA47210-D0EB-48FC-9814-F2BE59F7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49" y="496780"/>
            <a:ext cx="407263" cy="6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81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EDA13B2-B7FC-406F-8DCE-EB1A96EE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55" y="424180"/>
            <a:ext cx="9714102" cy="60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Gestão de Pessoas: o que é, pilares, como fazer e objetivos">
            <a:extLst>
              <a:ext uri="{FF2B5EF4-FFF2-40B4-BE49-F238E27FC236}">
                <a16:creationId xmlns:a16="http://schemas.microsoft.com/office/drawing/2014/main" id="{2B85F279-8554-4992-A483-6591C26A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8217" y="549714"/>
            <a:ext cx="3796964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444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B5CD3-E779-4B77-B593-A2EE6358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Concepção e gestão de sistemas formais que garantem a utilização eficaz e eficiente do talento humano na realização dos objetivos organizacionais</a:t>
            </a:r>
          </a:p>
          <a:p>
            <a:r>
              <a:rPr lang="pt-BR" sz="2000" dirty="0">
                <a:solidFill>
                  <a:schemeClr val="bg1"/>
                </a:solidFill>
              </a:rPr>
              <a:t>Identificar e atrair recursos humanos, adaptar e desenvolver trabalhadores, manter trabalhadores comprometidos e satisfeitos</a:t>
            </a:r>
          </a:p>
          <a:p>
            <a:r>
              <a:rPr lang="pt-BR" sz="2000" dirty="0">
                <a:solidFill>
                  <a:schemeClr val="bg1"/>
                </a:solidFill>
              </a:rPr>
              <a:t>Gestão cultural da organização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Planejar, recrutar, selecionar, treinar, desenvolver, avaliar, sistema de incentivos e metas</a:t>
            </a:r>
          </a:p>
        </p:txBody>
      </p:sp>
      <p:sp>
        <p:nvSpPr>
          <p:cNvPr id="14" name="Retângulo 13" descr="Grupo">
            <a:extLst>
              <a:ext uri="{FF2B5EF4-FFF2-40B4-BE49-F238E27FC236}">
                <a16:creationId xmlns:a16="http://schemas.microsoft.com/office/drawing/2014/main" id="{EF0665FE-F31D-4A31-9D64-8F443C23FD30}"/>
              </a:ext>
            </a:extLst>
          </p:cNvPr>
          <p:cNvSpPr/>
          <p:nvPr/>
        </p:nvSpPr>
        <p:spPr>
          <a:xfrm>
            <a:off x="737942" y="5086742"/>
            <a:ext cx="932563" cy="9325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F708CE-45F1-4758-8D1A-B7560DD89714}"/>
              </a:ext>
            </a:extLst>
          </p:cNvPr>
          <p:cNvSpPr txBox="1"/>
          <p:nvPr/>
        </p:nvSpPr>
        <p:spPr>
          <a:xfrm>
            <a:off x="1809644" y="5075969"/>
            <a:ext cx="543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Recursos humanos – Gestão de pessoas</a:t>
            </a:r>
          </a:p>
        </p:txBody>
      </p:sp>
    </p:spTree>
    <p:extLst>
      <p:ext uri="{BB962C8B-B14F-4D97-AF65-F5344CB8AC3E}">
        <p14:creationId xmlns:p14="http://schemas.microsoft.com/office/powerpoint/2010/main" val="74899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327538-73F4-4C00-870A-B840A6ADA319}"/>
              </a:ext>
            </a:extLst>
          </p:cNvPr>
          <p:cNvSpPr txBox="1"/>
          <p:nvPr/>
        </p:nvSpPr>
        <p:spPr>
          <a:xfrm>
            <a:off x="1687619" y="2433662"/>
            <a:ext cx="291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pt-BR" dirty="0"/>
              <a:t>Recursos humanos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5B4FDE-028F-4563-B377-B21C94658B23}"/>
              </a:ext>
            </a:extLst>
          </p:cNvPr>
          <p:cNvSpPr txBox="1"/>
          <p:nvPr/>
        </p:nvSpPr>
        <p:spPr>
          <a:xfrm>
            <a:off x="1721817" y="2961921"/>
            <a:ext cx="199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pt-BR" dirty="0"/>
              <a:t>Trabalhador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E0E63E-8FCC-4405-B56E-8F0090313C61}"/>
              </a:ext>
            </a:extLst>
          </p:cNvPr>
          <p:cNvSpPr txBox="1"/>
          <p:nvPr/>
        </p:nvSpPr>
        <p:spPr>
          <a:xfrm>
            <a:off x="1741014" y="4014465"/>
            <a:ext cx="107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Chefe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B5FAD6-8FE0-4AAA-9441-210A5655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38" y="2456267"/>
            <a:ext cx="2667000" cy="2286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98643D-C228-468D-819A-F6428A3D5E82}"/>
              </a:ext>
            </a:extLst>
          </p:cNvPr>
          <p:cNvSpPr txBox="1"/>
          <p:nvPr/>
        </p:nvSpPr>
        <p:spPr>
          <a:xfrm>
            <a:off x="8097721" y="4387195"/>
            <a:ext cx="126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Líder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047020-BE97-4933-B821-48DA660E1435}"/>
              </a:ext>
            </a:extLst>
          </p:cNvPr>
          <p:cNvSpPr txBox="1"/>
          <p:nvPr/>
        </p:nvSpPr>
        <p:spPr>
          <a:xfrm>
            <a:off x="8097721" y="3412714"/>
            <a:ext cx="190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pt-BR" dirty="0"/>
              <a:t>Funcionário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FD26FA-482F-4839-BA12-7DEE341ABFBE}"/>
              </a:ext>
            </a:extLst>
          </p:cNvPr>
          <p:cNvSpPr txBox="1"/>
          <p:nvPr/>
        </p:nvSpPr>
        <p:spPr>
          <a:xfrm>
            <a:off x="8097721" y="3882255"/>
            <a:ext cx="203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pt-BR" dirty="0"/>
              <a:t>Colaborador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A488AA-6BCA-4229-9026-F94389CDD2B0}"/>
              </a:ext>
            </a:extLst>
          </p:cNvPr>
          <p:cNvSpPr txBox="1"/>
          <p:nvPr/>
        </p:nvSpPr>
        <p:spPr>
          <a:xfrm>
            <a:off x="1721817" y="3556068"/>
            <a:ext cx="184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pt-BR" dirty="0"/>
              <a:t>Empregado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5A5A288-42D1-46C7-BB8C-337B36101E31}"/>
              </a:ext>
            </a:extLst>
          </p:cNvPr>
          <p:cNvSpPr txBox="1"/>
          <p:nvPr/>
        </p:nvSpPr>
        <p:spPr>
          <a:xfrm>
            <a:off x="8097721" y="2889494"/>
            <a:ext cx="288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pt-BR" dirty="0"/>
              <a:t>Gestão de pessoas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AA1C9D-915E-4A6C-BCE5-E1D126D9E059}"/>
              </a:ext>
            </a:extLst>
          </p:cNvPr>
          <p:cNvSpPr txBox="1"/>
          <p:nvPr/>
        </p:nvSpPr>
        <p:spPr>
          <a:xfrm>
            <a:off x="8097721" y="2419953"/>
            <a:ext cx="281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pt-BR" dirty="0"/>
              <a:t>Gente e cultura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58A2DC2-AE93-4130-A120-EC5AC2FAAF93}"/>
              </a:ext>
            </a:extLst>
          </p:cNvPr>
          <p:cNvSpPr txBox="1"/>
          <p:nvPr/>
        </p:nvSpPr>
        <p:spPr>
          <a:xfrm>
            <a:off x="1911581" y="923921"/>
            <a:ext cx="820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Qual a implicação de cada terminologia? Onde usá-las?</a:t>
            </a:r>
          </a:p>
        </p:txBody>
      </p:sp>
      <p:pic>
        <p:nvPicPr>
          <p:cNvPr id="14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3F10812A-698B-4467-9556-E7B1449B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67" y="883855"/>
            <a:ext cx="407263" cy="6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5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040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055F83-F5C9-417E-9BBD-B5684D5C409C}"/>
              </a:ext>
            </a:extLst>
          </p:cNvPr>
          <p:cNvSpPr txBox="1"/>
          <p:nvPr/>
        </p:nvSpPr>
        <p:spPr>
          <a:xfrm>
            <a:off x="1647606" y="491260"/>
            <a:ext cx="547083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Financeiro</a:t>
            </a: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Administração Financeira e Orçamentária I. Introdução à Administração  Financeira - PDF Free Download">
            <a:extLst>
              <a:ext uri="{FF2B5EF4-FFF2-40B4-BE49-F238E27FC236}">
                <a16:creationId xmlns:a16="http://schemas.microsoft.com/office/drawing/2014/main" id="{9D985097-866E-4031-A371-515900F9E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244" r="1" b="-2784"/>
          <a:stretch/>
        </p:blipFill>
        <p:spPr bwMode="auto">
          <a:xfrm>
            <a:off x="321732" y="2285998"/>
            <a:ext cx="7058306" cy="44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003C5B-45D3-4F7E-B648-FC11E8FA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Área responsável pelas atividades relacionadas com a gestão do fluxo de recursos financeiros na organização.</a:t>
            </a:r>
          </a:p>
          <a:p>
            <a:r>
              <a:rPr lang="en-US" sz="2000">
                <a:solidFill>
                  <a:srgbClr val="FFFFFF"/>
                </a:solidFill>
              </a:rPr>
              <a:t>Análise, planejamento e controle financeiro</a:t>
            </a:r>
          </a:p>
          <a:p>
            <a:r>
              <a:rPr lang="en-US" sz="2000">
                <a:solidFill>
                  <a:srgbClr val="FFFFFF"/>
                </a:solidFill>
              </a:rPr>
              <a:t>Tomada de decisões de investimento e financiamento</a:t>
            </a:r>
          </a:p>
          <a:p>
            <a:r>
              <a:rPr lang="en-US" sz="2000">
                <a:solidFill>
                  <a:srgbClr val="FFFFFF"/>
                </a:solidFill>
              </a:rPr>
              <a:t>Realização das demonstrações financeiras e contabilidade</a:t>
            </a:r>
          </a:p>
          <a:p>
            <a:r>
              <a:rPr lang="en-US" sz="2000">
                <a:solidFill>
                  <a:srgbClr val="FFFFFF"/>
                </a:solidFill>
              </a:rPr>
              <a:t>Financiamento e alavancagem</a:t>
            </a:r>
          </a:p>
          <a:p>
            <a:r>
              <a:rPr lang="en-US" sz="2000">
                <a:solidFill>
                  <a:srgbClr val="FFFFFF"/>
                </a:solidFill>
              </a:rPr>
              <a:t>Estrutura acionária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6" name="Retângulo 15" descr="Moedas com preenchimento sólido">
            <a:extLst>
              <a:ext uri="{FF2B5EF4-FFF2-40B4-BE49-F238E27FC236}">
                <a16:creationId xmlns:a16="http://schemas.microsoft.com/office/drawing/2014/main" id="{20DFF766-FB80-4D7A-BEA5-DE43C344C71B}"/>
              </a:ext>
            </a:extLst>
          </p:cNvPr>
          <p:cNvSpPr/>
          <p:nvPr/>
        </p:nvSpPr>
        <p:spPr>
          <a:xfrm>
            <a:off x="543921" y="802390"/>
            <a:ext cx="932563" cy="9325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pic>
        <p:nvPicPr>
          <p:cNvPr id="17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00D45AF7-9E1B-445A-90A2-EED87F16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375" y="4487235"/>
            <a:ext cx="407263" cy="6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1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4728BF-C3B8-4688-BF63-671FB5CA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t-BR" dirty="0"/>
              <a:t>Teorias contemporâneas da administração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524F43D-DAAD-4CC5-8DC3-4116C590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pt-BR" sz="1300"/>
              <a:t>Peter Drucker o pai da administração moderna</a:t>
            </a:r>
          </a:p>
          <a:p>
            <a:r>
              <a:rPr lang="pt-BR" sz="1300"/>
              <a:t>Teoria dos custos de transação</a:t>
            </a:r>
          </a:p>
          <a:p>
            <a:pPr lvl="1"/>
            <a:r>
              <a:rPr lang="pt-BR" sz="1300"/>
              <a:t>Minimização do custo das trocas</a:t>
            </a:r>
          </a:p>
          <a:p>
            <a:pPr lvl="1"/>
            <a:r>
              <a:rPr lang="pt-BR" sz="1300"/>
              <a:t>Decisões racionais</a:t>
            </a:r>
          </a:p>
          <a:p>
            <a:r>
              <a:rPr lang="pt-BR" sz="1300"/>
              <a:t>Teoria da Ecologia populacional</a:t>
            </a:r>
          </a:p>
          <a:p>
            <a:pPr lvl="1"/>
            <a:r>
              <a:rPr lang="pt-BR" sz="1300"/>
              <a:t>Seleção das formas organizacionais, mercado competitivo</a:t>
            </a:r>
          </a:p>
          <a:p>
            <a:r>
              <a:rPr lang="pt-BR" sz="1300"/>
              <a:t>Teoria institucional</a:t>
            </a:r>
          </a:p>
          <a:p>
            <a:pPr lvl="1"/>
            <a:r>
              <a:rPr lang="pt-BR" sz="1300"/>
              <a:t>Campos organizacionais</a:t>
            </a:r>
          </a:p>
          <a:p>
            <a:pPr lvl="1"/>
            <a:r>
              <a:rPr lang="pt-BR" sz="1300"/>
              <a:t>Isomorfismo</a:t>
            </a:r>
          </a:p>
          <a:p>
            <a:pPr lvl="1"/>
            <a:r>
              <a:rPr lang="pt-BR" sz="1300"/>
              <a:t>Forças coercitivas, miméticas e normativas</a:t>
            </a:r>
          </a:p>
          <a:p>
            <a:r>
              <a:rPr lang="pt-BR" sz="1300"/>
              <a:t>Estudos Críticos em administração</a:t>
            </a:r>
          </a:p>
          <a:p>
            <a:pPr lvl="1"/>
            <a:r>
              <a:rPr lang="pt-BR" sz="1300"/>
              <a:t>Novos enfoques antes negligenciados</a:t>
            </a:r>
          </a:p>
          <a:p>
            <a:pPr lvl="1"/>
            <a:r>
              <a:rPr lang="pt-BR" sz="1300"/>
              <a:t>Tratam de problemas contemporâneos: Sustentabilidade, exploração, pobreza crise climática, responsabilidade empresarial, diversidade, gênero, raça.</a:t>
            </a:r>
          </a:p>
          <a:p>
            <a:pPr lvl="1"/>
            <a:endParaRPr lang="pt-BR" sz="13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986F76A-0C11-479B-8691-89214C2D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79153"/>
            <a:ext cx="4788505" cy="356743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eter Drucker: Quem foi e qual sua importância para administração?">
            <a:extLst>
              <a:ext uri="{FF2B5EF4-FFF2-40B4-BE49-F238E27FC236}">
                <a16:creationId xmlns:a16="http://schemas.microsoft.com/office/drawing/2014/main" id="{E83ADFBB-51FC-4F82-BE78-8424A8D1C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F5DF6-6626-4BD2-833A-F9EDE3C4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1" y="376801"/>
            <a:ext cx="3822189" cy="3742762"/>
          </a:xfrm>
        </p:spPr>
        <p:txBody>
          <a:bodyPr>
            <a:normAutofit/>
          </a:bodyPr>
          <a:lstStyle/>
          <a:p>
            <a:r>
              <a:rPr lang="pt-BR" sz="1600" b="0" i="0" dirty="0">
                <a:effectLst/>
                <a:latin typeface="Arial" panose="020B0604020202020204" pitchFamily="34" charset="0"/>
              </a:rPr>
              <a:t>"A administração é um processo operacional composto por funções como: Planejamento, organização, direção e controle." Peter F. Drucker</a:t>
            </a:r>
          </a:p>
          <a:p>
            <a:r>
              <a:rPr lang="pt-BR" sz="1600" dirty="0">
                <a:latin typeface="Arial" panose="020B0604020202020204" pitchFamily="34" charset="0"/>
              </a:rPr>
              <a:t>Colaboradores como recursos valiosos e não como custos</a:t>
            </a:r>
          </a:p>
          <a:p>
            <a:pPr fontAlgn="base"/>
            <a:r>
              <a:rPr lang="pt-BR" sz="1600" dirty="0">
                <a:latin typeface="Open Sans" panose="020B0606030504020204" pitchFamily="34" charset="0"/>
              </a:rPr>
              <a:t>F</a:t>
            </a:r>
            <a:r>
              <a:rPr lang="pt-BR" sz="1600" b="0" i="0" dirty="0">
                <a:effectLst/>
                <a:latin typeface="Open Sans" panose="020B0606030504020204" pitchFamily="34" charset="0"/>
              </a:rPr>
              <a:t>inalidade de uma empresa é </a:t>
            </a:r>
            <a:r>
              <a:rPr lang="pt-BR" sz="1600" b="1" i="0" dirty="0">
                <a:effectLst/>
                <a:latin typeface="Open Sans" panose="020B0606030504020204" pitchFamily="34" charset="0"/>
              </a:rPr>
              <a:t>ter clientes e suprir suas necessidades </a:t>
            </a:r>
            <a:r>
              <a:rPr lang="pt-BR" sz="1600" b="0" i="0" dirty="0">
                <a:effectLst/>
                <a:latin typeface="Open Sans" panose="020B0606030504020204" pitchFamily="34" charset="0"/>
              </a:rPr>
              <a:t>e desejos, deixando-os satisfeitos.</a:t>
            </a:r>
          </a:p>
          <a:p>
            <a:pPr fontAlgn="base"/>
            <a:r>
              <a:rPr lang="pt-BR" sz="1600" b="0" i="0" dirty="0">
                <a:effectLst/>
                <a:latin typeface="Open Sans" panose="020B0606030504020204" pitchFamily="34" charset="0"/>
              </a:rPr>
              <a:t>As organizações adquirem, assim, um papel social, tendo como missão entregar valor à sociedade.</a:t>
            </a:r>
          </a:p>
          <a:p>
            <a:endParaRPr lang="pt-BR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1E6445-302F-4EDC-9E03-7EA6D702E75D}"/>
              </a:ext>
            </a:extLst>
          </p:cNvPr>
          <p:cNvSpPr txBox="1"/>
          <p:nvPr/>
        </p:nvSpPr>
        <p:spPr>
          <a:xfrm>
            <a:off x="361121" y="4826675"/>
            <a:ext cx="4343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Contexto: Pós-modernismo - Período contemporâneo, geralmente identificado com mudanças na ordem econômica, cultural, demográfica e social, que tem como consequência a crise das ideologias que dominaram o século XX.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77061" y="6223518"/>
            <a:ext cx="147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Peter Drucker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685B357-FECE-4F11-B3D0-433533DF9C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4795DB-290E-4908-965D-AED9526AA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DB5983-4A35-4346-9071-53188E00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892040"/>
            <a:ext cx="3767328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Teoria dos custos de transação</a:t>
            </a:r>
          </a:p>
        </p:txBody>
      </p:sp>
      <p:pic>
        <p:nvPicPr>
          <p:cNvPr id="1026" name="Picture 2" descr="Frases de Ronald Coase (19 citações) | Citações e frases famosas">
            <a:extLst>
              <a:ext uri="{FF2B5EF4-FFF2-40B4-BE49-F238E27FC236}">
                <a16:creationId xmlns:a16="http://schemas.microsoft.com/office/drawing/2014/main" id="{ADB40167-2EFA-4177-839B-FB20C5375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r="1" b="24113"/>
          <a:stretch/>
        </p:blipFill>
        <p:spPr bwMode="auto">
          <a:xfrm>
            <a:off x="630936" y="370321"/>
            <a:ext cx="3767328" cy="38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mework da Economia dos Custos de Transação | Download Scientific Diagram">
            <a:extLst>
              <a:ext uri="{FF2B5EF4-FFF2-40B4-BE49-F238E27FC236}">
                <a16:creationId xmlns:a16="http://schemas.microsoft.com/office/drawing/2014/main" id="{CCCE3488-49BE-4264-BE2D-CDDDAD33F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2711" b="1"/>
          <a:stretch/>
        </p:blipFill>
        <p:spPr bwMode="auto">
          <a:xfrm>
            <a:off x="4882896" y="370321"/>
            <a:ext cx="6675119" cy="38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21E00FA-5862-4ADF-8F96-08EC1FF48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7C2B90-9BC2-44FD-9E0C-FE266DFCF292}"/>
              </a:ext>
            </a:extLst>
          </p:cNvPr>
          <p:cNvSpPr txBox="1"/>
          <p:nvPr/>
        </p:nvSpPr>
        <p:spPr>
          <a:xfrm>
            <a:off x="4881067" y="4781896"/>
            <a:ext cx="7193148" cy="170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custos de mercado. Sem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necessidade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demandaria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enorme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pequenos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contratos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outro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tamanho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custos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coordenação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burocráticos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contábeis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de custos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entre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atividade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70E4A460-D06E-4A29-B424-20AB6324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022" y="5722940"/>
            <a:ext cx="516199" cy="7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0506" y="4178251"/>
            <a:ext cx="14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Ronald Coase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70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76499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F99887-04C3-4357-96EC-6656D04A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270"/>
            <a:ext cx="2889504" cy="1345997"/>
          </a:xfrm>
        </p:spPr>
        <p:txBody>
          <a:bodyPr anchor="ctr">
            <a:normAutofit/>
          </a:bodyPr>
          <a:lstStyle/>
          <a:p>
            <a:r>
              <a:rPr lang="pt-BR" sz="2600">
                <a:solidFill>
                  <a:schemeClr val="bg1"/>
                </a:solidFill>
              </a:rPr>
              <a:t>Teoria da Ecologia populacional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73216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F61397-FFCB-41E4-87A9-0B7E70B61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436" y="-93462"/>
            <a:ext cx="6976872" cy="249556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bg1"/>
                </a:solidFill>
              </a:rPr>
              <a:t>Foco nos aspectos estruturais e na população de empresas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bg1"/>
                </a:solidFill>
              </a:rPr>
              <a:t>O ambiente determina a sobrevivência das formas organizacionais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bg1"/>
                </a:solidFill>
              </a:rPr>
              <a:t>Visão histórica da evolução das organizações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bg1"/>
                </a:solidFill>
              </a:rPr>
              <a:t>O ambiente é determinista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128226-6EBE-4A76-9C4C-CD9E0EAEC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60" r="5" b="22023"/>
          <a:stretch/>
        </p:blipFill>
        <p:spPr>
          <a:xfrm>
            <a:off x="320040" y="2258918"/>
            <a:ext cx="11548872" cy="4299859"/>
          </a:xfrm>
          <a:prstGeom prst="rect">
            <a:avLst/>
          </a:prstGeom>
        </p:spPr>
      </p:pic>
      <p:pic>
        <p:nvPicPr>
          <p:cNvPr id="8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D1E9353B-48F6-40D7-BEB9-5D571F36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381" y="503270"/>
            <a:ext cx="579819" cy="8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2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65A745-A827-4567-B8E2-AF6C6D63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49" y="549714"/>
            <a:ext cx="5463500" cy="36468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504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EF87DB-27FE-4298-B27C-EF878CB4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Teoria institucional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176BA4-2BC0-418A-A254-C1952672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pt-BR" sz="1700">
                <a:solidFill>
                  <a:srgbClr val="FFFFFF"/>
                </a:solidFill>
              </a:rPr>
              <a:t>Conjunto de contribuições teóricas e pesquisas empíricas que busca explicar por que as organizações assumem determinadas formas, que apresentam relativa semelhança entre si, destacando a relevância de fatores de ordem institucional.</a:t>
            </a:r>
          </a:p>
          <a:p>
            <a:r>
              <a:rPr lang="pt-BR" sz="1700">
                <a:solidFill>
                  <a:srgbClr val="FFFFFF"/>
                </a:solidFill>
              </a:rPr>
              <a:t>Forças coercitivas do ambiente (legislação, cultura)</a:t>
            </a:r>
          </a:p>
          <a:p>
            <a:r>
              <a:rPr lang="pt-BR" sz="1700">
                <a:solidFill>
                  <a:srgbClr val="FFFFFF"/>
                </a:solidFill>
              </a:rPr>
              <a:t>Forças miméticas (isomorfismo organizacional)</a:t>
            </a:r>
          </a:p>
          <a:p>
            <a:r>
              <a:rPr lang="pt-BR" sz="1700">
                <a:solidFill>
                  <a:srgbClr val="FFFFFF"/>
                </a:solidFill>
              </a:rPr>
              <a:t>Forças normativas (formação e treinamento dos profissionais)</a:t>
            </a:r>
          </a:p>
        </p:txBody>
      </p:sp>
      <p:pic>
        <p:nvPicPr>
          <p:cNvPr id="8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D6773521-DBF8-4EFA-819B-9E10B2AA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51" y="3948893"/>
            <a:ext cx="452284" cy="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 ideias de Dora Fotos | dora a aventureira, festa dora aventureira,  aventureiros">
            <a:extLst>
              <a:ext uri="{FF2B5EF4-FFF2-40B4-BE49-F238E27FC236}">
                <a16:creationId xmlns:a16="http://schemas.microsoft.com/office/drawing/2014/main" id="{656252B6-021F-4B70-BCFB-3705DC7C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4114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97C31563-14FB-4709-8ACB-F79796AC4385}"/>
              </a:ext>
            </a:extLst>
          </p:cNvPr>
          <p:cNvSpPr/>
          <p:nvPr/>
        </p:nvSpPr>
        <p:spPr>
          <a:xfrm>
            <a:off x="4459785" y="162611"/>
            <a:ext cx="7036904" cy="3677479"/>
          </a:xfrm>
          <a:prstGeom prst="wedgeEllipseCallout">
            <a:avLst>
              <a:gd name="adj1" fmla="val -64287"/>
              <a:gd name="adj2" fmla="val 1891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8DE2B-F190-482B-B63C-55A9B6B5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756" y="1338568"/>
            <a:ext cx="6911009" cy="1325563"/>
          </a:xfrm>
        </p:spPr>
        <p:txBody>
          <a:bodyPr/>
          <a:lstStyle/>
          <a:p>
            <a:r>
              <a:rPr lang="pt-BR" dirty="0"/>
              <a:t>O que está faltando nas teorias </a:t>
            </a:r>
            <a:r>
              <a:rPr lang="pt-BR" dirty="0" smtClean="0"/>
              <a:t>da administração?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5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6697525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C127FC-DAEB-4A51-A7F6-8B7ABC23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Estudos Críticos em Administração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2480956"/>
            <a:ext cx="4405512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940D50-4D7C-4A9C-8377-2B6EC54B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21" y="2480955"/>
            <a:ext cx="4405512" cy="3918121"/>
          </a:xfrm>
        </p:spPr>
        <p:txBody>
          <a:bodyPr anchor="ctr">
            <a:normAutofit lnSpcReduction="10000"/>
          </a:bodyPr>
          <a:lstStyle/>
          <a:p>
            <a:r>
              <a:rPr lang="pt-BR" sz="1800" dirty="0"/>
              <a:t>Movimento de natureza crítica cujo principal objetivo é desvendar as relações de dominação e estruturas de controle presentes nas organizações contemporâneas, dando destaque à perspectiva dos atores historicamente excluídos das teorias tradicionais de administração.</a:t>
            </a:r>
          </a:p>
          <a:p>
            <a:r>
              <a:rPr lang="pt-BR" sz="1800" dirty="0"/>
              <a:t>Consolidado no reino Unido nos anos 1990 como </a:t>
            </a:r>
            <a:r>
              <a:rPr lang="pt-BR" sz="1800" dirty="0" err="1"/>
              <a:t>Critical</a:t>
            </a:r>
            <a:r>
              <a:rPr lang="pt-BR" sz="1800" dirty="0"/>
              <a:t> Management </a:t>
            </a:r>
            <a:r>
              <a:rPr lang="pt-BR" sz="1800" dirty="0" err="1"/>
              <a:t>Studies</a:t>
            </a:r>
            <a:r>
              <a:rPr lang="pt-BR" sz="1800" dirty="0"/>
              <a:t> (CMS)</a:t>
            </a:r>
          </a:p>
          <a:p>
            <a:r>
              <a:rPr lang="pt-BR" sz="1800" dirty="0"/>
              <a:t>Questiona a racionalidade das teorias tradicionais</a:t>
            </a:r>
          </a:p>
          <a:p>
            <a:r>
              <a:rPr lang="pt-BR" sz="1800" dirty="0"/>
              <a:t>Importação das teorias das ciências sociais para a administração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2480956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29023"/>
            <a:ext cx="2107363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lberto Guerreiro Ramos - Geledés">
            <a:extLst>
              <a:ext uri="{FF2B5EF4-FFF2-40B4-BE49-F238E27FC236}">
                <a16:creationId xmlns:a16="http://schemas.microsoft.com/office/drawing/2014/main" id="{54AA4150-656B-4B24-AD70-D1E250B7D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r="5634" b="-1"/>
          <a:stretch/>
        </p:blipFill>
        <p:spPr bwMode="auto">
          <a:xfrm>
            <a:off x="7308214" y="438460"/>
            <a:ext cx="4424865" cy="59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75552-A244-4F24-A475-12695E810250}"/>
              </a:ext>
            </a:extLst>
          </p:cNvPr>
          <p:cNvSpPr txBox="1"/>
          <p:nvPr/>
        </p:nvSpPr>
        <p:spPr>
          <a:xfrm>
            <a:off x="7300122" y="6399076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Alberto Guerreiro Ramos</a:t>
            </a:r>
          </a:p>
        </p:txBody>
      </p:sp>
    </p:spTree>
    <p:extLst>
      <p:ext uri="{BB962C8B-B14F-4D97-AF65-F5344CB8AC3E}">
        <p14:creationId xmlns:p14="http://schemas.microsoft.com/office/powerpoint/2010/main" val="21310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</TotalTime>
  <Words>1472</Words>
  <Application>Microsoft Office PowerPoint</Application>
  <PresentationFormat>Widescreen</PresentationFormat>
  <Paragraphs>194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Times New Roman</vt:lpstr>
      <vt:lpstr>Tw Cen MT</vt:lpstr>
      <vt:lpstr>Tema do Office</vt:lpstr>
      <vt:lpstr>1_Tema do Office</vt:lpstr>
      <vt:lpstr>Módulo 2 e 3</vt:lpstr>
      <vt:lpstr>Módulo 2: Teorias contemporâneas da administração</vt:lpstr>
      <vt:lpstr>Teorias contemporâneas da administração</vt:lpstr>
      <vt:lpstr>Apresentação do PowerPoint</vt:lpstr>
      <vt:lpstr>Teoria dos custos de transação</vt:lpstr>
      <vt:lpstr>Teoria da Ecologia populacional</vt:lpstr>
      <vt:lpstr>Teoria institucional</vt:lpstr>
      <vt:lpstr>O que está faltando nas teorias da administração?</vt:lpstr>
      <vt:lpstr>Estudos Críticos em Administração</vt:lpstr>
      <vt:lpstr>Atividade</vt:lpstr>
      <vt:lpstr>As funções do administrador</vt:lpstr>
      <vt:lpstr>As funções do administrador e as áreas da empresa</vt:lpstr>
      <vt:lpstr>Funções do administrador</vt:lpstr>
      <vt:lpstr>Planejar</vt:lpstr>
      <vt:lpstr>Organizar</vt:lpstr>
      <vt:lpstr>Estruturas organizacionais</vt:lpstr>
      <vt:lpstr>Estruturas organizacionais</vt:lpstr>
      <vt:lpstr>Dirigir</vt:lpstr>
      <vt:lpstr>Controlar</vt:lpstr>
      <vt:lpstr>Apresentação do PowerPoint</vt:lpstr>
      <vt:lpstr>Apresentação do PowerPoint</vt:lpstr>
      <vt:lpstr>Áreas da empresa</vt:lpstr>
      <vt:lpstr>Operações</vt:lpstr>
      <vt:lpstr>Marketing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contemporâneas da administração</dc:title>
  <dc:creator>CAIO CÉSAR COELHO RODRIGUES</dc:creator>
  <cp:lastModifiedBy>Caio</cp:lastModifiedBy>
  <cp:revision>17</cp:revision>
  <dcterms:created xsi:type="dcterms:W3CDTF">2021-10-15T16:34:50Z</dcterms:created>
  <dcterms:modified xsi:type="dcterms:W3CDTF">2023-05-26T12:07:51Z</dcterms:modified>
</cp:coreProperties>
</file>