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CC0E2E-D050-4C7E-9FE8-DDEFEE8C44E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47CEF8-51FE-4143-9C77-52DAF7654EC9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8583" y="188640"/>
            <a:ext cx="6195417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1784" y="-531440"/>
            <a:ext cx="7406640" cy="1472184"/>
          </a:xfrm>
        </p:spPr>
        <p:txBody>
          <a:bodyPr/>
          <a:lstStyle/>
          <a:p>
            <a:r>
              <a:rPr lang="pt-BR" dirty="0" smtClean="0"/>
              <a:t>Bioprocesso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Processos de Separação e Purificação do Produto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Extrapolação de Escala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348880"/>
            <a:ext cx="81819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Na </a:t>
            </a:r>
            <a:r>
              <a:rPr lang="pt-BR" dirty="0" smtClean="0"/>
              <a:t>ampliação de </a:t>
            </a:r>
            <a:r>
              <a:rPr lang="pt-BR" dirty="0" smtClean="0"/>
              <a:t>escala, utiliza-se dados obtidos na otimização do processo em escala piloto </a:t>
            </a:r>
            <a:r>
              <a:rPr lang="pt-BR" dirty="0" smtClean="0"/>
              <a:t>ou de </a:t>
            </a:r>
            <a:r>
              <a:rPr lang="pt-BR" dirty="0" smtClean="0"/>
              <a:t>laboratório para estabelecimento das variáveis de operação na </a:t>
            </a:r>
            <a:r>
              <a:rPr lang="pt-BR" dirty="0" smtClean="0"/>
              <a:t>escala industrial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redução de escala diz respeito à reprodução em equipamento </a:t>
            </a:r>
            <a:r>
              <a:rPr lang="pt-BR" dirty="0" smtClean="0"/>
              <a:t>piloto das </a:t>
            </a:r>
            <a:r>
              <a:rPr lang="pt-BR" dirty="0" smtClean="0"/>
              <a:t>condições ambientais que possam ser obtidas na planta industrial, a fim </a:t>
            </a:r>
            <a:r>
              <a:rPr lang="pt-BR" dirty="0" smtClean="0"/>
              <a:t>de permitir </a:t>
            </a:r>
            <a:r>
              <a:rPr lang="pt-BR" dirty="0" smtClean="0"/>
              <a:t>a obtenção de resultados aplicáveis à melhoria do processo já </a:t>
            </a:r>
            <a:r>
              <a:rPr lang="pt-BR" dirty="0" smtClean="0"/>
              <a:t>instalado na </a:t>
            </a:r>
            <a:r>
              <a:rPr lang="pt-BR" dirty="0" smtClean="0"/>
              <a:t>fase maior.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 smtClean="0"/>
              <a:t>similaridade geométrica: relação constante entre as dimensões </a:t>
            </a:r>
            <a:r>
              <a:rPr lang="pt-BR" dirty="0" smtClean="0"/>
              <a:t>lineares correspondentes </a:t>
            </a:r>
            <a:r>
              <a:rPr lang="pt-BR" dirty="0" smtClean="0"/>
              <a:t>nas duas escalas;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similaridade </a:t>
            </a:r>
            <a:r>
              <a:rPr lang="pt-BR" dirty="0" smtClean="0"/>
              <a:t>cinemática: manutenção da velocidade </a:t>
            </a:r>
            <a:r>
              <a:rPr lang="pt-BR" dirty="0" smtClean="0"/>
              <a:t>do </a:t>
            </a:r>
            <a:r>
              <a:rPr lang="pt-BR" dirty="0" smtClean="0"/>
              <a:t>fluido em </a:t>
            </a:r>
            <a:r>
              <a:rPr lang="pt-BR" dirty="0" smtClean="0"/>
              <a:t>pontos equivalentes </a:t>
            </a:r>
            <a:r>
              <a:rPr lang="pt-BR" dirty="0" smtClean="0"/>
              <a:t>nas duas escalas;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similaridade </a:t>
            </a:r>
            <a:r>
              <a:rPr lang="pt-BR" dirty="0" smtClean="0"/>
              <a:t>dinâmica: manutenção das forças </a:t>
            </a:r>
            <a:r>
              <a:rPr lang="pt-BR" dirty="0" smtClean="0"/>
              <a:t>aplicadas </a:t>
            </a:r>
            <a:r>
              <a:rPr lang="pt-BR" dirty="0" smtClean="0"/>
              <a:t>nas duas escalas;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similaridade </a:t>
            </a:r>
            <a:r>
              <a:rPr lang="pt-BR" dirty="0" smtClean="0"/>
              <a:t>térmica: manutenção da temperatura em pontos </a:t>
            </a:r>
            <a:r>
              <a:rPr lang="pt-BR" dirty="0" smtClean="0"/>
              <a:t>equivalentes nas </a:t>
            </a:r>
            <a:r>
              <a:rPr lang="pt-BR" dirty="0" smtClean="0"/>
              <a:t>duas escalas;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similaridade </a:t>
            </a:r>
            <a:r>
              <a:rPr lang="pt-BR" dirty="0" smtClean="0"/>
              <a:t>química: manutenção da composição química do meio </a:t>
            </a:r>
            <a:r>
              <a:rPr lang="pt-BR" dirty="0" smtClean="0"/>
              <a:t>em pontos </a:t>
            </a:r>
            <a:r>
              <a:rPr lang="pt-BR" dirty="0" smtClean="0"/>
              <a:t>equivalentes nas duas escalas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Os processos levados a cabo por agentes biológicos </a:t>
            </a:r>
            <a:r>
              <a:rPr lang="pt-BR" sz="2400" dirty="0" smtClean="0"/>
              <a:t>e </a:t>
            </a:r>
            <a:r>
              <a:rPr lang="pt-BR" sz="2400" dirty="0" smtClean="0"/>
              <a:t>definidos como um conjunto de operações que efetuam o tratamento da matéria-prima/resíduo, o preparo dos meios, a esterilização (quando o processo demandar) e a transformação do substrato em produto(s) por rota bioquímica, seguida de processos de separação e purificação de produto(s).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Bioprocessos </a:t>
            </a:r>
            <a:r>
              <a:rPr lang="pt-BR" dirty="0" smtClean="0"/>
              <a:t>X </a:t>
            </a:r>
            <a:r>
              <a:rPr lang="pt-BR" dirty="0" smtClean="0"/>
              <a:t>Processos Químicos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Natureza </a:t>
            </a:r>
            <a:r>
              <a:rPr lang="pt-BR" dirty="0" smtClean="0"/>
              <a:t>dos catalisadores utilizados em suas </a:t>
            </a:r>
            <a:r>
              <a:rPr lang="pt-BR" dirty="0" smtClean="0"/>
              <a:t>reações</a:t>
            </a:r>
            <a:endParaRPr lang="pt-B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2571"/>
          <a:stretch>
            <a:fillRect/>
          </a:stretch>
        </p:blipFill>
        <p:spPr bwMode="auto">
          <a:xfrm>
            <a:off x="1259632" y="3717032"/>
            <a:ext cx="7629525" cy="272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6688"/>
            <a:ext cx="9248775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Biorreator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Mantidas </a:t>
            </a:r>
            <a:r>
              <a:rPr lang="pt-BR" dirty="0" smtClean="0"/>
              <a:t>as condições ótimas para o agente biológico expressar </a:t>
            </a:r>
            <a:r>
              <a:rPr lang="pt-BR" dirty="0" smtClean="0"/>
              <a:t>o máximo </a:t>
            </a:r>
            <a:r>
              <a:rPr lang="pt-BR" dirty="0" smtClean="0"/>
              <a:t>de sua </a:t>
            </a:r>
            <a:r>
              <a:rPr lang="pt-BR" dirty="0" smtClean="0"/>
              <a:t>atividade</a:t>
            </a:r>
          </a:p>
          <a:p>
            <a:r>
              <a:rPr lang="pt-BR" dirty="0" smtClean="0"/>
              <a:t>Grande </a:t>
            </a:r>
            <a:r>
              <a:rPr lang="pt-BR" dirty="0" smtClean="0"/>
              <a:t>variedade de configurações de biorreatores.</a:t>
            </a:r>
          </a:p>
          <a:p>
            <a:pPr lvl="1"/>
            <a:r>
              <a:rPr lang="pt-BR" dirty="0" smtClean="0"/>
              <a:t>biorreatores </a:t>
            </a:r>
            <a:r>
              <a:rPr lang="pt-BR" dirty="0" smtClean="0"/>
              <a:t>agitados </a:t>
            </a:r>
            <a:r>
              <a:rPr lang="pt-BR" dirty="0" smtClean="0"/>
              <a:t>mecanicamente – apresentam versatilidade </a:t>
            </a:r>
            <a:r>
              <a:rPr lang="pt-BR" dirty="0" smtClean="0"/>
              <a:t>e fornecem bons resultados para uma grande gama </a:t>
            </a:r>
            <a:r>
              <a:rPr lang="pt-BR" dirty="0" smtClean="0"/>
              <a:t>de Bioprocessos –</a:t>
            </a:r>
            <a:r>
              <a:rPr lang="pt-BR" i="1" dirty="0" err="1" smtClean="0"/>
              <a:t>stirred</a:t>
            </a:r>
            <a:r>
              <a:rPr lang="pt-BR" i="1" dirty="0" smtClean="0"/>
              <a:t> </a:t>
            </a:r>
            <a:r>
              <a:rPr lang="pt-BR" i="1" dirty="0" err="1" smtClean="0"/>
              <a:t>tank</a:t>
            </a:r>
            <a:endParaRPr lang="pt-BR" i="1" dirty="0" smtClean="0"/>
          </a:p>
          <a:p>
            <a:pPr lvl="1"/>
            <a:r>
              <a:rPr lang="pt-BR" dirty="0" smtClean="0"/>
              <a:t>biorreatores agitados </a:t>
            </a:r>
            <a:r>
              <a:rPr lang="pt-BR" dirty="0" smtClean="0"/>
              <a:t>pneumaticamente </a:t>
            </a:r>
            <a:r>
              <a:rPr lang="pt-BR" i="1" dirty="0" smtClean="0"/>
              <a:t>– </a:t>
            </a:r>
            <a:r>
              <a:rPr lang="pt-BR" i="1" dirty="0" err="1" smtClean="0"/>
              <a:t>airlifit</a:t>
            </a:r>
            <a:r>
              <a:rPr lang="pt-BR" i="1" dirty="0" smtClean="0"/>
              <a:t>,</a:t>
            </a:r>
            <a:r>
              <a:rPr lang="pt-BR" i="1" dirty="0" smtClean="0"/>
              <a:t> </a:t>
            </a:r>
            <a:r>
              <a:rPr lang="pt-BR" i="1" dirty="0" err="1" smtClean="0"/>
              <a:t>bubble</a:t>
            </a:r>
            <a:r>
              <a:rPr lang="pt-BR" i="1" dirty="0" smtClean="0"/>
              <a:t> </a:t>
            </a:r>
            <a:r>
              <a:rPr lang="pt-BR" i="1" dirty="0" err="1" smtClean="0"/>
              <a:t>column</a:t>
            </a:r>
            <a:endParaRPr lang="pt-BR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49625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068960"/>
            <a:ext cx="53435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200" dirty="0" smtClean="0"/>
              <a:t>Biorreatores a membrana (</a:t>
            </a:r>
            <a:r>
              <a:rPr lang="pt-BR" sz="2200" dirty="0" err="1" smtClean="0"/>
              <a:t>hollow-fiber</a:t>
            </a:r>
            <a:r>
              <a:rPr lang="pt-BR" sz="2200" dirty="0" smtClean="0"/>
              <a:t> e </a:t>
            </a:r>
            <a:r>
              <a:rPr lang="pt-BR" sz="2200" dirty="0" err="1" smtClean="0"/>
              <a:t>flat-sheet</a:t>
            </a:r>
            <a:r>
              <a:rPr lang="pt-BR" sz="2200" dirty="0" smtClean="0"/>
              <a:t>)</a:t>
            </a:r>
          </a:p>
          <a:p>
            <a:r>
              <a:rPr lang="pt-BR" sz="2200" dirty="0" smtClean="0"/>
              <a:t>Biorreatores com células/enzimas imobilizadas</a:t>
            </a:r>
            <a:r>
              <a:rPr lang="pt-BR" sz="2200" dirty="0" smtClean="0"/>
              <a:t>:</a:t>
            </a:r>
          </a:p>
          <a:p>
            <a:pPr lvl="1"/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84010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1340768"/>
            <a:ext cx="80295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Modo de operação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Quanto à </a:t>
            </a:r>
            <a:r>
              <a:rPr lang="pt-BR" dirty="0" smtClean="0"/>
              <a:t>condução – batelada simples, batelada alimentada, modo contínuo</a:t>
            </a:r>
          </a:p>
          <a:p>
            <a:r>
              <a:rPr lang="pt-BR" dirty="0" smtClean="0"/>
              <a:t>Quanto ao desenvolvimento do agente </a:t>
            </a:r>
            <a:r>
              <a:rPr lang="pt-BR" dirty="0" smtClean="0"/>
              <a:t>microbiano</a:t>
            </a:r>
          </a:p>
          <a:p>
            <a:r>
              <a:rPr lang="pt-BR" dirty="0" smtClean="0"/>
              <a:t>Quanto ao suprimento de oxigênio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305</Words>
  <Application>Microsoft Office PowerPoint</Application>
  <PresentationFormat>Apresentação na tela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Solstício</vt:lpstr>
      <vt:lpstr>Bioprocesso</vt:lpstr>
      <vt:lpstr>Definição</vt:lpstr>
      <vt:lpstr>Bioprocessos X Processos Químicos</vt:lpstr>
      <vt:lpstr>Slide 4</vt:lpstr>
      <vt:lpstr>Biorreator</vt:lpstr>
      <vt:lpstr>Slide 6</vt:lpstr>
      <vt:lpstr>Slide 7</vt:lpstr>
      <vt:lpstr>Slide 8</vt:lpstr>
      <vt:lpstr>Modo de operação </vt:lpstr>
      <vt:lpstr>Processos de Separação e Purificação do Produto</vt:lpstr>
      <vt:lpstr>Extrapolação de Escala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Bioprocesso</dc:title>
  <dc:creator>Elisa</dc:creator>
  <cp:lastModifiedBy>Elisa</cp:lastModifiedBy>
  <cp:revision>7</cp:revision>
  <dcterms:created xsi:type="dcterms:W3CDTF">2019-03-27T14:37:19Z</dcterms:created>
  <dcterms:modified xsi:type="dcterms:W3CDTF">2019-03-27T15:41:47Z</dcterms:modified>
</cp:coreProperties>
</file>