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74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5" r:id="rId13"/>
    <p:sldId id="286" r:id="rId14"/>
    <p:sldId id="287" r:id="rId15"/>
    <p:sldId id="291" r:id="rId16"/>
    <p:sldId id="288" r:id="rId17"/>
    <p:sldId id="292" r:id="rId18"/>
    <p:sldId id="290" r:id="rId19"/>
    <p:sldId id="293" r:id="rId20"/>
    <p:sldId id="294" r:id="rId21"/>
    <p:sldId id="295" r:id="rId22"/>
    <p:sldId id="264" r:id="rId23"/>
    <p:sldId id="265" r:id="rId24"/>
    <p:sldId id="266" r:id="rId25"/>
    <p:sldId id="267" r:id="rId26"/>
    <p:sldId id="296" r:id="rId27"/>
    <p:sldId id="270" r:id="rId28"/>
    <p:sldId id="298" r:id="rId29"/>
    <p:sldId id="297" r:id="rId30"/>
    <p:sldId id="271" r:id="rId31"/>
    <p:sldId id="272" r:id="rId32"/>
    <p:sldId id="300" r:id="rId33"/>
    <p:sldId id="301" r:id="rId34"/>
    <p:sldId id="304" r:id="rId35"/>
    <p:sldId id="302" r:id="rId36"/>
    <p:sldId id="306" r:id="rId37"/>
    <p:sldId id="307" r:id="rId38"/>
    <p:sldId id="308" r:id="rId39"/>
    <p:sldId id="303" r:id="rId40"/>
    <p:sldId id="310" r:id="rId41"/>
    <p:sldId id="315" r:id="rId42"/>
    <p:sldId id="309" r:id="rId43"/>
    <p:sldId id="312" r:id="rId44"/>
    <p:sldId id="311" r:id="rId45"/>
    <p:sldId id="313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64" autoAdjust="0"/>
  </p:normalViewPr>
  <p:slideViewPr>
    <p:cSldViewPr snapToGrid="0" snapToObjects="1">
      <p:cViewPr varScale="1">
        <p:scale>
          <a:sx n="94" d="100"/>
          <a:sy n="94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E232-BB2C-ED4A-8E76-63A924C5D272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435CB-3E68-C44E-B0D6-6850B4E1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2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definir</a:t>
            </a:r>
            <a:r>
              <a:rPr lang="en-US" dirty="0" smtClean="0"/>
              <a:t> a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conduta</a:t>
            </a:r>
            <a:r>
              <a:rPr lang="en-US" dirty="0" smtClean="0"/>
              <a:t>, </a:t>
            </a:r>
            <a:r>
              <a:rPr lang="en-US" dirty="0" err="1" smtClean="0"/>
              <a:t>precisamos</a:t>
            </a:r>
            <a:r>
              <a:rPr lang="en-US" dirty="0" smtClean="0"/>
              <a:t> </a:t>
            </a:r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err="1" smtClean="0"/>
              <a:t>ão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 </a:t>
            </a:r>
            <a:r>
              <a:rPr lang="en-US" dirty="0" err="1" smtClean="0"/>
              <a:t>mulher</a:t>
            </a:r>
            <a:r>
              <a:rPr lang="en-US" dirty="0" smtClean="0"/>
              <a:t>; </a:t>
            </a:r>
            <a:r>
              <a:rPr lang="en-US" dirty="0" err="1" smtClean="0"/>
              <a:t>precisamos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saber </a:t>
            </a:r>
            <a:r>
              <a:rPr lang="en-US" dirty="0" smtClean="0"/>
              <a:t>se o </a:t>
            </a:r>
            <a:r>
              <a:rPr lang="en-US" dirty="0" err="1" smtClean="0"/>
              <a:t>parceiro</a:t>
            </a:r>
            <a:r>
              <a:rPr lang="en-US" dirty="0" smtClean="0"/>
              <a:t> </a:t>
            </a:r>
            <a:r>
              <a:rPr lang="en-US" dirty="0" err="1" smtClean="0"/>
              <a:t>paresenta</a:t>
            </a:r>
            <a:r>
              <a:rPr lang="en-US" dirty="0" smtClean="0"/>
              <a:t> </a:t>
            </a:r>
            <a:r>
              <a:rPr lang="en-US" dirty="0" err="1" smtClean="0"/>
              <a:t>algum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relacionado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subfertilidade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masculina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</a:t>
            </a:r>
            <a:r>
              <a:rPr lang="en-US" baseline="0" dirty="0" err="1" smtClean="0"/>
              <a:t>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fatores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identificáveis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relacionados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subfertilidade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feminina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devemos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solicitar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exames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propedêutica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infertilidade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após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meses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atividade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sexula</a:t>
            </a:r>
            <a:r>
              <a:rPr lang="en-US" baseline="0" dirty="0" smtClean="0"/>
              <a:t> regular </a:t>
            </a:r>
            <a:r>
              <a:rPr lang="en-US" baseline="0" dirty="0" err="1" smtClean="0"/>
              <a:t>sem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uso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métodos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contraceptivos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435CB-3E68-C44E-B0D6-6850B4E1F8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considerados</a:t>
            </a:r>
            <a:r>
              <a:rPr lang="en-US" dirty="0" smtClean="0"/>
              <a:t> no </a:t>
            </a:r>
            <a:r>
              <a:rPr lang="en-US" dirty="0" err="1" smtClean="0"/>
              <a:t>sentido</a:t>
            </a:r>
            <a:r>
              <a:rPr lang="en-US" dirty="0" smtClean="0"/>
              <a:t> de </a:t>
            </a:r>
            <a:r>
              <a:rPr lang="en-US" dirty="0" err="1" smtClean="0"/>
              <a:t>individualizarmos</a:t>
            </a:r>
            <a:r>
              <a:rPr lang="en-US" dirty="0" smtClean="0"/>
              <a:t> a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conduta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435CB-3E68-C44E-B0D6-6850B4E1F8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9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Analisando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par</a:t>
            </a:r>
            <a:r>
              <a:rPr lang="en-US" dirty="0" err="1" smtClean="0"/>
              <a:t>âmetros</a:t>
            </a:r>
            <a:r>
              <a:rPr lang="en-US" dirty="0" smtClean="0"/>
              <a:t> de </a:t>
            </a:r>
            <a:r>
              <a:rPr lang="en-US" dirty="0" err="1" smtClean="0"/>
              <a:t>normalidade</a:t>
            </a:r>
            <a:r>
              <a:rPr lang="en-US" dirty="0" smtClean="0"/>
              <a:t> do </a:t>
            </a:r>
            <a:r>
              <a:rPr lang="en-US" dirty="0" err="1" smtClean="0"/>
              <a:t>espermograma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verifica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redução</a:t>
            </a:r>
            <a:r>
              <a:rPr lang="en-US" baseline="0" dirty="0" smtClean="0"/>
              <a:t> do total de </a:t>
            </a:r>
            <a:r>
              <a:rPr lang="en-US" baseline="0" dirty="0" err="1" smtClean="0"/>
              <a:t>sptz</a:t>
            </a:r>
            <a:r>
              <a:rPr lang="en-US" baseline="0" dirty="0" smtClean="0"/>
              <a:t> e da </a:t>
            </a:r>
            <a:r>
              <a:rPr lang="en-US" baseline="0" dirty="0" err="1" smtClean="0"/>
              <a:t>concentração</a:t>
            </a:r>
            <a:r>
              <a:rPr lang="en-US" baseline="0" dirty="0" smtClean="0"/>
              <a:t>, da </a:t>
            </a:r>
            <a:r>
              <a:rPr lang="en-US" baseline="0" dirty="0" err="1" smtClean="0"/>
              <a:t>motilidade</a:t>
            </a:r>
            <a:r>
              <a:rPr lang="en-US" baseline="0" dirty="0" smtClean="0"/>
              <a:t> total e </a:t>
            </a:r>
            <a:r>
              <a:rPr lang="en-US" baseline="0" dirty="0" err="1" smtClean="0"/>
              <a:t>progressiva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Rotual</a:t>
            </a:r>
            <a:r>
              <a:rPr lang="en-US" baseline="0" dirty="0" smtClean="0"/>
              <a:t>-se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astenooligozoospermia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estudos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sugerindo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o TEP </a:t>
            </a:r>
            <a:r>
              <a:rPr lang="en-US" baseline="0" dirty="0" err="1" smtClean="0"/>
              <a:t>pode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melhor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preditor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fertilidade</a:t>
            </a:r>
            <a:r>
              <a:rPr lang="en-US" baseline="0" dirty="0" smtClean="0"/>
              <a:t> natural, do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parâmteros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analisados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segundo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critérios</a:t>
            </a:r>
            <a:r>
              <a:rPr lang="en-US" baseline="0" dirty="0" smtClean="0"/>
              <a:t> da OMS. </a:t>
            </a:r>
            <a:r>
              <a:rPr lang="en-US" baseline="0" dirty="0" err="1" smtClean="0"/>
              <a:t>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assim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sugiro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vocês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</a:t>
            </a:r>
            <a:r>
              <a:rPr lang="en-US" dirty="0" err="1" smtClean="0"/>
              <a:t>alculem</a:t>
            </a:r>
            <a:r>
              <a:rPr lang="en-US" dirty="0" smtClean="0"/>
              <a:t> o TEP com </a:t>
            </a:r>
            <a:r>
              <a:rPr lang="en-US" dirty="0" err="1" smtClean="0"/>
              <a:t>os</a:t>
            </a:r>
            <a:r>
              <a:rPr lang="en-US" baseline="0" dirty="0" smtClean="0"/>
              <a:t> dados do </a:t>
            </a:r>
            <a:r>
              <a:rPr lang="en-US" baseline="0" dirty="0" err="1" smtClean="0"/>
              <a:t>espermograma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esposo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paciente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435CB-3E68-C44E-B0D6-6850B4E1F83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8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435CB-3E68-C44E-B0D6-6850B4E1F83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435CB-3E68-C44E-B0D6-6850B4E1F83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2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FEDB-D4AB-9944-8E5F-6C373C44C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5366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13"/>
          </p:nvPr>
        </p:nvSpPr>
        <p:spPr>
          <a:xfrm>
            <a:off x="714375" y="1928813"/>
            <a:ext cx="7715250" cy="414337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5pPr algn="just"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F1F7F-FAD5-4449-B70C-6A4BE8753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9096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7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6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6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1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5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7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0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6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ECC0-C73E-B440-AF7D-0D7E4A4E25EC}" type="datetimeFigureOut">
              <a:rPr lang="en-US" smtClean="0"/>
              <a:t>19/03/20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280BB-404A-7442-B5BE-C225DF938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346" y="2120581"/>
            <a:ext cx="7772400" cy="1470025"/>
          </a:xfrm>
        </p:spPr>
        <p:txBody>
          <a:bodyPr/>
          <a:lstStyle/>
          <a:p>
            <a:r>
              <a:rPr lang="en-US" dirty="0" smtClean="0"/>
              <a:t>INFERTILIDADE </a:t>
            </a:r>
            <a:r>
              <a:rPr lang="en-US" dirty="0" smtClean="0"/>
              <a:t>CONJUGAL</a:t>
            </a:r>
            <a:br>
              <a:rPr lang="en-US" dirty="0" smtClean="0"/>
            </a:br>
            <a:r>
              <a:rPr lang="en-US" dirty="0" err="1" smtClean="0"/>
              <a:t>Profa</a:t>
            </a:r>
            <a:r>
              <a:rPr lang="en-US" dirty="0" smtClean="0"/>
              <a:t>. Paula Navarro</a:t>
            </a:r>
            <a:endParaRPr lang="en-US" dirty="0"/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2992437" cy="18446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_e_e_pai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868863"/>
            <a:ext cx="3244850" cy="1989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3" descr="labgo_color_legen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1150" cy="18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ermes\Desktop\EULALIA - AT - SUPERINTENDENCIA\Brasao_Medicina_U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20546"/>
            <a:ext cx="13176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502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8435975" cy="4929187"/>
          </a:xfrm>
        </p:spPr>
        <p:txBody>
          <a:bodyPr/>
          <a:lstStyle/>
          <a:p>
            <a:r>
              <a:rPr lang="en-US">
                <a:latin typeface="Calibri" charset="0"/>
              </a:rPr>
              <a:t>Pico fertilidade variável (mesmo em ciclos regulares)</a:t>
            </a:r>
          </a:p>
          <a:p>
            <a:r>
              <a:rPr lang="en-US">
                <a:latin typeface="Calibri" charset="0"/>
              </a:rPr>
              <a:t>Preditores ovulação: muco, humor, libido: 50 % </a:t>
            </a:r>
          </a:p>
        </p:txBody>
      </p:sp>
      <p:pic>
        <p:nvPicPr>
          <p:cNvPr id="1105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52562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Box 4"/>
          <p:cNvSpPr txBox="1">
            <a:spLocks noChangeArrowheads="1"/>
          </p:cNvSpPr>
          <p:nvPr/>
        </p:nvSpPr>
        <p:spPr bwMode="auto">
          <a:xfrm>
            <a:off x="4716463" y="6443663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Scarpa et al, 2006; Stanford et al., 2002  </a:t>
            </a:r>
          </a:p>
        </p:txBody>
      </p:sp>
      <p:sp>
        <p:nvSpPr>
          <p:cNvPr id="110596" name="TextBox 2"/>
          <p:cNvSpPr txBox="1">
            <a:spLocks noChangeArrowheads="1"/>
          </p:cNvSpPr>
          <p:nvPr/>
        </p:nvSpPr>
        <p:spPr bwMode="auto">
          <a:xfrm>
            <a:off x="5940425" y="3213100"/>
            <a:ext cx="2808288" cy="283686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sz="2000"/>
              <a:t>Volume de muco cervical aumenta 5 a 6 dias antes da ovulação e atinge o seu pico cerca de 2 a 3 dias antes da ovulação</a:t>
            </a:r>
          </a:p>
        </p:txBody>
      </p:sp>
      <p:sp>
        <p:nvSpPr>
          <p:cNvPr id="11059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Janela de Fertilidade</a:t>
            </a:r>
          </a:p>
        </p:txBody>
      </p:sp>
    </p:spTree>
    <p:extLst>
      <p:ext uri="{BB962C8B-B14F-4D97-AF65-F5344CB8AC3E}">
        <p14:creationId xmlns:p14="http://schemas.microsoft.com/office/powerpoint/2010/main" val="378541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Janela de Fertilidade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50825" y="882625"/>
            <a:ext cx="8642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pt-BR" sz="2400" dirty="0" smtClean="0"/>
              <a:t>Mulheres com ciclos “regulares” – maior chance na janela de fertilidade</a:t>
            </a:r>
          </a:p>
          <a:p>
            <a:pPr>
              <a:defRPr/>
            </a:pPr>
            <a:r>
              <a:rPr lang="en-US" sz="2400" dirty="0" smtClean="0">
                <a:latin typeface="Calibri" charset="0"/>
              </a:rPr>
              <a:t>Pico </a:t>
            </a:r>
            <a:r>
              <a:rPr lang="en-US" sz="2400" dirty="0" err="1" smtClean="0">
                <a:latin typeface="Calibri" charset="0"/>
              </a:rPr>
              <a:t>fertilidade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variável</a:t>
            </a:r>
            <a:r>
              <a:rPr lang="en-US" sz="2400" dirty="0" smtClean="0">
                <a:latin typeface="Calibri" charset="0"/>
              </a:rPr>
              <a:t> (</a:t>
            </a:r>
            <a:r>
              <a:rPr lang="en-US" sz="2400" dirty="0" err="1" smtClean="0">
                <a:latin typeface="Calibri" charset="0"/>
              </a:rPr>
              <a:t>mesmo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em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ciclos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n-US" sz="2400" dirty="0" err="1" smtClean="0">
                <a:latin typeface="Calibri" charset="0"/>
              </a:rPr>
              <a:t>regulares</a:t>
            </a:r>
            <a:r>
              <a:rPr lang="en-US" sz="2400" dirty="0" smtClean="0">
                <a:latin typeface="Calibri" charset="0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US" sz="900" dirty="0" smtClean="0">
              <a:latin typeface="Calibri" charset="0"/>
            </a:endParaRPr>
          </a:p>
          <a:p>
            <a:pPr algn="just">
              <a:buFont typeface="Wingdings" charset="2"/>
              <a:buChar char="Ø"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Se paciente n</a:t>
            </a:r>
            <a:r>
              <a:rPr lang="pt-BR" sz="2400" b="1" dirty="0" smtClean="0">
                <a:solidFill>
                  <a:srgbClr val="FF0000"/>
                </a:solidFill>
              </a:rPr>
              <a:t>ão tem percepção de muco</a:t>
            </a:r>
            <a:r>
              <a:rPr lang="pt-BR" sz="2400" b="1" dirty="0" smtClean="0">
                <a:solidFill>
                  <a:srgbClr val="FF0000"/>
                </a:solidFill>
              </a:rPr>
              <a:t>: </a:t>
            </a:r>
            <a:r>
              <a:rPr lang="pt-BR" sz="2400" b="1" dirty="0" smtClean="0"/>
              <a:t>iniciar atividade sexual após o término do período menstrual e manter relações a cada 2 dias até cerca de 7-10 dias antes da data esperada da próxima </a:t>
            </a:r>
            <a:r>
              <a:rPr lang="pt-BR" sz="2400" b="1" dirty="0" smtClean="0"/>
              <a:t>menstruação.</a:t>
            </a:r>
          </a:p>
          <a:p>
            <a:pPr algn="just">
              <a:buFont typeface="Wingdings" charset="2"/>
              <a:buChar char="Ø"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Se paciente percebe o muco: </a:t>
            </a:r>
            <a:r>
              <a:rPr lang="pt-BR" sz="2400" b="1" dirty="0" smtClean="0">
                <a:solidFill>
                  <a:srgbClr val="000000"/>
                </a:solidFill>
              </a:rPr>
              <a:t>iniciar atividade sexual quando percebe o muco e manter em dias alternados por 1 semana.</a:t>
            </a:r>
            <a:endParaRPr lang="pt-BR" sz="2400" b="1" dirty="0" smtClean="0">
              <a:solidFill>
                <a:srgbClr val="000000"/>
              </a:solidFill>
            </a:endParaRPr>
          </a:p>
        </p:txBody>
      </p:sp>
      <p:pic>
        <p:nvPicPr>
          <p:cNvPr id="1116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3425"/>
            <a:ext cx="3455988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Box 4"/>
          <p:cNvSpPr txBox="1">
            <a:spLocks noChangeArrowheads="1"/>
          </p:cNvSpPr>
          <p:nvPr/>
        </p:nvSpPr>
        <p:spPr bwMode="auto">
          <a:xfrm>
            <a:off x="4356100" y="4724400"/>
            <a:ext cx="4679950" cy="19145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sz="2000"/>
              <a:t>Volume de muco cervical aumenta 5 a 6 dias antes da ovulação e atinge o seu pico cerca de 2 a 3 dias antes da ovulação</a:t>
            </a:r>
          </a:p>
        </p:txBody>
      </p:sp>
    </p:spTree>
    <p:extLst>
      <p:ext uri="{BB962C8B-B14F-4D97-AF65-F5344CB8AC3E}">
        <p14:creationId xmlns:p14="http://schemas.microsoft.com/office/powerpoint/2010/main" val="2463577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569325" cy="4895850"/>
          </a:xfrm>
          <a:ln>
            <a:solidFill>
              <a:srgbClr val="3366FF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Frequência de atividade sexual</a:t>
            </a:r>
          </a:p>
          <a:p>
            <a:pPr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Janela de fertilidade</a:t>
            </a:r>
          </a:p>
          <a:p>
            <a:pPr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Monitorização da ovulação</a:t>
            </a:r>
          </a:p>
          <a:p>
            <a:pPr lvl="1">
              <a:lnSpc>
                <a:spcPct val="130000"/>
              </a:lnSpc>
              <a:defRPr/>
            </a:pPr>
            <a:r>
              <a:rPr lang="pt-BR" sz="3200" dirty="0" smtClean="0">
                <a:latin typeface="Calibri" charset="0"/>
              </a:rPr>
              <a:t>Quando?</a:t>
            </a:r>
          </a:p>
          <a:p>
            <a:pPr lvl="1">
              <a:lnSpc>
                <a:spcPct val="130000"/>
              </a:lnSpc>
              <a:defRPr/>
            </a:pPr>
            <a:r>
              <a:rPr lang="pt-BR" sz="3200" dirty="0" smtClean="0">
                <a:latin typeface="Calibri" charset="0"/>
              </a:rPr>
              <a:t>Como?</a:t>
            </a:r>
            <a:endParaRPr lang="pt-BR" sz="3200" dirty="0">
              <a:latin typeface="Calibri" charset="0"/>
            </a:endParaRPr>
          </a:p>
          <a:p>
            <a:pPr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Mitos relativos às práticas coitais</a:t>
            </a:r>
          </a:p>
          <a:p>
            <a:pPr>
              <a:lnSpc>
                <a:spcPct val="130000"/>
              </a:lnSpc>
              <a:defRPr/>
            </a:pPr>
            <a:r>
              <a:rPr lang="pt-BR" dirty="0">
                <a:latin typeface="Calibri" charset="0"/>
              </a:rPr>
              <a:t>Hábitos de vida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endParaRPr lang="pt-BR" dirty="0"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2997200"/>
            <a:ext cx="8424862" cy="20875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35600" y="2997200"/>
            <a:ext cx="3457575" cy="2117725"/>
          </a:xfrm>
          <a:prstGeom prst="rect">
            <a:avLst/>
          </a:prstGeom>
          <a:solidFill>
            <a:srgbClr val="E6B9B8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/>
              <a:t>CASAL PRECISA SE PLANEJAR PARA TER RELAÇÃO 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/>
              <a:t>PERÍODO MAIS FÉRTIL</a:t>
            </a:r>
          </a:p>
        </p:txBody>
      </p:sp>
      <p:pic>
        <p:nvPicPr>
          <p:cNvPr id="7" name="Picture 6" descr="INGSAHE1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21275"/>
            <a:ext cx="107632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15524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233988"/>
            <a:ext cx="2376487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k11027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949325"/>
            <a:ext cx="143986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k141291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836613"/>
            <a:ext cx="14351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2" name="Subtítulo 10"/>
          <p:cNvSpPr txBox="1">
            <a:spLocks/>
          </p:cNvSpPr>
          <p:nvPr/>
        </p:nvSpPr>
        <p:spPr bwMode="auto">
          <a:xfrm>
            <a:off x="395288" y="188913"/>
            <a:ext cx="8569325" cy="1079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charset="0"/>
              <a:buNone/>
            </a:pPr>
            <a:r>
              <a:rPr lang="pt-BR" sz="3600" b="1">
                <a:solidFill>
                  <a:srgbClr val="0000FF"/>
                </a:solidFill>
              </a:rPr>
              <a:t>OTIMIZAÇÃO DA FERTILIDADE</a:t>
            </a:r>
            <a:endParaRPr lang="en-US" sz="3600" b="1">
              <a:solidFill>
                <a:srgbClr val="0000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8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Calibri" charset="0"/>
              </a:rPr>
              <a:t>Monitorização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alibri" charset="0"/>
              </a:rPr>
              <a:t>Ovulação</a:t>
            </a:r>
            <a:endParaRPr lang="en-US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pt-BR" dirty="0" smtClean="0"/>
              <a:t>Kits pico LH </a:t>
            </a:r>
          </a:p>
          <a:p>
            <a:pPr lvl="1">
              <a:lnSpc>
                <a:spcPct val="130000"/>
              </a:lnSpc>
              <a:defRPr/>
            </a:pPr>
            <a:r>
              <a:rPr lang="pt-BR" dirty="0" smtClean="0"/>
              <a:t>pode diminuir tempo até concepção</a:t>
            </a:r>
          </a:p>
          <a:p>
            <a:pPr lvl="1">
              <a:lnSpc>
                <a:spcPct val="130000"/>
              </a:lnSpc>
              <a:defRPr/>
            </a:pPr>
            <a:r>
              <a:rPr lang="pt-BR" dirty="0" smtClean="0"/>
              <a:t>falsos positivos 7% dos ciclos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endParaRPr lang="pt-BR" dirty="0" smtClean="0"/>
          </a:p>
          <a:p>
            <a:pPr>
              <a:lnSpc>
                <a:spcPct val="130000"/>
              </a:lnSpc>
              <a:defRPr/>
            </a:pPr>
            <a:r>
              <a:rPr lang="pt-BR" dirty="0" smtClean="0"/>
              <a:t>Muco cervical eficácia semelhante</a:t>
            </a:r>
          </a:p>
          <a:p>
            <a:pPr marL="0" indent="0">
              <a:lnSpc>
                <a:spcPct val="130000"/>
              </a:lnSpc>
              <a:buFont typeface="Arial" charset="0"/>
              <a:buNone/>
              <a:defRPr/>
            </a:pPr>
            <a:endParaRPr lang="pt-BR" dirty="0" smtClean="0"/>
          </a:p>
          <a:p>
            <a:pPr marL="0" indent="0" algn="ctr">
              <a:lnSpc>
                <a:spcPct val="130000"/>
              </a:lnSpc>
              <a:buFont typeface="Arial" charset="0"/>
              <a:buNone/>
              <a:defRPr/>
            </a:pPr>
            <a:r>
              <a:rPr lang="pt-BR" i="1" dirty="0" smtClean="0">
                <a:solidFill>
                  <a:srgbClr val="FF0000"/>
                </a:solidFill>
              </a:rPr>
              <a:t>Útil para casais com coitos infrequentes</a:t>
            </a:r>
            <a:endParaRPr lang="pt-B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Box 4"/>
          <p:cNvSpPr txBox="1">
            <a:spLocks noChangeArrowheads="1"/>
          </p:cNvSpPr>
          <p:nvPr/>
        </p:nvSpPr>
        <p:spPr bwMode="auto">
          <a:xfrm>
            <a:off x="1619250" y="2586320"/>
            <a:ext cx="4321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Scarpa et al, 2006; Stanford et al., 2002  </a:t>
            </a:r>
          </a:p>
        </p:txBody>
      </p:sp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56208"/>
            <a:ext cx="272415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15" name="Grupo 3"/>
          <p:cNvGrpSpPr>
            <a:grpSpLocks/>
          </p:cNvGrpSpPr>
          <p:nvPr/>
        </p:nvGrpSpPr>
        <p:grpSpPr bwMode="auto">
          <a:xfrm>
            <a:off x="4821238" y="2956208"/>
            <a:ext cx="2774950" cy="2422525"/>
            <a:chOff x="5572132" y="214290"/>
            <a:chExt cx="3357587" cy="3000396"/>
          </a:xfrm>
        </p:grpSpPr>
        <p:pic>
          <p:nvPicPr>
            <p:cNvPr id="115718" name="Picture 4" descr="US-monitorizaca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3" y="227139"/>
              <a:ext cx="3357586" cy="298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19" name="Retângulo 5"/>
            <p:cNvSpPr>
              <a:spLocks noChangeArrowheads="1"/>
            </p:cNvSpPr>
            <p:nvPr/>
          </p:nvSpPr>
          <p:spPr bwMode="auto">
            <a:xfrm>
              <a:off x="5572132" y="214290"/>
              <a:ext cx="71438" cy="30003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5720" name="Retângulo 6"/>
            <p:cNvSpPr>
              <a:spLocks noChangeArrowheads="1"/>
            </p:cNvSpPr>
            <p:nvPr/>
          </p:nvSpPr>
          <p:spPr bwMode="auto">
            <a:xfrm>
              <a:off x="8858280" y="214290"/>
              <a:ext cx="71438" cy="30003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5721" name="Retângulo 7"/>
            <p:cNvSpPr>
              <a:spLocks noChangeArrowheads="1"/>
            </p:cNvSpPr>
            <p:nvPr/>
          </p:nvSpPr>
          <p:spPr bwMode="auto">
            <a:xfrm>
              <a:off x="5572132" y="214290"/>
              <a:ext cx="3357586" cy="714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5722" name="Retângulo 8"/>
            <p:cNvSpPr>
              <a:spLocks noChangeArrowheads="1"/>
            </p:cNvSpPr>
            <p:nvPr/>
          </p:nvSpPr>
          <p:spPr bwMode="auto">
            <a:xfrm>
              <a:off x="5572132" y="3143248"/>
              <a:ext cx="3357586" cy="714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15723" name="Elipse 9"/>
            <p:cNvSpPr>
              <a:spLocks noChangeArrowheads="1"/>
            </p:cNvSpPr>
            <p:nvPr/>
          </p:nvSpPr>
          <p:spPr bwMode="auto">
            <a:xfrm>
              <a:off x="6786578" y="571480"/>
              <a:ext cx="1643074" cy="13573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71775" y="1865595"/>
            <a:ext cx="40322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8000"/>
                </a:solidFill>
                <a:latin typeface="+mj-lt"/>
              </a:rPr>
              <a:t>Monitorização</a:t>
            </a:r>
            <a:r>
              <a:rPr lang="en-US" sz="3200" dirty="0">
                <a:solidFill>
                  <a:srgbClr val="008000"/>
                </a:solidFill>
                <a:latin typeface="+mj-lt"/>
              </a:rPr>
              <a:t> US</a:t>
            </a:r>
            <a:endParaRPr lang="en-US" sz="32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0338" y="1160808"/>
            <a:ext cx="40322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8000"/>
                </a:solidFill>
                <a:latin typeface="+mj-lt"/>
              </a:rPr>
              <a:t>Kits </a:t>
            </a:r>
            <a:r>
              <a:rPr lang="en-US" sz="3200" dirty="0" err="1">
                <a:solidFill>
                  <a:srgbClr val="008000"/>
                </a:solidFill>
                <a:latin typeface="+mj-lt"/>
              </a:rPr>
              <a:t>urinários</a:t>
            </a:r>
            <a:r>
              <a:rPr lang="en-US" sz="3200" dirty="0">
                <a:solidFill>
                  <a:srgbClr val="008000"/>
                </a:solidFill>
                <a:latin typeface="+mj-lt"/>
              </a:rPr>
              <a:t> LH</a:t>
            </a:r>
            <a:endParaRPr lang="en-US" sz="32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5964" y="17808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Calibri" charset="0"/>
              </a:rPr>
              <a:t>Monitorização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alibri" charset="0"/>
              </a:rPr>
              <a:t>Ovulação</a:t>
            </a:r>
            <a:endParaRPr lang="en-US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5573096"/>
            <a:ext cx="8229600" cy="114300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V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álida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casais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que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querem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engravidar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e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precisam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se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programar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para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ter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a </a:t>
            </a:r>
            <a:r>
              <a:rPr lang="en-US" sz="2800" b="1" dirty="0" err="1" smtClean="0">
                <a:solidFill>
                  <a:srgbClr val="0000FF"/>
                </a:solidFill>
                <a:latin typeface="Calibri" charset="0"/>
              </a:rPr>
              <a:t>relação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 sexual</a:t>
            </a:r>
            <a:endParaRPr lang="en-US" sz="2800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9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210" y="2738700"/>
            <a:ext cx="866403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latin typeface="Arial"/>
                <a:cs typeface="Arial"/>
              </a:rPr>
              <a:t>Qual</a:t>
            </a:r>
            <a:r>
              <a:rPr lang="en-US" sz="2000" dirty="0">
                <a:latin typeface="Arial"/>
                <a:cs typeface="Arial"/>
              </a:rPr>
              <a:t> a </a:t>
            </a:r>
            <a:r>
              <a:rPr lang="en-US" sz="2000" dirty="0" err="1">
                <a:latin typeface="Arial"/>
                <a:cs typeface="Arial"/>
              </a:rPr>
              <a:t>melhor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conduta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neste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momento</a:t>
            </a:r>
            <a:r>
              <a:rPr lang="en-US" sz="2000" dirty="0">
                <a:latin typeface="Arial"/>
                <a:cs typeface="Arial"/>
              </a:rPr>
              <a:t>?</a:t>
            </a:r>
          </a:p>
          <a:p>
            <a:pPr marL="342900" indent="-342900" algn="just">
              <a:lnSpc>
                <a:spcPct val="130000"/>
              </a:lnSpc>
              <a:buFont typeface="Wingdings" charset="2"/>
              <a:buChar char="Ø"/>
            </a:pPr>
            <a:r>
              <a:rPr lang="en-US" sz="2000" dirty="0" smtClean="0"/>
              <a:t>DEVEMOS ORIENTAR AO CASAL COMO MAXIMIZAR O POTENCIAL REPRODUTIVO</a:t>
            </a:r>
          </a:p>
          <a:p>
            <a:pPr marL="342900" indent="-342900" algn="just">
              <a:lnSpc>
                <a:spcPct val="130000"/>
              </a:lnSpc>
              <a:buFont typeface="Wingdings" charset="2"/>
              <a:buChar char="Ø"/>
            </a:pPr>
            <a:r>
              <a:rPr lang="en-US" sz="2000" dirty="0" smtClean="0"/>
              <a:t>DEVEMOS ESCLARECER AO CASAL QUE A FECUNDIDA HUMANA </a:t>
            </a:r>
            <a:r>
              <a:rPr lang="en-US" sz="2000" dirty="0" err="1" smtClean="0"/>
              <a:t>É</a:t>
            </a:r>
            <a:r>
              <a:rPr lang="en-US" sz="2000" dirty="0" smtClean="0"/>
              <a:t> RELATIVAMENTE BAIXA E MOSTRAR UM GRÁFICO DE TAXA DE GESTAÇÃO ACUMULADA POR TEMPO DE TENTATIVA</a:t>
            </a:r>
          </a:p>
          <a:p>
            <a:pPr marL="342900" indent="-342900" algn="just">
              <a:lnSpc>
                <a:spcPct val="130000"/>
              </a:lnSpc>
              <a:buFont typeface="Wingdings" charset="2"/>
              <a:buChar char="Ø"/>
            </a:pPr>
            <a:r>
              <a:rPr lang="en-US" sz="2000" dirty="0" smtClean="0"/>
              <a:t>DEVEMOS ELIMINAR MITOS E TABUS RELACIONADOS A PRÁTICA REPRODUTIVA E CHANCE DE CONCEPÇÃO</a:t>
            </a:r>
            <a:endParaRPr lang="en-US" sz="2000" dirty="0"/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305210" y="321983"/>
            <a:ext cx="8569325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BR" sz="1800" dirty="0"/>
              <a:t>Paciente de 29 anos, </a:t>
            </a:r>
            <a:r>
              <a:rPr lang="pt-BR" sz="1800" dirty="0" err="1" smtClean="0"/>
              <a:t>nuligesta</a:t>
            </a:r>
            <a:r>
              <a:rPr lang="pt-BR" sz="1800" dirty="0" smtClean="0"/>
              <a:t>, </a:t>
            </a:r>
            <a:r>
              <a:rPr lang="pt-BR" sz="1800" dirty="0"/>
              <a:t>procura atendimento médico em virtude do desejo de gravidez. </a:t>
            </a:r>
            <a:r>
              <a:rPr lang="pt-BR" sz="1800" dirty="0" smtClean="0"/>
              <a:t>Atividade </a:t>
            </a:r>
            <a:r>
              <a:rPr lang="pt-BR" sz="1800" dirty="0"/>
              <a:t>sexual cerca de 2 a 3 vezes por semana, sem uso de métodos contraceptivos há </a:t>
            </a:r>
            <a:r>
              <a:rPr lang="pt-BR" sz="1800" dirty="0" smtClean="0"/>
              <a:t>7 </a:t>
            </a:r>
            <a:r>
              <a:rPr lang="pt-BR" sz="1800" dirty="0"/>
              <a:t>meses, sem sucesso em engravidar. </a:t>
            </a:r>
            <a:r>
              <a:rPr lang="pt-BR" sz="1800" dirty="0" smtClean="0"/>
              <a:t>Mantendo ciclos </a:t>
            </a:r>
            <a:r>
              <a:rPr lang="pt-BR" sz="1800" dirty="0"/>
              <a:t>menstruais </a:t>
            </a:r>
            <a:r>
              <a:rPr lang="pt-BR" sz="1800" dirty="0" smtClean="0"/>
              <a:t>regulares e </a:t>
            </a:r>
            <a:r>
              <a:rPr lang="pt-BR" sz="1800" dirty="0" err="1" smtClean="0"/>
              <a:t>dismenorréia</a:t>
            </a:r>
            <a:r>
              <a:rPr lang="pt-BR" sz="1800" dirty="0" smtClean="0"/>
              <a:t> </a:t>
            </a:r>
            <a:r>
              <a:rPr lang="pt-BR" sz="1800" dirty="0"/>
              <a:t>leve no segundo dia do ciclo. </a:t>
            </a:r>
            <a:endParaRPr lang="pt-BR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5209" y="1598801"/>
            <a:ext cx="8569326" cy="64633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/>
                <a:cs typeface="Arial"/>
              </a:rPr>
              <a:t>Esposo</a:t>
            </a:r>
            <a:r>
              <a:rPr lang="en-US" dirty="0">
                <a:latin typeface="Arial"/>
                <a:cs typeface="Arial"/>
              </a:rPr>
              <a:t> de 31 </a:t>
            </a:r>
            <a:r>
              <a:rPr lang="en-US" dirty="0" err="1">
                <a:latin typeface="Arial"/>
                <a:cs typeface="Arial"/>
              </a:rPr>
              <a:t>anos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saudável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antecedentes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importantes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uso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medicações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filhos</a:t>
            </a:r>
            <a:r>
              <a:rPr lang="en-US" dirty="0">
                <a:latin typeface="Arial"/>
                <a:cs typeface="Arial"/>
              </a:rPr>
              <a:t> de outro </a:t>
            </a:r>
            <a:r>
              <a:rPr lang="en-US" dirty="0" err="1">
                <a:latin typeface="Arial"/>
                <a:cs typeface="Arial"/>
              </a:rPr>
              <a:t>relacionamento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210" y="3987066"/>
            <a:ext cx="8664033" cy="12207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0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4640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TextBox 7"/>
          <p:cNvSpPr txBox="1">
            <a:spLocks noChangeArrowheads="1"/>
          </p:cNvSpPr>
          <p:nvPr/>
        </p:nvSpPr>
        <p:spPr bwMode="auto">
          <a:xfrm>
            <a:off x="1331913" y="6154738"/>
            <a:ext cx="2778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Stanford &amp; Dunson, 2007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5600" y="6372225"/>
            <a:ext cx="3744913" cy="36988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0" lvl="4" fontAlgn="auto">
              <a:spcBef>
                <a:spcPct val="20000"/>
              </a:spcBef>
              <a:spcAft>
                <a:spcPts val="0"/>
              </a:spcAft>
              <a:buClr>
                <a:srgbClr val="E8B54D"/>
              </a:buClr>
              <a:defRPr/>
            </a:pPr>
            <a:r>
              <a:rPr lang="pt-BR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Gnoth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et al. Hum </a:t>
            </a:r>
            <a:r>
              <a:rPr lang="pt-BR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Reprod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2003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36763"/>
            <a:ext cx="4022725" cy="440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5076825" y="908050"/>
            <a:ext cx="4032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8000"/>
                </a:solidFill>
                <a:latin typeface="Calibri" charset="0"/>
              </a:rPr>
              <a:t>Taxa Cumulativa de Gravidez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Calibri" charset="0"/>
              </a:rPr>
              <a:t>9 meses</a:t>
            </a:r>
          </a:p>
        </p:txBody>
      </p:sp>
      <p:sp>
        <p:nvSpPr>
          <p:cNvPr id="116742" name="Title 1"/>
          <p:cNvSpPr txBox="1">
            <a:spLocks/>
          </p:cNvSpPr>
          <p:nvPr/>
        </p:nvSpPr>
        <p:spPr bwMode="auto">
          <a:xfrm>
            <a:off x="827088" y="1196975"/>
            <a:ext cx="3600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008000"/>
                </a:solidFill>
                <a:latin typeface="Calibri" charset="0"/>
              </a:rPr>
              <a:t>Probabilidade Gravidez </a:t>
            </a:r>
          </a:p>
          <a:p>
            <a:pPr algn="ctr"/>
            <a:r>
              <a:rPr lang="en-US" b="1">
                <a:solidFill>
                  <a:srgbClr val="008000"/>
                </a:solidFill>
                <a:latin typeface="Calibri" charset="0"/>
              </a:rPr>
              <a:t>Dia ciclo e idade</a:t>
            </a:r>
          </a:p>
        </p:txBody>
      </p:sp>
      <p:sp>
        <p:nvSpPr>
          <p:cNvPr id="116743" name="Title 1"/>
          <p:cNvSpPr>
            <a:spLocks noGrp="1"/>
          </p:cNvSpPr>
          <p:nvPr>
            <p:ph type="title"/>
          </p:nvPr>
        </p:nvSpPr>
        <p:spPr>
          <a:xfrm>
            <a:off x="179388" y="130175"/>
            <a:ext cx="8785225" cy="92233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00FF"/>
                </a:solidFill>
                <a:latin typeface="Arial" charset="0"/>
              </a:rPr>
              <a:t>Orientações sobre fertilidade humana</a:t>
            </a:r>
          </a:p>
        </p:txBody>
      </p:sp>
      <p:sp>
        <p:nvSpPr>
          <p:cNvPr id="2" name="Up Arrow 1"/>
          <p:cNvSpPr/>
          <p:nvPr/>
        </p:nvSpPr>
        <p:spPr>
          <a:xfrm>
            <a:off x="8181606" y="3386545"/>
            <a:ext cx="226446" cy="248084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435600" y="3317633"/>
            <a:ext cx="2893686" cy="68912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39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210" y="2738700"/>
            <a:ext cx="866403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latin typeface="Arial"/>
                <a:cs typeface="Arial"/>
              </a:rPr>
              <a:t>Qual</a:t>
            </a:r>
            <a:r>
              <a:rPr lang="en-US" sz="2000" dirty="0">
                <a:latin typeface="Arial"/>
                <a:cs typeface="Arial"/>
              </a:rPr>
              <a:t> a </a:t>
            </a:r>
            <a:r>
              <a:rPr lang="en-US" sz="2000" dirty="0" err="1">
                <a:latin typeface="Arial"/>
                <a:cs typeface="Arial"/>
              </a:rPr>
              <a:t>melhor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conduta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neste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momento</a:t>
            </a:r>
            <a:r>
              <a:rPr lang="en-US" sz="2000" dirty="0">
                <a:latin typeface="Arial"/>
                <a:cs typeface="Arial"/>
              </a:rPr>
              <a:t>?</a:t>
            </a:r>
          </a:p>
          <a:p>
            <a:pPr marL="342900" indent="-342900" algn="just">
              <a:lnSpc>
                <a:spcPct val="130000"/>
              </a:lnSpc>
              <a:buFont typeface="Wingdings" charset="2"/>
              <a:buChar char="Ø"/>
            </a:pPr>
            <a:r>
              <a:rPr lang="en-US" sz="2000" dirty="0" smtClean="0"/>
              <a:t>DEVEMOS ORIENTAR AO CASAL COMO MAXIMIZAR O POTENCIAL REPRODUTIVO</a:t>
            </a:r>
          </a:p>
          <a:p>
            <a:pPr marL="342900" indent="-342900" algn="just">
              <a:lnSpc>
                <a:spcPct val="130000"/>
              </a:lnSpc>
              <a:buFont typeface="Wingdings" charset="2"/>
              <a:buChar char="Ø"/>
            </a:pPr>
            <a:r>
              <a:rPr lang="en-US" sz="2000" dirty="0" smtClean="0"/>
              <a:t>DEVEMOS ESCLARECER AO CASAL QUE A FECUNDIDA HUMANA </a:t>
            </a:r>
            <a:r>
              <a:rPr lang="en-US" sz="2000" dirty="0" err="1" smtClean="0"/>
              <a:t>É</a:t>
            </a:r>
            <a:r>
              <a:rPr lang="en-US" sz="2000" dirty="0" smtClean="0"/>
              <a:t> RELATIVAMENTE BAIXA E MOSTRAR UM GRÁFICO DE TAXA DE GESTAÇÃO ACUMULADA POR TEMPO DE TENTATIVA</a:t>
            </a:r>
          </a:p>
          <a:p>
            <a:pPr marL="342900" indent="-342900" algn="just">
              <a:lnSpc>
                <a:spcPct val="130000"/>
              </a:lnSpc>
              <a:buFont typeface="Wingdings" charset="2"/>
              <a:buChar char="Ø"/>
            </a:pPr>
            <a:r>
              <a:rPr lang="en-US" sz="2000" dirty="0" smtClean="0"/>
              <a:t>DEVEMOS ELIMINAR MITOS E TABUS RELACIONADOS A PRÁTICA REPRODUTIVA E CHANCE DE CONCEPÇÃO</a:t>
            </a:r>
            <a:endParaRPr lang="en-US" sz="2000" dirty="0"/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305210" y="321983"/>
            <a:ext cx="8569325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pt-BR" sz="1800" dirty="0"/>
              <a:t>Paciente de 29 anos, </a:t>
            </a:r>
            <a:r>
              <a:rPr lang="pt-BR" sz="1800" dirty="0" err="1" smtClean="0"/>
              <a:t>nuligesta</a:t>
            </a:r>
            <a:r>
              <a:rPr lang="pt-BR" sz="1800" dirty="0" smtClean="0"/>
              <a:t>, </a:t>
            </a:r>
            <a:r>
              <a:rPr lang="pt-BR" sz="1800" dirty="0"/>
              <a:t>procura atendimento médico em virtude do desejo de gravidez. </a:t>
            </a:r>
            <a:r>
              <a:rPr lang="pt-BR" sz="1800" dirty="0" smtClean="0"/>
              <a:t>Atividade </a:t>
            </a:r>
            <a:r>
              <a:rPr lang="pt-BR" sz="1800" dirty="0"/>
              <a:t>sexual cerca de 2 a 3 vezes por semana, sem uso de métodos contraceptivos há </a:t>
            </a:r>
            <a:r>
              <a:rPr lang="pt-BR" sz="1800" dirty="0" smtClean="0"/>
              <a:t>7 </a:t>
            </a:r>
            <a:r>
              <a:rPr lang="pt-BR" sz="1800" dirty="0"/>
              <a:t>meses, sem sucesso em engravidar. </a:t>
            </a:r>
            <a:r>
              <a:rPr lang="pt-BR" sz="1800" dirty="0" smtClean="0"/>
              <a:t>Mantendo ciclos </a:t>
            </a:r>
            <a:r>
              <a:rPr lang="pt-BR" sz="1800" dirty="0"/>
              <a:t>menstruais </a:t>
            </a:r>
            <a:r>
              <a:rPr lang="pt-BR" sz="1800" dirty="0" smtClean="0"/>
              <a:t>regulares e </a:t>
            </a:r>
            <a:r>
              <a:rPr lang="pt-BR" sz="1800" dirty="0" err="1" smtClean="0"/>
              <a:t>dismenorréia</a:t>
            </a:r>
            <a:r>
              <a:rPr lang="pt-BR" sz="1800" dirty="0" smtClean="0"/>
              <a:t> </a:t>
            </a:r>
            <a:r>
              <a:rPr lang="pt-BR" sz="1800" dirty="0"/>
              <a:t>leve no segundo dia do ciclo. </a:t>
            </a:r>
            <a:endParaRPr lang="pt-BR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5209" y="1598801"/>
            <a:ext cx="8569326" cy="64633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/>
                <a:cs typeface="Arial"/>
              </a:rPr>
              <a:t>Esposo</a:t>
            </a:r>
            <a:r>
              <a:rPr lang="en-US" dirty="0">
                <a:latin typeface="Arial"/>
                <a:cs typeface="Arial"/>
              </a:rPr>
              <a:t> de 31 </a:t>
            </a:r>
            <a:r>
              <a:rPr lang="en-US" dirty="0" err="1">
                <a:latin typeface="Arial"/>
                <a:cs typeface="Arial"/>
              </a:rPr>
              <a:t>anos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saudável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antecedentes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importantes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uso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medicações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filhos</a:t>
            </a:r>
            <a:r>
              <a:rPr lang="en-US" dirty="0">
                <a:latin typeface="Arial"/>
                <a:cs typeface="Arial"/>
              </a:rPr>
              <a:t> de outro </a:t>
            </a:r>
            <a:r>
              <a:rPr lang="en-US" dirty="0" err="1">
                <a:latin typeface="Arial"/>
                <a:cs typeface="Arial"/>
              </a:rPr>
              <a:t>relacionamento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210" y="5178278"/>
            <a:ext cx="8664033" cy="12207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8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36625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Calibri" charset="0"/>
              </a:rPr>
              <a:t>Práticas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alibri" charset="0"/>
              </a:rPr>
              <a:t>Coitais</a:t>
            </a:r>
            <a:endParaRPr lang="en-US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7" y="1052513"/>
            <a:ext cx="8630485" cy="54721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  <a:defRPr/>
            </a:pPr>
            <a:r>
              <a:rPr lang="en-US" dirty="0" err="1" smtClean="0"/>
              <a:t>Posição</a:t>
            </a:r>
            <a:r>
              <a:rPr lang="en-US" dirty="0" smtClean="0"/>
              <a:t> </a:t>
            </a:r>
            <a:r>
              <a:rPr lang="en-US" dirty="0" err="1" smtClean="0"/>
              <a:t>supina</a:t>
            </a:r>
            <a:r>
              <a:rPr lang="en-US" dirty="0" smtClean="0"/>
              <a:t>  </a:t>
            </a:r>
            <a:r>
              <a:rPr lang="en-US" dirty="0" err="1" smtClean="0"/>
              <a:t>melhor</a:t>
            </a:r>
            <a:r>
              <a:rPr lang="en-US" dirty="0" smtClean="0"/>
              <a:t>  - </a:t>
            </a:r>
            <a:r>
              <a:rPr lang="en-US" dirty="0" smtClean="0"/>
              <a:t>SEM FUNDAMENTO!</a:t>
            </a:r>
            <a:endParaRPr lang="en-US" dirty="0" smtClean="0"/>
          </a:p>
          <a:p>
            <a:pPr>
              <a:lnSpc>
                <a:spcPct val="130000"/>
              </a:lnSpc>
              <a:defRPr/>
            </a:pPr>
            <a:r>
              <a:rPr lang="en-US" dirty="0" err="1"/>
              <a:t>Partículas</a:t>
            </a:r>
            <a:r>
              <a:rPr lang="en-US" dirty="0"/>
              <a:t> </a:t>
            </a:r>
            <a:r>
              <a:rPr lang="en-US" dirty="0" err="1"/>
              <a:t>marcadas</a:t>
            </a:r>
            <a:r>
              <a:rPr lang="en-US" dirty="0"/>
              <a:t>           </a:t>
            </a:r>
            <a:r>
              <a:rPr lang="en-US" dirty="0" err="1"/>
              <a:t>atingem</a:t>
            </a:r>
            <a:r>
              <a:rPr lang="en-US" dirty="0"/>
              <a:t> </a:t>
            </a:r>
            <a:r>
              <a:rPr lang="en-US" dirty="0" err="1" smtClean="0"/>
              <a:t>trompa</a:t>
            </a:r>
            <a:r>
              <a:rPr lang="en-US" dirty="0" smtClean="0"/>
              <a:t> no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/>
              <a:t>folículo</a:t>
            </a:r>
            <a:r>
              <a:rPr lang="en-US" dirty="0"/>
              <a:t> </a:t>
            </a:r>
            <a:r>
              <a:rPr lang="en-US" dirty="0" err="1"/>
              <a:t>dominante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2 </a:t>
            </a:r>
            <a:r>
              <a:rPr lang="en-US" dirty="0" err="1" smtClean="0"/>
              <a:t>minutos</a:t>
            </a:r>
            <a:r>
              <a:rPr lang="en-US" dirty="0" smtClean="0"/>
              <a:t>           N</a:t>
            </a:r>
            <a:r>
              <a:rPr lang="en-US" dirty="0" smtClean="0"/>
              <a:t>ÃO PRECISA FICAR DEITADA DEPOIS DA RELAÇÃO SEXUAL</a:t>
            </a:r>
            <a:endParaRPr lang="en-US" dirty="0" smtClean="0"/>
          </a:p>
          <a:p>
            <a:pPr>
              <a:lnSpc>
                <a:spcPct val="130000"/>
              </a:lnSpc>
              <a:defRPr/>
            </a:pPr>
            <a:r>
              <a:rPr lang="en-US" dirty="0" smtClean="0"/>
              <a:t>N</a:t>
            </a:r>
            <a:r>
              <a:rPr lang="en-US" dirty="0" smtClean="0"/>
              <a:t>ÃO HÁ RELAÇÃO COMPROVADA ENTRE </a:t>
            </a:r>
            <a:r>
              <a:rPr lang="en-US" dirty="0" smtClean="0"/>
              <a:t>ORGASMO E CHANCE DE ENGRAVIDAR</a:t>
            </a:r>
            <a:endParaRPr lang="en-US" dirty="0" smtClean="0"/>
          </a:p>
          <a:p>
            <a:pPr>
              <a:lnSpc>
                <a:spcPct val="130000"/>
              </a:lnSpc>
              <a:defRPr/>
            </a:pPr>
            <a:r>
              <a:rPr lang="en-US" dirty="0"/>
              <a:t>NÃO HÁ RELAÇÃO COMPROVADA ENTRE </a:t>
            </a:r>
            <a:r>
              <a:rPr lang="en-US" dirty="0" smtClean="0"/>
              <a:t>ENTRE PR</a:t>
            </a:r>
            <a:r>
              <a:rPr lang="en-US" dirty="0" smtClean="0"/>
              <a:t>ÁTICA COITAL E SEXO DO RECÉM NASCIDO</a:t>
            </a:r>
            <a:endParaRPr lang="en-US" dirty="0" smtClean="0"/>
          </a:p>
          <a:p>
            <a:pPr>
              <a:lnSpc>
                <a:spcPct val="130000"/>
              </a:lnSpc>
              <a:defRPr/>
            </a:pPr>
            <a:endParaRPr lang="en-US" dirty="0" smtClean="0"/>
          </a:p>
          <a:p>
            <a:pPr>
              <a:lnSpc>
                <a:spcPct val="130000"/>
              </a:lnSpc>
              <a:defRPr/>
            </a:pPr>
            <a:r>
              <a:rPr lang="en-US" dirty="0" err="1" smtClean="0"/>
              <a:t>Lubrificantes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diminuir</a:t>
            </a:r>
            <a:r>
              <a:rPr lang="en-US" dirty="0" smtClean="0"/>
              <a:t> </a:t>
            </a:r>
            <a:r>
              <a:rPr lang="en-US" dirty="0" err="1" smtClean="0"/>
              <a:t>parâmetros</a:t>
            </a:r>
            <a:r>
              <a:rPr lang="en-US" dirty="0" smtClean="0"/>
              <a:t> </a:t>
            </a:r>
            <a:r>
              <a:rPr lang="en-US" dirty="0" err="1" smtClean="0"/>
              <a:t>seminais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Astroglide</a:t>
            </a:r>
            <a:r>
              <a:rPr lang="en-US" dirty="0" smtClean="0"/>
              <a:t>® e KY </a:t>
            </a:r>
            <a:r>
              <a:rPr lang="en-US" dirty="0"/>
              <a:t>Touch</a:t>
            </a:r>
            <a:r>
              <a:rPr lang="en-US" dirty="0" smtClean="0"/>
              <a:t>®)</a:t>
            </a:r>
          </a:p>
          <a:p>
            <a:pPr>
              <a:lnSpc>
                <a:spcPct val="130000"/>
              </a:lnSpc>
              <a:defRPr/>
            </a:pPr>
            <a:r>
              <a:rPr lang="en-US" dirty="0" err="1" smtClean="0"/>
              <a:t>Lubrificação</a:t>
            </a:r>
            <a:r>
              <a:rPr lang="en-US" dirty="0" smtClean="0"/>
              <a:t>           </a:t>
            </a:r>
            <a:r>
              <a:rPr lang="en-US" dirty="0" err="1" smtClean="0"/>
              <a:t>óleo</a:t>
            </a:r>
            <a:r>
              <a:rPr lang="en-US" dirty="0" smtClean="0"/>
              <a:t> de canola, </a:t>
            </a:r>
            <a:r>
              <a:rPr lang="en-US" dirty="0" err="1" smtClean="0"/>
              <a:t>óleo</a:t>
            </a:r>
            <a:r>
              <a:rPr lang="en-US" dirty="0" smtClean="0"/>
              <a:t> mineral  e com </a:t>
            </a:r>
            <a:r>
              <a:rPr lang="en-US" dirty="0" err="1" smtClean="0"/>
              <a:t>hidroxietil</a:t>
            </a:r>
            <a:r>
              <a:rPr lang="en-US" dirty="0" smtClean="0"/>
              <a:t> </a:t>
            </a:r>
            <a:r>
              <a:rPr lang="en-US" dirty="0" err="1" smtClean="0"/>
              <a:t>celulose</a:t>
            </a:r>
            <a:r>
              <a:rPr lang="en-US" dirty="0" smtClean="0"/>
              <a:t> ( </a:t>
            </a:r>
            <a:r>
              <a:rPr lang="en-US" dirty="0" err="1" smtClean="0"/>
              <a:t>Filax</a:t>
            </a:r>
            <a:r>
              <a:rPr lang="en-US" dirty="0" smtClean="0"/>
              <a:t> Gel)             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efeitos</a:t>
            </a:r>
            <a:r>
              <a:rPr lang="en-US" dirty="0" smtClean="0"/>
              <a:t> </a:t>
            </a:r>
            <a:r>
              <a:rPr lang="en-US" dirty="0" err="1" smtClean="0"/>
              <a:t>deletérios</a:t>
            </a:r>
            <a:r>
              <a:rPr lang="en-US" dirty="0" smtClean="0"/>
              <a:t> </a:t>
            </a:r>
            <a:r>
              <a:rPr lang="en-US" dirty="0" err="1" smtClean="0"/>
              <a:t>par</a:t>
            </a:r>
            <a:r>
              <a:rPr lang="en-US" dirty="0" err="1" smtClean="0"/>
              <a:t>âmetros</a:t>
            </a:r>
            <a:r>
              <a:rPr lang="en-US" dirty="0" smtClean="0"/>
              <a:t> </a:t>
            </a:r>
            <a:r>
              <a:rPr lang="en-US" dirty="0" err="1" smtClean="0"/>
              <a:t>seminais</a:t>
            </a:r>
            <a:endParaRPr lang="en-US" dirty="0" smtClean="0"/>
          </a:p>
          <a:p>
            <a:pPr>
              <a:lnSpc>
                <a:spcPct val="130000"/>
              </a:lnSpc>
              <a:defRPr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949508" y="2007225"/>
            <a:ext cx="503237" cy="2159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214639" y="1658655"/>
            <a:ext cx="503237" cy="2159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304256" y="5697538"/>
            <a:ext cx="503238" cy="2159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214639" y="6092004"/>
            <a:ext cx="504825" cy="2159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9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aixaDeTexto 5"/>
          <p:cNvSpPr txBox="1">
            <a:spLocks noChangeArrowheads="1"/>
          </p:cNvSpPr>
          <p:nvPr/>
        </p:nvSpPr>
        <p:spPr bwMode="auto">
          <a:xfrm>
            <a:off x="323850" y="922489"/>
            <a:ext cx="8569325" cy="293003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pt-BR" dirty="0" smtClean="0"/>
              <a:t>Casal volta ao servi</a:t>
            </a:r>
            <a:r>
              <a:rPr lang="pt-BR" dirty="0" smtClean="0"/>
              <a:t>ço de saúde. </a:t>
            </a:r>
            <a:r>
              <a:rPr lang="pt-BR" dirty="0" smtClean="0"/>
              <a:t>Paciente </a:t>
            </a:r>
            <a:r>
              <a:rPr lang="pt-BR" dirty="0"/>
              <a:t>de 29 anos, </a:t>
            </a:r>
            <a:r>
              <a:rPr lang="pt-BR" dirty="0" err="1" smtClean="0"/>
              <a:t>nuligesta</a:t>
            </a:r>
            <a:r>
              <a:rPr lang="pt-BR" dirty="0" smtClean="0"/>
              <a:t>, mant</a:t>
            </a:r>
            <a:r>
              <a:rPr lang="pt-BR" dirty="0" smtClean="0"/>
              <a:t>ém </a:t>
            </a:r>
            <a:r>
              <a:rPr lang="pt-BR" dirty="0" smtClean="0"/>
              <a:t>desejo </a:t>
            </a:r>
            <a:r>
              <a:rPr lang="pt-BR" dirty="0"/>
              <a:t>de gravidez. </a:t>
            </a:r>
            <a:r>
              <a:rPr lang="pt-BR" dirty="0" smtClean="0"/>
              <a:t>Mant</a:t>
            </a:r>
            <a:r>
              <a:rPr lang="pt-BR" dirty="0" smtClean="0"/>
              <a:t>ém a</a:t>
            </a:r>
            <a:r>
              <a:rPr lang="pt-BR" dirty="0" smtClean="0"/>
              <a:t>tividade </a:t>
            </a:r>
            <a:r>
              <a:rPr lang="pt-BR" dirty="0"/>
              <a:t>sexual cerca de </a:t>
            </a:r>
            <a:r>
              <a:rPr lang="pt-BR" dirty="0" smtClean="0"/>
              <a:t>3 </a:t>
            </a:r>
            <a:r>
              <a:rPr lang="pt-BR" dirty="0"/>
              <a:t>a </a:t>
            </a:r>
            <a:r>
              <a:rPr lang="pt-BR" dirty="0" smtClean="0"/>
              <a:t>4 </a:t>
            </a:r>
            <a:r>
              <a:rPr lang="pt-BR" dirty="0"/>
              <a:t>vezes por </a:t>
            </a:r>
            <a:r>
              <a:rPr lang="pt-BR" dirty="0" smtClean="0"/>
              <a:t>semana no per</a:t>
            </a:r>
            <a:r>
              <a:rPr lang="pt-BR" dirty="0" smtClean="0"/>
              <a:t>íodo fértil</a:t>
            </a:r>
            <a:r>
              <a:rPr lang="pt-BR" dirty="0" smtClean="0"/>
              <a:t>, </a:t>
            </a:r>
            <a:r>
              <a:rPr lang="pt-BR" dirty="0"/>
              <a:t>sem uso de métodos contraceptivos há </a:t>
            </a:r>
            <a:r>
              <a:rPr lang="pt-BR" dirty="0" smtClean="0"/>
              <a:t>13 </a:t>
            </a:r>
            <a:r>
              <a:rPr lang="pt-BR" dirty="0"/>
              <a:t>meses, sem </a:t>
            </a:r>
            <a:r>
              <a:rPr lang="pt-BR" dirty="0" smtClean="0"/>
              <a:t>sucesso. Mant</a:t>
            </a:r>
            <a:r>
              <a:rPr lang="pt-BR" dirty="0" smtClean="0"/>
              <a:t>ém c</a:t>
            </a:r>
            <a:r>
              <a:rPr lang="pt-BR" dirty="0" smtClean="0"/>
              <a:t>iclos </a:t>
            </a:r>
            <a:r>
              <a:rPr lang="pt-BR" dirty="0"/>
              <a:t>menstruais </a:t>
            </a:r>
            <a:r>
              <a:rPr lang="pt-BR" dirty="0" smtClean="0"/>
              <a:t>regulares e </a:t>
            </a:r>
            <a:r>
              <a:rPr lang="pt-BR" dirty="0" err="1" smtClean="0"/>
              <a:t>dismenorréia</a:t>
            </a:r>
            <a:r>
              <a:rPr lang="pt-BR" dirty="0" smtClean="0"/>
              <a:t> </a:t>
            </a:r>
            <a:r>
              <a:rPr lang="pt-BR" dirty="0"/>
              <a:t>leve no segundo dia do ciclo. Antecedentes pessoais, ginecológicos e familiares: </a:t>
            </a:r>
            <a:r>
              <a:rPr lang="pt-BR" dirty="0" err="1"/>
              <a:t>ndn</a:t>
            </a:r>
            <a:r>
              <a:rPr lang="pt-BR" dirty="0"/>
              <a:t>.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268702" y="145790"/>
            <a:ext cx="227982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Caso</a:t>
            </a:r>
            <a:r>
              <a:rPr lang="en-US" sz="2400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Cl</a:t>
            </a:r>
            <a:r>
              <a:rPr lang="pt-BR" sz="2400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ínico</a:t>
            </a:r>
            <a:r>
              <a:rPr lang="pt-BR" sz="2400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1</a:t>
            </a:r>
            <a:endParaRPr lang="en-US" sz="2400" dirty="0">
              <a:solidFill>
                <a:srgbClr val="0000FF"/>
              </a:solidFill>
              <a:latin typeface="Comic Sans MS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2" y="5266865"/>
            <a:ext cx="8569325" cy="9664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err="1" smtClean="0">
                <a:latin typeface="Arial"/>
                <a:cs typeface="Arial"/>
              </a:rPr>
              <a:t>Pergunta</a:t>
            </a:r>
            <a:r>
              <a:rPr lang="en-US" sz="2400" dirty="0" smtClean="0">
                <a:latin typeface="Arial"/>
                <a:cs typeface="Arial"/>
              </a:rPr>
              <a:t>-se: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dirty="0" err="1" smtClean="0">
                <a:latin typeface="Arial"/>
                <a:cs typeface="Arial"/>
              </a:rPr>
              <a:t>Qual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deve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sua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conduta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neste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momento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1" y="4146529"/>
            <a:ext cx="8569326" cy="89870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 err="1">
                <a:latin typeface="Arial"/>
                <a:cs typeface="Arial"/>
              </a:rPr>
              <a:t>Esposo</a:t>
            </a:r>
            <a:r>
              <a:rPr lang="en-US" sz="2400" dirty="0">
                <a:latin typeface="Arial"/>
                <a:cs typeface="Arial"/>
              </a:rPr>
              <a:t> de 31 </a:t>
            </a:r>
            <a:r>
              <a:rPr lang="en-US" sz="2400" dirty="0" err="1">
                <a:latin typeface="Arial"/>
                <a:cs typeface="Arial"/>
              </a:rPr>
              <a:t>anos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saudável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sem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antecedentes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importantes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uso</a:t>
            </a:r>
            <a:r>
              <a:rPr lang="en-US" sz="2400" dirty="0">
                <a:latin typeface="Arial"/>
                <a:cs typeface="Arial"/>
              </a:rPr>
              <a:t> de </a:t>
            </a:r>
            <a:r>
              <a:rPr lang="en-US" sz="2400" dirty="0" err="1">
                <a:latin typeface="Arial"/>
                <a:cs typeface="Arial"/>
              </a:rPr>
              <a:t>medicações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sem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filhos</a:t>
            </a:r>
            <a:r>
              <a:rPr lang="en-US" sz="2400" dirty="0">
                <a:latin typeface="Arial"/>
                <a:cs typeface="Arial"/>
              </a:rPr>
              <a:t> de outro </a:t>
            </a:r>
            <a:r>
              <a:rPr lang="en-US" sz="2400" dirty="0" err="1">
                <a:latin typeface="Arial"/>
                <a:cs typeface="Arial"/>
              </a:rPr>
              <a:t>relacionamento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87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aixaDeTexto 5"/>
          <p:cNvSpPr txBox="1">
            <a:spLocks noChangeArrowheads="1"/>
          </p:cNvSpPr>
          <p:nvPr/>
        </p:nvSpPr>
        <p:spPr bwMode="auto">
          <a:xfrm>
            <a:off x="323850" y="863425"/>
            <a:ext cx="8569325" cy="390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dirty="0"/>
              <a:t>Paciente de 29 anos, </a:t>
            </a:r>
            <a:r>
              <a:rPr lang="pt-BR" dirty="0" err="1" smtClean="0"/>
              <a:t>nuligesta</a:t>
            </a:r>
            <a:r>
              <a:rPr lang="pt-BR" dirty="0" smtClean="0"/>
              <a:t>, </a:t>
            </a:r>
            <a:r>
              <a:rPr lang="pt-BR" dirty="0"/>
              <a:t>procura atendimento médico em virtude do desejo de gravidez. 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dirty="0"/>
              <a:t>Atividade sexual cerca de 2 a 3 vezes por semana, sem uso de métodos contraceptivos há 7 meses, sem sucesso em engravidar. Ciclos menstruais regulares. </a:t>
            </a:r>
            <a:r>
              <a:rPr lang="pt-BR" dirty="0" err="1"/>
              <a:t>Dismenorréia</a:t>
            </a:r>
            <a:r>
              <a:rPr lang="pt-BR" dirty="0"/>
              <a:t> leve no segundo dia do ciclo. Antecedentes pessoais, ginecológicos e familiares: </a:t>
            </a:r>
            <a:r>
              <a:rPr lang="pt-BR" dirty="0" err="1"/>
              <a:t>ndn</a:t>
            </a:r>
            <a:r>
              <a:rPr lang="pt-BR" dirty="0"/>
              <a:t>.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396694" y="283620"/>
            <a:ext cx="227982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Caso</a:t>
            </a:r>
            <a:r>
              <a:rPr lang="en-US" sz="2400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Cl</a:t>
            </a:r>
            <a:r>
              <a:rPr lang="pt-BR" sz="2400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ínico</a:t>
            </a:r>
            <a:r>
              <a:rPr lang="pt-BR" sz="2400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1</a:t>
            </a:r>
            <a:endParaRPr lang="en-US" sz="2400" dirty="0">
              <a:solidFill>
                <a:srgbClr val="0000FF"/>
              </a:solidFill>
              <a:latin typeface="Comic Sans MS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5079817"/>
            <a:ext cx="8569325" cy="140961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Pergunta</a:t>
            </a:r>
            <a:r>
              <a:rPr lang="en-US" sz="2400" dirty="0" smtClean="0"/>
              <a:t>-se:</a:t>
            </a:r>
          </a:p>
          <a:p>
            <a:pPr algn="just">
              <a:lnSpc>
                <a:spcPct val="12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/>
              <a:t>Quais</a:t>
            </a:r>
            <a:r>
              <a:rPr lang="en-US" sz="2400" dirty="0" smtClean="0"/>
              <a:t> </a:t>
            </a:r>
            <a:r>
              <a:rPr lang="en-US" sz="2400" dirty="0" err="1" smtClean="0"/>
              <a:t>outras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</a:t>
            </a:r>
            <a:r>
              <a:rPr lang="en-US" sz="2400" dirty="0" err="1" smtClean="0"/>
              <a:t>ções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necessárias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você</a:t>
            </a:r>
            <a:r>
              <a:rPr lang="en-US" sz="2400" dirty="0" smtClean="0"/>
              <a:t> </a:t>
            </a:r>
            <a:r>
              <a:rPr lang="en-US" sz="2400" dirty="0" err="1" smtClean="0"/>
              <a:t>definir</a:t>
            </a:r>
            <a:r>
              <a:rPr lang="en-US" sz="2400" dirty="0" smtClean="0"/>
              <a:t> a </a:t>
            </a:r>
            <a:r>
              <a:rPr lang="en-US" sz="2400" dirty="0" err="1" smtClean="0"/>
              <a:t>melhor</a:t>
            </a:r>
            <a:r>
              <a:rPr lang="en-US" sz="2400" dirty="0" smtClean="0"/>
              <a:t> </a:t>
            </a:r>
            <a:r>
              <a:rPr lang="en-US" sz="2400" dirty="0" err="1" smtClean="0"/>
              <a:t>conduta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caso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622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027"/>
          <p:cNvSpPr txBox="1">
            <a:spLocks noChangeArrowheads="1"/>
          </p:cNvSpPr>
          <p:nvPr/>
        </p:nvSpPr>
        <p:spPr bwMode="auto">
          <a:xfrm>
            <a:off x="286996" y="2587479"/>
            <a:ext cx="8497881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pt-BR" dirty="0"/>
              <a:t> História reprodutiva </a:t>
            </a:r>
            <a:r>
              <a:rPr lang="pt-BR" dirty="0" smtClean="0"/>
              <a:t>masculina e </a:t>
            </a:r>
            <a:r>
              <a:rPr lang="pt-BR" dirty="0" err="1"/>
              <a:t>espermograma</a:t>
            </a:r>
            <a:endParaRPr lang="pt-BR" dirty="0"/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pt-BR" dirty="0"/>
              <a:t> História reprodutiva </a:t>
            </a:r>
            <a:r>
              <a:rPr lang="pt-BR" dirty="0" smtClean="0"/>
              <a:t>feminina e </a:t>
            </a:r>
            <a:r>
              <a:rPr lang="pt-BR" dirty="0"/>
              <a:t>avaliação ovulação</a:t>
            </a:r>
          </a:p>
          <a:p>
            <a:pPr lvl="1" eaLnBrk="1" hangingPunct="1">
              <a:lnSpc>
                <a:spcPct val="170000"/>
              </a:lnSpc>
              <a:buFontTx/>
              <a:buChar char="•"/>
            </a:pPr>
            <a:r>
              <a:rPr lang="pt-BR" dirty="0"/>
              <a:t>   Clínica + P4 (7 dias antes da menstruação)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pt-BR" dirty="0"/>
              <a:t> </a:t>
            </a:r>
            <a:r>
              <a:rPr lang="pt-BR" dirty="0" smtClean="0"/>
              <a:t>Ultrassonografia transvaginal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pt-BR" dirty="0"/>
              <a:t> </a:t>
            </a:r>
            <a:r>
              <a:rPr lang="pt-BR" dirty="0" smtClean="0"/>
              <a:t>Avaliação </a:t>
            </a:r>
            <a:r>
              <a:rPr lang="pt-BR" dirty="0"/>
              <a:t>permeabilidade tubária </a:t>
            </a:r>
          </a:p>
          <a:p>
            <a:pPr lvl="1" eaLnBrk="1" hangingPunct="1">
              <a:lnSpc>
                <a:spcPct val="170000"/>
              </a:lnSpc>
              <a:buFontTx/>
              <a:buChar char="•"/>
            </a:pPr>
            <a:r>
              <a:rPr lang="pt-BR" dirty="0"/>
              <a:t>   HSG ou LPSC com </a:t>
            </a:r>
            <a:r>
              <a:rPr lang="pt-BR" dirty="0" err="1"/>
              <a:t>cromotubagem</a:t>
            </a:r>
            <a:endParaRPr lang="pt-BR" dirty="0"/>
          </a:p>
        </p:txBody>
      </p:sp>
      <p:sp>
        <p:nvSpPr>
          <p:cNvPr id="62466" name="Text Box 1028"/>
          <p:cNvSpPr txBox="1">
            <a:spLocks noChangeArrowheads="1"/>
          </p:cNvSpPr>
          <p:nvPr/>
        </p:nvSpPr>
        <p:spPr bwMode="auto">
          <a:xfrm>
            <a:off x="3708406" y="1929910"/>
            <a:ext cx="1325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4000" b="1" dirty="0">
                <a:solidFill>
                  <a:srgbClr val="0000FF"/>
                </a:solidFill>
              </a:rPr>
              <a:t>2015</a:t>
            </a:r>
          </a:p>
        </p:txBody>
      </p:sp>
      <p:sp>
        <p:nvSpPr>
          <p:cNvPr id="62467" name="Text Box 1029"/>
          <p:cNvSpPr txBox="1">
            <a:spLocks noChangeArrowheads="1"/>
          </p:cNvSpPr>
          <p:nvPr/>
        </p:nvSpPr>
        <p:spPr bwMode="auto">
          <a:xfrm>
            <a:off x="6103944" y="6422231"/>
            <a:ext cx="286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i="1" dirty="0"/>
              <a:t>NICE 2012;  ASRM, 2015</a:t>
            </a:r>
          </a:p>
        </p:txBody>
      </p:sp>
      <p:sp>
        <p:nvSpPr>
          <p:cNvPr id="62468" name="CaixaDeTexto 6"/>
          <p:cNvSpPr txBox="1">
            <a:spLocks noChangeArrowheads="1"/>
          </p:cNvSpPr>
          <p:nvPr/>
        </p:nvSpPr>
        <p:spPr bwMode="auto">
          <a:xfrm>
            <a:off x="323856" y="1390953"/>
            <a:ext cx="864076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3200" b="1" dirty="0">
                <a:solidFill>
                  <a:srgbClr val="0000FF"/>
                </a:solidFill>
              </a:rPr>
              <a:t>Propedêutica da Infertilidade </a:t>
            </a:r>
            <a:r>
              <a:rPr lang="pt-BR" sz="3200" b="1" dirty="0" smtClean="0">
                <a:solidFill>
                  <a:srgbClr val="0000FF"/>
                </a:solidFill>
              </a:rPr>
              <a:t>Conjugal</a:t>
            </a:r>
            <a:endParaRPr lang="pt-BR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52" y="108291"/>
            <a:ext cx="8569325" cy="96641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err="1" smtClean="0">
                <a:latin typeface="Arial"/>
                <a:cs typeface="Arial"/>
              </a:rPr>
              <a:t>Pergunta</a:t>
            </a:r>
            <a:r>
              <a:rPr lang="en-US" sz="2400" dirty="0" smtClean="0">
                <a:latin typeface="Arial"/>
                <a:cs typeface="Arial"/>
              </a:rPr>
              <a:t>-se: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dirty="0" err="1" smtClean="0">
                <a:latin typeface="Arial"/>
                <a:cs typeface="Arial"/>
              </a:rPr>
              <a:t>Qual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deve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sua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conduta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neste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momento</a:t>
            </a:r>
            <a:r>
              <a:rPr lang="en-US" sz="2400" dirty="0" smtClean="0">
                <a:latin typeface="Arial"/>
                <a:cs typeface="Arial"/>
              </a:rPr>
              <a:t>? - INVESTIGAR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323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50" y="1849438"/>
            <a:ext cx="8569325" cy="4232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Volume			</a:t>
            </a:r>
            <a:r>
              <a:rPr lang="pt-BR" sz="2400" b="1" dirty="0" smtClean="0">
                <a:cs typeface="+mn-cs"/>
              </a:rPr>
              <a:t>	</a:t>
            </a:r>
            <a:r>
              <a:rPr lang="pt-BR" sz="2400" b="1" dirty="0" smtClean="0">
                <a:cs typeface="Times New Roman" charset="0"/>
              </a:rPr>
              <a:t>≥ </a:t>
            </a:r>
            <a:r>
              <a:rPr lang="pt-BR" sz="2400" b="1" dirty="0" smtClean="0">
                <a:cs typeface="+mn-cs"/>
              </a:rPr>
              <a:t>1,5 ml 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pH				</a:t>
            </a:r>
            <a:r>
              <a:rPr lang="pt-BR" sz="2400" b="1" dirty="0" smtClean="0">
                <a:cs typeface="+mn-cs"/>
              </a:rPr>
              <a:t>		≥</a:t>
            </a:r>
            <a:r>
              <a:rPr lang="pt-BR" sz="2400" dirty="0" smtClean="0">
                <a:cs typeface="+mn-cs"/>
              </a:rPr>
              <a:t> </a:t>
            </a:r>
            <a:r>
              <a:rPr lang="pt-BR" sz="2400" b="1" dirty="0" smtClean="0">
                <a:cs typeface="+mn-cs"/>
              </a:rPr>
              <a:t> </a:t>
            </a:r>
            <a:r>
              <a:rPr lang="pt-BR" sz="2400" b="1" dirty="0" smtClean="0">
                <a:cs typeface="+mn-cs"/>
              </a:rPr>
              <a:t>7,2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Número total		≥ 39 milhões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Concentração		≥ 15 milhões/ml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Motilidade			≥ 40% (motilidade total)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				</a:t>
            </a:r>
            <a:r>
              <a:rPr lang="pt-BR" sz="2400" b="1" dirty="0" smtClean="0">
                <a:cs typeface="+mn-cs"/>
              </a:rPr>
              <a:t>		≥ </a:t>
            </a:r>
            <a:r>
              <a:rPr lang="pt-BR" sz="2400" b="1" dirty="0" smtClean="0">
                <a:cs typeface="+mn-cs"/>
              </a:rPr>
              <a:t>32% (motilidade progressiva)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Morfologia		 	≥</a:t>
            </a:r>
            <a:r>
              <a:rPr lang="pt-BR" sz="2400" dirty="0" smtClean="0">
                <a:cs typeface="+mn-cs"/>
              </a:rPr>
              <a:t> </a:t>
            </a:r>
            <a:r>
              <a:rPr lang="pt-BR" sz="2400" b="1" dirty="0" smtClean="0">
                <a:cs typeface="+mn-cs"/>
              </a:rPr>
              <a:t>4% (</a:t>
            </a:r>
            <a:r>
              <a:rPr lang="pt-BR" sz="2400" b="1" dirty="0" err="1" smtClean="0">
                <a:cs typeface="+mn-cs"/>
              </a:rPr>
              <a:t>Kruger</a:t>
            </a:r>
            <a:r>
              <a:rPr lang="pt-BR" sz="2400" b="1" dirty="0" smtClean="0">
                <a:cs typeface="+mn-cs"/>
              </a:rPr>
              <a:t>)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Vitalidade			≥ 58% 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Leucócitos			&lt; 1 </a:t>
            </a:r>
            <a:r>
              <a:rPr lang="pt-BR" sz="2400" b="1" dirty="0" err="1" smtClean="0">
                <a:cs typeface="+mn-cs"/>
              </a:rPr>
              <a:t>x</a:t>
            </a:r>
            <a:r>
              <a:rPr lang="pt-BR" sz="2400" b="1" dirty="0" smtClean="0">
                <a:cs typeface="+mn-cs"/>
              </a:rPr>
              <a:t> 10</a:t>
            </a:r>
            <a:r>
              <a:rPr lang="pt-BR" sz="2400" b="1" baseline="30000" dirty="0" smtClean="0">
                <a:cs typeface="+mn-cs"/>
              </a:rPr>
              <a:t>6</a:t>
            </a:r>
            <a:r>
              <a:rPr lang="pt-BR" sz="2400" b="1" dirty="0" smtClean="0">
                <a:cs typeface="+mn-cs"/>
              </a:rPr>
              <a:t> / ml</a:t>
            </a:r>
          </a:p>
        </p:txBody>
      </p:sp>
      <p:sp>
        <p:nvSpPr>
          <p:cNvPr id="71682" name="Text Box 7"/>
          <p:cNvSpPr txBox="1">
            <a:spLocks noChangeArrowheads="1"/>
          </p:cNvSpPr>
          <p:nvPr/>
        </p:nvSpPr>
        <p:spPr bwMode="auto">
          <a:xfrm>
            <a:off x="827088" y="6097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71683" name="CaixaDeTexto 6"/>
          <p:cNvSpPr txBox="1">
            <a:spLocks noChangeArrowheads="1"/>
          </p:cNvSpPr>
          <p:nvPr/>
        </p:nvSpPr>
        <p:spPr bwMode="auto">
          <a:xfrm>
            <a:off x="395288" y="333375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 b="1">
                <a:solidFill>
                  <a:srgbClr val="220EBA"/>
                </a:solidFill>
              </a:rPr>
              <a:t>Espermograma</a:t>
            </a:r>
            <a:endParaRPr lang="pt-BR" sz="3600">
              <a:solidFill>
                <a:srgbClr val="220EBA"/>
              </a:solidFill>
            </a:endParaRPr>
          </a:p>
        </p:txBody>
      </p:sp>
      <p:sp>
        <p:nvSpPr>
          <p:cNvPr id="71684" name="CaixaDeTexto 8"/>
          <p:cNvSpPr txBox="1">
            <a:spLocks noChangeArrowheads="1"/>
          </p:cNvSpPr>
          <p:nvPr/>
        </p:nvSpPr>
        <p:spPr bwMode="auto">
          <a:xfrm>
            <a:off x="323850" y="6094413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/>
              <a:t>World Health Organization reference values for human semen characteristics.</a:t>
            </a:r>
          </a:p>
          <a:p>
            <a:pPr algn="just" eaLnBrk="1" hangingPunct="1"/>
            <a:r>
              <a:rPr lang="pt-BR" sz="1800"/>
              <a:t>Cooper et al.Human Reproduction Update 2009.</a:t>
            </a:r>
          </a:p>
        </p:txBody>
      </p:sp>
      <p:sp>
        <p:nvSpPr>
          <p:cNvPr id="8" name="Retângulo 5"/>
          <p:cNvSpPr/>
          <p:nvPr/>
        </p:nvSpPr>
        <p:spPr>
          <a:xfrm>
            <a:off x="323850" y="2857500"/>
            <a:ext cx="8569325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323850" y="4154488"/>
            <a:ext cx="8569325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4663" y="188913"/>
            <a:ext cx="4608512" cy="1016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/>
              <a:t>TEP </a:t>
            </a:r>
          </a:p>
          <a:p>
            <a:pPr algn="ctr" eaLnBrk="1" hangingPunct="1"/>
            <a:r>
              <a:rPr lang="pt-BR" sz="2000"/>
              <a:t>Número total sptz x % progressivos / 100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538" y="1268413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pt-BR" sz="1800"/>
              <a:t>Hamilton et al., 2015</a:t>
            </a:r>
          </a:p>
        </p:txBody>
      </p:sp>
    </p:spTree>
    <p:extLst>
      <p:ext uri="{BB962C8B-B14F-4D97-AF65-F5344CB8AC3E}">
        <p14:creationId xmlns:p14="http://schemas.microsoft.com/office/powerpoint/2010/main" val="3930921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/>
          <p:cNvSpPr txBox="1">
            <a:spLocks noChangeArrowheads="1"/>
          </p:cNvSpPr>
          <p:nvPr/>
        </p:nvSpPr>
        <p:spPr bwMode="auto">
          <a:xfrm>
            <a:off x="1751013" y="949908"/>
            <a:ext cx="2028825" cy="584200"/>
          </a:xfrm>
          <a:prstGeom prst="rect">
            <a:avLst/>
          </a:prstGeom>
          <a:noFill/>
          <a:ln w="12700">
            <a:solidFill>
              <a:srgbClr val="220EBA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20EBA"/>
                </a:solidFill>
              </a:rPr>
              <a:t>Ovulação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516848" y="1813508"/>
            <a:ext cx="8508925" cy="48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pt-BR" sz="2800" b="1" dirty="0" smtClean="0">
                <a:solidFill>
                  <a:srgbClr val="220EBA"/>
                </a:solidFill>
              </a:rPr>
              <a:t> Caracterizar o ciclo menstrual</a:t>
            </a:r>
          </a:p>
          <a:p>
            <a:pPr eaLnBrk="1" hangingPunct="1">
              <a:lnSpc>
                <a:spcPct val="160000"/>
              </a:lnSpc>
            </a:pPr>
            <a:endParaRPr lang="pt-BR" sz="2800" b="1" dirty="0" smtClean="0">
              <a:solidFill>
                <a:srgbClr val="220EBA"/>
              </a:solidFill>
            </a:endParaRPr>
          </a:p>
          <a:p>
            <a:pPr eaLnBrk="1" hangingPunct="1">
              <a:lnSpc>
                <a:spcPct val="160000"/>
              </a:lnSpc>
            </a:pPr>
            <a:endParaRPr lang="pt-BR" sz="2800" b="1" dirty="0" smtClean="0">
              <a:solidFill>
                <a:srgbClr val="220EBA"/>
              </a:solidFill>
            </a:endParaRPr>
          </a:p>
          <a:p>
            <a:pPr eaLnBrk="1" hangingPunct="1">
              <a:lnSpc>
                <a:spcPct val="160000"/>
              </a:lnSpc>
            </a:pPr>
            <a:endParaRPr lang="pt-BR" sz="2800" b="1" dirty="0">
              <a:solidFill>
                <a:srgbClr val="220EBA"/>
              </a:solidFill>
            </a:endParaRPr>
          </a:p>
          <a:p>
            <a:pPr eaLnBrk="1" hangingPunct="1">
              <a:lnSpc>
                <a:spcPct val="160000"/>
              </a:lnSpc>
              <a:buFontTx/>
              <a:buChar char="•"/>
            </a:pPr>
            <a:r>
              <a:rPr lang="pt-BR" sz="2800" b="1" dirty="0" smtClean="0">
                <a:solidFill>
                  <a:srgbClr val="220EBA"/>
                </a:solidFill>
              </a:rPr>
              <a:t> Dosagem </a:t>
            </a:r>
            <a:r>
              <a:rPr lang="pt-BR" sz="2800" b="1" dirty="0" err="1">
                <a:solidFill>
                  <a:srgbClr val="220EBA"/>
                </a:solidFill>
              </a:rPr>
              <a:t>P</a:t>
            </a:r>
            <a:r>
              <a:rPr lang="pt-BR" sz="2800" b="1" dirty="0">
                <a:solidFill>
                  <a:srgbClr val="220EBA"/>
                </a:solidFill>
              </a:rPr>
              <a:t> </a:t>
            </a:r>
            <a:r>
              <a:rPr lang="pt-BR" sz="2000" dirty="0">
                <a:solidFill>
                  <a:srgbClr val="220EBA"/>
                </a:solidFill>
              </a:rPr>
              <a:t>– confirma </a:t>
            </a:r>
            <a:r>
              <a:rPr lang="pt-BR" sz="2000" dirty="0" smtClean="0">
                <a:solidFill>
                  <a:srgbClr val="220EBA"/>
                </a:solidFill>
              </a:rPr>
              <a:t>ovula</a:t>
            </a:r>
            <a:r>
              <a:rPr lang="pt-BR" sz="2000" dirty="0" smtClean="0">
                <a:solidFill>
                  <a:srgbClr val="220EBA"/>
                </a:solidFill>
              </a:rPr>
              <a:t>ção </a:t>
            </a:r>
            <a:r>
              <a:rPr lang="pt-BR" sz="2000" dirty="0" smtClean="0">
                <a:solidFill>
                  <a:srgbClr val="220EBA"/>
                </a:solidFill>
              </a:rPr>
              <a:t>– </a:t>
            </a:r>
            <a:r>
              <a:rPr lang="pt-BR" sz="2000" dirty="0">
                <a:solidFill>
                  <a:srgbClr val="220EBA"/>
                </a:solidFill>
              </a:rPr>
              <a:t>sem definir </a:t>
            </a:r>
            <a:r>
              <a:rPr lang="pt-BR" sz="2000" dirty="0" smtClean="0">
                <a:solidFill>
                  <a:srgbClr val="220EBA"/>
                </a:solidFill>
              </a:rPr>
              <a:t>qualidade </a:t>
            </a:r>
            <a:r>
              <a:rPr lang="pt-BR" sz="2000" dirty="0" err="1" smtClean="0">
                <a:solidFill>
                  <a:srgbClr val="220EBA"/>
                </a:solidFill>
              </a:rPr>
              <a:t>oocit</a:t>
            </a:r>
            <a:r>
              <a:rPr lang="pt-BR" sz="2000" dirty="0" err="1" smtClean="0">
                <a:solidFill>
                  <a:srgbClr val="220EBA"/>
                </a:solidFill>
              </a:rPr>
              <a:t>ária</a:t>
            </a:r>
            <a:endParaRPr lang="pt-BR" sz="2000" dirty="0" smtClean="0">
              <a:solidFill>
                <a:srgbClr val="220EBA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pt-BR" dirty="0" smtClean="0"/>
              <a:t>Pedir progesterona (</a:t>
            </a:r>
            <a:r>
              <a:rPr lang="pt-BR" dirty="0" err="1" smtClean="0"/>
              <a:t>P</a:t>
            </a:r>
            <a:r>
              <a:rPr lang="pt-BR" dirty="0" smtClean="0"/>
              <a:t>) se achar que a paciente </a:t>
            </a:r>
            <a:r>
              <a:rPr lang="pt-BR" dirty="0" smtClean="0"/>
              <a:t>é </a:t>
            </a:r>
            <a:r>
              <a:rPr lang="pt-BR" dirty="0" err="1" smtClean="0"/>
              <a:t>ovulatória</a:t>
            </a:r>
            <a:r>
              <a:rPr lang="pt-BR" dirty="0" smtClean="0"/>
              <a:t>, mas ficar na dúvida. 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pt-BR" dirty="0" smtClean="0"/>
              <a:t>Se for anovulatória, investigar a causa da </a:t>
            </a:r>
            <a:r>
              <a:rPr lang="pt-BR" dirty="0" err="1" smtClean="0"/>
              <a:t>anovulação</a:t>
            </a:r>
            <a:endParaRPr lang="pt-BR" dirty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5219700" y="949908"/>
            <a:ext cx="2257425" cy="584200"/>
          </a:xfrm>
          <a:prstGeom prst="rect">
            <a:avLst/>
          </a:prstGeom>
          <a:noFill/>
          <a:ln w="12700">
            <a:solidFill>
              <a:srgbClr val="220EBA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220EBA"/>
                </a:solidFill>
              </a:rPr>
              <a:t>Anamnese</a:t>
            </a:r>
          </a:p>
        </p:txBody>
      </p:sp>
      <p:sp>
        <p:nvSpPr>
          <p:cNvPr id="37893" name="CaixaDeTexto 6"/>
          <p:cNvSpPr txBox="1">
            <a:spLocks noChangeArrowheads="1"/>
          </p:cNvSpPr>
          <p:nvPr/>
        </p:nvSpPr>
        <p:spPr bwMode="auto">
          <a:xfrm>
            <a:off x="1187450" y="84720"/>
            <a:ext cx="662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9900"/>
                </a:solidFill>
              </a:rPr>
              <a:t>Avaliação Fator Feminino</a:t>
            </a:r>
            <a:endParaRPr lang="pt-BR" sz="3600">
              <a:solidFill>
                <a:srgbClr val="009900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779838" y="1092783"/>
            <a:ext cx="1368425" cy="288925"/>
          </a:xfrm>
          <a:prstGeom prst="rightArrow">
            <a:avLst/>
          </a:prstGeom>
          <a:solidFill>
            <a:srgbClr val="220E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08262" y="2586356"/>
            <a:ext cx="3959225" cy="2123658"/>
          </a:xfrm>
          <a:prstGeom prst="rect">
            <a:avLst/>
          </a:prstGeom>
          <a:solidFill>
            <a:srgbClr val="FFCC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dirty="0"/>
              <a:t>Intervalo: 24 – 38 dias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dirty="0"/>
              <a:t>Duração: </a:t>
            </a:r>
            <a:r>
              <a:rPr lang="pt-BR" dirty="0" smtClean="0"/>
              <a:t>At</a:t>
            </a:r>
            <a:r>
              <a:rPr lang="pt-BR" dirty="0" smtClean="0"/>
              <a:t>é </a:t>
            </a:r>
            <a:r>
              <a:rPr lang="pt-BR" dirty="0" smtClean="0"/>
              <a:t>8 </a:t>
            </a:r>
            <a:r>
              <a:rPr lang="pt-BR" dirty="0"/>
              <a:t>dias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dirty="0"/>
              <a:t>Volume: </a:t>
            </a:r>
            <a:r>
              <a:rPr lang="pt-BR" dirty="0" smtClean="0"/>
              <a:t>normal</a:t>
            </a:r>
            <a:endParaRPr lang="pt-BR" dirty="0"/>
          </a:p>
          <a:p>
            <a:pPr algn="ctr" eaLnBrk="1" hangingPunct="1">
              <a:spcBef>
                <a:spcPct val="50000"/>
              </a:spcBef>
            </a:pPr>
            <a:r>
              <a:rPr lang="pt-BR" dirty="0"/>
              <a:t>Regularidade: &lt; </a:t>
            </a:r>
            <a:r>
              <a:rPr lang="pt-BR" dirty="0" smtClean="0"/>
              <a:t>10 </a:t>
            </a:r>
            <a:r>
              <a:rPr lang="pt-BR" dirty="0"/>
              <a:t>dias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702" y="2596201"/>
            <a:ext cx="3012350" cy="2118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BR" sz="2000" dirty="0" smtClean="0"/>
              <a:t>Perguntar se paciente tem sintomas </a:t>
            </a:r>
            <a:r>
              <a:rPr lang="pt-BR" sz="2000" dirty="0" err="1" smtClean="0"/>
              <a:t>ovulat</a:t>
            </a:r>
            <a:r>
              <a:rPr lang="pt-BR" sz="2000" dirty="0" err="1" smtClean="0"/>
              <a:t>órios</a:t>
            </a:r>
            <a:r>
              <a:rPr lang="pt-BR" sz="2000" dirty="0" smtClean="0"/>
              <a:t> e/ou pré-menstruais.</a:t>
            </a:r>
          </a:p>
          <a:p>
            <a:pPr algn="just">
              <a:lnSpc>
                <a:spcPct val="110000"/>
              </a:lnSpc>
            </a:pPr>
            <a:r>
              <a:rPr lang="pt-BR" sz="2000" dirty="0" smtClean="0"/>
              <a:t>A presença aumenta a chance da paciente ser </a:t>
            </a:r>
            <a:r>
              <a:rPr lang="pt-BR" sz="2000" dirty="0" err="1" smtClean="0"/>
              <a:t>ovulatória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6438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75228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err="1">
                <a:solidFill>
                  <a:srgbClr val="220EBA"/>
                </a:solidFill>
                <a:latin typeface="Arial Narrow" charset="0"/>
              </a:rPr>
              <a:t>Avaliação</a:t>
            </a:r>
            <a:r>
              <a:rPr lang="en-US" b="1" dirty="0">
                <a:solidFill>
                  <a:srgbClr val="220EBA"/>
                </a:solidFill>
                <a:latin typeface="Arial Narrow" charset="0"/>
              </a:rPr>
              <a:t> </a:t>
            </a:r>
            <a:r>
              <a:rPr lang="en-US" b="1" dirty="0" err="1">
                <a:solidFill>
                  <a:srgbClr val="220EBA"/>
                </a:solidFill>
                <a:latin typeface="Arial Narrow" charset="0"/>
              </a:rPr>
              <a:t>fator</a:t>
            </a:r>
            <a:r>
              <a:rPr lang="en-US" b="1" dirty="0">
                <a:solidFill>
                  <a:srgbClr val="220EBA"/>
                </a:solidFill>
                <a:latin typeface="Arial Narrow" charset="0"/>
              </a:rPr>
              <a:t> </a:t>
            </a:r>
            <a:r>
              <a:rPr lang="en-US" b="1" dirty="0" err="1">
                <a:solidFill>
                  <a:srgbClr val="220EBA"/>
                </a:solidFill>
                <a:latin typeface="Arial Narrow" charset="0"/>
              </a:rPr>
              <a:t>tubário</a:t>
            </a:r>
            <a:endParaRPr lang="en-US" b="1" dirty="0">
              <a:solidFill>
                <a:srgbClr val="220EBA"/>
              </a:solidFill>
              <a:latin typeface="Calibri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895279"/>
            <a:ext cx="7845425" cy="4312089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20000"/>
              </a:lnSpc>
              <a:buFont typeface="Monotype Sorts" charset="0"/>
              <a:buNone/>
            </a:pPr>
            <a:r>
              <a:rPr lang="en-US" sz="2800" dirty="0">
                <a:latin typeface="Arial Narrow" charset="0"/>
              </a:rPr>
              <a:t>	</a:t>
            </a:r>
            <a:r>
              <a:rPr lang="en-US" sz="2800" dirty="0" err="1">
                <a:latin typeface="Arial Narrow" charset="0"/>
              </a:rPr>
              <a:t>Sem</a:t>
            </a:r>
            <a:r>
              <a:rPr lang="en-US" sz="2800" dirty="0">
                <a:latin typeface="Arial Narrow" charset="0"/>
              </a:rPr>
              <a:t> </a:t>
            </a:r>
            <a:r>
              <a:rPr lang="en-US" sz="2800" dirty="0" err="1">
                <a:latin typeface="Arial Narrow" charset="0"/>
              </a:rPr>
              <a:t>suspeita</a:t>
            </a:r>
            <a:r>
              <a:rPr lang="en-US" sz="2800" dirty="0">
                <a:latin typeface="Arial Narrow" charset="0"/>
              </a:rPr>
              <a:t> de co-</a:t>
            </a:r>
            <a:r>
              <a:rPr lang="en-US" sz="2800" dirty="0" err="1">
                <a:latin typeface="Arial Narrow" charset="0"/>
              </a:rPr>
              <a:t>morbidades</a:t>
            </a:r>
            <a:r>
              <a:rPr lang="en-US" sz="2800" dirty="0">
                <a:latin typeface="Arial Narrow" charset="0"/>
              </a:rPr>
              <a:t> (</a:t>
            </a:r>
            <a:r>
              <a:rPr lang="en-US" sz="2800" dirty="0" err="1">
                <a:latin typeface="Arial Narrow" charset="0"/>
              </a:rPr>
              <a:t>doença</a:t>
            </a:r>
            <a:r>
              <a:rPr lang="en-US" sz="2800" dirty="0">
                <a:latin typeface="Arial Narrow" charset="0"/>
              </a:rPr>
              <a:t> </a:t>
            </a:r>
            <a:r>
              <a:rPr lang="en-US" sz="2800" dirty="0" err="1">
                <a:latin typeface="Arial Narrow" charset="0"/>
              </a:rPr>
              <a:t>inflamatória</a:t>
            </a:r>
            <a:r>
              <a:rPr lang="en-US" sz="2800" dirty="0">
                <a:latin typeface="Arial Narrow" charset="0"/>
              </a:rPr>
              <a:t> </a:t>
            </a:r>
            <a:r>
              <a:rPr lang="en-US" sz="2800" dirty="0" err="1">
                <a:latin typeface="Arial Narrow" charset="0"/>
              </a:rPr>
              <a:t>pélvica</a:t>
            </a:r>
            <a:r>
              <a:rPr lang="en-US" sz="2800" dirty="0">
                <a:latin typeface="Arial Narrow" charset="0"/>
              </a:rPr>
              <a:t>, </a:t>
            </a:r>
            <a:r>
              <a:rPr lang="en-US" sz="2800" dirty="0" err="1">
                <a:latin typeface="Arial Narrow" charset="0"/>
              </a:rPr>
              <a:t>prenhez</a:t>
            </a:r>
            <a:r>
              <a:rPr lang="en-US" sz="2800" dirty="0">
                <a:latin typeface="Arial Narrow" charset="0"/>
              </a:rPr>
              <a:t> </a:t>
            </a:r>
            <a:r>
              <a:rPr lang="en-US" sz="2800" dirty="0" err="1">
                <a:latin typeface="Arial Narrow" charset="0"/>
              </a:rPr>
              <a:t>ectópica</a:t>
            </a:r>
            <a:r>
              <a:rPr lang="en-US" sz="2800" dirty="0">
                <a:latin typeface="Arial Narrow" charset="0"/>
              </a:rPr>
              <a:t> </a:t>
            </a:r>
            <a:r>
              <a:rPr lang="en-US" sz="2800" dirty="0" err="1">
                <a:latin typeface="Arial Narrow" charset="0"/>
              </a:rPr>
              <a:t>prévia</a:t>
            </a:r>
            <a:r>
              <a:rPr lang="en-US" sz="2800" dirty="0">
                <a:latin typeface="Arial Narrow" charset="0"/>
              </a:rPr>
              <a:t> </a:t>
            </a:r>
            <a:r>
              <a:rPr lang="en-US" sz="2800" dirty="0" err="1">
                <a:latin typeface="Arial Narrow" charset="0"/>
              </a:rPr>
              <a:t>ou</a:t>
            </a:r>
            <a:r>
              <a:rPr lang="en-US" sz="2800" dirty="0">
                <a:latin typeface="Arial Narrow" charset="0"/>
              </a:rPr>
              <a:t> </a:t>
            </a:r>
            <a:r>
              <a:rPr lang="en-US" sz="2800" dirty="0" err="1">
                <a:latin typeface="Arial Narrow" charset="0"/>
              </a:rPr>
              <a:t>endometriose</a:t>
            </a:r>
            <a:r>
              <a:rPr lang="en-US" sz="2800" dirty="0">
                <a:latin typeface="Arial Narrow" charset="0"/>
              </a:rPr>
              <a:t>) </a:t>
            </a:r>
            <a:r>
              <a:rPr lang="en-US" sz="2800" dirty="0" err="1">
                <a:latin typeface="Arial Narrow" charset="0"/>
              </a:rPr>
              <a:t>fazer</a:t>
            </a:r>
            <a:r>
              <a:rPr lang="en-US" sz="2800" dirty="0">
                <a:latin typeface="Arial Narrow" charset="0"/>
              </a:rPr>
              <a:t> </a:t>
            </a:r>
            <a:r>
              <a:rPr lang="en-US" sz="2800" dirty="0" err="1" smtClean="0">
                <a:latin typeface="Arial Narrow" charset="0"/>
              </a:rPr>
              <a:t>histerossalpingografia</a:t>
            </a:r>
            <a:r>
              <a:rPr lang="en-US" sz="2800" dirty="0" smtClean="0">
                <a:latin typeface="Arial Narrow" charset="0"/>
              </a:rPr>
              <a:t> (HSG).</a:t>
            </a:r>
          </a:p>
          <a:p>
            <a:pPr algn="just" eaLnBrk="1" hangingPunct="1">
              <a:lnSpc>
                <a:spcPct val="120000"/>
              </a:lnSpc>
              <a:buFontTx/>
              <a:buChar char="-"/>
            </a:pP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Lembrar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que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a HSG tem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elevado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valor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preditivo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negativo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mr-IN" sz="2000" dirty="0" smtClean="0">
                <a:solidFill>
                  <a:schemeClr val="accent2"/>
                </a:solidFill>
                <a:latin typeface="Arial Narrow" charset="0"/>
              </a:rPr>
              <a:t>–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ou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seja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, se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n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ão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evidenciar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anormalidades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tem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grande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chance do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exame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ser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um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verdadeiro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negativo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;</a:t>
            </a:r>
          </a:p>
          <a:p>
            <a:pPr algn="just" eaLnBrk="1" hangingPunct="1">
              <a:lnSpc>
                <a:spcPct val="120000"/>
              </a:lnSpc>
              <a:buFontTx/>
              <a:buChar char="-"/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Mas, a HSG tem um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baixo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valor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preditivo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negativo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mr-IN" sz="2000" dirty="0" smtClean="0">
                <a:solidFill>
                  <a:schemeClr val="accent2"/>
                </a:solidFill>
                <a:latin typeface="Arial Narrow" charset="0"/>
              </a:rPr>
              <a:t>–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ou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seja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grande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chance de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falso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positivo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(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não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contrasta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por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espasmo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tubário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).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Analisar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com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cuidado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as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grafias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da HSG,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avaliar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conjuntamen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te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quadro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clínico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e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Ustv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para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a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tomada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da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decisão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clínica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mr-IN" sz="2000" dirty="0" smtClean="0">
                <a:solidFill>
                  <a:schemeClr val="accent2"/>
                </a:solidFill>
                <a:latin typeface="Arial Narrow" charset="0"/>
              </a:rPr>
              <a:t>–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ter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cuidado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com o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que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vai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falar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para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o </a:t>
            </a:r>
            <a:r>
              <a:rPr lang="en-US" sz="2000" dirty="0" err="1" smtClean="0">
                <a:solidFill>
                  <a:schemeClr val="accent2"/>
                </a:solidFill>
                <a:latin typeface="Arial Narrow" charset="0"/>
              </a:rPr>
              <a:t>casal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!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915" name="CaixaDeTexto 4"/>
          <p:cNvSpPr txBox="1">
            <a:spLocks noChangeArrowheads="1"/>
          </p:cNvSpPr>
          <p:nvPr/>
        </p:nvSpPr>
        <p:spPr bwMode="auto">
          <a:xfrm>
            <a:off x="1453804" y="115888"/>
            <a:ext cx="6624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9900"/>
                </a:solidFill>
              </a:rPr>
              <a:t>Avaliação</a:t>
            </a:r>
            <a:r>
              <a:rPr lang="en-US" sz="3600" b="1" dirty="0">
                <a:solidFill>
                  <a:srgbClr val="009900"/>
                </a:solidFill>
              </a:rPr>
              <a:t> </a:t>
            </a:r>
            <a:r>
              <a:rPr lang="en-US" sz="3600" b="1" dirty="0" err="1">
                <a:solidFill>
                  <a:srgbClr val="009900"/>
                </a:solidFill>
              </a:rPr>
              <a:t>Fator</a:t>
            </a:r>
            <a:r>
              <a:rPr lang="en-US" sz="3600" b="1" dirty="0">
                <a:solidFill>
                  <a:srgbClr val="009900"/>
                </a:solidFill>
              </a:rPr>
              <a:t> </a:t>
            </a:r>
            <a:r>
              <a:rPr lang="en-US" sz="3600" b="1" dirty="0" err="1">
                <a:solidFill>
                  <a:srgbClr val="009900"/>
                </a:solidFill>
              </a:rPr>
              <a:t>Feminino</a:t>
            </a:r>
            <a:endParaRPr lang="pt-BR" sz="3600" dirty="0">
              <a:solidFill>
                <a:srgbClr val="009900"/>
              </a:solidFill>
            </a:endParaRPr>
          </a:p>
        </p:txBody>
      </p:sp>
      <p:sp>
        <p:nvSpPr>
          <p:cNvPr id="38916" name="CaixaDeTexto 1"/>
          <p:cNvSpPr txBox="1">
            <a:spLocks noChangeArrowheads="1"/>
          </p:cNvSpPr>
          <p:nvPr/>
        </p:nvSpPr>
        <p:spPr bwMode="auto">
          <a:xfrm>
            <a:off x="3372742" y="6416397"/>
            <a:ext cx="5045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NICE 2012; ASRM 2015</a:t>
            </a:r>
            <a:endParaRPr lang="pt-BR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65662"/>
      </p:ext>
    </p:extLst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997200"/>
            <a:ext cx="7558088" cy="1800225"/>
          </a:xfrm>
        </p:spPr>
        <p:txBody>
          <a:bodyPr/>
          <a:lstStyle/>
          <a:p>
            <a:pPr marL="0" indent="0" algn="ctr" eaLnBrk="1" hangingPunct="1">
              <a:buFont typeface="Monotype Sorts" charset="0"/>
              <a:buNone/>
            </a:pPr>
            <a:r>
              <a:rPr lang="en-US" sz="4400" b="1">
                <a:latin typeface="Arial Narrow" charset="0"/>
              </a:rPr>
              <a:t>	Suspeita de co-morbidades oferecer laparoscopia</a:t>
            </a:r>
            <a:endParaRPr lang="en-US" sz="4800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38300"/>
            <a:ext cx="77724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220EBA"/>
                </a:solidFill>
                <a:latin typeface="Arial Narrow" charset="0"/>
              </a:rPr>
              <a:t>Avaliação fator tubário</a:t>
            </a:r>
            <a:endParaRPr lang="en-US" b="1">
              <a:solidFill>
                <a:srgbClr val="220EBA"/>
              </a:solidFill>
              <a:latin typeface="Calibri" charset="0"/>
            </a:endParaRPr>
          </a:p>
        </p:txBody>
      </p:sp>
      <p:sp>
        <p:nvSpPr>
          <p:cNvPr id="39939" name="CaixaDeTexto 6"/>
          <p:cNvSpPr txBox="1">
            <a:spLocks noChangeArrowheads="1"/>
          </p:cNvSpPr>
          <p:nvPr/>
        </p:nvSpPr>
        <p:spPr bwMode="auto">
          <a:xfrm>
            <a:off x="1331913" y="417513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009900"/>
                </a:solidFill>
              </a:rPr>
              <a:t>Avaliação Fator Feminino</a:t>
            </a:r>
            <a:endParaRPr lang="pt-BR" sz="4000">
              <a:solidFill>
                <a:srgbClr val="009900"/>
              </a:solidFill>
            </a:endParaRPr>
          </a:p>
        </p:txBody>
      </p:sp>
      <p:sp>
        <p:nvSpPr>
          <p:cNvPr id="39940" name="CaixaDeTexto 7"/>
          <p:cNvSpPr txBox="1">
            <a:spLocks noChangeArrowheads="1"/>
          </p:cNvSpPr>
          <p:nvPr/>
        </p:nvSpPr>
        <p:spPr bwMode="auto">
          <a:xfrm>
            <a:off x="684213" y="5435600"/>
            <a:ext cx="79200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</a:rPr>
              <a:t>Fertility: assessment and treatment for people with fertility problems (update) 2012. </a:t>
            </a:r>
            <a:r>
              <a:rPr lang="en-US" sz="1600">
                <a:solidFill>
                  <a:srgbClr val="000000"/>
                </a:solidFill>
              </a:rPr>
              <a:t>National Collaborating Centre for Women’s </a:t>
            </a:r>
            <a:r>
              <a:rPr lang="pt-BR" sz="1600">
                <a:solidFill>
                  <a:srgbClr val="000000"/>
                </a:solidFill>
              </a:rPr>
              <a:t>and Children</a:t>
            </a:r>
            <a:r>
              <a:rPr lang="ja-JP" altLang="pt-BR" sz="1600">
                <a:solidFill>
                  <a:srgbClr val="000000"/>
                </a:solidFill>
              </a:rPr>
              <a:t>’</a:t>
            </a:r>
            <a:r>
              <a:rPr lang="pt-BR" altLang="ja-JP" sz="1600">
                <a:solidFill>
                  <a:srgbClr val="000000"/>
                </a:solidFill>
              </a:rPr>
              <a:t>s Health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Commissioned by the National Institute for </a:t>
            </a:r>
            <a:r>
              <a:rPr lang="pt-BR" sz="1600">
                <a:solidFill>
                  <a:srgbClr val="000000"/>
                </a:solidFill>
              </a:rPr>
              <a:t>Health and Clinical Excellence Draft </a:t>
            </a:r>
          </a:p>
        </p:txBody>
      </p:sp>
    </p:spTree>
    <p:extLst>
      <p:ext uri="{BB962C8B-B14F-4D97-AF65-F5344CB8AC3E}">
        <p14:creationId xmlns:p14="http://schemas.microsoft.com/office/powerpoint/2010/main" val="2607763208"/>
      </p:ext>
    </p:extLst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023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>
                <a:solidFill>
                  <a:srgbClr val="009900"/>
                </a:solidFill>
                <a:latin typeface="Arial Narrow" charset="0"/>
              </a:rPr>
              <a:t>Avaliação de anormalidades cavidade uterina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86650" cy="41148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</a:pPr>
            <a:r>
              <a:rPr lang="en-US" sz="2800" b="1">
                <a:latin typeface="Arial Narrow" charset="0"/>
              </a:rPr>
              <a:t>Não fazer histeroscopia sem indicação clínica</a:t>
            </a:r>
          </a:p>
          <a:p>
            <a:pPr marL="0" indent="0" algn="just" eaLnBrk="1" hangingPunct="1">
              <a:lnSpc>
                <a:spcPct val="120000"/>
              </a:lnSpc>
            </a:pPr>
            <a:r>
              <a:rPr lang="en-US" sz="2800" b="1">
                <a:latin typeface="Arial Narrow" charset="0"/>
              </a:rPr>
              <a:t>Eficácia tratamento cirúrgico  de anormalidades uterinas não comprovado sobre taxas de gravidez (Grau B)</a:t>
            </a:r>
          </a:p>
          <a:p>
            <a:pPr marL="0" indent="0" eaLnBrk="1" hangingPunct="1">
              <a:lnSpc>
                <a:spcPct val="120000"/>
              </a:lnSpc>
            </a:pPr>
            <a:endParaRPr lang="en-US" sz="2800" b="1">
              <a:latin typeface="Arial Narrow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827088" y="4365625"/>
            <a:ext cx="7416800" cy="1160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Mulheres com infertilidade e HSG normal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Baixo risco anormalidades  </a:t>
            </a:r>
            <a:r>
              <a:rPr lang="en-US" sz="2800" b="1">
                <a:solidFill>
                  <a:srgbClr val="000000"/>
                </a:solidFill>
                <a:cs typeface="Times New Roman" charset="0"/>
              </a:rPr>
              <a:t>à</a:t>
            </a:r>
            <a:r>
              <a:rPr lang="en-US" sz="2800" b="1">
                <a:solidFill>
                  <a:srgbClr val="000000"/>
                </a:solidFill>
                <a:latin typeface="Arial Narrow" charset="0"/>
                <a:cs typeface="Times New Roman" charset="0"/>
              </a:rPr>
              <a:t> histeroscopia</a:t>
            </a:r>
          </a:p>
        </p:txBody>
      </p:sp>
      <p:sp>
        <p:nvSpPr>
          <p:cNvPr id="40964" name="CaixaDeTexto 8"/>
          <p:cNvSpPr txBox="1">
            <a:spLocks noChangeArrowheads="1"/>
          </p:cNvSpPr>
          <p:nvPr/>
        </p:nvSpPr>
        <p:spPr bwMode="auto">
          <a:xfrm>
            <a:off x="900113" y="5776913"/>
            <a:ext cx="79200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en-US" sz="1800" b="1">
                <a:solidFill>
                  <a:srgbClr val="000000"/>
                </a:solidFill>
              </a:rPr>
              <a:t>Fertility: assessment and treatment for people with fertility problems (update) 2012. </a:t>
            </a:r>
            <a:r>
              <a:rPr lang="en-US" sz="1600">
                <a:solidFill>
                  <a:srgbClr val="000000"/>
                </a:solidFill>
              </a:rPr>
              <a:t>National Collaborating Centre for Women’s </a:t>
            </a:r>
            <a:r>
              <a:rPr lang="pt-BR" sz="1600">
                <a:solidFill>
                  <a:srgbClr val="000000"/>
                </a:solidFill>
              </a:rPr>
              <a:t>and Children</a:t>
            </a:r>
            <a:r>
              <a:rPr lang="ja-JP" altLang="pt-BR" sz="1600">
                <a:solidFill>
                  <a:srgbClr val="000000"/>
                </a:solidFill>
              </a:rPr>
              <a:t>’</a:t>
            </a:r>
            <a:r>
              <a:rPr lang="pt-BR" altLang="ja-JP" sz="1600">
                <a:solidFill>
                  <a:srgbClr val="000000"/>
                </a:solidFill>
              </a:rPr>
              <a:t>s Health </a:t>
            </a:r>
          </a:p>
          <a:p>
            <a:pPr eaLnBrk="1" hangingPunct="1"/>
            <a:r>
              <a:rPr lang="en-US" sz="1600">
                <a:solidFill>
                  <a:srgbClr val="000000"/>
                </a:solidFill>
              </a:rPr>
              <a:t>Commissioned by the National Institute for </a:t>
            </a:r>
            <a:r>
              <a:rPr lang="pt-BR" sz="1600">
                <a:solidFill>
                  <a:srgbClr val="000000"/>
                </a:solidFill>
              </a:rPr>
              <a:t>Health and Clinical Excellence Draft </a:t>
            </a:r>
          </a:p>
        </p:txBody>
      </p:sp>
    </p:spTree>
    <p:extLst>
      <p:ext uri="{BB962C8B-B14F-4D97-AF65-F5344CB8AC3E}">
        <p14:creationId xmlns:p14="http://schemas.microsoft.com/office/powerpoint/2010/main" val="134205974"/>
      </p:ext>
    </p:extLst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aixaDeTexto 5"/>
          <p:cNvSpPr txBox="1">
            <a:spLocks noChangeArrowheads="1"/>
          </p:cNvSpPr>
          <p:nvPr/>
        </p:nvSpPr>
        <p:spPr bwMode="auto">
          <a:xfrm>
            <a:off x="323850" y="922489"/>
            <a:ext cx="8569325" cy="293003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pt-BR" dirty="0" smtClean="0"/>
              <a:t>Casal volta ao servi</a:t>
            </a:r>
            <a:r>
              <a:rPr lang="pt-BR" dirty="0" smtClean="0"/>
              <a:t>ço de saúde. </a:t>
            </a:r>
            <a:r>
              <a:rPr lang="pt-BR" dirty="0" smtClean="0"/>
              <a:t>Paciente </a:t>
            </a:r>
            <a:r>
              <a:rPr lang="pt-BR" dirty="0"/>
              <a:t>de 29 anos, </a:t>
            </a:r>
            <a:r>
              <a:rPr lang="pt-BR" dirty="0" err="1" smtClean="0"/>
              <a:t>nuligesta</a:t>
            </a:r>
            <a:r>
              <a:rPr lang="pt-BR" dirty="0" smtClean="0"/>
              <a:t>, mant</a:t>
            </a:r>
            <a:r>
              <a:rPr lang="pt-BR" dirty="0" smtClean="0"/>
              <a:t>ém </a:t>
            </a:r>
            <a:r>
              <a:rPr lang="pt-BR" dirty="0" smtClean="0"/>
              <a:t>desejo </a:t>
            </a:r>
            <a:r>
              <a:rPr lang="pt-BR" dirty="0"/>
              <a:t>de gravidez. </a:t>
            </a:r>
            <a:r>
              <a:rPr lang="pt-BR" dirty="0" smtClean="0"/>
              <a:t>Mant</a:t>
            </a:r>
            <a:r>
              <a:rPr lang="pt-BR" dirty="0" smtClean="0"/>
              <a:t>ém a</a:t>
            </a:r>
            <a:r>
              <a:rPr lang="pt-BR" dirty="0" smtClean="0"/>
              <a:t>tividade </a:t>
            </a:r>
            <a:r>
              <a:rPr lang="pt-BR" dirty="0"/>
              <a:t>sexual cerca de </a:t>
            </a:r>
            <a:r>
              <a:rPr lang="pt-BR" dirty="0" smtClean="0"/>
              <a:t>3 </a:t>
            </a:r>
            <a:r>
              <a:rPr lang="pt-BR" dirty="0"/>
              <a:t>a </a:t>
            </a:r>
            <a:r>
              <a:rPr lang="pt-BR" dirty="0" smtClean="0"/>
              <a:t>4 </a:t>
            </a:r>
            <a:r>
              <a:rPr lang="pt-BR" dirty="0"/>
              <a:t>vezes por </a:t>
            </a:r>
            <a:r>
              <a:rPr lang="pt-BR" dirty="0" smtClean="0"/>
              <a:t>semana no per</a:t>
            </a:r>
            <a:r>
              <a:rPr lang="pt-BR" dirty="0" smtClean="0"/>
              <a:t>íodo fértil</a:t>
            </a:r>
            <a:r>
              <a:rPr lang="pt-BR" dirty="0" smtClean="0"/>
              <a:t>, </a:t>
            </a:r>
            <a:r>
              <a:rPr lang="pt-BR" dirty="0"/>
              <a:t>sem uso de métodos contraceptivos há </a:t>
            </a:r>
            <a:r>
              <a:rPr lang="pt-BR" dirty="0" smtClean="0"/>
              <a:t>13 </a:t>
            </a:r>
            <a:r>
              <a:rPr lang="pt-BR" dirty="0"/>
              <a:t>meses, sem </a:t>
            </a:r>
            <a:r>
              <a:rPr lang="pt-BR" dirty="0" smtClean="0"/>
              <a:t>sucesso. Mant</a:t>
            </a:r>
            <a:r>
              <a:rPr lang="pt-BR" dirty="0" smtClean="0"/>
              <a:t>ém c</a:t>
            </a:r>
            <a:r>
              <a:rPr lang="pt-BR" dirty="0" smtClean="0"/>
              <a:t>iclos </a:t>
            </a:r>
            <a:r>
              <a:rPr lang="pt-BR" dirty="0"/>
              <a:t>menstruais </a:t>
            </a:r>
            <a:r>
              <a:rPr lang="pt-BR" dirty="0" smtClean="0"/>
              <a:t>regulares e </a:t>
            </a:r>
            <a:r>
              <a:rPr lang="pt-BR" dirty="0" err="1" smtClean="0"/>
              <a:t>dismenorréia</a:t>
            </a:r>
            <a:r>
              <a:rPr lang="pt-BR" dirty="0" smtClean="0"/>
              <a:t> </a:t>
            </a:r>
            <a:r>
              <a:rPr lang="pt-BR" dirty="0"/>
              <a:t>leve no segundo dia do ciclo. Antecedentes pessoais, ginecológicos e familiares: </a:t>
            </a:r>
            <a:r>
              <a:rPr lang="pt-BR" dirty="0" err="1"/>
              <a:t>ndn</a:t>
            </a:r>
            <a:r>
              <a:rPr lang="pt-BR" dirty="0"/>
              <a:t>.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268702" y="145790"/>
            <a:ext cx="227982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Caso</a:t>
            </a:r>
            <a:r>
              <a:rPr lang="en-US" sz="2400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Cl</a:t>
            </a:r>
            <a:r>
              <a:rPr lang="pt-BR" sz="2400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ínico</a:t>
            </a:r>
            <a:r>
              <a:rPr lang="pt-BR" sz="2400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1</a:t>
            </a:r>
            <a:endParaRPr lang="en-US" sz="2400" dirty="0">
              <a:solidFill>
                <a:srgbClr val="0000FF"/>
              </a:solidFill>
              <a:latin typeface="Comic Sans MS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2" y="5316090"/>
            <a:ext cx="856932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Arial"/>
                <a:cs typeface="Arial"/>
              </a:rPr>
              <a:t>A </a:t>
            </a:r>
            <a:r>
              <a:rPr lang="en-US" sz="2400" dirty="0" err="1" smtClean="0">
                <a:latin typeface="Arial"/>
                <a:cs typeface="Arial"/>
              </a:rPr>
              <a:t>seguir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analisem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os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resultados</a:t>
            </a:r>
            <a:r>
              <a:rPr lang="en-US" sz="2400" dirty="0" smtClean="0">
                <a:latin typeface="Arial"/>
                <a:cs typeface="Arial"/>
              </a:rPr>
              <a:t> dos </a:t>
            </a:r>
            <a:r>
              <a:rPr lang="en-US" sz="2400" dirty="0" err="1" smtClean="0">
                <a:latin typeface="Arial"/>
                <a:cs typeface="Arial"/>
              </a:rPr>
              <a:t>exames</a:t>
            </a:r>
            <a:r>
              <a:rPr lang="en-US" sz="2400" dirty="0" smtClean="0">
                <a:latin typeface="Arial"/>
                <a:cs typeface="Arial"/>
              </a:rPr>
              <a:t> do </a:t>
            </a:r>
            <a:r>
              <a:rPr lang="en-US" sz="2400" dirty="0" err="1" smtClean="0">
                <a:latin typeface="Arial"/>
                <a:cs typeface="Arial"/>
              </a:rPr>
              <a:t>casal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1" y="4146529"/>
            <a:ext cx="8569326" cy="89870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dirty="0" err="1">
                <a:latin typeface="Arial"/>
                <a:cs typeface="Arial"/>
              </a:rPr>
              <a:t>Esposo</a:t>
            </a:r>
            <a:r>
              <a:rPr lang="en-US" sz="2400" dirty="0">
                <a:latin typeface="Arial"/>
                <a:cs typeface="Arial"/>
              </a:rPr>
              <a:t> de 31 </a:t>
            </a:r>
            <a:r>
              <a:rPr lang="en-US" sz="2400" dirty="0" err="1">
                <a:latin typeface="Arial"/>
                <a:cs typeface="Arial"/>
              </a:rPr>
              <a:t>anos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saudável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sem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antecedentes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importantes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uso</a:t>
            </a:r>
            <a:r>
              <a:rPr lang="en-US" sz="2400" dirty="0">
                <a:latin typeface="Arial"/>
                <a:cs typeface="Arial"/>
              </a:rPr>
              <a:t> de </a:t>
            </a:r>
            <a:r>
              <a:rPr lang="en-US" sz="2400" dirty="0" err="1">
                <a:latin typeface="Arial"/>
                <a:cs typeface="Arial"/>
              </a:rPr>
              <a:t>medicações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sem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filhos</a:t>
            </a:r>
            <a:r>
              <a:rPr lang="en-US" sz="2400" dirty="0">
                <a:latin typeface="Arial"/>
                <a:cs typeface="Arial"/>
              </a:rPr>
              <a:t> de outro </a:t>
            </a:r>
            <a:r>
              <a:rPr lang="en-US" sz="2400" dirty="0" err="1">
                <a:latin typeface="Arial"/>
                <a:cs typeface="Arial"/>
              </a:rPr>
              <a:t>relacionamento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28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8569325" cy="3336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pt-BR" sz="2400" b="1" dirty="0" err="1" smtClean="0">
                <a:solidFill>
                  <a:srgbClr val="000000"/>
                </a:solidFill>
              </a:rPr>
              <a:t>Espermograma</a:t>
            </a:r>
            <a:r>
              <a:rPr lang="pt-BR" sz="24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Volume			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pt-BR" sz="2400" b="1" dirty="0" smtClean="0">
                <a:solidFill>
                  <a:srgbClr val="000000"/>
                </a:solidFill>
              </a:rPr>
              <a:t>3,5 </a:t>
            </a:r>
            <a:r>
              <a:rPr lang="pt-BR" sz="2400" b="1" dirty="0" smtClean="0">
                <a:solidFill>
                  <a:srgbClr val="000000"/>
                </a:solidFill>
              </a:rPr>
              <a:t>ml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pH				</a:t>
            </a:r>
            <a:r>
              <a:rPr lang="pt-BR" sz="2400" b="1" dirty="0" smtClean="0">
                <a:solidFill>
                  <a:srgbClr val="000000"/>
                </a:solidFill>
              </a:rPr>
              <a:t>		8,0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Concentração		35 milhões/ml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Motilidade			35% (motilidade </a:t>
            </a:r>
            <a:r>
              <a:rPr lang="pt-BR" sz="2400" b="1" dirty="0" smtClean="0">
                <a:solidFill>
                  <a:srgbClr val="000000"/>
                </a:solidFill>
              </a:rPr>
              <a:t>progressiva)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Morfologia		 	5% (</a:t>
            </a:r>
            <a:r>
              <a:rPr lang="pt-BR" sz="2400" b="1" dirty="0" err="1" smtClean="0">
                <a:solidFill>
                  <a:srgbClr val="000000"/>
                </a:solidFill>
              </a:rPr>
              <a:t>Kruger</a:t>
            </a:r>
            <a:r>
              <a:rPr lang="pt-BR" sz="2400" b="1" dirty="0" smtClean="0">
                <a:solidFill>
                  <a:srgbClr val="000000"/>
                </a:solidFill>
              </a:rPr>
              <a:t> et al.)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Vitalidade			68%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Leucócitos			0,5 </a:t>
            </a:r>
            <a:r>
              <a:rPr lang="pt-BR" sz="2400" b="1" dirty="0" err="1" smtClean="0">
                <a:solidFill>
                  <a:srgbClr val="000000"/>
                </a:solidFill>
              </a:rPr>
              <a:t>x</a:t>
            </a:r>
            <a:r>
              <a:rPr lang="pt-BR" sz="2400" b="1" dirty="0" smtClean="0">
                <a:solidFill>
                  <a:srgbClr val="000000"/>
                </a:solidFill>
              </a:rPr>
              <a:t> 10</a:t>
            </a:r>
            <a:r>
              <a:rPr lang="pt-BR" sz="2400" b="1" baseline="30000" dirty="0" smtClean="0">
                <a:solidFill>
                  <a:srgbClr val="000000"/>
                </a:solidFill>
              </a:rPr>
              <a:t>6</a:t>
            </a:r>
            <a:r>
              <a:rPr lang="pt-BR" sz="2400" b="1" dirty="0" smtClean="0">
                <a:solidFill>
                  <a:srgbClr val="000000"/>
                </a:solidFill>
              </a:rPr>
              <a:t> / ml</a:t>
            </a:r>
          </a:p>
        </p:txBody>
      </p:sp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827088" y="5661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323850" y="3938195"/>
            <a:ext cx="3496201" cy="14096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P4 = 4 </a:t>
            </a:r>
            <a:r>
              <a:rPr lang="en-US" dirty="0" err="1">
                <a:solidFill>
                  <a:srgbClr val="000000"/>
                </a:solidFill>
              </a:rPr>
              <a:t>ng</a:t>
            </a:r>
            <a:r>
              <a:rPr lang="en-US" dirty="0">
                <a:solidFill>
                  <a:srgbClr val="000000"/>
                </a:solidFill>
              </a:rPr>
              <a:t>/mL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err="1">
                <a:solidFill>
                  <a:srgbClr val="000000"/>
                </a:solidFill>
              </a:rPr>
              <a:t>Ustv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sem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alterações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HSG = </a:t>
            </a:r>
            <a:r>
              <a:rPr lang="en-US" dirty="0" err="1">
                <a:solidFill>
                  <a:srgbClr val="000000"/>
                </a:solidFill>
              </a:rPr>
              <a:t>sem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alterações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5689632"/>
            <a:ext cx="3757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Qual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diagnóstico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e a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sua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043661" y="3938195"/>
            <a:ext cx="349620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Confirma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ovulou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510600" y="4144580"/>
            <a:ext cx="1447287" cy="18704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18_fot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27" y="3669673"/>
            <a:ext cx="4067804" cy="305085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44377" y="5025487"/>
            <a:ext cx="610450" cy="18704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19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31" y="4043072"/>
            <a:ext cx="8743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Qual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diagnóstico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e a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sua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215546" y="213677"/>
            <a:ext cx="4746578" cy="331937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sz="1800" dirty="0" smtClean="0"/>
              <a:t>Casal volta ao servi</a:t>
            </a:r>
            <a:r>
              <a:rPr lang="pt-BR" sz="1800" dirty="0" smtClean="0"/>
              <a:t>ço de saúde. </a:t>
            </a:r>
            <a:r>
              <a:rPr lang="pt-BR" sz="1800" dirty="0" smtClean="0"/>
              <a:t>Paciente </a:t>
            </a:r>
            <a:r>
              <a:rPr lang="pt-BR" sz="1800" dirty="0"/>
              <a:t>de 29 anos, </a:t>
            </a:r>
            <a:r>
              <a:rPr lang="pt-BR" sz="1800" dirty="0" err="1" smtClean="0"/>
              <a:t>nuligesta</a:t>
            </a:r>
            <a:r>
              <a:rPr lang="pt-BR" sz="1800" dirty="0" smtClean="0"/>
              <a:t>, mant</a:t>
            </a:r>
            <a:r>
              <a:rPr lang="pt-BR" sz="1800" dirty="0" smtClean="0"/>
              <a:t>ém </a:t>
            </a:r>
            <a:r>
              <a:rPr lang="pt-BR" sz="1800" dirty="0" smtClean="0"/>
              <a:t>desejo </a:t>
            </a:r>
            <a:r>
              <a:rPr lang="pt-BR" sz="1800" dirty="0"/>
              <a:t>de gravidez. </a:t>
            </a:r>
            <a:r>
              <a:rPr lang="pt-BR" sz="1800" dirty="0" smtClean="0"/>
              <a:t>Mant</a:t>
            </a:r>
            <a:r>
              <a:rPr lang="pt-BR" sz="1800" dirty="0" smtClean="0"/>
              <a:t>ém a</a:t>
            </a:r>
            <a:r>
              <a:rPr lang="pt-BR" sz="1800" dirty="0" smtClean="0"/>
              <a:t>tividade </a:t>
            </a:r>
            <a:r>
              <a:rPr lang="pt-BR" sz="1800" dirty="0"/>
              <a:t>sexual cerca de </a:t>
            </a:r>
            <a:r>
              <a:rPr lang="pt-BR" sz="1800" dirty="0" smtClean="0"/>
              <a:t>3 </a:t>
            </a:r>
            <a:r>
              <a:rPr lang="pt-BR" sz="1800" dirty="0"/>
              <a:t>a </a:t>
            </a:r>
            <a:r>
              <a:rPr lang="pt-BR" sz="1800" dirty="0" smtClean="0"/>
              <a:t>4 </a:t>
            </a:r>
            <a:r>
              <a:rPr lang="pt-BR" sz="1800" dirty="0"/>
              <a:t>vezes por </a:t>
            </a:r>
            <a:r>
              <a:rPr lang="pt-BR" sz="1800" dirty="0" smtClean="0"/>
              <a:t>semana no per</a:t>
            </a:r>
            <a:r>
              <a:rPr lang="pt-BR" sz="1800" dirty="0" smtClean="0"/>
              <a:t>íodo fértil</a:t>
            </a:r>
            <a:r>
              <a:rPr lang="pt-BR" sz="1800" dirty="0" smtClean="0"/>
              <a:t>, </a:t>
            </a:r>
            <a:r>
              <a:rPr lang="pt-BR" sz="1800" dirty="0"/>
              <a:t>sem uso de métodos contraceptivos há </a:t>
            </a:r>
            <a:r>
              <a:rPr lang="pt-BR" sz="1800" dirty="0" smtClean="0"/>
              <a:t>13 </a:t>
            </a:r>
            <a:r>
              <a:rPr lang="pt-BR" sz="1800" dirty="0"/>
              <a:t>meses, sem </a:t>
            </a:r>
            <a:r>
              <a:rPr lang="pt-BR" sz="1800" dirty="0" smtClean="0"/>
              <a:t>sucesso. Mant</a:t>
            </a:r>
            <a:r>
              <a:rPr lang="pt-BR" sz="1800" dirty="0" smtClean="0"/>
              <a:t>ém c</a:t>
            </a:r>
            <a:r>
              <a:rPr lang="pt-BR" sz="1800" dirty="0" smtClean="0"/>
              <a:t>iclos </a:t>
            </a:r>
            <a:r>
              <a:rPr lang="pt-BR" sz="1800" dirty="0"/>
              <a:t>menstruais </a:t>
            </a:r>
            <a:r>
              <a:rPr lang="pt-BR" sz="1800" dirty="0" smtClean="0"/>
              <a:t>regulares e </a:t>
            </a:r>
            <a:r>
              <a:rPr lang="pt-BR" sz="1800" dirty="0" err="1" smtClean="0"/>
              <a:t>dismenorréia</a:t>
            </a:r>
            <a:r>
              <a:rPr lang="pt-BR" sz="1800" dirty="0" smtClean="0"/>
              <a:t> </a:t>
            </a:r>
            <a:r>
              <a:rPr lang="pt-BR" sz="1800" dirty="0"/>
              <a:t>leve no segundo dia do ciclo. Antecedentes pessoais, ginecológicos e familiares: </a:t>
            </a:r>
            <a:r>
              <a:rPr lang="pt-BR" sz="1800" dirty="0" err="1"/>
              <a:t>ndn</a:t>
            </a:r>
            <a:r>
              <a:rPr lang="pt-BR" sz="1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38291" y="222649"/>
            <a:ext cx="3840794" cy="151887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dirty="0" err="1">
                <a:latin typeface="Arial"/>
                <a:cs typeface="Arial"/>
              </a:rPr>
              <a:t>Esposo</a:t>
            </a:r>
            <a:r>
              <a:rPr lang="en-US" dirty="0">
                <a:latin typeface="Arial"/>
                <a:cs typeface="Arial"/>
              </a:rPr>
              <a:t> de 31 </a:t>
            </a:r>
            <a:r>
              <a:rPr lang="en-US" dirty="0" err="1">
                <a:latin typeface="Arial"/>
                <a:cs typeface="Arial"/>
              </a:rPr>
              <a:t>anos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saudável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antecedentes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importantes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uso</a:t>
            </a:r>
            <a:r>
              <a:rPr lang="en-US" dirty="0">
                <a:latin typeface="Arial"/>
                <a:cs typeface="Arial"/>
              </a:rPr>
              <a:t> de </a:t>
            </a:r>
            <a:r>
              <a:rPr lang="en-US" dirty="0" err="1">
                <a:latin typeface="Arial"/>
                <a:cs typeface="Arial"/>
              </a:rPr>
              <a:t>medicações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sem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filhos</a:t>
            </a:r>
            <a:r>
              <a:rPr lang="en-US" dirty="0">
                <a:latin typeface="Arial"/>
                <a:cs typeface="Arial"/>
              </a:rPr>
              <a:t> de outro </a:t>
            </a:r>
            <a:r>
              <a:rPr lang="en-US" dirty="0" err="1">
                <a:latin typeface="Arial"/>
                <a:cs typeface="Arial"/>
              </a:rPr>
              <a:t>relacionamento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138291" y="1998822"/>
            <a:ext cx="3840794" cy="151887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1800" dirty="0" err="1" smtClean="0">
                <a:solidFill>
                  <a:srgbClr val="000000"/>
                </a:solidFill>
              </a:rPr>
              <a:t>Espermograma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anormalidades</a:t>
            </a:r>
            <a:endParaRPr lang="en-US" sz="1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P4 </a:t>
            </a:r>
            <a:r>
              <a:rPr lang="en-US" sz="1800" dirty="0">
                <a:solidFill>
                  <a:srgbClr val="000000"/>
                </a:solidFill>
              </a:rPr>
              <a:t>= 4 </a:t>
            </a:r>
            <a:r>
              <a:rPr lang="en-US" sz="1800" dirty="0" err="1">
                <a:solidFill>
                  <a:srgbClr val="000000"/>
                </a:solidFill>
              </a:rPr>
              <a:t>ng</a:t>
            </a:r>
            <a:r>
              <a:rPr lang="en-US" sz="1800" dirty="0">
                <a:solidFill>
                  <a:srgbClr val="000000"/>
                </a:solidFill>
              </a:rPr>
              <a:t>/mL</a:t>
            </a:r>
          </a:p>
          <a:p>
            <a:pPr eaLnBrk="1" hangingPunct="1">
              <a:lnSpc>
                <a:spcPct val="130000"/>
              </a:lnSpc>
            </a:pPr>
            <a:r>
              <a:rPr lang="en-US" sz="1800" dirty="0" err="1">
                <a:solidFill>
                  <a:srgbClr val="000000"/>
                </a:solidFill>
              </a:rPr>
              <a:t>Ustv</a:t>
            </a:r>
            <a:r>
              <a:rPr lang="en-US" sz="1800" dirty="0">
                <a:solidFill>
                  <a:srgbClr val="000000"/>
                </a:solidFill>
              </a:rPr>
              <a:t> = </a:t>
            </a:r>
            <a:r>
              <a:rPr lang="en-US" sz="1800" dirty="0" err="1">
                <a:solidFill>
                  <a:srgbClr val="000000"/>
                </a:solidFill>
              </a:rPr>
              <a:t>sem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alterações</a:t>
            </a:r>
            <a:endParaRPr 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</a:rPr>
              <a:t>HSG = </a:t>
            </a:r>
            <a:r>
              <a:rPr lang="en-US" sz="1800" dirty="0" err="1">
                <a:solidFill>
                  <a:srgbClr val="000000"/>
                </a:solidFill>
              </a:rPr>
              <a:t>sem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alterações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31" y="5135472"/>
            <a:ext cx="8673879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Hip</a:t>
            </a:r>
            <a:r>
              <a:rPr lang="pt-BR" sz="2400" dirty="0" smtClean="0"/>
              <a:t>ótese diagnóstica:</a:t>
            </a:r>
          </a:p>
          <a:p>
            <a:pPr algn="ctr"/>
            <a:r>
              <a:rPr lang="pt-BR" sz="2400" dirty="0" smtClean="0"/>
              <a:t> Infertilidade sem causa aparente, sem </a:t>
            </a:r>
            <a:r>
              <a:rPr lang="pt-BR" sz="2400" dirty="0" err="1" smtClean="0"/>
              <a:t>videolaparoscopia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12789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16600" y="69260"/>
            <a:ext cx="8673879" cy="83099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 smtClean="0">
                <a:solidFill>
                  <a:srgbClr val="0000FF"/>
                </a:solidFill>
              </a:rPr>
              <a:t>Infertilidade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sem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causa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aparente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mr-IN" dirty="0" smtClean="0">
                <a:solidFill>
                  <a:srgbClr val="0000FF"/>
                </a:solidFill>
              </a:rPr>
              <a:t>–</a:t>
            </a:r>
            <a:r>
              <a:rPr lang="en-US" dirty="0" smtClean="0">
                <a:solidFill>
                  <a:srgbClr val="0000FF"/>
                </a:solidFill>
              </a:rPr>
              <a:t> ISCA </a:t>
            </a:r>
            <a:r>
              <a:rPr lang="en-US" dirty="0" err="1" smtClean="0">
                <a:solidFill>
                  <a:srgbClr val="0000FF"/>
                </a:solidFill>
              </a:rPr>
              <a:t>ou</a:t>
            </a:r>
            <a:r>
              <a:rPr lang="en-US" dirty="0" smtClean="0">
                <a:solidFill>
                  <a:srgbClr val="0000FF"/>
                </a:solidFill>
              </a:rPr>
              <a:t> ESCA</a:t>
            </a:r>
          </a:p>
          <a:p>
            <a:pPr algn="ctr" eaLnBrk="1" hangingPunct="1"/>
            <a:r>
              <a:rPr lang="en-US" dirty="0" err="1" smtClean="0">
                <a:solidFill>
                  <a:srgbClr val="0000FF"/>
                </a:solidFill>
              </a:rPr>
              <a:t>Conduta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99" y="994283"/>
            <a:ext cx="8673879" cy="258532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pt-BR" dirty="0" smtClean="0">
                <a:latin typeface="Times New Roman"/>
                <a:cs typeface="Times New Roman"/>
              </a:rPr>
              <a:t>A ESCA </a:t>
            </a:r>
            <a:r>
              <a:rPr lang="pt-BR" dirty="0">
                <a:latin typeface="Times New Roman"/>
                <a:cs typeface="Times New Roman"/>
              </a:rPr>
              <a:t>ocorre em cerca de 15 a 30 % dos casais com dificuldades para engravidar. </a:t>
            </a:r>
            <a:endParaRPr lang="pt-BR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pt-BR" dirty="0" smtClean="0">
                <a:latin typeface="Times New Roman"/>
                <a:cs typeface="Times New Roman"/>
              </a:rPr>
              <a:t>Lembrar </a:t>
            </a:r>
            <a:r>
              <a:rPr lang="pt-BR" dirty="0">
                <a:latin typeface="Times New Roman"/>
                <a:cs typeface="Times New Roman"/>
              </a:rPr>
              <a:t>que há limitações de propedêutica </a:t>
            </a:r>
            <a:r>
              <a:rPr lang="pt-BR" dirty="0" smtClean="0">
                <a:latin typeface="Times New Roman"/>
                <a:cs typeface="Times New Roman"/>
              </a:rPr>
              <a:t>da infertilidade (</a:t>
            </a:r>
            <a:r>
              <a:rPr lang="pt-BR" dirty="0">
                <a:latin typeface="Times New Roman"/>
                <a:cs typeface="Times New Roman"/>
              </a:rPr>
              <a:t>não há exames para investigar todas as etapas do processo reprodutivo) e não é possível saber se ocorreria ou não gestação espontânea com maior tempo de coito desprotegido. </a:t>
            </a:r>
            <a:endParaRPr lang="pt-BR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pt-BR" dirty="0" smtClean="0">
                <a:latin typeface="Times New Roman"/>
                <a:cs typeface="Times New Roman"/>
              </a:rPr>
              <a:t>A tomada </a:t>
            </a:r>
            <a:r>
              <a:rPr lang="pt-BR" dirty="0">
                <a:latin typeface="Times New Roman"/>
                <a:cs typeface="Times New Roman"/>
              </a:rPr>
              <a:t>de decisão deve levar em consideração a idade da mulher (mulheres mais jovens poderiam esperar mais antes de serem encaminhadas para reprodução assistida), o tempo de infertilidade (chance de cerca de 55% de gestação em 3 anos de tentativa, sendo que o casal tentou apenas um ano até o presente), o nível de ansiedade do casal e o acesso ou não a serviços especializados de reprodução assistida. </a:t>
            </a:r>
            <a:endParaRPr lang="pt-BR" dirty="0" smtClean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98" y="3666348"/>
            <a:ext cx="8673880" cy="313470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pt-BR" dirty="0">
                <a:latin typeface="Times New Roman"/>
                <a:cs typeface="Times New Roman"/>
              </a:rPr>
              <a:t>Neste caso, como a mulher é jovem (</a:t>
            </a:r>
            <a:r>
              <a:rPr lang="pt-BR" dirty="0" smtClean="0">
                <a:latin typeface="Times New Roman"/>
                <a:cs typeface="Times New Roman"/>
              </a:rPr>
              <a:t>29 </a:t>
            </a:r>
            <a:r>
              <a:rPr lang="pt-BR" dirty="0">
                <a:latin typeface="Times New Roman"/>
                <a:cs typeface="Times New Roman"/>
              </a:rPr>
              <a:t>anos) e o tempo de infertilidade não é longo </a:t>
            </a:r>
            <a:r>
              <a:rPr lang="pt-BR" dirty="0" smtClean="0">
                <a:latin typeface="Times New Roman"/>
                <a:cs typeface="Times New Roman"/>
              </a:rPr>
              <a:t>(13 meses)</a:t>
            </a:r>
            <a:r>
              <a:rPr lang="pt-BR" dirty="0">
                <a:latin typeface="Times New Roman"/>
                <a:cs typeface="Times New Roman"/>
              </a:rPr>
              <a:t>, poderia ser </a:t>
            </a:r>
            <a:r>
              <a:rPr lang="pt-BR" dirty="0" smtClean="0">
                <a:latin typeface="Times New Roman"/>
                <a:cs typeface="Times New Roman"/>
              </a:rPr>
              <a:t>discutido </a:t>
            </a:r>
            <a:r>
              <a:rPr lang="pt-BR" dirty="0">
                <a:latin typeface="Times New Roman"/>
                <a:cs typeface="Times New Roman"/>
              </a:rPr>
              <a:t>com o </a:t>
            </a:r>
            <a:r>
              <a:rPr lang="pt-BR" dirty="0" smtClean="0">
                <a:latin typeface="Times New Roman"/>
                <a:cs typeface="Times New Roman"/>
              </a:rPr>
              <a:t>casal:</a:t>
            </a:r>
          </a:p>
          <a:p>
            <a:pPr marL="742950" lvl="1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pt-BR" dirty="0" smtClean="0">
                <a:latin typeface="Times New Roman"/>
                <a:cs typeface="Times New Roman"/>
              </a:rPr>
              <a:t>manter a </a:t>
            </a:r>
            <a:r>
              <a:rPr lang="pt-BR" dirty="0">
                <a:latin typeface="Times New Roman"/>
                <a:cs typeface="Times New Roman"/>
              </a:rPr>
              <a:t>conduta expectante </a:t>
            </a:r>
            <a:r>
              <a:rPr lang="pt-BR" dirty="0" smtClean="0">
                <a:latin typeface="Times New Roman"/>
                <a:cs typeface="Times New Roman"/>
              </a:rPr>
              <a:t>por mais 1 ou 2 anos;</a:t>
            </a:r>
          </a:p>
          <a:p>
            <a:pPr marL="742950" lvl="1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pt-BR" dirty="0" smtClean="0">
                <a:latin typeface="Times New Roman"/>
                <a:cs typeface="Times New Roman"/>
              </a:rPr>
              <a:t>encaminhar a </a:t>
            </a:r>
            <a:r>
              <a:rPr lang="pt-BR" dirty="0">
                <a:latin typeface="Times New Roman"/>
                <a:cs typeface="Times New Roman"/>
              </a:rPr>
              <a:t>paciente para um serviço de </a:t>
            </a:r>
            <a:r>
              <a:rPr lang="pt-BR" dirty="0" err="1">
                <a:latin typeface="Times New Roman"/>
                <a:cs typeface="Times New Roman"/>
              </a:rPr>
              <a:t>videolaparoscopia</a:t>
            </a:r>
            <a:r>
              <a:rPr lang="pt-BR" dirty="0">
                <a:latin typeface="Times New Roman"/>
                <a:cs typeface="Times New Roman"/>
              </a:rPr>
              <a:t> (se a </a:t>
            </a:r>
            <a:r>
              <a:rPr lang="pt-BR" dirty="0" err="1" smtClean="0">
                <a:latin typeface="Times New Roman"/>
                <a:cs typeface="Times New Roman"/>
              </a:rPr>
              <a:t>video</a:t>
            </a:r>
            <a:r>
              <a:rPr lang="pt-BR" dirty="0" smtClean="0">
                <a:latin typeface="Times New Roman"/>
                <a:cs typeface="Times New Roman"/>
              </a:rPr>
              <a:t> </a:t>
            </a:r>
            <a:r>
              <a:rPr lang="pt-BR" dirty="0">
                <a:latin typeface="Times New Roman"/>
                <a:cs typeface="Times New Roman"/>
              </a:rPr>
              <a:t>identificar endometriose mínima/leve e for realizado o tratamento cirúrgico, aumenta-se a chance de gestação </a:t>
            </a:r>
            <a:r>
              <a:rPr lang="pt-BR" dirty="0" smtClean="0">
                <a:latin typeface="Times New Roman"/>
                <a:cs typeface="Times New Roman"/>
              </a:rPr>
              <a:t>espontânea; cerca de 30% nos 9 meses ap</a:t>
            </a:r>
            <a:r>
              <a:rPr lang="pt-BR" dirty="0" smtClean="0">
                <a:latin typeface="Times New Roman"/>
                <a:cs typeface="Times New Roman"/>
              </a:rPr>
              <a:t>ós a cirurgia</a:t>
            </a:r>
            <a:r>
              <a:rPr lang="pt-BR" dirty="0" smtClean="0">
                <a:latin typeface="Times New Roman"/>
                <a:cs typeface="Times New Roman"/>
              </a:rPr>
              <a:t>) </a:t>
            </a:r>
            <a:r>
              <a:rPr lang="pt-BR" dirty="0">
                <a:latin typeface="Times New Roman"/>
                <a:cs typeface="Times New Roman"/>
              </a:rPr>
              <a:t>ou </a:t>
            </a:r>
            <a:endParaRPr lang="pt-BR" dirty="0" smtClean="0">
              <a:latin typeface="Times New Roman"/>
              <a:cs typeface="Times New Roman"/>
            </a:endParaRPr>
          </a:p>
          <a:p>
            <a:pPr marL="742950" lvl="1" indent="-285750" algn="just">
              <a:lnSpc>
                <a:spcPct val="110000"/>
              </a:lnSpc>
              <a:buFont typeface="Wingdings" charset="2"/>
              <a:buChar char="Ø"/>
            </a:pPr>
            <a:r>
              <a:rPr lang="pt-BR" dirty="0" smtClean="0">
                <a:latin typeface="Times New Roman"/>
                <a:cs typeface="Times New Roman"/>
              </a:rPr>
              <a:t>Encaminhar o </a:t>
            </a:r>
            <a:r>
              <a:rPr lang="pt-BR" dirty="0">
                <a:latin typeface="Times New Roman"/>
                <a:cs typeface="Times New Roman"/>
              </a:rPr>
              <a:t>casal um serviço especializado de reprodução </a:t>
            </a:r>
            <a:r>
              <a:rPr lang="pt-BR" dirty="0" smtClean="0">
                <a:latin typeface="Times New Roman"/>
                <a:cs typeface="Times New Roman"/>
              </a:rPr>
              <a:t>assistida</a:t>
            </a:r>
            <a:r>
              <a:rPr lang="pt-BR" dirty="0">
                <a:latin typeface="Times New Roman"/>
                <a:cs typeface="Times New Roman"/>
              </a:rPr>
              <a:t> </a:t>
            </a:r>
            <a:r>
              <a:rPr lang="pt-BR" dirty="0" smtClean="0">
                <a:latin typeface="Times New Roman"/>
                <a:cs typeface="Times New Roman"/>
              </a:rPr>
              <a:t>para realiza</a:t>
            </a:r>
            <a:r>
              <a:rPr lang="pt-BR" dirty="0" smtClean="0">
                <a:latin typeface="Times New Roman"/>
                <a:cs typeface="Times New Roman"/>
              </a:rPr>
              <a:t>ção de indução da ovulação + inseminação </a:t>
            </a:r>
            <a:r>
              <a:rPr lang="pt-BR" dirty="0" err="1" smtClean="0">
                <a:latin typeface="Times New Roman"/>
                <a:cs typeface="Times New Roman"/>
              </a:rPr>
              <a:t>intra</a:t>
            </a:r>
            <a:r>
              <a:rPr lang="pt-BR" dirty="0" smtClean="0">
                <a:latin typeface="Times New Roman"/>
                <a:cs typeface="Times New Roman"/>
              </a:rPr>
              <a:t>-útero (taxa de sucesso de cerca de 15% por tentativa) ou fertilização </a:t>
            </a:r>
            <a:r>
              <a:rPr lang="pt-BR" i="1" dirty="0" smtClean="0">
                <a:latin typeface="Times New Roman"/>
                <a:cs typeface="Times New Roman"/>
              </a:rPr>
              <a:t>in vitro </a:t>
            </a:r>
            <a:r>
              <a:rPr lang="pt-BR" dirty="0" smtClean="0">
                <a:latin typeface="Times New Roman"/>
                <a:cs typeface="Times New Roman"/>
              </a:rPr>
              <a:t>(taxa de sucesso de cerca de 30% por transferência).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87" y="910701"/>
            <a:ext cx="4301043" cy="274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966479" y="3347572"/>
            <a:ext cx="15984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pt-BR" sz="1400" dirty="0" err="1"/>
              <a:t>Akande</a:t>
            </a:r>
            <a:r>
              <a:rPr lang="pt-BR" sz="1400" dirty="0"/>
              <a:t> et al., 2004</a:t>
            </a:r>
            <a:endParaRPr lang="en-US" sz="14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694671" y="1136068"/>
            <a:ext cx="8713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800" b="1" dirty="0">
                <a:solidFill>
                  <a:schemeClr val="accent2"/>
                </a:solidFill>
              </a:rPr>
              <a:t>ESCA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564931" y="2299329"/>
            <a:ext cx="2016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accent2"/>
                </a:solidFill>
              </a:rPr>
              <a:t>Endometriose </a:t>
            </a:r>
            <a:r>
              <a:rPr lang="pt-BR" sz="1800" b="1" dirty="0" err="1" smtClean="0">
                <a:solidFill>
                  <a:schemeClr val="accent2"/>
                </a:solidFill>
              </a:rPr>
              <a:t>I</a:t>
            </a:r>
            <a:r>
              <a:rPr lang="pt-BR" sz="1800" b="1" dirty="0">
                <a:solidFill>
                  <a:schemeClr val="accent2"/>
                </a:solidFill>
              </a:rPr>
              <a:t>/II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6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8367712" cy="46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355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5000"/>
              </a:lnSpc>
              <a:buFontTx/>
              <a:buChar char="•"/>
            </a:pPr>
            <a:r>
              <a:rPr lang="pt-BR" sz="2000" b="1" dirty="0">
                <a:solidFill>
                  <a:schemeClr val="accent2"/>
                </a:solidFill>
              </a:rPr>
              <a:t>Um ano de coito regular sem proteção</a:t>
            </a:r>
            <a:r>
              <a:rPr lang="pt-BR" sz="2000" b="1" dirty="0"/>
              <a:t>  </a:t>
            </a:r>
            <a:r>
              <a:rPr lang="pt-BR" sz="2000" b="1" u="sng" dirty="0"/>
              <a:t>ou</a:t>
            </a:r>
            <a:r>
              <a:rPr lang="pt-BR" sz="2000" b="1" dirty="0"/>
              <a:t> </a:t>
            </a:r>
            <a:r>
              <a:rPr lang="pt-BR" sz="2000" b="1" dirty="0">
                <a:solidFill>
                  <a:schemeClr val="accent2"/>
                </a:solidFill>
              </a:rPr>
              <a:t>antes se:</a:t>
            </a:r>
            <a:endParaRPr lang="pt-BR" sz="2000" b="1" u="sng" dirty="0"/>
          </a:p>
          <a:p>
            <a:pPr algn="just" eaLnBrk="1" hangingPunct="1">
              <a:lnSpc>
                <a:spcPct val="115000"/>
              </a:lnSpc>
            </a:pPr>
            <a:endParaRPr lang="pt-BR" sz="2000" b="1" dirty="0"/>
          </a:p>
          <a:p>
            <a:pPr algn="just" eaLnBrk="1" hangingPunct="1">
              <a:lnSpc>
                <a:spcPct val="115000"/>
              </a:lnSpc>
              <a:buFontTx/>
              <a:buChar char="•"/>
            </a:pPr>
            <a:r>
              <a:rPr lang="pt-BR" sz="2000" b="1" dirty="0"/>
              <a:t> Idade feminina maior que 35 anos</a:t>
            </a:r>
          </a:p>
          <a:p>
            <a:pPr algn="just" eaLnBrk="1" hangingPunct="1">
              <a:lnSpc>
                <a:spcPct val="115000"/>
              </a:lnSpc>
              <a:buFontTx/>
              <a:buChar char="•"/>
            </a:pPr>
            <a:r>
              <a:rPr lang="pt-BR" sz="2000" b="1" dirty="0"/>
              <a:t> História de </a:t>
            </a:r>
            <a:r>
              <a:rPr lang="pt-BR" sz="2000" b="1" dirty="0" err="1"/>
              <a:t>oligomenorréia</a:t>
            </a:r>
            <a:r>
              <a:rPr lang="pt-BR" sz="2000" b="1" dirty="0"/>
              <a:t>/ </a:t>
            </a:r>
            <a:r>
              <a:rPr lang="pt-BR" sz="2000" b="1" dirty="0" err="1"/>
              <a:t>amenorréia</a:t>
            </a:r>
            <a:endParaRPr lang="pt-BR" sz="2000" b="1" dirty="0"/>
          </a:p>
          <a:p>
            <a:pPr algn="just" eaLnBrk="1" hangingPunct="1">
              <a:lnSpc>
                <a:spcPct val="115000"/>
              </a:lnSpc>
              <a:buFontTx/>
              <a:buChar char="•"/>
            </a:pPr>
            <a:r>
              <a:rPr lang="pt-BR" sz="2000" b="1" dirty="0"/>
              <a:t> Suspeita ou história prévia de endometriose III/IV</a:t>
            </a:r>
          </a:p>
          <a:p>
            <a:pPr algn="just" eaLnBrk="1" hangingPunct="1">
              <a:lnSpc>
                <a:spcPct val="115000"/>
              </a:lnSpc>
              <a:buFontTx/>
              <a:buChar char="•"/>
            </a:pPr>
            <a:r>
              <a:rPr lang="pt-BR" sz="2000" b="1" dirty="0"/>
              <a:t> </a:t>
            </a:r>
            <a:r>
              <a:rPr lang="pt-BR" sz="2000" b="1" dirty="0" err="1"/>
              <a:t>Dça</a:t>
            </a:r>
            <a:r>
              <a:rPr lang="pt-BR" sz="2000" b="1" dirty="0"/>
              <a:t> tubária e/ou uterina suspeitada ou confirmada</a:t>
            </a:r>
          </a:p>
          <a:p>
            <a:pPr lvl="6" algn="just" eaLnBrk="1" hangingPunct="1">
              <a:lnSpc>
                <a:spcPct val="115000"/>
              </a:lnSpc>
              <a:buFontTx/>
              <a:buChar char="•"/>
            </a:pPr>
            <a:endParaRPr lang="pt-BR" sz="2000" b="1" dirty="0"/>
          </a:p>
          <a:p>
            <a:pPr algn="just" eaLnBrk="1" hangingPunct="1">
              <a:lnSpc>
                <a:spcPct val="115000"/>
              </a:lnSpc>
              <a:buFontTx/>
              <a:buChar char="•"/>
            </a:pPr>
            <a:r>
              <a:rPr lang="pt-BR" sz="2000" b="1" dirty="0"/>
              <a:t> Parceiro sabidamente ou com suspeita de subfertilidade    </a:t>
            </a:r>
            <a:r>
              <a:rPr lang="pt-BR" sz="2000" b="1" dirty="0" smtClean="0"/>
              <a:t>(</a:t>
            </a:r>
            <a:r>
              <a:rPr lang="pt-BR" sz="2000" b="1" dirty="0" err="1"/>
              <a:t>c</a:t>
            </a:r>
            <a:r>
              <a:rPr lang="pt-BR" sz="2000" b="1" dirty="0" err="1" smtClean="0"/>
              <a:t>riptorquidia</a:t>
            </a:r>
            <a:r>
              <a:rPr lang="pt-BR" sz="2000" b="1" dirty="0" smtClean="0"/>
              <a:t> bilateral presente ou corrigida tardiamente, traumas testiculares importantes, </a:t>
            </a:r>
            <a:r>
              <a:rPr lang="pt-BR" sz="2000" b="1" dirty="0" err="1" smtClean="0"/>
              <a:t>orquites</a:t>
            </a:r>
            <a:r>
              <a:rPr lang="pt-BR" sz="2000" b="1" dirty="0" smtClean="0"/>
              <a:t>, caxumba p</a:t>
            </a:r>
            <a:r>
              <a:rPr lang="pt-BR" sz="2000" b="1" dirty="0" smtClean="0"/>
              <a:t>ós-puberal com </a:t>
            </a:r>
            <a:r>
              <a:rPr lang="pt-BR" sz="2000" b="1" dirty="0" err="1" smtClean="0"/>
              <a:t>orquite</a:t>
            </a:r>
            <a:r>
              <a:rPr lang="pt-BR" sz="2000" b="1" dirty="0" smtClean="0"/>
              <a:t>, </a:t>
            </a:r>
            <a:r>
              <a:rPr lang="pt-BR" sz="2000" b="1" dirty="0" smtClean="0"/>
              <a:t>quimioterapia</a:t>
            </a:r>
            <a:r>
              <a:rPr lang="pt-BR" sz="2000" b="1" dirty="0"/>
              <a:t>, </a:t>
            </a:r>
            <a:r>
              <a:rPr lang="pt-BR" sz="2000" b="1" dirty="0" smtClean="0"/>
              <a:t>radioterapia pélvica, uso de anabolizantes, suspeita de ejacula</a:t>
            </a:r>
            <a:r>
              <a:rPr lang="pt-BR" sz="2000" b="1" dirty="0" smtClean="0"/>
              <a:t>ção retrógrada </a:t>
            </a:r>
            <a:r>
              <a:rPr lang="mr-IN" sz="2000" b="1" dirty="0" smtClean="0"/>
              <a:t>–</a:t>
            </a:r>
            <a:r>
              <a:rPr lang="pt-BR" sz="2000" b="1" dirty="0" smtClean="0"/>
              <a:t> diabetes, etilismo, exposição a pesticidas e outros </a:t>
            </a:r>
            <a:r>
              <a:rPr lang="pt-BR" sz="2000" b="1" dirty="0" err="1" smtClean="0"/>
              <a:t>disruptores</a:t>
            </a:r>
            <a:r>
              <a:rPr lang="pt-BR" sz="2000" b="1" dirty="0" smtClean="0"/>
              <a:t> endócr</a:t>
            </a:r>
            <a:r>
              <a:rPr lang="pt-BR" sz="2000" b="1" dirty="0" smtClean="0"/>
              <a:t>inos, </a:t>
            </a:r>
            <a:r>
              <a:rPr lang="pt-BR" sz="2000" b="1" dirty="0" err="1" smtClean="0"/>
              <a:t>etc</a:t>
            </a:r>
            <a:r>
              <a:rPr lang="pt-BR" sz="2000" b="1" dirty="0" smtClean="0"/>
              <a:t> 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900113" y="6328755"/>
            <a:ext cx="712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 b="1" dirty="0">
                <a:solidFill>
                  <a:srgbClr val="220EBA"/>
                </a:solidFill>
              </a:rPr>
              <a:t>The </a:t>
            </a:r>
            <a:r>
              <a:rPr lang="pt-BR" sz="2000" b="1" dirty="0" err="1">
                <a:solidFill>
                  <a:srgbClr val="220EBA"/>
                </a:solidFill>
              </a:rPr>
              <a:t>Practice</a:t>
            </a:r>
            <a:r>
              <a:rPr lang="pt-BR" sz="2000" b="1" dirty="0">
                <a:solidFill>
                  <a:srgbClr val="220EBA"/>
                </a:solidFill>
              </a:rPr>
              <a:t> </a:t>
            </a:r>
            <a:r>
              <a:rPr lang="pt-BR" sz="2000" b="1" dirty="0" err="1">
                <a:solidFill>
                  <a:srgbClr val="220EBA"/>
                </a:solidFill>
              </a:rPr>
              <a:t>Committee</a:t>
            </a:r>
            <a:r>
              <a:rPr lang="pt-BR" sz="2000" b="1" dirty="0">
                <a:solidFill>
                  <a:srgbClr val="220EBA"/>
                </a:solidFill>
              </a:rPr>
              <a:t> </a:t>
            </a:r>
            <a:r>
              <a:rPr lang="pt-BR" sz="2000" b="1" dirty="0" err="1">
                <a:solidFill>
                  <a:srgbClr val="220EBA"/>
                </a:solidFill>
              </a:rPr>
              <a:t>of</a:t>
            </a:r>
            <a:r>
              <a:rPr lang="pt-BR" sz="2000" b="1" dirty="0">
                <a:solidFill>
                  <a:srgbClr val="220EBA"/>
                </a:solidFill>
              </a:rPr>
              <a:t> </a:t>
            </a:r>
            <a:r>
              <a:rPr lang="pt-BR" sz="2000" b="1" dirty="0" err="1">
                <a:solidFill>
                  <a:srgbClr val="220EBA"/>
                </a:solidFill>
              </a:rPr>
              <a:t>the</a:t>
            </a:r>
            <a:r>
              <a:rPr lang="pt-BR" sz="2000" b="1" dirty="0">
                <a:solidFill>
                  <a:srgbClr val="220EBA"/>
                </a:solidFill>
              </a:rPr>
              <a:t> ASRM, </a:t>
            </a:r>
            <a:r>
              <a:rPr lang="pt-BR" sz="2000" b="1" dirty="0" err="1">
                <a:solidFill>
                  <a:srgbClr val="220EBA"/>
                </a:solidFill>
              </a:rPr>
              <a:t>Fertil</a:t>
            </a:r>
            <a:r>
              <a:rPr lang="pt-BR" sz="2000" b="1" dirty="0">
                <a:solidFill>
                  <a:srgbClr val="220EBA"/>
                </a:solidFill>
              </a:rPr>
              <a:t> </a:t>
            </a:r>
            <a:r>
              <a:rPr lang="pt-BR" sz="2000" b="1" dirty="0" err="1">
                <a:solidFill>
                  <a:srgbClr val="220EBA"/>
                </a:solidFill>
              </a:rPr>
              <a:t>Steril</a:t>
            </a:r>
            <a:r>
              <a:rPr lang="pt-BR" sz="2000" b="1" dirty="0">
                <a:solidFill>
                  <a:srgbClr val="220EBA"/>
                </a:solidFill>
              </a:rPr>
              <a:t> </a:t>
            </a:r>
            <a:r>
              <a:rPr lang="pt-BR" sz="2000" b="1" dirty="0" smtClean="0">
                <a:solidFill>
                  <a:srgbClr val="220EBA"/>
                </a:solidFill>
              </a:rPr>
              <a:t>2015</a:t>
            </a:r>
            <a:endParaRPr lang="en-US" sz="2000" b="1" dirty="0">
              <a:solidFill>
                <a:srgbClr val="220EBA"/>
              </a:solidFill>
            </a:endParaRPr>
          </a:p>
        </p:txBody>
      </p:sp>
      <p:sp>
        <p:nvSpPr>
          <p:cNvPr id="32771" name="Text Box 2" descr="Buquê"/>
          <p:cNvSpPr txBox="1">
            <a:spLocks noChangeArrowheads="1"/>
          </p:cNvSpPr>
          <p:nvPr/>
        </p:nvSpPr>
        <p:spPr bwMode="auto">
          <a:xfrm>
            <a:off x="1150213" y="139688"/>
            <a:ext cx="6329227" cy="91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tIns="0" b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n-US" sz="4400" b="1" dirty="0" err="1">
                <a:solidFill>
                  <a:srgbClr val="009900"/>
                </a:solidFill>
              </a:rPr>
              <a:t>Quando</a:t>
            </a:r>
            <a:r>
              <a:rPr lang="en-US" sz="4400" b="1" dirty="0">
                <a:solidFill>
                  <a:srgbClr val="009900"/>
                </a:solidFill>
              </a:rPr>
              <a:t> </a:t>
            </a:r>
            <a:r>
              <a:rPr lang="en-US" sz="4400" b="1" dirty="0" err="1" smtClean="0">
                <a:solidFill>
                  <a:srgbClr val="009900"/>
                </a:solidFill>
              </a:rPr>
              <a:t>investigar</a:t>
            </a:r>
            <a:r>
              <a:rPr lang="en-US" sz="4400" b="1" dirty="0" smtClean="0">
                <a:solidFill>
                  <a:srgbClr val="009900"/>
                </a:solidFill>
              </a:rPr>
              <a:t> ???</a:t>
            </a:r>
            <a:endParaRPr lang="en-US" sz="4400" b="1" dirty="0">
              <a:solidFill>
                <a:srgbClr val="0099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3681867"/>
            <a:ext cx="8520621" cy="2283965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7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39750" y="1057783"/>
            <a:ext cx="8135938" cy="37600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sz="2000" dirty="0"/>
              <a:t>Paciente de 34 anos, </a:t>
            </a:r>
            <a:r>
              <a:rPr lang="pt-BR" sz="2000" dirty="0" err="1" smtClean="0"/>
              <a:t>nuligesta</a:t>
            </a:r>
            <a:r>
              <a:rPr lang="pt-BR" sz="2000" dirty="0" smtClean="0"/>
              <a:t>, </a:t>
            </a:r>
            <a:r>
              <a:rPr lang="pt-BR" sz="2000" dirty="0"/>
              <a:t>procura atendimento médico em virtude do desejo de gravidez.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sz="2000" dirty="0"/>
              <a:t>Atividade sexual cerca de 2 a 3 vezes por semana, sem uso de métodos contraceptivos há 3 anos e sem sucesso em engravidar. Ciclos menstruais regulares a cada </a:t>
            </a:r>
            <a:r>
              <a:rPr lang="pt-BR" sz="2000" dirty="0" smtClean="0"/>
              <a:t>28 </a:t>
            </a:r>
            <a:r>
              <a:rPr lang="pt-BR" sz="2000" dirty="0"/>
              <a:t>dias, </a:t>
            </a:r>
            <a:r>
              <a:rPr lang="pt-BR" sz="2000" dirty="0" smtClean="0"/>
              <a:t>5 </a:t>
            </a:r>
            <a:r>
              <a:rPr lang="pt-BR" sz="2000" dirty="0"/>
              <a:t>dias de duração e fluxo normal</a:t>
            </a:r>
            <a:r>
              <a:rPr lang="pt-BR" sz="2000" dirty="0" smtClean="0"/>
              <a:t>. Nega uso de medicamentos. Sem antecedentes pessoais, ginecol</a:t>
            </a:r>
            <a:r>
              <a:rPr lang="pt-BR" sz="2000" dirty="0" smtClean="0"/>
              <a:t>ógicos ou familiares relevantes. </a:t>
            </a:r>
            <a:r>
              <a:rPr lang="pt-BR" sz="2000" dirty="0" smtClean="0"/>
              <a:t>Exame f</a:t>
            </a:r>
            <a:r>
              <a:rPr lang="pt-BR" sz="2000" dirty="0" smtClean="0"/>
              <a:t>ísico sem anormalidades.</a:t>
            </a:r>
            <a:endParaRPr lang="pt-BR" sz="2000" dirty="0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545649" y="364331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Caso</a:t>
            </a:r>
            <a:r>
              <a:rPr lang="en-US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Cl</a:t>
            </a:r>
            <a:r>
              <a:rPr lang="pt-BR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ínico</a:t>
            </a:r>
            <a:r>
              <a:rPr lang="pt-BR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pt-BR" b="1" u="sng" dirty="0" smtClean="0">
                <a:solidFill>
                  <a:srgbClr val="0000FF"/>
                </a:solidFill>
                <a:latin typeface="Comic Sans MS" charset="0"/>
                <a:cs typeface="Calibri" charset="0"/>
              </a:rPr>
              <a:t>2</a:t>
            </a:r>
            <a:endParaRPr lang="en-US" dirty="0">
              <a:solidFill>
                <a:srgbClr val="0000FF"/>
              </a:solidFill>
              <a:latin typeface="Comic Sans MS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750" y="4997283"/>
            <a:ext cx="8135938" cy="8771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Arial"/>
                <a:cs typeface="Arial"/>
              </a:rPr>
              <a:t>Esposo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dirty="0" smtClean="0">
                <a:latin typeface="Arial"/>
                <a:cs typeface="Arial"/>
              </a:rPr>
              <a:t>39 </a:t>
            </a:r>
            <a:r>
              <a:rPr lang="en-US" sz="2000" dirty="0" err="1">
                <a:latin typeface="Arial"/>
                <a:cs typeface="Arial"/>
              </a:rPr>
              <a:t>anos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saudável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sem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antecedentes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importantes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uso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dirty="0" err="1">
                <a:latin typeface="Arial"/>
                <a:cs typeface="Arial"/>
              </a:rPr>
              <a:t>medicações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sem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filhos</a:t>
            </a:r>
            <a:r>
              <a:rPr lang="en-US" sz="2000" dirty="0">
                <a:latin typeface="Arial"/>
                <a:cs typeface="Arial"/>
              </a:rPr>
              <a:t> de outro </a:t>
            </a:r>
            <a:r>
              <a:rPr lang="en-US" sz="2000" dirty="0" err="1">
                <a:latin typeface="Arial"/>
                <a:cs typeface="Arial"/>
              </a:rPr>
              <a:t>relacionamento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006" y="6081873"/>
            <a:ext cx="8135938" cy="63094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 err="1" smtClean="0">
                <a:latin typeface="Arial"/>
                <a:cs typeface="Arial"/>
              </a:rPr>
              <a:t>Qual</a:t>
            </a:r>
            <a:r>
              <a:rPr lang="en-US" sz="2800" dirty="0" smtClean="0">
                <a:latin typeface="Arial"/>
                <a:cs typeface="Arial"/>
              </a:rPr>
              <a:t> a </a:t>
            </a:r>
            <a:r>
              <a:rPr lang="en-US" sz="2800" dirty="0" err="1" smtClean="0">
                <a:latin typeface="Arial"/>
                <a:cs typeface="Arial"/>
              </a:rPr>
              <a:t>melhor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conduta</a:t>
            </a:r>
            <a:r>
              <a:rPr lang="en-US" sz="2800" dirty="0" smtClean="0">
                <a:latin typeface="Arial"/>
                <a:cs typeface="Arial"/>
              </a:rPr>
              <a:t>?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79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49" y="333375"/>
            <a:ext cx="8569325" cy="3336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pt-BR" sz="2400" b="1" dirty="0" err="1" smtClean="0">
                <a:solidFill>
                  <a:srgbClr val="000000"/>
                </a:solidFill>
              </a:rPr>
              <a:t>Espermograma</a:t>
            </a:r>
            <a:r>
              <a:rPr lang="pt-BR" sz="24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Volume			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pt-BR" sz="2400" b="1" dirty="0" smtClean="0">
                <a:solidFill>
                  <a:srgbClr val="000000"/>
                </a:solidFill>
              </a:rPr>
              <a:t>2,7 </a:t>
            </a:r>
            <a:r>
              <a:rPr lang="pt-BR" sz="2400" b="1" dirty="0" smtClean="0">
                <a:solidFill>
                  <a:srgbClr val="000000"/>
                </a:solidFill>
              </a:rPr>
              <a:t>ml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pH				</a:t>
            </a:r>
            <a:r>
              <a:rPr lang="pt-BR" sz="2400" b="1" dirty="0" smtClean="0">
                <a:solidFill>
                  <a:srgbClr val="000000"/>
                </a:solidFill>
              </a:rPr>
              <a:t>		7,6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Concentração		</a:t>
            </a:r>
            <a:r>
              <a:rPr lang="pt-BR" sz="2400" b="1" dirty="0" smtClean="0">
                <a:solidFill>
                  <a:srgbClr val="000000"/>
                </a:solidFill>
              </a:rPr>
              <a:t>23 </a:t>
            </a:r>
            <a:r>
              <a:rPr lang="pt-BR" sz="2400" b="1" dirty="0" smtClean="0">
                <a:solidFill>
                  <a:srgbClr val="000000"/>
                </a:solidFill>
              </a:rPr>
              <a:t>milhões/ml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Motilidade			</a:t>
            </a:r>
            <a:r>
              <a:rPr lang="pt-BR" sz="2400" b="1" dirty="0" smtClean="0">
                <a:solidFill>
                  <a:srgbClr val="000000"/>
                </a:solidFill>
              </a:rPr>
              <a:t>33% </a:t>
            </a:r>
            <a:r>
              <a:rPr lang="pt-BR" sz="2400" b="1" dirty="0" smtClean="0">
                <a:solidFill>
                  <a:srgbClr val="000000"/>
                </a:solidFill>
              </a:rPr>
              <a:t>(motilidade </a:t>
            </a:r>
            <a:r>
              <a:rPr lang="pt-BR" sz="2400" b="1" dirty="0" smtClean="0">
                <a:solidFill>
                  <a:srgbClr val="000000"/>
                </a:solidFill>
              </a:rPr>
              <a:t>progressiva)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Morfologia		 	</a:t>
            </a:r>
            <a:r>
              <a:rPr lang="pt-BR" sz="2400" b="1" dirty="0">
                <a:solidFill>
                  <a:srgbClr val="000000"/>
                </a:solidFill>
              </a:rPr>
              <a:t>4</a:t>
            </a:r>
            <a:r>
              <a:rPr lang="pt-BR" sz="2400" b="1" dirty="0" smtClean="0">
                <a:solidFill>
                  <a:srgbClr val="000000"/>
                </a:solidFill>
              </a:rPr>
              <a:t>% </a:t>
            </a:r>
            <a:r>
              <a:rPr lang="pt-BR" sz="2400" b="1" dirty="0" smtClean="0">
                <a:solidFill>
                  <a:srgbClr val="000000"/>
                </a:solidFill>
              </a:rPr>
              <a:t>(</a:t>
            </a:r>
            <a:r>
              <a:rPr lang="pt-BR" sz="2400" b="1" dirty="0" err="1" smtClean="0">
                <a:solidFill>
                  <a:srgbClr val="000000"/>
                </a:solidFill>
              </a:rPr>
              <a:t>Kruger</a:t>
            </a:r>
            <a:r>
              <a:rPr lang="pt-BR" sz="2400" b="1" dirty="0" smtClean="0">
                <a:solidFill>
                  <a:srgbClr val="000000"/>
                </a:solidFill>
              </a:rPr>
              <a:t> et al.)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Vitalidade			</a:t>
            </a:r>
            <a:r>
              <a:rPr lang="pt-BR" sz="2400" b="1" dirty="0" smtClean="0">
                <a:solidFill>
                  <a:srgbClr val="000000"/>
                </a:solidFill>
              </a:rPr>
              <a:t>59% 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Leucócitos			0,5 </a:t>
            </a:r>
            <a:r>
              <a:rPr lang="pt-BR" sz="2400" b="1" dirty="0" err="1" smtClean="0">
                <a:solidFill>
                  <a:srgbClr val="000000"/>
                </a:solidFill>
              </a:rPr>
              <a:t>x</a:t>
            </a:r>
            <a:r>
              <a:rPr lang="pt-BR" sz="2400" b="1" dirty="0" smtClean="0">
                <a:solidFill>
                  <a:srgbClr val="000000"/>
                </a:solidFill>
              </a:rPr>
              <a:t> 10</a:t>
            </a:r>
            <a:r>
              <a:rPr lang="pt-BR" sz="2400" b="1" baseline="30000" dirty="0" smtClean="0">
                <a:solidFill>
                  <a:srgbClr val="000000"/>
                </a:solidFill>
              </a:rPr>
              <a:t>6</a:t>
            </a:r>
            <a:r>
              <a:rPr lang="pt-BR" sz="2400" b="1" dirty="0" smtClean="0">
                <a:solidFill>
                  <a:srgbClr val="000000"/>
                </a:solidFill>
              </a:rPr>
              <a:t> / ml</a:t>
            </a:r>
          </a:p>
        </p:txBody>
      </p:sp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2854141" y="5994153"/>
            <a:ext cx="3498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00"/>
                </a:solidFill>
              </a:rPr>
              <a:t>Qual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sua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323850" y="3888760"/>
            <a:ext cx="8569325" cy="18528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P4 = 4 </a:t>
            </a:r>
            <a:r>
              <a:rPr lang="en-US" dirty="0" err="1">
                <a:solidFill>
                  <a:srgbClr val="000000"/>
                </a:solidFill>
              </a:rPr>
              <a:t>ng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mL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Ustv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>
                <a:solidFill>
                  <a:srgbClr val="000000"/>
                </a:solidFill>
              </a:rPr>
              <a:t>imagem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sugestiva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hidrossalpinge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direita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HSG = Tuba </a:t>
            </a:r>
            <a:r>
              <a:rPr lang="en-US" dirty="0" err="1">
                <a:solidFill>
                  <a:srgbClr val="000000"/>
                </a:solidFill>
              </a:rPr>
              <a:t>direita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dilatada</a:t>
            </a:r>
            <a:r>
              <a:rPr lang="en-US" dirty="0">
                <a:solidFill>
                  <a:srgbClr val="000000"/>
                </a:solidFill>
              </a:rPr>
              <a:t> e com </a:t>
            </a:r>
            <a:r>
              <a:rPr lang="en-US" dirty="0" err="1">
                <a:solidFill>
                  <a:srgbClr val="000000"/>
                </a:solidFill>
              </a:rPr>
              <a:t>obstrução</a:t>
            </a:r>
            <a:r>
              <a:rPr lang="en-US" dirty="0">
                <a:solidFill>
                  <a:srgbClr val="000000"/>
                </a:solidFill>
              </a:rPr>
              <a:t> distal. Tuba </a:t>
            </a:r>
            <a:r>
              <a:rPr lang="en-US" dirty="0" err="1">
                <a:solidFill>
                  <a:srgbClr val="000000"/>
                </a:solidFill>
              </a:rPr>
              <a:t>esquerda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contrastada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778633"/>
            <a:ext cx="3467100" cy="23495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922746" y="2825402"/>
            <a:ext cx="2185699" cy="16538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86" y="1272560"/>
            <a:ext cx="3098800" cy="2616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790514" y="2825402"/>
            <a:ext cx="344592" cy="21756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48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83766" y="207523"/>
            <a:ext cx="4766970" cy="25776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sz="1500" dirty="0"/>
              <a:t>Paciente de 34 anos, </a:t>
            </a:r>
            <a:r>
              <a:rPr lang="pt-BR" sz="1500" dirty="0" err="1" smtClean="0"/>
              <a:t>nuligesta</a:t>
            </a:r>
            <a:r>
              <a:rPr lang="pt-BR" sz="1500" dirty="0" smtClean="0"/>
              <a:t>, </a:t>
            </a:r>
            <a:r>
              <a:rPr lang="pt-BR" sz="1500" dirty="0"/>
              <a:t>procura atendimento médico em virtude do desejo de gravidez</a:t>
            </a:r>
            <a:r>
              <a:rPr lang="pt-BR" sz="1500" dirty="0" smtClean="0"/>
              <a:t>. Atividade </a:t>
            </a:r>
            <a:r>
              <a:rPr lang="pt-BR" sz="1500" dirty="0"/>
              <a:t>sexual cerca de 2 a 3 vezes por semana, sem uso de métodos contraceptivos há 3 anos e sem sucesso em engravidar. Ciclos menstruais regulares a cada </a:t>
            </a:r>
            <a:r>
              <a:rPr lang="pt-BR" sz="1500" dirty="0" smtClean="0"/>
              <a:t>28 </a:t>
            </a:r>
            <a:r>
              <a:rPr lang="pt-BR" sz="1500" dirty="0"/>
              <a:t>dias, </a:t>
            </a:r>
            <a:r>
              <a:rPr lang="pt-BR" sz="1500" dirty="0" smtClean="0"/>
              <a:t>5 </a:t>
            </a:r>
            <a:r>
              <a:rPr lang="pt-BR" sz="1500" dirty="0"/>
              <a:t>dias de duração e fluxo normal</a:t>
            </a:r>
            <a:r>
              <a:rPr lang="pt-BR" sz="1500" dirty="0" smtClean="0"/>
              <a:t>. Nega uso de medicamentos. Sem antecedentes pessoais, ginecol</a:t>
            </a:r>
            <a:r>
              <a:rPr lang="pt-BR" sz="1500" dirty="0" smtClean="0"/>
              <a:t>ógicos ou familiares relevantes. </a:t>
            </a:r>
            <a:r>
              <a:rPr lang="pt-BR" sz="1500" dirty="0" smtClean="0"/>
              <a:t>Exame f</a:t>
            </a:r>
            <a:r>
              <a:rPr lang="pt-BR" sz="1500" dirty="0" smtClean="0"/>
              <a:t>ísico sem anormalidades.</a:t>
            </a:r>
            <a:endParaRPr lang="pt-BR" sz="1500" dirty="0"/>
          </a:p>
        </p:txBody>
      </p:sp>
      <p:sp>
        <p:nvSpPr>
          <p:cNvPr id="5" name="Rectangle 4"/>
          <p:cNvSpPr/>
          <p:nvPr/>
        </p:nvSpPr>
        <p:spPr>
          <a:xfrm>
            <a:off x="5206512" y="207523"/>
            <a:ext cx="3664276" cy="95410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400" smtClean="0">
                <a:latin typeface="Arial"/>
                <a:cs typeface="Arial"/>
              </a:rPr>
              <a:t>Esposo de 39 anos, saudável, sem antecedentes importantes ou uso de medicações, sem filhos de outro relacionamento.</a:t>
            </a:r>
            <a:endParaRPr lang="pt-BR" sz="1400">
              <a:latin typeface="Arial"/>
              <a:cs typeface="Arial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206512" y="1252846"/>
            <a:ext cx="3664276" cy="1600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dirty="0" err="1" smtClean="0">
                <a:solidFill>
                  <a:srgbClr val="000000"/>
                </a:solidFill>
              </a:rPr>
              <a:t>Espermograma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</a:rPr>
              <a:t>nomal</a:t>
            </a:r>
            <a:endParaRPr lang="pt-BR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pt-BR" sz="1400" dirty="0" smtClean="0">
                <a:solidFill>
                  <a:srgbClr val="000000"/>
                </a:solidFill>
              </a:rPr>
              <a:t>P4 = 4 </a:t>
            </a:r>
            <a:r>
              <a:rPr lang="pt-BR" sz="1400" dirty="0" err="1" smtClean="0">
                <a:solidFill>
                  <a:srgbClr val="000000"/>
                </a:solidFill>
              </a:rPr>
              <a:t>ng</a:t>
            </a:r>
            <a:r>
              <a:rPr lang="pt-BR" sz="1400" dirty="0" smtClean="0">
                <a:solidFill>
                  <a:srgbClr val="000000"/>
                </a:solidFill>
              </a:rPr>
              <a:t>/</a:t>
            </a:r>
            <a:r>
              <a:rPr lang="pt-BR" sz="1400" dirty="0" err="1" smtClean="0">
                <a:solidFill>
                  <a:srgbClr val="000000"/>
                </a:solidFill>
              </a:rPr>
              <a:t>mL</a:t>
            </a:r>
            <a:r>
              <a:rPr lang="pt-BR" sz="14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pt-BR" sz="1400" dirty="0" err="1" smtClean="0">
                <a:solidFill>
                  <a:srgbClr val="000000"/>
                </a:solidFill>
              </a:rPr>
              <a:t>Ustv</a:t>
            </a:r>
            <a:r>
              <a:rPr lang="pt-BR" sz="1400" dirty="0" smtClean="0">
                <a:solidFill>
                  <a:srgbClr val="000000"/>
                </a:solidFill>
              </a:rPr>
              <a:t> = imagem sugestiva de </a:t>
            </a:r>
            <a:r>
              <a:rPr lang="pt-BR" sz="1400" dirty="0" err="1" smtClean="0">
                <a:solidFill>
                  <a:srgbClr val="000000"/>
                </a:solidFill>
              </a:rPr>
              <a:t>hidrossalpinge</a:t>
            </a:r>
            <a:r>
              <a:rPr lang="pt-BR" sz="1400" dirty="0" smtClean="0">
                <a:solidFill>
                  <a:srgbClr val="000000"/>
                </a:solidFill>
              </a:rPr>
              <a:t> à direita</a:t>
            </a:r>
          </a:p>
          <a:p>
            <a:pPr eaLnBrk="1" hangingPunct="1"/>
            <a:r>
              <a:rPr lang="pt-BR" sz="1400" dirty="0" smtClean="0">
                <a:solidFill>
                  <a:srgbClr val="000000"/>
                </a:solidFill>
              </a:rPr>
              <a:t>HSG = Tuba direita dilatada e com obstrução distal. Tuba esquerda não contrastada.</a:t>
            </a:r>
            <a:endParaRPr lang="pt-BR" sz="1400" dirty="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42750" y="2980763"/>
            <a:ext cx="3025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0000"/>
                </a:solidFill>
              </a:rPr>
              <a:t>Qual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sua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conduta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766" y="3471963"/>
            <a:ext cx="8587021" cy="333424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pt-BR" sz="1600" dirty="0" smtClean="0"/>
              <a:t>Encaminhar a paciente para ser submetida a </a:t>
            </a:r>
            <a:r>
              <a:rPr lang="pt-BR" sz="1600" dirty="0" err="1" smtClean="0"/>
              <a:t>videolaparoscopia</a:t>
            </a:r>
            <a:r>
              <a:rPr lang="pt-BR" sz="1600" dirty="0" smtClean="0"/>
              <a:t> e </a:t>
            </a:r>
            <a:r>
              <a:rPr lang="pt-BR" sz="1600" dirty="0" err="1" smtClean="0"/>
              <a:t>cromotubagem</a:t>
            </a:r>
            <a:r>
              <a:rPr lang="pt-BR" sz="1600" dirty="0" smtClean="0"/>
              <a:t>, que </a:t>
            </a:r>
            <a:r>
              <a:rPr lang="pt-BR" sz="1600" dirty="0" smtClean="0"/>
              <a:t>é o padrão ouro para avaliar permeabilidade tubária.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pt-BR" sz="1600" dirty="0" smtClean="0"/>
              <a:t>Lembrem-se que a </a:t>
            </a:r>
            <a:r>
              <a:rPr lang="pt-BR" sz="1600" dirty="0" err="1" smtClean="0"/>
              <a:t>histerossalpingografia</a:t>
            </a:r>
            <a:r>
              <a:rPr lang="pt-BR" sz="1600" dirty="0" smtClean="0"/>
              <a:t> (HSG) tem um valor preditivo positivo baixo (cerca de 40%). A </a:t>
            </a:r>
            <a:r>
              <a:rPr lang="pt-BR" sz="1600" dirty="0" err="1" smtClean="0"/>
              <a:t>hidrossalpinge</a:t>
            </a:r>
            <a:r>
              <a:rPr lang="pt-BR" sz="1600" dirty="0" smtClean="0"/>
              <a:t> à direita está visível, mas a ausência de </a:t>
            </a:r>
            <a:r>
              <a:rPr lang="pt-BR" sz="1600" dirty="0" err="1" smtClean="0"/>
              <a:t>contrastação</a:t>
            </a:r>
            <a:r>
              <a:rPr lang="pt-BR" sz="1600" dirty="0" smtClean="0"/>
              <a:t> da tuba esquerda pode ser por obstrução ou por espasmo tubário.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pt-BR" sz="1600" dirty="0" smtClean="0"/>
              <a:t>Na cirurgia, é importante realizar a </a:t>
            </a:r>
            <a:r>
              <a:rPr lang="pt-BR" sz="1600" dirty="0" err="1" smtClean="0"/>
              <a:t>salpingectomia</a:t>
            </a:r>
            <a:r>
              <a:rPr lang="pt-BR" sz="1600" dirty="0" smtClean="0"/>
              <a:t> à direita e avaliar a trompa esquerda: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Ø"/>
            </a:pPr>
            <a:r>
              <a:rPr lang="pt-BR" sz="1600" dirty="0" smtClean="0"/>
              <a:t>Se a trompa esquerda estiver permeável, há chance de concepção natural.</a:t>
            </a:r>
          </a:p>
          <a:p>
            <a:pPr marL="742950" lvl="1" indent="-285750">
              <a:lnSpc>
                <a:spcPct val="120000"/>
              </a:lnSpc>
              <a:buFont typeface="Wingdings" charset="2"/>
              <a:buChar char="Ø"/>
            </a:pPr>
            <a:r>
              <a:rPr lang="pt-BR" sz="1600" dirty="0" smtClean="0"/>
              <a:t>Se a trompa esquerda estiver obstruída, o casal deveria ser encaminhado para a fertilização </a:t>
            </a:r>
            <a:r>
              <a:rPr lang="pt-BR" sz="1600" i="1" dirty="0" smtClean="0"/>
              <a:t>in vitro</a:t>
            </a:r>
            <a:r>
              <a:rPr lang="pt-BR" sz="1600" dirty="0" smtClean="0"/>
              <a:t>. Mas, a presença de </a:t>
            </a:r>
            <a:r>
              <a:rPr lang="pt-BR" sz="1600" dirty="0" err="1" smtClean="0"/>
              <a:t>hidrossalpinge</a:t>
            </a:r>
            <a:r>
              <a:rPr lang="pt-BR" sz="1600" dirty="0" smtClean="0"/>
              <a:t> de grande volume está relacionada com redução importante da taxa de implantação embrionária pós-FIV, de modo que a </a:t>
            </a:r>
            <a:r>
              <a:rPr lang="pt-BR" sz="1600" dirty="0" err="1" smtClean="0"/>
              <a:t>salpingectomia</a:t>
            </a:r>
            <a:r>
              <a:rPr lang="pt-BR" sz="1600" dirty="0" smtClean="0"/>
              <a:t> é recomendada antes da transferência embrionária.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1916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57909" y="438835"/>
            <a:ext cx="8451273" cy="584160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sz="1600" dirty="0"/>
              <a:t>Paciente de </a:t>
            </a:r>
            <a:r>
              <a:rPr lang="pt-BR" sz="1600" dirty="0" smtClean="0"/>
              <a:t>29 </a:t>
            </a:r>
            <a:r>
              <a:rPr lang="pt-BR" sz="1600" dirty="0"/>
              <a:t>anos, </a:t>
            </a:r>
            <a:r>
              <a:rPr lang="pt-BR" sz="1600" dirty="0" err="1" smtClean="0"/>
              <a:t>nuligesta</a:t>
            </a:r>
            <a:r>
              <a:rPr lang="pt-BR" sz="1600" dirty="0" smtClean="0"/>
              <a:t>, casada h</a:t>
            </a:r>
            <a:r>
              <a:rPr lang="pt-BR" sz="1600" dirty="0" smtClean="0"/>
              <a:t>á seis anos, </a:t>
            </a:r>
            <a:r>
              <a:rPr lang="pt-BR" sz="1600" dirty="0" smtClean="0"/>
              <a:t>procura </a:t>
            </a:r>
            <a:r>
              <a:rPr lang="pt-BR" sz="1600" dirty="0"/>
              <a:t>atendimento médico em virtude do desejo de </a:t>
            </a:r>
            <a:r>
              <a:rPr lang="pt-BR" sz="1600" dirty="0" smtClean="0"/>
              <a:t>gravidez.</a:t>
            </a:r>
            <a:r>
              <a:rPr lang="pt-BR" sz="1600" dirty="0"/>
              <a:t> </a:t>
            </a:r>
            <a:r>
              <a:rPr lang="pt-BR" sz="1600" dirty="0" smtClean="0"/>
              <a:t>H</a:t>
            </a:r>
            <a:r>
              <a:rPr lang="pt-BR" sz="1600" dirty="0" smtClean="0"/>
              <a:t>á 2 anos interrompeu uso de contraceptivo oral combinado (ACO). Refere </a:t>
            </a:r>
            <a:r>
              <a:rPr lang="pt-BR" sz="1600" dirty="0"/>
              <a:t>a</a:t>
            </a:r>
            <a:r>
              <a:rPr lang="pt-BR" sz="1600" dirty="0" smtClean="0"/>
              <a:t>tividade </a:t>
            </a:r>
            <a:r>
              <a:rPr lang="pt-BR" sz="1600" dirty="0"/>
              <a:t>sexual cerca de </a:t>
            </a:r>
            <a:r>
              <a:rPr lang="pt-BR" sz="1600" dirty="0" smtClean="0"/>
              <a:t>3 </a:t>
            </a:r>
            <a:r>
              <a:rPr lang="pt-BR" sz="1600" dirty="0"/>
              <a:t>a </a:t>
            </a:r>
            <a:r>
              <a:rPr lang="pt-BR" sz="1600" dirty="0" smtClean="0"/>
              <a:t>4 </a:t>
            </a:r>
            <a:r>
              <a:rPr lang="pt-BR" sz="1600" dirty="0"/>
              <a:t>vezes por </a:t>
            </a:r>
            <a:r>
              <a:rPr lang="pt-BR" sz="1600" dirty="0" smtClean="0"/>
              <a:t>semana no primeiro ano de tentativa e cerca de 1 vez por semana no segundo ano. Ciclos </a:t>
            </a:r>
            <a:r>
              <a:rPr lang="pt-BR" sz="1600" dirty="0"/>
              <a:t>menstruais regulares a cada </a:t>
            </a:r>
            <a:r>
              <a:rPr lang="pt-BR" sz="1600" dirty="0" smtClean="0"/>
              <a:t>25-27 </a:t>
            </a:r>
            <a:r>
              <a:rPr lang="pt-BR" sz="1600" dirty="0"/>
              <a:t>dias, </a:t>
            </a:r>
            <a:r>
              <a:rPr lang="pt-BR" sz="1600" dirty="0" smtClean="0"/>
              <a:t>4-5 </a:t>
            </a:r>
            <a:r>
              <a:rPr lang="pt-BR" sz="1600" dirty="0"/>
              <a:t>dias de duração e fluxo normal</a:t>
            </a:r>
            <a:r>
              <a:rPr lang="pt-BR" sz="1600" dirty="0" smtClean="0"/>
              <a:t>. Refere </a:t>
            </a:r>
            <a:r>
              <a:rPr lang="pt-BR" sz="1600" dirty="0" err="1" smtClean="0"/>
              <a:t>dismenorr</a:t>
            </a:r>
            <a:r>
              <a:rPr lang="pt-BR" sz="1600" dirty="0" err="1" smtClean="0"/>
              <a:t>éia</a:t>
            </a:r>
            <a:r>
              <a:rPr lang="pt-BR" sz="1600" dirty="0" smtClean="0"/>
              <a:t> progressiva nos últimos 18 meses, atualmente de grande intensidade, associada a </a:t>
            </a:r>
            <a:r>
              <a:rPr lang="pt-BR" sz="1600" dirty="0" err="1" smtClean="0"/>
              <a:t>dispareunia</a:t>
            </a:r>
            <a:r>
              <a:rPr lang="pt-BR" sz="1600" dirty="0" smtClean="0"/>
              <a:t> de profundidade há cerca de 1 ano</a:t>
            </a:r>
            <a:r>
              <a:rPr lang="pt-BR" sz="1600" dirty="0" smtClean="0"/>
              <a:t>. Sem antecedentes pessoais </a:t>
            </a:r>
            <a:r>
              <a:rPr lang="pt-BR" sz="1600" dirty="0" smtClean="0"/>
              <a:t>ou familiares relevantes. Refere ter feito uso regular de ACO dos 16 aos 27 anos, iniciando o uso em virtude de </a:t>
            </a:r>
            <a:r>
              <a:rPr lang="pt-BR" sz="1600" dirty="0" err="1" smtClean="0"/>
              <a:t>dismenorréia</a:t>
            </a:r>
            <a:r>
              <a:rPr lang="pt-BR" sz="1600" dirty="0" smtClean="0"/>
              <a:t> intensa, com alívio quase total dos sintomas enquanto fez uso da medicação. Esposo foi seu único parceiro sexual. </a:t>
            </a:r>
            <a:r>
              <a:rPr lang="pt-BR" sz="1600" dirty="0" smtClean="0"/>
              <a:t>Exame f</a:t>
            </a:r>
            <a:r>
              <a:rPr lang="pt-BR" sz="1600" dirty="0" smtClean="0"/>
              <a:t>ísico geral sem anormalidades. Exame ginecológico: especular sem anormalidades. Toque vaginal </a:t>
            </a:r>
            <a:r>
              <a:rPr lang="pt-BR" sz="1600" dirty="0" err="1" smtClean="0"/>
              <a:t>bimanual</a:t>
            </a:r>
            <a:r>
              <a:rPr lang="pt-BR" sz="1600" dirty="0" smtClean="0"/>
              <a:t>:  dor à palpação de parede vaginal posterior e topografia de ligamentos útero-sacros. Colo grosso, posterior, fechado, cartilaginoso, doloroso a mobilização </a:t>
            </a:r>
            <a:r>
              <a:rPr lang="pt-BR" sz="1600" dirty="0" err="1" smtClean="0"/>
              <a:t>antero-posterior</a:t>
            </a:r>
            <a:r>
              <a:rPr lang="pt-BR" sz="1600" dirty="0" smtClean="0"/>
              <a:t> e </a:t>
            </a:r>
            <a:r>
              <a:rPr lang="pt-BR" sz="1600" dirty="0" err="1" smtClean="0"/>
              <a:t>látero</a:t>
            </a:r>
            <a:r>
              <a:rPr lang="pt-BR" sz="1600" dirty="0" smtClean="0"/>
              <a:t>-lateral. Útero em AVF, tamanho normal, consistência habitual, sem nódulos, indolor e pouco móvel. Presença de massa </a:t>
            </a:r>
            <a:r>
              <a:rPr lang="pt-BR" sz="1600" dirty="0" err="1" smtClean="0"/>
              <a:t>anexial</a:t>
            </a:r>
            <a:r>
              <a:rPr lang="pt-BR" sz="1600" dirty="0" smtClean="0"/>
              <a:t> a direita, pouco dolorosa a palpação, com aproximadamente 5 cm de diâmetro. Ausência de massa, dor ou espessamento em topografia de anexo a esquerda. </a:t>
            </a:r>
            <a:r>
              <a:rPr lang="en-US" sz="1600" dirty="0" err="1">
                <a:latin typeface="Arial"/>
                <a:cs typeface="Arial"/>
              </a:rPr>
              <a:t>Esposo</a:t>
            </a:r>
            <a:r>
              <a:rPr lang="en-US" sz="1600" dirty="0">
                <a:latin typeface="Arial"/>
                <a:cs typeface="Arial"/>
              </a:rPr>
              <a:t> de 31 </a:t>
            </a:r>
            <a:r>
              <a:rPr lang="en-US" sz="1600" dirty="0" err="1">
                <a:latin typeface="Arial"/>
                <a:cs typeface="Arial"/>
              </a:rPr>
              <a:t>anos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saudável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sem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antecedentes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importantes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ou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uso</a:t>
            </a:r>
            <a:r>
              <a:rPr lang="en-US" sz="1600" dirty="0">
                <a:latin typeface="Arial"/>
                <a:cs typeface="Arial"/>
              </a:rPr>
              <a:t> de </a:t>
            </a:r>
            <a:r>
              <a:rPr lang="en-US" sz="1600" dirty="0" err="1">
                <a:latin typeface="Arial"/>
                <a:cs typeface="Arial"/>
              </a:rPr>
              <a:t>medicações</a:t>
            </a:r>
            <a:r>
              <a:rPr lang="en-US" sz="1600" dirty="0">
                <a:latin typeface="Arial"/>
                <a:cs typeface="Arial"/>
              </a:rPr>
              <a:t>, </a:t>
            </a:r>
            <a:r>
              <a:rPr lang="en-US" sz="1600" dirty="0" err="1">
                <a:latin typeface="Arial"/>
                <a:cs typeface="Arial"/>
              </a:rPr>
              <a:t>sem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filhos</a:t>
            </a:r>
            <a:r>
              <a:rPr lang="en-US" sz="1600" dirty="0">
                <a:latin typeface="Arial"/>
                <a:cs typeface="Arial"/>
              </a:rPr>
              <a:t> de outro </a:t>
            </a:r>
            <a:r>
              <a:rPr lang="en-US" sz="1600" dirty="0" err="1">
                <a:latin typeface="Arial"/>
                <a:cs typeface="Arial"/>
              </a:rPr>
              <a:t>relacionamento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545649" y="10175"/>
            <a:ext cx="1726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Caso</a:t>
            </a:r>
            <a:r>
              <a:rPr lang="en-US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Cl</a:t>
            </a:r>
            <a:r>
              <a:rPr lang="pt-BR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ínico</a:t>
            </a:r>
            <a:r>
              <a:rPr lang="pt-BR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pt-BR" b="1" u="sng" dirty="0" smtClean="0">
                <a:solidFill>
                  <a:srgbClr val="0000FF"/>
                </a:solidFill>
                <a:latin typeface="Comic Sans MS" charset="0"/>
                <a:cs typeface="Calibri" charset="0"/>
              </a:rPr>
              <a:t>3</a:t>
            </a:r>
            <a:endParaRPr lang="en-US" dirty="0">
              <a:solidFill>
                <a:srgbClr val="0000FF"/>
              </a:solidFill>
              <a:latin typeface="Comic Sans MS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909" y="6352875"/>
            <a:ext cx="8451273" cy="477054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latin typeface="Arial"/>
                <a:cs typeface="Arial"/>
              </a:rPr>
              <a:t>Quais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suas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hip</a:t>
            </a:r>
            <a:r>
              <a:rPr lang="en-US" sz="2000" dirty="0" err="1" smtClean="0">
                <a:latin typeface="Arial"/>
                <a:cs typeface="Arial"/>
              </a:rPr>
              <a:t>óteses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diagnósticas</a:t>
            </a:r>
            <a:r>
              <a:rPr lang="en-US" sz="2000" dirty="0" smtClean="0">
                <a:latin typeface="Arial"/>
                <a:cs typeface="Arial"/>
              </a:rPr>
              <a:t>?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21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34285" y="248881"/>
            <a:ext cx="1726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Caso</a:t>
            </a:r>
            <a:r>
              <a:rPr lang="en-US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Cl</a:t>
            </a:r>
            <a:r>
              <a:rPr lang="pt-BR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ínico</a:t>
            </a:r>
            <a:r>
              <a:rPr lang="pt-BR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pt-BR" b="1" u="sng" dirty="0" smtClean="0">
                <a:solidFill>
                  <a:srgbClr val="0000FF"/>
                </a:solidFill>
                <a:latin typeface="Comic Sans MS" charset="0"/>
                <a:cs typeface="Calibri" charset="0"/>
              </a:rPr>
              <a:t>3</a:t>
            </a:r>
            <a:endParaRPr lang="en-US" dirty="0">
              <a:solidFill>
                <a:srgbClr val="0000FF"/>
              </a:solidFill>
              <a:latin typeface="Comic Sans MS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4455" y="876643"/>
            <a:ext cx="5264727" cy="55399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latin typeface="Arial"/>
                <a:cs typeface="Arial"/>
              </a:rPr>
              <a:t>Quais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suas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hip</a:t>
            </a:r>
            <a:r>
              <a:rPr lang="en-US" sz="2400" dirty="0" err="1" smtClean="0">
                <a:latin typeface="Arial"/>
                <a:cs typeface="Arial"/>
              </a:rPr>
              <a:t>óteses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diagnósticas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2429" y="1680072"/>
            <a:ext cx="3723795" cy="295465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 smtClean="0">
                <a:latin typeface="Arial"/>
                <a:cs typeface="Arial"/>
              </a:rPr>
              <a:t>A </a:t>
            </a:r>
            <a:r>
              <a:rPr lang="en-US" sz="2400" dirty="0" err="1" smtClean="0">
                <a:latin typeface="Arial"/>
                <a:cs typeface="Arial"/>
              </a:rPr>
              <a:t>paciente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apresenta</a:t>
            </a:r>
            <a:r>
              <a:rPr lang="en-US" sz="2400" dirty="0" smtClean="0">
                <a:latin typeface="Arial"/>
                <a:cs typeface="Arial"/>
              </a:rPr>
              <a:t>:</a:t>
            </a:r>
          </a:p>
          <a:p>
            <a:pPr algn="ctr">
              <a:lnSpc>
                <a:spcPct val="130000"/>
              </a:lnSpc>
            </a:pPr>
            <a:endParaRPr lang="en-US" sz="2400" dirty="0" smtClean="0">
              <a:latin typeface="Arial"/>
              <a:cs typeface="Arial"/>
            </a:endParaRPr>
          </a:p>
          <a:p>
            <a:pPr algn="ctr">
              <a:lnSpc>
                <a:spcPct val="130000"/>
              </a:lnSpc>
            </a:pPr>
            <a:r>
              <a:rPr lang="en-US" sz="2400" dirty="0" err="1" smtClean="0">
                <a:latin typeface="Arial"/>
                <a:cs typeface="Arial"/>
              </a:rPr>
              <a:t>Infertilidade</a:t>
            </a:r>
            <a:endParaRPr lang="en-US" sz="2400" dirty="0" smtClean="0">
              <a:latin typeface="Arial"/>
              <a:cs typeface="Arial"/>
            </a:endParaRPr>
          </a:p>
          <a:p>
            <a:pPr algn="ctr">
              <a:lnSpc>
                <a:spcPct val="130000"/>
              </a:lnSpc>
            </a:pPr>
            <a:r>
              <a:rPr lang="en-US" sz="2400" dirty="0" err="1" smtClean="0">
                <a:latin typeface="Arial"/>
                <a:cs typeface="Arial"/>
              </a:rPr>
              <a:t>Dismenorr</a:t>
            </a:r>
            <a:r>
              <a:rPr lang="en-US" sz="2400" dirty="0" err="1" smtClean="0">
                <a:latin typeface="Arial"/>
                <a:cs typeface="Arial"/>
              </a:rPr>
              <a:t>éia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progressiva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2400" dirty="0" err="1" smtClean="0">
                <a:latin typeface="Arial"/>
                <a:cs typeface="Arial"/>
              </a:rPr>
              <a:t>Dispareunia</a:t>
            </a:r>
            <a:r>
              <a:rPr lang="en-US" sz="2400" dirty="0" smtClean="0">
                <a:latin typeface="Arial"/>
                <a:cs typeface="Arial"/>
              </a:rPr>
              <a:t> de </a:t>
            </a:r>
            <a:r>
              <a:rPr lang="en-US" sz="2400" dirty="0" err="1" smtClean="0">
                <a:latin typeface="Arial"/>
                <a:cs typeface="Arial"/>
              </a:rPr>
              <a:t>profundidade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7" name="Picture 41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interrog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872" y="0"/>
            <a:ext cx="1079128" cy="132733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661319"/>
            <a:ext cx="5114636" cy="391491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400" dirty="0" smtClean="0">
                <a:latin typeface="Times New Roman"/>
                <a:cs typeface="Times New Roman"/>
              </a:rPr>
              <a:t>Na paciente inf</a:t>
            </a:r>
            <a:r>
              <a:rPr lang="pt-BR" sz="2400" dirty="0" smtClean="0">
                <a:latin typeface="Times New Roman"/>
                <a:cs typeface="Times New Roman"/>
              </a:rPr>
              <a:t>értil deve-se investigar:</a:t>
            </a:r>
          </a:p>
          <a:p>
            <a:pPr>
              <a:lnSpc>
                <a:spcPct val="130000"/>
              </a:lnSpc>
            </a:pPr>
            <a:endParaRPr lang="pt-BR" sz="24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BR" sz="2400" dirty="0" smtClean="0">
                <a:latin typeface="Times New Roman"/>
                <a:cs typeface="Times New Roman"/>
              </a:rPr>
              <a:t>Dor </a:t>
            </a:r>
            <a:r>
              <a:rPr lang="pt-BR" sz="2400" dirty="0">
                <a:latin typeface="Times New Roman"/>
                <a:cs typeface="Times New Roman"/>
              </a:rPr>
              <a:t>pélvica </a:t>
            </a:r>
            <a:r>
              <a:rPr lang="pt-BR" sz="2400" dirty="0" smtClean="0">
                <a:latin typeface="Times New Roman"/>
                <a:cs typeface="Times New Roman"/>
              </a:rPr>
              <a:t>crônica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BR" sz="2400" dirty="0" smtClean="0">
                <a:latin typeface="Times New Roman"/>
                <a:cs typeface="Times New Roman"/>
              </a:rPr>
              <a:t>Dismenorreia </a:t>
            </a:r>
            <a:r>
              <a:rPr lang="pt-BR" sz="2400" dirty="0">
                <a:latin typeface="Times New Roman"/>
                <a:cs typeface="Times New Roman"/>
              </a:rPr>
              <a:t>que afeta as atividades diárias e/ou a qualidade de </a:t>
            </a:r>
            <a:r>
              <a:rPr lang="pt-BR" sz="2400" dirty="0" smtClean="0">
                <a:latin typeface="Times New Roman"/>
                <a:cs typeface="Times New Roman"/>
              </a:rPr>
              <a:t>vida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BR" sz="2400" dirty="0" err="1" smtClean="0">
                <a:latin typeface="Times New Roman"/>
                <a:cs typeface="Times New Roman"/>
              </a:rPr>
              <a:t>Dispareunia</a:t>
            </a:r>
            <a:r>
              <a:rPr lang="pt-BR" sz="2400" dirty="0" smtClean="0">
                <a:latin typeface="Times New Roman"/>
                <a:cs typeface="Times New Roman"/>
              </a:rPr>
              <a:t> </a:t>
            </a:r>
            <a:r>
              <a:rPr lang="pt-BR" sz="2400" dirty="0">
                <a:latin typeface="Times New Roman"/>
                <a:cs typeface="Times New Roman"/>
              </a:rPr>
              <a:t>de </a:t>
            </a:r>
            <a:r>
              <a:rPr lang="pt-BR" sz="2400" dirty="0" smtClean="0">
                <a:latin typeface="Times New Roman"/>
                <a:cs typeface="Times New Roman"/>
              </a:rPr>
              <a:t>profundidade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BR" sz="2400" dirty="0">
                <a:latin typeface="Times New Roman"/>
                <a:cs typeface="Times New Roman"/>
              </a:rPr>
              <a:t>S</a:t>
            </a:r>
            <a:r>
              <a:rPr lang="pt-BR" sz="2400" dirty="0" smtClean="0">
                <a:latin typeface="Times New Roman"/>
                <a:cs typeface="Times New Roman"/>
              </a:rPr>
              <a:t>intomas </a:t>
            </a:r>
            <a:r>
              <a:rPr lang="pt-BR" sz="2400" dirty="0">
                <a:latin typeface="Times New Roman"/>
                <a:cs typeface="Times New Roman"/>
              </a:rPr>
              <a:t>gastrointestinais </a:t>
            </a:r>
            <a:r>
              <a:rPr lang="pt-BR" sz="2400" dirty="0" smtClean="0">
                <a:latin typeface="Times New Roman"/>
                <a:cs typeface="Times New Roman"/>
              </a:rPr>
              <a:t>cíclicos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Ø"/>
            </a:pPr>
            <a:r>
              <a:rPr lang="pt-BR" sz="2400" dirty="0" smtClean="0">
                <a:latin typeface="Times New Roman"/>
                <a:cs typeface="Times New Roman"/>
              </a:rPr>
              <a:t>Sintomas </a:t>
            </a:r>
            <a:r>
              <a:rPr lang="pt-BR" sz="2400" dirty="0">
                <a:latin typeface="Times New Roman"/>
                <a:cs typeface="Times New Roman"/>
              </a:rPr>
              <a:t>urinários </a:t>
            </a:r>
            <a:r>
              <a:rPr lang="pt-BR" sz="2400" dirty="0" smtClean="0">
                <a:latin typeface="Times New Roman"/>
                <a:cs typeface="Times New Roman"/>
              </a:rPr>
              <a:t>cíclicos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2429" y="4756761"/>
            <a:ext cx="3723795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Pensar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endometriose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68290" y="5803228"/>
            <a:ext cx="7713892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exames</a:t>
            </a:r>
            <a:r>
              <a:rPr lang="en-US" sz="2800" dirty="0" smtClean="0"/>
              <a:t> </a:t>
            </a:r>
            <a:r>
              <a:rPr lang="en-US" sz="2800" dirty="0" err="1" smtClean="0"/>
              <a:t>solicitar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/>
              <a:t> </a:t>
            </a:r>
            <a:r>
              <a:rPr lang="en-US" sz="2800" dirty="0" err="1" smtClean="0"/>
              <a:t>definir</a:t>
            </a:r>
            <a:r>
              <a:rPr lang="en-US" sz="2800" dirty="0" smtClean="0"/>
              <a:t> a </a:t>
            </a:r>
            <a:r>
              <a:rPr lang="en-US" sz="2800" dirty="0" err="1" smtClean="0"/>
              <a:t>melhor</a:t>
            </a:r>
            <a:r>
              <a:rPr lang="en-US" sz="2800" dirty="0" smtClean="0"/>
              <a:t> </a:t>
            </a:r>
            <a:r>
              <a:rPr lang="en-US" sz="2800" dirty="0" err="1" smtClean="0"/>
              <a:t>conduta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470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49" y="333375"/>
            <a:ext cx="8569325" cy="3336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pt-BR" sz="2400" b="1" dirty="0" err="1" smtClean="0">
                <a:solidFill>
                  <a:srgbClr val="000000"/>
                </a:solidFill>
              </a:rPr>
              <a:t>Espermograma</a:t>
            </a:r>
            <a:r>
              <a:rPr lang="pt-BR" sz="24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Volume			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pt-BR" sz="2400" b="1" dirty="0" smtClean="0">
                <a:solidFill>
                  <a:srgbClr val="000000"/>
                </a:solidFill>
              </a:rPr>
              <a:t>2,1 </a:t>
            </a:r>
            <a:r>
              <a:rPr lang="pt-BR" sz="2400" b="1" dirty="0" smtClean="0">
                <a:solidFill>
                  <a:srgbClr val="000000"/>
                </a:solidFill>
              </a:rPr>
              <a:t>ml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pH				</a:t>
            </a:r>
            <a:r>
              <a:rPr lang="pt-BR" sz="2400" b="1" dirty="0" smtClean="0">
                <a:solidFill>
                  <a:srgbClr val="000000"/>
                </a:solidFill>
              </a:rPr>
              <a:t>		7,8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Concentração		</a:t>
            </a:r>
            <a:r>
              <a:rPr lang="pt-BR" sz="2400" b="1" dirty="0" smtClean="0">
                <a:solidFill>
                  <a:srgbClr val="000000"/>
                </a:solidFill>
              </a:rPr>
              <a:t>48 </a:t>
            </a:r>
            <a:r>
              <a:rPr lang="pt-BR" sz="2400" b="1" dirty="0" smtClean="0">
                <a:solidFill>
                  <a:srgbClr val="000000"/>
                </a:solidFill>
              </a:rPr>
              <a:t>milhões/ml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Motilidade			</a:t>
            </a:r>
            <a:r>
              <a:rPr lang="pt-BR" sz="2400" b="1" dirty="0" smtClean="0">
                <a:solidFill>
                  <a:srgbClr val="000000"/>
                </a:solidFill>
              </a:rPr>
              <a:t>35% </a:t>
            </a:r>
            <a:r>
              <a:rPr lang="pt-BR" sz="2400" b="1" dirty="0" smtClean="0">
                <a:solidFill>
                  <a:srgbClr val="000000"/>
                </a:solidFill>
              </a:rPr>
              <a:t>(motilidade </a:t>
            </a:r>
            <a:r>
              <a:rPr lang="pt-BR" sz="2400" b="1" dirty="0" smtClean="0">
                <a:solidFill>
                  <a:srgbClr val="000000"/>
                </a:solidFill>
              </a:rPr>
              <a:t>progressiva)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Morfologia		 	</a:t>
            </a:r>
            <a:r>
              <a:rPr lang="pt-BR" sz="2400" b="1" dirty="0" smtClean="0">
                <a:solidFill>
                  <a:srgbClr val="000000"/>
                </a:solidFill>
              </a:rPr>
              <a:t>6</a:t>
            </a:r>
            <a:r>
              <a:rPr lang="pt-BR" sz="2400" b="1" dirty="0" smtClean="0">
                <a:solidFill>
                  <a:srgbClr val="000000"/>
                </a:solidFill>
              </a:rPr>
              <a:t>% </a:t>
            </a:r>
            <a:r>
              <a:rPr lang="pt-BR" sz="2400" b="1" dirty="0" smtClean="0">
                <a:solidFill>
                  <a:srgbClr val="000000"/>
                </a:solidFill>
              </a:rPr>
              <a:t>(</a:t>
            </a:r>
            <a:r>
              <a:rPr lang="pt-BR" sz="2400" b="1" dirty="0" err="1" smtClean="0">
                <a:solidFill>
                  <a:srgbClr val="000000"/>
                </a:solidFill>
              </a:rPr>
              <a:t>Kruger</a:t>
            </a:r>
            <a:r>
              <a:rPr lang="pt-BR" sz="2400" b="1" dirty="0" smtClean="0">
                <a:solidFill>
                  <a:srgbClr val="000000"/>
                </a:solidFill>
              </a:rPr>
              <a:t> et al.)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Vitalidade			</a:t>
            </a:r>
            <a:r>
              <a:rPr lang="pt-BR" sz="2400" b="1" dirty="0" smtClean="0">
                <a:solidFill>
                  <a:srgbClr val="000000"/>
                </a:solidFill>
              </a:rPr>
              <a:t>74% 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Leucócitos			</a:t>
            </a:r>
            <a:r>
              <a:rPr lang="pt-BR" sz="2400" b="1" dirty="0" smtClean="0">
                <a:solidFill>
                  <a:srgbClr val="000000"/>
                </a:solidFill>
              </a:rPr>
              <a:t>0,6 </a:t>
            </a:r>
            <a:r>
              <a:rPr lang="pt-BR" sz="2400" b="1" dirty="0" err="1" smtClean="0">
                <a:solidFill>
                  <a:srgbClr val="000000"/>
                </a:solidFill>
              </a:rPr>
              <a:t>x</a:t>
            </a:r>
            <a:r>
              <a:rPr lang="pt-BR" sz="2400" b="1" dirty="0" smtClean="0">
                <a:solidFill>
                  <a:srgbClr val="000000"/>
                </a:solidFill>
              </a:rPr>
              <a:t> 10</a:t>
            </a:r>
            <a:r>
              <a:rPr lang="pt-BR" sz="2400" b="1" baseline="30000" dirty="0" smtClean="0">
                <a:solidFill>
                  <a:srgbClr val="000000"/>
                </a:solidFill>
              </a:rPr>
              <a:t>6</a:t>
            </a:r>
            <a:r>
              <a:rPr lang="pt-BR" sz="2400" b="1" dirty="0" smtClean="0">
                <a:solidFill>
                  <a:srgbClr val="000000"/>
                </a:solidFill>
              </a:rPr>
              <a:t> / ml</a:t>
            </a:r>
          </a:p>
        </p:txBody>
      </p:sp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2854141" y="6242048"/>
            <a:ext cx="3498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000000"/>
                </a:solidFill>
              </a:rPr>
              <a:t>Qual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sua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323850" y="3848944"/>
            <a:ext cx="8569325" cy="229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P4 = </a:t>
            </a:r>
            <a:r>
              <a:rPr lang="en-US" dirty="0" smtClean="0">
                <a:solidFill>
                  <a:srgbClr val="000000"/>
                </a:solidFill>
              </a:rPr>
              <a:t>3,8 </a:t>
            </a:r>
            <a:r>
              <a:rPr lang="en-US" dirty="0" err="1">
                <a:solidFill>
                  <a:srgbClr val="000000"/>
                </a:solidFill>
              </a:rPr>
              <a:t>ng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mL 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err="1" smtClean="0">
                <a:solidFill>
                  <a:srgbClr val="000000"/>
                </a:solidFill>
              </a:rPr>
              <a:t>Ustv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 err="1" smtClean="0">
                <a:solidFill>
                  <a:srgbClr val="000000"/>
                </a:solidFill>
              </a:rPr>
              <a:t>útero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AVF, </a:t>
            </a:r>
            <a:r>
              <a:rPr lang="en-US" dirty="0" err="1" smtClean="0">
                <a:solidFill>
                  <a:srgbClr val="000000"/>
                </a:solidFill>
              </a:rPr>
              <a:t>sem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anormalidades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Ovário</a:t>
            </a:r>
            <a:r>
              <a:rPr lang="en-US" dirty="0" smtClean="0">
                <a:solidFill>
                  <a:srgbClr val="000000"/>
                </a:solidFill>
              </a:rPr>
              <a:t> D: 12 </a:t>
            </a:r>
            <a:r>
              <a:rPr lang="en-US" dirty="0" err="1" smtClean="0">
                <a:solidFill>
                  <a:srgbClr val="000000"/>
                </a:solidFill>
              </a:rPr>
              <a:t>folículos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antrais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Ovário</a:t>
            </a:r>
            <a:r>
              <a:rPr lang="en-US" dirty="0" smtClean="0">
                <a:solidFill>
                  <a:srgbClr val="000000"/>
                </a:solidFill>
              </a:rPr>
              <a:t> E: 5 </a:t>
            </a:r>
            <a:r>
              <a:rPr lang="en-US" dirty="0" err="1" smtClean="0">
                <a:solidFill>
                  <a:srgbClr val="000000"/>
                </a:solidFill>
              </a:rPr>
              <a:t>folículos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antrais</a:t>
            </a:r>
            <a:r>
              <a:rPr lang="en-US" dirty="0" smtClean="0">
                <a:solidFill>
                  <a:srgbClr val="000000"/>
                </a:solidFill>
              </a:rPr>
              <a:t> 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imagem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sugestiva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endometrioma</a:t>
            </a:r>
            <a:r>
              <a:rPr lang="en-US" dirty="0" smtClean="0">
                <a:solidFill>
                  <a:srgbClr val="000000"/>
                </a:solidFill>
              </a:rPr>
              <a:t> com 5 x 3,9 cm. 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HSG = </a:t>
            </a:r>
            <a:r>
              <a:rPr lang="en-US" dirty="0" err="1" smtClean="0">
                <a:solidFill>
                  <a:srgbClr val="000000"/>
                </a:solidFill>
              </a:rPr>
              <a:t>sem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anormalidades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http://www.advancedfertility.com/images/endometrioma-ultrasoun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24917" r="20752" b="6225"/>
          <a:stretch/>
        </p:blipFill>
        <p:spPr bwMode="auto">
          <a:xfrm rot="10800000">
            <a:off x="6096635" y="1243333"/>
            <a:ext cx="2796540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941069" y="2825402"/>
            <a:ext cx="3167376" cy="25169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95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 descr="Buquê"/>
          <p:cNvSpPr txBox="1">
            <a:spLocks noChangeArrowheads="1"/>
          </p:cNvSpPr>
          <p:nvPr/>
        </p:nvSpPr>
        <p:spPr bwMode="auto">
          <a:xfrm>
            <a:off x="2071688" y="437117"/>
            <a:ext cx="4857750" cy="83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4000" b="1" dirty="0">
                <a:solidFill>
                  <a:srgbClr val="0000FF"/>
                </a:solidFill>
              </a:rPr>
              <a:t>O </a:t>
            </a:r>
            <a:r>
              <a:rPr lang="en-US" sz="4000" b="1" dirty="0" err="1">
                <a:solidFill>
                  <a:srgbClr val="0000FF"/>
                </a:solidFill>
              </a:rPr>
              <a:t>que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fazer</a:t>
            </a:r>
            <a:r>
              <a:rPr lang="en-US" sz="40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691680" y="1393993"/>
            <a:ext cx="5328592" cy="448327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indent="542925">
              <a:lnSpc>
                <a:spcPct val="150000"/>
              </a:lnSpc>
            </a:pPr>
            <a:r>
              <a:rPr lang="en-US" sz="3200" b="1" dirty="0" err="1"/>
              <a:t>Idade</a:t>
            </a:r>
            <a:r>
              <a:rPr lang="en-US" sz="3200" b="1" dirty="0"/>
              <a:t> / </a:t>
            </a:r>
            <a:r>
              <a:rPr lang="en-US" sz="3200" b="1" dirty="0" err="1"/>
              <a:t>Reserva</a:t>
            </a:r>
            <a:r>
              <a:rPr lang="en-US" sz="3200" b="1" dirty="0"/>
              <a:t> </a:t>
            </a:r>
            <a:r>
              <a:rPr lang="en-US" sz="3200" b="1" dirty="0" err="1"/>
              <a:t>Ovariana</a:t>
            </a:r>
            <a:endParaRPr lang="en-US" sz="3200" b="1" dirty="0"/>
          </a:p>
          <a:p>
            <a:pPr indent="542925">
              <a:lnSpc>
                <a:spcPct val="150000"/>
              </a:lnSpc>
            </a:pPr>
            <a:r>
              <a:rPr lang="en-US" sz="3200" b="1" dirty="0"/>
              <a:t>Tempo </a:t>
            </a:r>
            <a:r>
              <a:rPr lang="en-US" sz="3200" b="1" dirty="0" err="1"/>
              <a:t>Infertilidade</a:t>
            </a:r>
            <a:endParaRPr lang="en-US" sz="3200" b="1" dirty="0"/>
          </a:p>
          <a:p>
            <a:pPr indent="542925">
              <a:lnSpc>
                <a:spcPct val="150000"/>
              </a:lnSpc>
            </a:pPr>
            <a:r>
              <a:rPr lang="en-US" sz="3200" b="1" dirty="0" err="1"/>
              <a:t>Causas</a:t>
            </a:r>
            <a:r>
              <a:rPr lang="en-US" sz="3200" b="1" dirty="0"/>
              <a:t> </a:t>
            </a:r>
            <a:r>
              <a:rPr lang="en-US" sz="3200" b="1" dirty="0" err="1"/>
              <a:t>Associadas</a:t>
            </a:r>
            <a:endParaRPr lang="en-US" sz="3200" b="1" dirty="0"/>
          </a:p>
          <a:p>
            <a:pPr indent="542925">
              <a:lnSpc>
                <a:spcPct val="150000"/>
              </a:lnSpc>
            </a:pPr>
            <a:r>
              <a:rPr lang="en-US" sz="3200" b="1" dirty="0" err="1"/>
              <a:t>Intervenções</a:t>
            </a:r>
            <a:r>
              <a:rPr lang="en-US" sz="3200" b="1" dirty="0"/>
              <a:t> </a:t>
            </a:r>
            <a:r>
              <a:rPr lang="en-US" sz="3200" b="1" dirty="0" err="1"/>
              <a:t>Prévias</a:t>
            </a:r>
            <a:endParaRPr lang="en-US" sz="3200" b="1" dirty="0"/>
          </a:p>
          <a:p>
            <a:pPr indent="542925">
              <a:lnSpc>
                <a:spcPct val="150000"/>
              </a:lnSpc>
            </a:pPr>
            <a:r>
              <a:rPr lang="pt-BR" sz="3200" b="1" dirty="0"/>
              <a:t>Custos/Dor/</a:t>
            </a:r>
            <a:r>
              <a:rPr lang="pt-BR" sz="3200" b="1" dirty="0" smtClean="0"/>
              <a:t>Acesso</a:t>
            </a:r>
          </a:p>
          <a:p>
            <a:pPr indent="542925">
              <a:lnSpc>
                <a:spcPct val="150000"/>
              </a:lnSpc>
            </a:pPr>
            <a:r>
              <a:rPr lang="pt-BR" sz="3200" b="1" dirty="0" smtClean="0">
                <a:solidFill>
                  <a:srgbClr val="000000"/>
                </a:solidFill>
              </a:rPr>
              <a:t>Impa</a:t>
            </a:r>
            <a:r>
              <a:rPr lang="pt-BR" sz="3200" b="1" dirty="0" smtClean="0"/>
              <a:t>cto </a:t>
            </a:r>
            <a:r>
              <a:rPr lang="pt-BR" sz="3200" b="1" dirty="0" err="1" smtClean="0"/>
              <a:t>tto</a:t>
            </a:r>
            <a:r>
              <a:rPr lang="pt-BR" sz="3200" b="1" dirty="0" smtClean="0"/>
              <a:t> cirúrgico</a:t>
            </a:r>
            <a:endParaRPr lang="en-US" sz="3200" b="1" dirty="0"/>
          </a:p>
        </p:txBody>
      </p:sp>
      <p:sp>
        <p:nvSpPr>
          <p:cNvPr id="37891" name="AutoShape 5"/>
          <p:cNvSpPr>
            <a:spLocks noChangeArrowheads="1"/>
          </p:cNvSpPr>
          <p:nvPr/>
        </p:nvSpPr>
        <p:spPr bwMode="auto">
          <a:xfrm>
            <a:off x="7000875" y="1285875"/>
            <a:ext cx="1497013" cy="5429250"/>
          </a:xfrm>
          <a:prstGeom prst="curvedLeftArrow">
            <a:avLst>
              <a:gd name="adj1" fmla="val 22096"/>
              <a:gd name="adj2" fmla="val 75657"/>
              <a:gd name="adj3" fmla="val 2220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AutoShape 6"/>
          <p:cNvSpPr>
            <a:spLocks noChangeArrowheads="1"/>
          </p:cNvSpPr>
          <p:nvPr/>
        </p:nvSpPr>
        <p:spPr bwMode="auto">
          <a:xfrm flipH="1">
            <a:off x="395536" y="1357313"/>
            <a:ext cx="1336675" cy="5359400"/>
          </a:xfrm>
          <a:prstGeom prst="curvedLeftArrow">
            <a:avLst>
              <a:gd name="adj1" fmla="val 24243"/>
              <a:gd name="adj2" fmla="val 83123"/>
              <a:gd name="adj3" fmla="val 2220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9"/>
          <p:cNvSpPr>
            <a:spLocks noChangeArrowheads="1"/>
          </p:cNvSpPr>
          <p:nvPr/>
        </p:nvSpPr>
        <p:spPr bwMode="auto">
          <a:xfrm>
            <a:off x="1053341" y="-27384"/>
            <a:ext cx="6912768" cy="785813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/>
          <a:p>
            <a:pPr algn="ctr"/>
            <a:r>
              <a:rPr lang="pt-BR" sz="3200" b="1" dirty="0">
                <a:solidFill>
                  <a:srgbClr val="0000FF"/>
                </a:solidFill>
              </a:rPr>
              <a:t>Infertilidade </a:t>
            </a:r>
            <a:r>
              <a:rPr lang="pt-BR" sz="3200" b="1" dirty="0" smtClean="0">
                <a:solidFill>
                  <a:srgbClr val="0000FF"/>
                </a:solidFill>
              </a:rPr>
              <a:t>Associada </a:t>
            </a:r>
            <a:r>
              <a:rPr lang="pt-BR" sz="3200" b="1" dirty="0">
                <a:solidFill>
                  <a:srgbClr val="0000FF"/>
                </a:solidFill>
              </a:rPr>
              <a:t>à Endometriose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7894" name="Text Box 2" descr="Buquê"/>
          <p:cNvSpPr txBox="1">
            <a:spLocks noChangeArrowheads="1"/>
          </p:cNvSpPr>
          <p:nvPr/>
        </p:nvSpPr>
        <p:spPr bwMode="auto">
          <a:xfrm>
            <a:off x="1928813" y="5837510"/>
            <a:ext cx="5143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tIns="0" bIns="108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en-US" sz="4000" b="1" dirty="0">
                <a:solidFill>
                  <a:srgbClr val="0000FF"/>
                </a:solidFill>
              </a:rPr>
              <a:t>INDIVIDUALIZAR</a:t>
            </a:r>
          </a:p>
        </p:txBody>
      </p:sp>
    </p:spTree>
    <p:extLst>
      <p:ext uri="{BB962C8B-B14F-4D97-AF65-F5344CB8AC3E}">
        <p14:creationId xmlns:p14="http://schemas.microsoft.com/office/powerpoint/2010/main" val="1675806826"/>
      </p:ext>
    </p:extLst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69427" y="2048694"/>
            <a:ext cx="3819269" cy="2836674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indent="542925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</a:rPr>
              <a:t>Idade</a:t>
            </a:r>
            <a:r>
              <a:rPr lang="en-US" sz="2000" b="1" dirty="0">
                <a:solidFill>
                  <a:srgbClr val="000000"/>
                </a:solidFill>
              </a:rPr>
              <a:t> / </a:t>
            </a:r>
            <a:r>
              <a:rPr lang="en-US" sz="2000" b="1" dirty="0" err="1">
                <a:solidFill>
                  <a:srgbClr val="000000"/>
                </a:solidFill>
              </a:rPr>
              <a:t>Reserva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Ovariana</a:t>
            </a:r>
            <a:endParaRPr lang="en-US" sz="2000" b="1" dirty="0">
              <a:solidFill>
                <a:srgbClr val="000000"/>
              </a:solidFill>
            </a:endParaRPr>
          </a:p>
          <a:p>
            <a:pPr indent="542925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Tempo </a:t>
            </a:r>
            <a:r>
              <a:rPr lang="en-US" sz="2000" b="1" dirty="0" err="1">
                <a:solidFill>
                  <a:srgbClr val="000000"/>
                </a:solidFill>
              </a:rPr>
              <a:t>Infertilidade</a:t>
            </a:r>
            <a:endParaRPr lang="en-US" sz="2000" b="1" dirty="0">
              <a:solidFill>
                <a:srgbClr val="000000"/>
              </a:solidFill>
            </a:endParaRPr>
          </a:p>
          <a:p>
            <a:pPr indent="542925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</a:rPr>
              <a:t>Causas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Associadas</a:t>
            </a:r>
            <a:endParaRPr lang="en-US" sz="2000" b="1" dirty="0">
              <a:solidFill>
                <a:srgbClr val="000000"/>
              </a:solidFill>
            </a:endParaRPr>
          </a:p>
          <a:p>
            <a:pPr indent="542925">
              <a:lnSpc>
                <a:spcPct val="150000"/>
              </a:lnSpc>
            </a:pPr>
            <a:r>
              <a:rPr lang="en-US" sz="2000" b="1" dirty="0" err="1">
                <a:solidFill>
                  <a:srgbClr val="000000"/>
                </a:solidFill>
              </a:rPr>
              <a:t>Intervenções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Prévias</a:t>
            </a:r>
            <a:endParaRPr lang="en-US" sz="2000" b="1" dirty="0">
              <a:solidFill>
                <a:srgbClr val="000000"/>
              </a:solidFill>
            </a:endParaRPr>
          </a:p>
          <a:p>
            <a:pPr indent="542925">
              <a:lnSpc>
                <a:spcPct val="150000"/>
              </a:lnSpc>
            </a:pPr>
            <a:r>
              <a:rPr lang="pt-BR" sz="2000" b="1" dirty="0">
                <a:solidFill>
                  <a:srgbClr val="000000"/>
                </a:solidFill>
              </a:rPr>
              <a:t>Custos/Dor/</a:t>
            </a:r>
            <a:r>
              <a:rPr lang="pt-BR" sz="2000" b="1" dirty="0" smtClean="0">
                <a:solidFill>
                  <a:srgbClr val="000000"/>
                </a:solidFill>
              </a:rPr>
              <a:t>Acesso</a:t>
            </a:r>
          </a:p>
          <a:p>
            <a:pPr indent="542925">
              <a:lnSpc>
                <a:spcPct val="150000"/>
              </a:lnSpc>
            </a:pPr>
            <a:r>
              <a:rPr lang="pt-BR" sz="2000" b="1" dirty="0" smtClean="0">
                <a:solidFill>
                  <a:srgbClr val="000000"/>
                </a:solidFill>
              </a:rPr>
              <a:t>Impacto </a:t>
            </a:r>
            <a:r>
              <a:rPr lang="pt-BR" sz="2000" b="1" dirty="0" err="1" smtClean="0">
                <a:solidFill>
                  <a:srgbClr val="000000"/>
                </a:solidFill>
              </a:rPr>
              <a:t>tto</a:t>
            </a:r>
            <a:r>
              <a:rPr lang="pt-BR" sz="2000" b="1" dirty="0" smtClean="0">
                <a:solidFill>
                  <a:srgbClr val="000000"/>
                </a:solidFill>
              </a:rPr>
              <a:t> cirúrgico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42334" y="1962528"/>
            <a:ext cx="4834812" cy="24570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Causas associadas? ----- N</a:t>
            </a:r>
            <a:r>
              <a:rPr lang="pt-BR" sz="2000" b="1" dirty="0" smtClean="0">
                <a:solidFill>
                  <a:srgbClr val="000000"/>
                </a:solidFill>
              </a:rPr>
              <a:t>ão</a:t>
            </a:r>
            <a:endParaRPr lang="pt-BR" sz="20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- </a:t>
            </a:r>
            <a:r>
              <a:rPr lang="pt-BR" sz="2000" b="1" dirty="0" err="1" smtClean="0">
                <a:solidFill>
                  <a:srgbClr val="000000"/>
                </a:solidFill>
              </a:rPr>
              <a:t>Espermograma</a:t>
            </a:r>
            <a:r>
              <a:rPr lang="pt-BR" sz="2000" b="1" dirty="0" smtClean="0">
                <a:solidFill>
                  <a:srgbClr val="000000"/>
                </a:solidFill>
              </a:rPr>
              <a:t>: </a:t>
            </a:r>
            <a:r>
              <a:rPr lang="pt-BR" sz="2000" b="1" dirty="0" smtClean="0">
                <a:solidFill>
                  <a:srgbClr val="000000"/>
                </a:solidFill>
              </a:rPr>
              <a:t>TEP (total </a:t>
            </a:r>
            <a:r>
              <a:rPr lang="pt-BR" sz="2000" b="1" dirty="0" err="1" smtClean="0">
                <a:solidFill>
                  <a:srgbClr val="000000"/>
                </a:solidFill>
              </a:rPr>
              <a:t>espermatoz</a:t>
            </a:r>
            <a:r>
              <a:rPr lang="pt-BR" sz="2000" b="1" dirty="0" err="1" smtClean="0">
                <a:solidFill>
                  <a:srgbClr val="000000"/>
                </a:solidFill>
              </a:rPr>
              <a:t>óides</a:t>
            </a:r>
            <a:r>
              <a:rPr lang="pt-BR" sz="2000" b="1" dirty="0" smtClean="0">
                <a:solidFill>
                  <a:srgbClr val="000000"/>
                </a:solidFill>
              </a:rPr>
              <a:t> progressivos) = volume </a:t>
            </a:r>
            <a:r>
              <a:rPr lang="pt-BR" sz="2000" b="1" dirty="0" err="1" smtClean="0">
                <a:solidFill>
                  <a:srgbClr val="000000"/>
                </a:solidFill>
              </a:rPr>
              <a:t>x</a:t>
            </a:r>
            <a:r>
              <a:rPr lang="pt-BR" sz="2000" b="1" dirty="0" smtClean="0">
                <a:solidFill>
                  <a:srgbClr val="000000"/>
                </a:solidFill>
              </a:rPr>
              <a:t> concentração </a:t>
            </a:r>
            <a:r>
              <a:rPr lang="pt-BR" sz="2000" b="1" dirty="0" err="1" smtClean="0">
                <a:solidFill>
                  <a:srgbClr val="000000"/>
                </a:solidFill>
              </a:rPr>
              <a:t>x</a:t>
            </a:r>
            <a:r>
              <a:rPr lang="pt-BR" sz="2000" b="1" dirty="0" smtClean="0">
                <a:solidFill>
                  <a:srgbClr val="000000"/>
                </a:solidFill>
              </a:rPr>
              <a:t> percentagem de progressivos = 35,28 milhões --- normal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- </a:t>
            </a:r>
            <a:r>
              <a:rPr lang="pt-BR" sz="2000" b="1" dirty="0" err="1" smtClean="0">
                <a:solidFill>
                  <a:srgbClr val="000000"/>
                </a:solidFill>
              </a:rPr>
              <a:t>Histerossalpingografia</a:t>
            </a:r>
            <a:r>
              <a:rPr lang="pt-BR" sz="2000" b="1" dirty="0" smtClean="0">
                <a:solidFill>
                  <a:srgbClr val="000000"/>
                </a:solidFill>
              </a:rPr>
              <a:t>: normal</a:t>
            </a:r>
            <a:endParaRPr lang="pt-BR" sz="2000" b="1" dirty="0" smtClean="0">
              <a:solidFill>
                <a:srgbClr val="00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042334" y="302457"/>
            <a:ext cx="4834812" cy="1441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- 29 anos ---- jovem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- Reserva ovariana: total de 17 fol</a:t>
            </a:r>
            <a:r>
              <a:rPr lang="pt-BR" sz="2000" b="1" dirty="0" smtClean="0">
                <a:solidFill>
                  <a:srgbClr val="000000"/>
                </a:solidFill>
              </a:rPr>
              <a:t>ículos </a:t>
            </a:r>
            <a:r>
              <a:rPr lang="pt-BR" sz="2000" b="1" dirty="0" err="1" smtClean="0">
                <a:solidFill>
                  <a:srgbClr val="000000"/>
                </a:solidFill>
              </a:rPr>
              <a:t>antrais</a:t>
            </a:r>
            <a:r>
              <a:rPr lang="pt-BR" sz="2000" b="1" dirty="0" smtClean="0">
                <a:solidFill>
                  <a:srgbClr val="000000"/>
                </a:solidFill>
              </a:rPr>
              <a:t> ---- normal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- Duração da infertilidade ------ 2 anos</a:t>
            </a:r>
            <a:endParaRPr lang="pt-BR" sz="2000" b="1" dirty="0" smtClean="0">
              <a:solidFill>
                <a:srgbClr val="0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042334" y="4631854"/>
            <a:ext cx="4834812" cy="1441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- Paciente n</a:t>
            </a:r>
            <a:r>
              <a:rPr lang="pt-BR" sz="2000" b="1" dirty="0" smtClean="0">
                <a:solidFill>
                  <a:srgbClr val="000000"/>
                </a:solidFill>
              </a:rPr>
              <a:t>ão foi submetida a </a:t>
            </a:r>
            <a:r>
              <a:rPr lang="pt-BR" sz="2000" b="1" dirty="0" err="1" smtClean="0">
                <a:solidFill>
                  <a:srgbClr val="000000"/>
                </a:solidFill>
              </a:rPr>
              <a:t>videolaparoscopia</a:t>
            </a:r>
            <a:r>
              <a:rPr lang="pt-BR" sz="2000" b="1" dirty="0" smtClean="0">
                <a:solidFill>
                  <a:srgbClr val="000000"/>
                </a:solidFill>
              </a:rPr>
              <a:t> prévia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- Dor está atrapalhando qualidade de vida e atividade sexual</a:t>
            </a:r>
            <a:endParaRPr lang="pt-BR" sz="2000" b="1" dirty="0" smtClean="0">
              <a:solidFill>
                <a:srgbClr val="0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9427" y="158323"/>
            <a:ext cx="3676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000000"/>
                </a:solidFill>
              </a:rPr>
              <a:t>Qual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sua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2" name="Picture 11" descr="interro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73" y="724763"/>
            <a:ext cx="969472" cy="119245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727993" y="4794848"/>
            <a:ext cx="0" cy="52133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9427" y="5351619"/>
            <a:ext cx="3819269" cy="13739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  <a:defRPr/>
            </a:pPr>
            <a:r>
              <a:rPr lang="pt-BR" sz="1900" b="1" dirty="0" smtClean="0">
                <a:solidFill>
                  <a:srgbClr val="000000"/>
                </a:solidFill>
              </a:rPr>
              <a:t>-   Melhora da dor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sz="1900" b="1" dirty="0" smtClean="0">
                <a:solidFill>
                  <a:srgbClr val="000000"/>
                </a:solidFill>
              </a:rPr>
              <a:t>- Melhora da chance de concep</a:t>
            </a:r>
            <a:r>
              <a:rPr lang="pt-BR" sz="1900" b="1" dirty="0" smtClean="0">
                <a:solidFill>
                  <a:srgbClr val="000000"/>
                </a:solidFill>
              </a:rPr>
              <a:t>ção natural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sz="1900" b="1" dirty="0" smtClean="0">
                <a:solidFill>
                  <a:srgbClr val="000000"/>
                </a:solidFill>
              </a:rPr>
              <a:t>-  Não melhora resultado de FIV</a:t>
            </a:r>
            <a:endParaRPr lang="pt-BR" sz="19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06826"/>
      </p:ext>
    </p:extLst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427" y="2106563"/>
            <a:ext cx="5272620" cy="1915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Causas associadas? ----- N</a:t>
            </a:r>
            <a:r>
              <a:rPr lang="pt-BR" b="1" dirty="0" smtClean="0">
                <a:solidFill>
                  <a:srgbClr val="000000"/>
                </a:solidFill>
              </a:rPr>
              <a:t>ão</a:t>
            </a:r>
            <a:endParaRPr lang="pt-BR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</a:t>
            </a:r>
            <a:r>
              <a:rPr lang="pt-BR" b="1" dirty="0" err="1" smtClean="0">
                <a:solidFill>
                  <a:srgbClr val="000000"/>
                </a:solidFill>
              </a:rPr>
              <a:t>Espermograma</a:t>
            </a:r>
            <a:r>
              <a:rPr lang="pt-BR" b="1" dirty="0" smtClean="0">
                <a:solidFill>
                  <a:srgbClr val="000000"/>
                </a:solidFill>
              </a:rPr>
              <a:t>: </a:t>
            </a:r>
            <a:r>
              <a:rPr lang="pt-BR" b="1" dirty="0" smtClean="0">
                <a:solidFill>
                  <a:srgbClr val="000000"/>
                </a:solidFill>
              </a:rPr>
              <a:t>TEP (total </a:t>
            </a:r>
            <a:r>
              <a:rPr lang="pt-BR" b="1" dirty="0" err="1" smtClean="0">
                <a:solidFill>
                  <a:srgbClr val="000000"/>
                </a:solidFill>
              </a:rPr>
              <a:t>espermatoz</a:t>
            </a:r>
            <a:r>
              <a:rPr lang="pt-BR" b="1" dirty="0" err="1" smtClean="0">
                <a:solidFill>
                  <a:srgbClr val="000000"/>
                </a:solidFill>
              </a:rPr>
              <a:t>óides</a:t>
            </a:r>
            <a:r>
              <a:rPr lang="pt-BR" b="1" dirty="0" smtClean="0">
                <a:solidFill>
                  <a:srgbClr val="000000"/>
                </a:solidFill>
              </a:rPr>
              <a:t> progressivos) = volume </a:t>
            </a:r>
            <a:r>
              <a:rPr lang="pt-BR" b="1" dirty="0" err="1" smtClean="0">
                <a:solidFill>
                  <a:srgbClr val="000000"/>
                </a:solidFill>
              </a:rPr>
              <a:t>x</a:t>
            </a:r>
            <a:r>
              <a:rPr lang="pt-BR" b="1" dirty="0" smtClean="0">
                <a:solidFill>
                  <a:srgbClr val="000000"/>
                </a:solidFill>
              </a:rPr>
              <a:t> concentração </a:t>
            </a:r>
            <a:r>
              <a:rPr lang="pt-BR" b="1" dirty="0" err="1" smtClean="0">
                <a:solidFill>
                  <a:srgbClr val="000000"/>
                </a:solidFill>
              </a:rPr>
              <a:t>x</a:t>
            </a:r>
            <a:r>
              <a:rPr lang="pt-BR" b="1" dirty="0" smtClean="0">
                <a:solidFill>
                  <a:srgbClr val="000000"/>
                </a:solidFill>
              </a:rPr>
              <a:t> percentagem de progressivos = 35,28 milhões --- normal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</a:t>
            </a:r>
            <a:r>
              <a:rPr lang="pt-BR" b="1" dirty="0" err="1" smtClean="0">
                <a:solidFill>
                  <a:srgbClr val="000000"/>
                </a:solidFill>
              </a:rPr>
              <a:t>Histerossalpingografia</a:t>
            </a:r>
            <a:r>
              <a:rPr lang="pt-BR" b="1" dirty="0" smtClean="0">
                <a:solidFill>
                  <a:srgbClr val="000000"/>
                </a:solidFill>
              </a:rPr>
              <a:t>: normal</a:t>
            </a:r>
            <a:endParaRPr lang="pt-BR" b="1" dirty="0" smtClean="0">
              <a:solidFill>
                <a:srgbClr val="00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427" y="669090"/>
            <a:ext cx="5272620" cy="13065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- 29 anos ---- jovem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Reserva ovariana: total de 17 fol</a:t>
            </a:r>
            <a:r>
              <a:rPr lang="pt-BR" b="1" dirty="0" smtClean="0">
                <a:solidFill>
                  <a:srgbClr val="000000"/>
                </a:solidFill>
              </a:rPr>
              <a:t>ículos </a:t>
            </a:r>
            <a:r>
              <a:rPr lang="pt-BR" b="1" dirty="0" err="1" smtClean="0">
                <a:solidFill>
                  <a:srgbClr val="000000"/>
                </a:solidFill>
              </a:rPr>
              <a:t>antrais</a:t>
            </a:r>
            <a:r>
              <a:rPr lang="pt-BR" b="1" dirty="0" smtClean="0">
                <a:solidFill>
                  <a:srgbClr val="000000"/>
                </a:solidFill>
              </a:rPr>
              <a:t> ---- normal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Duração da infertilidade ------ 2 anos</a:t>
            </a:r>
            <a:endParaRPr lang="pt-BR" b="1" dirty="0" smtClean="0">
              <a:solidFill>
                <a:srgbClr val="00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427" y="4136884"/>
            <a:ext cx="5272620" cy="13065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Paciente n</a:t>
            </a:r>
            <a:r>
              <a:rPr lang="pt-BR" b="1" dirty="0" smtClean="0">
                <a:solidFill>
                  <a:srgbClr val="000000"/>
                </a:solidFill>
              </a:rPr>
              <a:t>ão foi submetida a </a:t>
            </a:r>
            <a:r>
              <a:rPr lang="pt-BR" b="1" dirty="0" err="1" smtClean="0">
                <a:solidFill>
                  <a:srgbClr val="000000"/>
                </a:solidFill>
              </a:rPr>
              <a:t>videolaparoscopia</a:t>
            </a:r>
            <a:r>
              <a:rPr lang="pt-BR" b="1" dirty="0" smtClean="0">
                <a:solidFill>
                  <a:srgbClr val="000000"/>
                </a:solidFill>
              </a:rPr>
              <a:t> prévia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Dor está atrapalhando qualidade de vida e atividade sexual</a:t>
            </a:r>
            <a:endParaRPr lang="pt-BR" b="1" dirty="0" smtClean="0">
              <a:solidFill>
                <a:srgbClr val="00000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59769" y="40477"/>
            <a:ext cx="3676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err="1">
                <a:solidFill>
                  <a:srgbClr val="000000"/>
                </a:solidFill>
              </a:rPr>
              <a:t>Qual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>
                <a:solidFill>
                  <a:srgbClr val="000000"/>
                </a:solidFill>
              </a:rPr>
              <a:t>sua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9427" y="5534935"/>
            <a:ext cx="5272620" cy="13065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pt-BR" b="1" dirty="0" err="1" smtClean="0">
                <a:solidFill>
                  <a:srgbClr val="000000"/>
                </a:solidFill>
              </a:rPr>
              <a:t>Videolaparoscopia</a:t>
            </a:r>
            <a:r>
              <a:rPr lang="pt-BR" b="1" dirty="0" smtClean="0">
                <a:solidFill>
                  <a:srgbClr val="000000"/>
                </a:solidFill>
              </a:rPr>
              <a:t> Cir</a:t>
            </a:r>
            <a:r>
              <a:rPr lang="pt-BR" b="1" dirty="0" smtClean="0">
                <a:solidFill>
                  <a:srgbClr val="000000"/>
                </a:solidFill>
              </a:rPr>
              <a:t>úrgica</a:t>
            </a:r>
            <a:endParaRPr lang="pt-BR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 Melhora da dor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 Melhora da chance de concep</a:t>
            </a:r>
            <a:r>
              <a:rPr lang="pt-BR" b="1" dirty="0" smtClean="0">
                <a:solidFill>
                  <a:srgbClr val="000000"/>
                </a:solidFill>
              </a:rPr>
              <a:t>ção natural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pt-BR" b="1" dirty="0" smtClean="0">
                <a:solidFill>
                  <a:srgbClr val="000000"/>
                </a:solidFill>
              </a:rPr>
              <a:t>-  Não melhora resultado de FIV</a:t>
            </a:r>
            <a:endParaRPr lang="pt-BR" b="1" dirty="0" smtClean="0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450754" y="1107217"/>
            <a:ext cx="3557403" cy="5678478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x-none" sz="2000" b="1" dirty="0" smtClean="0">
                <a:solidFill>
                  <a:srgbClr val="000000"/>
                </a:solidFill>
              </a:rPr>
              <a:t>- A melhor conduta depende do que a paciente ter</a:t>
            </a:r>
            <a:r>
              <a:rPr lang="x-none" sz="2000" b="1" dirty="0" smtClean="0">
                <a:solidFill>
                  <a:srgbClr val="000000"/>
                </a:solidFill>
              </a:rPr>
              <a:t>á acesso!</a:t>
            </a:r>
          </a:p>
          <a:p>
            <a:pPr algn="just">
              <a:lnSpc>
                <a:spcPct val="130000"/>
              </a:lnSpc>
            </a:pPr>
            <a:r>
              <a:rPr lang="x-none" sz="2000" b="1" dirty="0" smtClean="0">
                <a:solidFill>
                  <a:srgbClr val="000000"/>
                </a:solidFill>
              </a:rPr>
              <a:t>- A realização de videolaparoscopia cirúrgica por equipe qualificada é uma boa opção, por melhorar a chance de gestação natural.</a:t>
            </a:r>
          </a:p>
          <a:p>
            <a:pPr algn="just">
              <a:lnSpc>
                <a:spcPct val="130000"/>
              </a:lnSpc>
            </a:pPr>
            <a:r>
              <a:rPr lang="x-none" sz="2000" b="1" dirty="0" smtClean="0">
                <a:solidFill>
                  <a:srgbClr val="000000"/>
                </a:solidFill>
              </a:rPr>
              <a:t>- Não é indicada FIV necessariamente, mas, se paciente não tiver acesso a equipe cirúrgica qualificada, a FIV teria cerca de 30% de chance de sucesso por transferência.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5" name="Picture 14" descr="interro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14" y="0"/>
            <a:ext cx="969472" cy="98205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47802"/>
      </p:ext>
    </p:extLst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39750" y="795902"/>
            <a:ext cx="8135938" cy="3760004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sz="2000" dirty="0"/>
              <a:t>Paciente de </a:t>
            </a:r>
            <a:r>
              <a:rPr lang="pt-BR" sz="2000" dirty="0" smtClean="0"/>
              <a:t>31 </a:t>
            </a:r>
            <a:r>
              <a:rPr lang="pt-BR" sz="2000" dirty="0"/>
              <a:t>anos, </a:t>
            </a:r>
            <a:r>
              <a:rPr lang="pt-BR" sz="2000" dirty="0" smtClean="0"/>
              <a:t>casada, </a:t>
            </a:r>
            <a:r>
              <a:rPr lang="pt-BR" sz="2000" dirty="0" err="1" smtClean="0"/>
              <a:t>nuligesta</a:t>
            </a:r>
            <a:r>
              <a:rPr lang="pt-BR" sz="2000" dirty="0" smtClean="0"/>
              <a:t>, </a:t>
            </a:r>
            <a:r>
              <a:rPr lang="pt-BR" sz="2000" dirty="0"/>
              <a:t>procura atendimento médico em virtude do desejo de gravidez</a:t>
            </a:r>
            <a:r>
              <a:rPr lang="pt-BR" sz="2000" dirty="0" smtClean="0"/>
              <a:t>. </a:t>
            </a:r>
            <a:r>
              <a:rPr lang="pt-BR" sz="2000" dirty="0" smtClean="0"/>
              <a:t>Refere </a:t>
            </a:r>
            <a:r>
              <a:rPr lang="pt-BR" sz="2000" dirty="0"/>
              <a:t>a</a:t>
            </a:r>
            <a:r>
              <a:rPr lang="pt-BR" sz="2000" dirty="0" smtClean="0"/>
              <a:t>tividade </a:t>
            </a:r>
            <a:r>
              <a:rPr lang="pt-BR" sz="2000" dirty="0"/>
              <a:t>sexual cerca de 2 a 3 vezes por semana, sem uso de métodos contraceptivos há </a:t>
            </a:r>
            <a:r>
              <a:rPr lang="pt-BR" sz="2000" dirty="0" smtClean="0"/>
              <a:t>1,5 anos, </a:t>
            </a:r>
            <a:r>
              <a:rPr lang="pt-BR" sz="2000" dirty="0"/>
              <a:t>sem sucesso em engravidar. Ciclos menstruais regulares a cada </a:t>
            </a:r>
            <a:r>
              <a:rPr lang="pt-BR" sz="2000" dirty="0" smtClean="0"/>
              <a:t>28-30 </a:t>
            </a:r>
            <a:r>
              <a:rPr lang="pt-BR" sz="2000" dirty="0"/>
              <a:t>dias, </a:t>
            </a:r>
            <a:r>
              <a:rPr lang="pt-BR" sz="2000" dirty="0" smtClean="0"/>
              <a:t>5-6 </a:t>
            </a:r>
            <a:r>
              <a:rPr lang="pt-BR" sz="2000" dirty="0"/>
              <a:t>dias de duração e fluxo normal</a:t>
            </a:r>
            <a:r>
              <a:rPr lang="pt-BR" sz="2000" dirty="0" smtClean="0"/>
              <a:t>. Nega quaisquer queixas. Nega uso de medicamentos. Sem antecedentes pessoais, ginecol</a:t>
            </a:r>
            <a:r>
              <a:rPr lang="pt-BR" sz="2000" dirty="0" smtClean="0"/>
              <a:t>ógicos ou familiares relevantes. </a:t>
            </a:r>
            <a:r>
              <a:rPr lang="pt-BR" sz="2000" dirty="0" smtClean="0"/>
              <a:t>Exame f</a:t>
            </a:r>
            <a:r>
              <a:rPr lang="pt-BR" sz="2000" dirty="0" smtClean="0"/>
              <a:t>ísico sem anormalidades.</a:t>
            </a:r>
            <a:endParaRPr lang="pt-BR" sz="2000" dirty="0"/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564931" y="219124"/>
            <a:ext cx="1726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Caso</a:t>
            </a:r>
            <a:r>
              <a:rPr lang="en-US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Cl</a:t>
            </a:r>
            <a:r>
              <a:rPr lang="pt-BR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ínico</a:t>
            </a:r>
            <a:r>
              <a:rPr lang="pt-BR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pt-BR" b="1" u="sng" dirty="0" smtClean="0">
                <a:solidFill>
                  <a:srgbClr val="0000FF"/>
                </a:solidFill>
                <a:latin typeface="Comic Sans MS" charset="0"/>
                <a:cs typeface="Calibri" charset="0"/>
              </a:rPr>
              <a:t>4</a:t>
            </a:r>
            <a:endParaRPr lang="en-US" dirty="0">
              <a:solidFill>
                <a:srgbClr val="0000FF"/>
              </a:solidFill>
              <a:latin typeface="Comic Sans MS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750" y="4787779"/>
            <a:ext cx="8135938" cy="877163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Arial"/>
                <a:cs typeface="Arial"/>
              </a:rPr>
              <a:t>Esposo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dirty="0" smtClean="0">
                <a:latin typeface="Arial"/>
                <a:cs typeface="Arial"/>
              </a:rPr>
              <a:t>33 </a:t>
            </a:r>
            <a:r>
              <a:rPr lang="en-US" sz="2000" dirty="0" err="1">
                <a:latin typeface="Arial"/>
                <a:cs typeface="Arial"/>
              </a:rPr>
              <a:t>anos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saudável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sem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antecedentes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importantes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ou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uso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dirty="0" err="1">
                <a:latin typeface="Arial"/>
                <a:cs typeface="Arial"/>
              </a:rPr>
              <a:t>medicações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sem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filhos</a:t>
            </a:r>
            <a:r>
              <a:rPr lang="en-US" sz="2000" dirty="0">
                <a:latin typeface="Arial"/>
                <a:cs typeface="Arial"/>
              </a:rPr>
              <a:t> de outro </a:t>
            </a:r>
            <a:r>
              <a:rPr lang="en-US" sz="2000" dirty="0" err="1">
                <a:latin typeface="Arial"/>
                <a:cs typeface="Arial"/>
              </a:rPr>
              <a:t>relacionamento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750" y="5932631"/>
            <a:ext cx="8135938" cy="52322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err="1" smtClean="0">
                <a:latin typeface="Arial"/>
                <a:cs typeface="Arial"/>
              </a:rPr>
              <a:t>Pergunta</a:t>
            </a:r>
            <a:r>
              <a:rPr lang="en-US" sz="2400" dirty="0" smtClean="0">
                <a:latin typeface="Arial"/>
                <a:cs typeface="Arial"/>
              </a:rPr>
              <a:t>-se: </a:t>
            </a:r>
            <a:r>
              <a:rPr lang="en-US" sz="2400" dirty="0" err="1" smtClean="0">
                <a:latin typeface="Arial"/>
                <a:cs typeface="Arial"/>
              </a:rPr>
              <a:t>Qual</a:t>
            </a:r>
            <a:r>
              <a:rPr lang="en-US" sz="2400" dirty="0" smtClean="0">
                <a:latin typeface="Arial"/>
                <a:cs typeface="Arial"/>
              </a:rPr>
              <a:t> a </a:t>
            </a:r>
            <a:r>
              <a:rPr lang="en-US" sz="2400" dirty="0" err="1" smtClean="0">
                <a:latin typeface="Arial"/>
                <a:cs typeface="Arial"/>
              </a:rPr>
              <a:t>melhor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conduta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neste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momento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5"/>
          <p:cNvSpPr txBox="1">
            <a:spLocks noChangeArrowheads="1"/>
          </p:cNvSpPr>
          <p:nvPr/>
        </p:nvSpPr>
        <p:spPr bwMode="auto">
          <a:xfrm>
            <a:off x="323850" y="863425"/>
            <a:ext cx="8569325" cy="33855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dirty="0"/>
              <a:t>Paciente de 29 anos, </a:t>
            </a:r>
            <a:r>
              <a:rPr lang="pt-BR" dirty="0" err="1" smtClean="0"/>
              <a:t>nuligesta</a:t>
            </a:r>
            <a:r>
              <a:rPr lang="pt-BR" dirty="0" smtClean="0"/>
              <a:t>, </a:t>
            </a:r>
            <a:r>
              <a:rPr lang="pt-BR" dirty="0"/>
              <a:t>procura atendimento médico em virtude do desejo de gravidez. </a:t>
            </a:r>
            <a:r>
              <a:rPr lang="pt-BR" dirty="0" smtClean="0"/>
              <a:t>Atividade </a:t>
            </a:r>
            <a:r>
              <a:rPr lang="pt-BR" dirty="0"/>
              <a:t>sexual cerca de 2 a 3 vezes por semana, sem uso de métodos contraceptivos há </a:t>
            </a:r>
            <a:r>
              <a:rPr lang="pt-BR" dirty="0" smtClean="0"/>
              <a:t>7 </a:t>
            </a:r>
            <a:r>
              <a:rPr lang="pt-BR" dirty="0"/>
              <a:t>meses, sem sucesso em engravidar. </a:t>
            </a:r>
            <a:r>
              <a:rPr lang="pt-BR" dirty="0" smtClean="0"/>
              <a:t>Mantendo ciclos </a:t>
            </a:r>
            <a:r>
              <a:rPr lang="pt-BR" dirty="0"/>
              <a:t>menstruais </a:t>
            </a:r>
            <a:r>
              <a:rPr lang="pt-BR" dirty="0" smtClean="0"/>
              <a:t>regulares e </a:t>
            </a:r>
            <a:r>
              <a:rPr lang="pt-BR" dirty="0" err="1" smtClean="0"/>
              <a:t>dismenorréia</a:t>
            </a:r>
            <a:r>
              <a:rPr lang="pt-BR" dirty="0" smtClean="0"/>
              <a:t> </a:t>
            </a:r>
            <a:r>
              <a:rPr lang="pt-BR" dirty="0"/>
              <a:t>leve no segundo dia do ciclo. </a:t>
            </a:r>
            <a:endParaRPr lang="pt-BR" dirty="0" smtClean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96694" y="195015"/>
            <a:ext cx="227982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Caso</a:t>
            </a:r>
            <a:r>
              <a:rPr lang="en-US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Cl</a:t>
            </a:r>
            <a:r>
              <a:rPr lang="pt-BR" b="1" u="sng" dirty="0" err="1">
                <a:solidFill>
                  <a:srgbClr val="0000FF"/>
                </a:solidFill>
                <a:latin typeface="Comic Sans MS" charset="0"/>
                <a:cs typeface="Calibri" charset="0"/>
              </a:rPr>
              <a:t>ínico</a:t>
            </a:r>
            <a:r>
              <a:rPr lang="pt-BR" b="1" u="sng" dirty="0">
                <a:solidFill>
                  <a:srgbClr val="0000FF"/>
                </a:solidFill>
                <a:latin typeface="Comic Sans MS" charset="0"/>
                <a:cs typeface="Calibri" charset="0"/>
              </a:rPr>
              <a:t> 1</a:t>
            </a:r>
            <a:endParaRPr lang="en-US" dirty="0">
              <a:solidFill>
                <a:srgbClr val="0000FF"/>
              </a:solidFill>
              <a:latin typeface="Comic Sans MS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574" y="4501061"/>
            <a:ext cx="8569326" cy="966418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latin typeface="Arial"/>
                <a:cs typeface="Arial"/>
              </a:rPr>
              <a:t>Esposo</a:t>
            </a:r>
            <a:r>
              <a:rPr lang="en-US" sz="2400" dirty="0">
                <a:latin typeface="Arial"/>
                <a:cs typeface="Arial"/>
              </a:rPr>
              <a:t> de 31 </a:t>
            </a:r>
            <a:r>
              <a:rPr lang="en-US" sz="2400" dirty="0" err="1">
                <a:latin typeface="Arial"/>
                <a:cs typeface="Arial"/>
              </a:rPr>
              <a:t>anos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saudável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sem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antecedentes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importantes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ou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uso</a:t>
            </a:r>
            <a:r>
              <a:rPr lang="en-US" sz="2400" dirty="0">
                <a:latin typeface="Arial"/>
                <a:cs typeface="Arial"/>
              </a:rPr>
              <a:t> de </a:t>
            </a:r>
            <a:r>
              <a:rPr lang="en-US" sz="2400" dirty="0" err="1">
                <a:latin typeface="Arial"/>
                <a:cs typeface="Arial"/>
              </a:rPr>
              <a:t>medicações</a:t>
            </a:r>
            <a:r>
              <a:rPr lang="en-US" sz="2400" dirty="0">
                <a:latin typeface="Arial"/>
                <a:cs typeface="Arial"/>
              </a:rPr>
              <a:t>, </a:t>
            </a:r>
            <a:r>
              <a:rPr lang="en-US" sz="2400" dirty="0" err="1">
                <a:latin typeface="Arial"/>
                <a:cs typeface="Arial"/>
              </a:rPr>
              <a:t>sem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filhos</a:t>
            </a:r>
            <a:r>
              <a:rPr lang="en-US" sz="2400" dirty="0">
                <a:latin typeface="Arial"/>
                <a:cs typeface="Arial"/>
              </a:rPr>
              <a:t> de outro </a:t>
            </a:r>
            <a:r>
              <a:rPr lang="en-US" sz="2400" dirty="0" err="1">
                <a:latin typeface="Arial"/>
                <a:cs typeface="Arial"/>
              </a:rPr>
              <a:t>relacionamento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574" y="5775773"/>
            <a:ext cx="8569326" cy="52322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err="1" smtClean="0">
                <a:latin typeface="Arial"/>
                <a:cs typeface="Arial"/>
              </a:rPr>
              <a:t>Pergunta</a:t>
            </a:r>
            <a:r>
              <a:rPr lang="en-US" sz="2400" dirty="0" smtClean="0">
                <a:latin typeface="Arial"/>
                <a:cs typeface="Arial"/>
              </a:rPr>
              <a:t>-se: </a:t>
            </a:r>
            <a:r>
              <a:rPr lang="en-US" sz="2400" dirty="0" err="1" smtClean="0">
                <a:latin typeface="Arial"/>
                <a:cs typeface="Arial"/>
              </a:rPr>
              <a:t>Qual</a:t>
            </a:r>
            <a:r>
              <a:rPr lang="en-US" sz="2400" dirty="0" smtClean="0">
                <a:latin typeface="Arial"/>
                <a:cs typeface="Arial"/>
              </a:rPr>
              <a:t> a </a:t>
            </a:r>
            <a:r>
              <a:rPr lang="en-US" sz="2400" dirty="0" err="1" smtClean="0">
                <a:latin typeface="Arial"/>
                <a:cs typeface="Arial"/>
              </a:rPr>
              <a:t>melhor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conduta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neste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momento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996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50" y="647631"/>
            <a:ext cx="8569325" cy="3336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pt-BR" sz="2400" b="1" dirty="0" err="1" smtClean="0">
                <a:solidFill>
                  <a:srgbClr val="000000"/>
                </a:solidFill>
              </a:rPr>
              <a:t>Espermograma</a:t>
            </a:r>
            <a:r>
              <a:rPr lang="pt-BR" sz="24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Volume			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pt-BR" sz="2400" b="1" dirty="0" smtClean="0">
                <a:solidFill>
                  <a:srgbClr val="000000"/>
                </a:solidFill>
              </a:rPr>
              <a:t>2,3 </a:t>
            </a:r>
            <a:r>
              <a:rPr lang="pt-BR" sz="2400" b="1" dirty="0" smtClean="0">
                <a:solidFill>
                  <a:srgbClr val="000000"/>
                </a:solidFill>
              </a:rPr>
              <a:t>ml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pH				</a:t>
            </a:r>
            <a:r>
              <a:rPr lang="pt-BR" sz="2400" b="1" dirty="0" smtClean="0">
                <a:solidFill>
                  <a:srgbClr val="000000"/>
                </a:solidFill>
              </a:rPr>
              <a:t>		7,8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Concentração		</a:t>
            </a:r>
            <a:r>
              <a:rPr lang="pt-BR" sz="2400" b="1" dirty="0" smtClean="0">
                <a:solidFill>
                  <a:srgbClr val="000000"/>
                </a:solidFill>
              </a:rPr>
              <a:t>10,5 </a:t>
            </a:r>
            <a:r>
              <a:rPr lang="pt-BR" sz="2400" b="1" dirty="0" smtClean="0">
                <a:solidFill>
                  <a:srgbClr val="000000"/>
                </a:solidFill>
              </a:rPr>
              <a:t>milhões/ml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Motilidade			</a:t>
            </a:r>
            <a:r>
              <a:rPr lang="pt-BR" sz="2400" b="1" dirty="0" smtClean="0">
                <a:solidFill>
                  <a:srgbClr val="000000"/>
                </a:solidFill>
              </a:rPr>
              <a:t>18% </a:t>
            </a:r>
            <a:r>
              <a:rPr lang="pt-BR" sz="2400" b="1" dirty="0" smtClean="0">
                <a:solidFill>
                  <a:srgbClr val="000000"/>
                </a:solidFill>
              </a:rPr>
              <a:t>(</a:t>
            </a:r>
            <a:r>
              <a:rPr lang="pt-BR" sz="2400" b="1" smtClean="0">
                <a:solidFill>
                  <a:srgbClr val="000000"/>
                </a:solidFill>
              </a:rPr>
              <a:t>motilidade </a:t>
            </a:r>
            <a:r>
              <a:rPr lang="pt-BR" sz="2400" b="1" smtClean="0">
                <a:solidFill>
                  <a:srgbClr val="000000"/>
                </a:solidFill>
              </a:rPr>
              <a:t>progressiva)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Morfologia		 	</a:t>
            </a:r>
            <a:r>
              <a:rPr lang="pt-BR" sz="2400" b="1" dirty="0" smtClean="0">
                <a:solidFill>
                  <a:srgbClr val="000000"/>
                </a:solidFill>
              </a:rPr>
              <a:t>4% </a:t>
            </a:r>
            <a:r>
              <a:rPr lang="pt-BR" sz="2400" b="1" dirty="0" smtClean="0">
                <a:solidFill>
                  <a:srgbClr val="000000"/>
                </a:solidFill>
              </a:rPr>
              <a:t>(</a:t>
            </a:r>
            <a:r>
              <a:rPr lang="pt-BR" sz="2400" b="1" dirty="0" err="1" smtClean="0">
                <a:solidFill>
                  <a:srgbClr val="000000"/>
                </a:solidFill>
              </a:rPr>
              <a:t>Kruger</a:t>
            </a:r>
            <a:r>
              <a:rPr lang="pt-BR" sz="2400" b="1" dirty="0" smtClean="0">
                <a:solidFill>
                  <a:srgbClr val="000000"/>
                </a:solidFill>
              </a:rPr>
              <a:t> et al.)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Vitalidade			</a:t>
            </a:r>
            <a:r>
              <a:rPr lang="pt-BR" sz="2400" b="1" dirty="0" smtClean="0">
                <a:solidFill>
                  <a:srgbClr val="000000"/>
                </a:solidFill>
              </a:rPr>
              <a:t>58% 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Leucócitos			</a:t>
            </a:r>
            <a:r>
              <a:rPr lang="pt-BR" sz="2400" b="1" dirty="0" smtClean="0">
                <a:solidFill>
                  <a:srgbClr val="000000"/>
                </a:solidFill>
              </a:rPr>
              <a:t>0,4 </a:t>
            </a:r>
            <a:r>
              <a:rPr lang="pt-BR" sz="2400" b="1" dirty="0" err="1" smtClean="0">
                <a:solidFill>
                  <a:srgbClr val="000000"/>
                </a:solidFill>
              </a:rPr>
              <a:t>x</a:t>
            </a:r>
            <a:r>
              <a:rPr lang="pt-BR" sz="2400" b="1" dirty="0" smtClean="0">
                <a:solidFill>
                  <a:srgbClr val="000000"/>
                </a:solidFill>
              </a:rPr>
              <a:t> 10</a:t>
            </a:r>
            <a:r>
              <a:rPr lang="pt-BR" sz="2400" b="1" baseline="30000" dirty="0" smtClean="0">
                <a:solidFill>
                  <a:srgbClr val="000000"/>
                </a:solidFill>
              </a:rPr>
              <a:t>6</a:t>
            </a:r>
            <a:r>
              <a:rPr lang="pt-BR" sz="2400" b="1" dirty="0" smtClean="0">
                <a:solidFill>
                  <a:srgbClr val="000000"/>
                </a:solidFill>
              </a:rPr>
              <a:t> / ml</a:t>
            </a:r>
          </a:p>
        </p:txBody>
      </p:sp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827088" y="5661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323850" y="4095323"/>
            <a:ext cx="3496201" cy="14096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P4 = </a:t>
            </a:r>
            <a:r>
              <a:rPr lang="en-US" dirty="0" smtClean="0">
                <a:solidFill>
                  <a:srgbClr val="000000"/>
                </a:solidFill>
              </a:rPr>
              <a:t>3,8 </a:t>
            </a:r>
            <a:r>
              <a:rPr lang="en-US" dirty="0" err="1">
                <a:solidFill>
                  <a:srgbClr val="000000"/>
                </a:solidFill>
              </a:rPr>
              <a:t>ng</a:t>
            </a:r>
            <a:r>
              <a:rPr lang="en-US" dirty="0">
                <a:solidFill>
                  <a:srgbClr val="000000"/>
                </a:solidFill>
              </a:rPr>
              <a:t>/mL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err="1">
                <a:solidFill>
                  <a:srgbClr val="000000"/>
                </a:solidFill>
              </a:rPr>
              <a:t>Ustv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sem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alterações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HSG = </a:t>
            </a:r>
            <a:r>
              <a:rPr lang="en-US" dirty="0" err="1">
                <a:solidFill>
                  <a:srgbClr val="000000"/>
                </a:solidFill>
              </a:rPr>
              <a:t>sem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alterações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5742008"/>
            <a:ext cx="3757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Qual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diagnóstico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e a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sua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img_18_fot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27" y="3918459"/>
            <a:ext cx="4067804" cy="305085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44377" y="5182615"/>
            <a:ext cx="610450" cy="18704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850" y="91659"/>
            <a:ext cx="8569325" cy="39241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 smtClean="0">
                <a:latin typeface="Times New Roman"/>
                <a:cs typeface="Times New Roman"/>
              </a:rPr>
              <a:t>Qual</a:t>
            </a:r>
            <a:r>
              <a:rPr lang="en-US" b="1" dirty="0" smtClean="0">
                <a:latin typeface="Times New Roman"/>
                <a:cs typeface="Times New Roman"/>
              </a:rPr>
              <a:t> a </a:t>
            </a:r>
            <a:r>
              <a:rPr lang="en-US" b="1" dirty="0" err="1" smtClean="0">
                <a:latin typeface="Times New Roman"/>
                <a:cs typeface="Times New Roman"/>
              </a:rPr>
              <a:t>melhor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conduta</a:t>
            </a:r>
            <a:r>
              <a:rPr lang="en-US" b="1" dirty="0" smtClean="0">
                <a:latin typeface="Times New Roman"/>
                <a:cs typeface="Times New Roman"/>
              </a:rPr>
              <a:t>? </a:t>
            </a:r>
            <a:r>
              <a:rPr lang="mr-IN" b="1" dirty="0" smtClean="0">
                <a:latin typeface="Times New Roman"/>
                <a:cs typeface="Times New Roman"/>
              </a:rPr>
              <a:t>–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Resposta</a:t>
            </a:r>
            <a:r>
              <a:rPr lang="en-US" b="1" dirty="0" smtClean="0">
                <a:latin typeface="Times New Roman"/>
                <a:cs typeface="Times New Roman"/>
              </a:rPr>
              <a:t>: </a:t>
            </a:r>
            <a:r>
              <a:rPr lang="en-US" b="1" dirty="0" err="1" smtClean="0">
                <a:latin typeface="Times New Roman"/>
                <a:cs typeface="Times New Roman"/>
              </a:rPr>
              <a:t>Realizar</a:t>
            </a:r>
            <a:r>
              <a:rPr lang="en-US" b="1" dirty="0" smtClean="0">
                <a:latin typeface="Times New Roman"/>
                <a:cs typeface="Times New Roman"/>
              </a:rPr>
              <a:t> a </a:t>
            </a:r>
            <a:r>
              <a:rPr lang="en-US" b="1" dirty="0" err="1" smtClean="0">
                <a:latin typeface="Times New Roman"/>
                <a:cs typeface="Times New Roman"/>
              </a:rPr>
              <a:t>investiga</a:t>
            </a:r>
            <a:r>
              <a:rPr lang="en-US" b="1" dirty="0" err="1" smtClean="0">
                <a:latin typeface="Times New Roman"/>
                <a:cs typeface="Times New Roman"/>
              </a:rPr>
              <a:t>ção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básica</a:t>
            </a:r>
            <a:r>
              <a:rPr lang="en-US" b="1" dirty="0" smtClean="0">
                <a:latin typeface="Times New Roman"/>
                <a:cs typeface="Times New Roman"/>
              </a:rPr>
              <a:t> da </a:t>
            </a:r>
            <a:r>
              <a:rPr lang="en-US" b="1" dirty="0" err="1" smtClean="0">
                <a:latin typeface="Times New Roman"/>
                <a:cs typeface="Times New Roman"/>
              </a:rPr>
              <a:t>infertilidade</a:t>
            </a:r>
            <a:r>
              <a:rPr lang="en-US" b="1" dirty="0" smtClean="0">
                <a:latin typeface="Times New Roman"/>
                <a:cs typeface="Times New Roman"/>
              </a:rPr>
              <a:t>!</a:t>
            </a:r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1860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44035" grpId="0" animBg="1"/>
      <p:bldP spid="2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1199" y="82693"/>
            <a:ext cx="4391149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err="1"/>
              <a:t>Analisando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parâmetros</a:t>
            </a:r>
            <a:r>
              <a:rPr lang="en-US" sz="2400" dirty="0"/>
              <a:t> de </a:t>
            </a:r>
            <a:r>
              <a:rPr lang="en-US" sz="2400" dirty="0" err="1"/>
              <a:t>normalidade</a:t>
            </a:r>
            <a:r>
              <a:rPr lang="en-US" sz="2400" dirty="0"/>
              <a:t> do </a:t>
            </a:r>
            <a:r>
              <a:rPr lang="en-US" sz="2400" dirty="0" err="1"/>
              <a:t>espermograma</a:t>
            </a:r>
            <a:r>
              <a:rPr lang="en-US" sz="2400" dirty="0"/>
              <a:t>, </a:t>
            </a:r>
            <a:r>
              <a:rPr lang="en-US" sz="2400" dirty="0" err="1"/>
              <a:t>verifica</a:t>
            </a:r>
            <a:r>
              <a:rPr lang="en-US" sz="2400" dirty="0"/>
              <a:t>-se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há</a:t>
            </a:r>
            <a:r>
              <a:rPr lang="en-US" sz="2400" dirty="0"/>
              <a:t> </a:t>
            </a:r>
            <a:r>
              <a:rPr lang="en-US" sz="2400" dirty="0" err="1"/>
              <a:t>redução</a:t>
            </a:r>
            <a:r>
              <a:rPr lang="en-US" sz="2400" dirty="0"/>
              <a:t> do total de </a:t>
            </a:r>
            <a:r>
              <a:rPr lang="en-US" sz="2400" dirty="0" err="1"/>
              <a:t>sptz</a:t>
            </a:r>
            <a:r>
              <a:rPr lang="en-US" sz="2400" dirty="0"/>
              <a:t> e da </a:t>
            </a:r>
            <a:r>
              <a:rPr lang="en-US" sz="2400" dirty="0" err="1"/>
              <a:t>concentração</a:t>
            </a:r>
            <a:r>
              <a:rPr lang="en-US" sz="2400" dirty="0"/>
              <a:t>, da </a:t>
            </a:r>
            <a:r>
              <a:rPr lang="en-US" sz="2400" dirty="0" err="1"/>
              <a:t>motilidade</a:t>
            </a:r>
            <a:r>
              <a:rPr lang="en-US" sz="2400" dirty="0"/>
              <a:t> total e </a:t>
            </a:r>
            <a:r>
              <a:rPr lang="en-US" sz="2400" dirty="0" err="1"/>
              <a:t>progressiva</a:t>
            </a:r>
            <a:r>
              <a:rPr lang="en-US" sz="2400" dirty="0"/>
              <a:t>. </a:t>
            </a:r>
            <a:r>
              <a:rPr lang="en-US" sz="2400" dirty="0" err="1" smtClean="0"/>
              <a:t>Rotula</a:t>
            </a:r>
            <a:r>
              <a:rPr lang="en-US" sz="2400" dirty="0" smtClean="0"/>
              <a:t>-</a:t>
            </a:r>
            <a:r>
              <a:rPr lang="en-US" sz="2400" dirty="0"/>
              <a:t>se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astenooligozoospermia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Wingdings" charset="2"/>
              <a:buChar char="Ø"/>
            </a:pPr>
            <a:r>
              <a:rPr lang="en-US" sz="2400" dirty="0" err="1" smtClean="0"/>
              <a:t>Há</a:t>
            </a:r>
            <a:r>
              <a:rPr lang="en-US" sz="2400" dirty="0" smtClean="0"/>
              <a:t> </a:t>
            </a:r>
            <a:r>
              <a:rPr lang="en-US" sz="2400" dirty="0" err="1"/>
              <a:t>estudos</a:t>
            </a:r>
            <a:r>
              <a:rPr lang="en-US" sz="2400" dirty="0"/>
              <a:t> </a:t>
            </a:r>
            <a:r>
              <a:rPr lang="en-US" sz="2400" dirty="0" err="1"/>
              <a:t>sugerindo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o TEP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ser</a:t>
            </a:r>
            <a:r>
              <a:rPr lang="en-US" sz="2400" dirty="0"/>
              <a:t> </a:t>
            </a:r>
            <a:r>
              <a:rPr lang="en-US" sz="2400" dirty="0" err="1"/>
              <a:t>melhor</a:t>
            </a:r>
            <a:r>
              <a:rPr lang="en-US" sz="2400" dirty="0"/>
              <a:t> </a:t>
            </a:r>
            <a:r>
              <a:rPr lang="en-US" sz="2400" dirty="0" err="1"/>
              <a:t>preditor</a:t>
            </a:r>
            <a:r>
              <a:rPr lang="en-US" sz="2400" dirty="0"/>
              <a:t> da </a:t>
            </a:r>
            <a:r>
              <a:rPr lang="en-US" sz="2400" dirty="0" err="1"/>
              <a:t>fertilidade</a:t>
            </a:r>
            <a:r>
              <a:rPr lang="en-US" sz="2400" dirty="0"/>
              <a:t> natural, do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parâmteros</a:t>
            </a:r>
            <a:r>
              <a:rPr lang="en-US" sz="2400" dirty="0"/>
              <a:t> </a:t>
            </a:r>
            <a:r>
              <a:rPr lang="en-US" sz="2400" dirty="0" err="1"/>
              <a:t>analisados</a:t>
            </a:r>
            <a:r>
              <a:rPr lang="en-US" sz="2400" dirty="0"/>
              <a:t> </a:t>
            </a:r>
            <a:r>
              <a:rPr lang="en-US" sz="2400" dirty="0" err="1"/>
              <a:t>segundo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critérios</a:t>
            </a:r>
            <a:r>
              <a:rPr lang="en-US" sz="2400" dirty="0"/>
              <a:t> da OMS. </a:t>
            </a:r>
            <a:r>
              <a:rPr lang="en-US" sz="2400" dirty="0" err="1"/>
              <a:t>Sendo</a:t>
            </a:r>
            <a:r>
              <a:rPr lang="en-US" sz="2400" dirty="0"/>
              <a:t> </a:t>
            </a:r>
            <a:r>
              <a:rPr lang="en-US" sz="2400" dirty="0" err="1"/>
              <a:t>assim</a:t>
            </a:r>
            <a:r>
              <a:rPr lang="en-US" sz="2400" dirty="0"/>
              <a:t>, </a:t>
            </a:r>
            <a:r>
              <a:rPr lang="en-US" sz="2400" dirty="0" err="1"/>
              <a:t>sugiro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vocês</a:t>
            </a:r>
            <a:r>
              <a:rPr lang="en-US" sz="2400" dirty="0"/>
              <a:t> </a:t>
            </a:r>
            <a:r>
              <a:rPr lang="en-US" sz="2400" dirty="0" err="1"/>
              <a:t>calculem</a:t>
            </a:r>
            <a:r>
              <a:rPr lang="en-US" sz="2400" dirty="0"/>
              <a:t> o TEP com </a:t>
            </a:r>
            <a:r>
              <a:rPr lang="en-US" sz="2400" dirty="0" err="1"/>
              <a:t>os</a:t>
            </a:r>
            <a:r>
              <a:rPr lang="en-US" sz="2400" dirty="0"/>
              <a:t> dados do </a:t>
            </a:r>
            <a:r>
              <a:rPr lang="en-US" sz="2400" dirty="0" err="1"/>
              <a:t>espermograma</a:t>
            </a:r>
            <a:r>
              <a:rPr lang="en-US" sz="2400" dirty="0"/>
              <a:t> do </a:t>
            </a:r>
            <a:r>
              <a:rPr lang="en-US" sz="2400" dirty="0" err="1"/>
              <a:t>esposo</a:t>
            </a:r>
            <a:r>
              <a:rPr lang="en-US" sz="2400" dirty="0"/>
              <a:t> da </a:t>
            </a:r>
            <a:r>
              <a:rPr lang="en-US" sz="2400" dirty="0" err="1"/>
              <a:t>paciente</a:t>
            </a:r>
            <a:r>
              <a:rPr lang="en-US" sz="2400" dirty="0"/>
              <a:t>. </a:t>
            </a:r>
            <a:r>
              <a:rPr lang="en-US" sz="2400" dirty="0" err="1" smtClean="0"/>
              <a:t>Veja</a:t>
            </a:r>
            <a:r>
              <a:rPr lang="en-US" sz="2400" dirty="0" smtClean="0"/>
              <a:t> o </a:t>
            </a:r>
            <a:r>
              <a:rPr lang="en-US" sz="2400" dirty="0" err="1" smtClean="0"/>
              <a:t>pr</a:t>
            </a:r>
            <a:r>
              <a:rPr lang="en-US" sz="2400" dirty="0" err="1" smtClean="0"/>
              <a:t>óximo</a:t>
            </a:r>
            <a:r>
              <a:rPr lang="en-US" sz="2400" dirty="0" smtClean="0"/>
              <a:t> slide </a:t>
            </a:r>
            <a:r>
              <a:rPr lang="en-US" sz="2400" dirty="0" err="1" smtClean="0"/>
              <a:t>sobre</a:t>
            </a:r>
            <a:r>
              <a:rPr lang="en-US" sz="2400" dirty="0" smtClean="0"/>
              <a:t> o TEP.</a:t>
            </a:r>
            <a:endParaRPr lang="en-US" sz="24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6012" y="1289238"/>
            <a:ext cx="4363533" cy="4683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pt-BR" sz="2000" b="1" dirty="0" err="1" smtClean="0">
                <a:solidFill>
                  <a:srgbClr val="000000"/>
                </a:solidFill>
              </a:rPr>
              <a:t>Espermograma</a:t>
            </a:r>
            <a:r>
              <a:rPr lang="pt-BR" sz="20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Volume			</a:t>
            </a:r>
            <a:r>
              <a:rPr lang="pt-BR" sz="2000" b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pt-BR" sz="2000" b="1" dirty="0" smtClean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pt-BR" sz="2000" b="1" dirty="0" smtClean="0">
                <a:solidFill>
                  <a:srgbClr val="000000"/>
                </a:solidFill>
              </a:rPr>
              <a:t>2,3 </a:t>
            </a:r>
            <a:r>
              <a:rPr lang="pt-BR" sz="2000" b="1" dirty="0" smtClean="0">
                <a:solidFill>
                  <a:srgbClr val="000000"/>
                </a:solidFill>
              </a:rPr>
              <a:t>ml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pH				</a:t>
            </a:r>
            <a:r>
              <a:rPr lang="pt-BR" sz="2000" b="1" dirty="0" smtClean="0">
                <a:solidFill>
                  <a:srgbClr val="000000"/>
                </a:solidFill>
              </a:rPr>
              <a:t>	7,8</a:t>
            </a:r>
            <a:endParaRPr lang="pt-BR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Concentração		</a:t>
            </a:r>
            <a:r>
              <a:rPr lang="pt-BR" sz="2000" b="1" dirty="0" smtClean="0">
                <a:solidFill>
                  <a:srgbClr val="000000"/>
                </a:solidFill>
              </a:rPr>
              <a:t>10,5 </a:t>
            </a:r>
            <a:r>
              <a:rPr lang="pt-BR" sz="2000" b="1" dirty="0" smtClean="0">
                <a:solidFill>
                  <a:srgbClr val="000000"/>
                </a:solidFill>
              </a:rPr>
              <a:t>milhões/ml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Motilidade			</a:t>
            </a:r>
            <a:r>
              <a:rPr lang="pt-BR" sz="2000" b="1" dirty="0" smtClean="0">
                <a:solidFill>
                  <a:srgbClr val="000000"/>
                </a:solidFill>
              </a:rPr>
              <a:t>18%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b="1" dirty="0">
                <a:solidFill>
                  <a:srgbClr val="000000"/>
                </a:solidFill>
              </a:rPr>
              <a:t>	</a:t>
            </a:r>
            <a:r>
              <a:rPr lang="pt-BR" sz="2000" b="1" dirty="0" smtClean="0">
                <a:solidFill>
                  <a:srgbClr val="000000"/>
                </a:solidFill>
              </a:rPr>
              <a:t>	    </a:t>
            </a:r>
            <a:r>
              <a:rPr lang="pt-BR" sz="2000" b="1" dirty="0" smtClean="0">
                <a:solidFill>
                  <a:srgbClr val="000000"/>
                </a:solidFill>
              </a:rPr>
              <a:t>(</a:t>
            </a:r>
            <a:r>
              <a:rPr lang="pt-BR" sz="2000" b="1" dirty="0" smtClean="0">
                <a:solidFill>
                  <a:srgbClr val="000000"/>
                </a:solidFill>
              </a:rPr>
              <a:t>motilidade </a:t>
            </a:r>
            <a:r>
              <a:rPr lang="pt-BR" sz="2000" b="1" dirty="0" smtClean="0">
                <a:solidFill>
                  <a:srgbClr val="000000"/>
                </a:solidFill>
              </a:rPr>
              <a:t>progressiva)</a:t>
            </a:r>
            <a:endParaRPr lang="pt-BR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Morfologia		 	</a:t>
            </a:r>
            <a:r>
              <a:rPr lang="pt-BR" sz="2000" b="1" dirty="0" smtClean="0">
                <a:solidFill>
                  <a:srgbClr val="000000"/>
                </a:solidFill>
              </a:rPr>
              <a:t>4% </a:t>
            </a:r>
            <a:r>
              <a:rPr lang="pt-BR" sz="2000" b="1" dirty="0" smtClean="0">
                <a:solidFill>
                  <a:srgbClr val="000000"/>
                </a:solidFill>
              </a:rPr>
              <a:t>(</a:t>
            </a:r>
            <a:r>
              <a:rPr lang="pt-BR" sz="2000" b="1" dirty="0" err="1" smtClean="0">
                <a:solidFill>
                  <a:srgbClr val="000000"/>
                </a:solidFill>
              </a:rPr>
              <a:t>Kruger</a:t>
            </a:r>
            <a:r>
              <a:rPr lang="pt-BR" sz="2000" b="1" dirty="0" smtClean="0">
                <a:solidFill>
                  <a:srgbClr val="000000"/>
                </a:solidFill>
              </a:rPr>
              <a:t> et al.)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Vitalidade			</a:t>
            </a:r>
            <a:r>
              <a:rPr lang="pt-BR" sz="2000" b="1" dirty="0" smtClean="0">
                <a:solidFill>
                  <a:srgbClr val="000000"/>
                </a:solidFill>
              </a:rPr>
              <a:t>58% </a:t>
            </a:r>
            <a:endParaRPr lang="pt-BR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rgbClr val="000000"/>
                </a:solidFill>
              </a:rPr>
              <a:t>Leucócitos			</a:t>
            </a:r>
            <a:r>
              <a:rPr lang="pt-BR" sz="2000" b="1" dirty="0" smtClean="0">
                <a:solidFill>
                  <a:srgbClr val="000000"/>
                </a:solidFill>
              </a:rPr>
              <a:t>0,4 </a:t>
            </a:r>
            <a:r>
              <a:rPr lang="pt-BR" sz="2000" b="1" dirty="0" err="1" smtClean="0">
                <a:solidFill>
                  <a:srgbClr val="000000"/>
                </a:solidFill>
              </a:rPr>
              <a:t>x</a:t>
            </a:r>
            <a:r>
              <a:rPr lang="pt-BR" sz="2000" b="1" dirty="0" smtClean="0">
                <a:solidFill>
                  <a:srgbClr val="000000"/>
                </a:solidFill>
              </a:rPr>
              <a:t> 10</a:t>
            </a:r>
            <a:r>
              <a:rPr lang="pt-BR" sz="2000" b="1" baseline="30000" dirty="0" smtClean="0">
                <a:solidFill>
                  <a:srgbClr val="000000"/>
                </a:solidFill>
              </a:rPr>
              <a:t>6</a:t>
            </a:r>
            <a:r>
              <a:rPr lang="pt-BR" sz="2000" b="1" dirty="0" smtClean="0">
                <a:solidFill>
                  <a:srgbClr val="000000"/>
                </a:solidFill>
              </a:rPr>
              <a:t> / ml</a:t>
            </a:r>
          </a:p>
        </p:txBody>
      </p:sp>
    </p:spTree>
    <p:extLst>
      <p:ext uri="{BB962C8B-B14F-4D97-AF65-F5344CB8AC3E}">
        <p14:creationId xmlns:p14="http://schemas.microsoft.com/office/powerpoint/2010/main" val="241754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50" y="1600652"/>
            <a:ext cx="8697401" cy="4231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Volume			</a:t>
            </a:r>
            <a:r>
              <a:rPr lang="pt-BR" sz="2400" b="1" dirty="0" smtClean="0">
                <a:cs typeface="+mn-cs"/>
              </a:rPr>
              <a:t>	2,3						</a:t>
            </a:r>
            <a:r>
              <a:rPr lang="pt-BR" sz="2400" b="1" dirty="0" smtClean="0">
                <a:cs typeface="Times New Roman" charset="0"/>
              </a:rPr>
              <a:t>≥ </a:t>
            </a:r>
            <a:r>
              <a:rPr lang="pt-BR" sz="2400" b="1" dirty="0" smtClean="0">
                <a:cs typeface="+mn-cs"/>
              </a:rPr>
              <a:t>1,5 ml 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pH						7,8						≥</a:t>
            </a:r>
            <a:r>
              <a:rPr lang="pt-BR" sz="2400" dirty="0" smtClean="0">
                <a:cs typeface="+mn-cs"/>
              </a:rPr>
              <a:t> </a:t>
            </a:r>
            <a:r>
              <a:rPr lang="pt-BR" sz="2400" b="1" dirty="0" smtClean="0">
                <a:cs typeface="+mn-cs"/>
              </a:rPr>
              <a:t> </a:t>
            </a:r>
            <a:r>
              <a:rPr lang="pt-BR" sz="2400" b="1" dirty="0" smtClean="0">
                <a:cs typeface="+mn-cs"/>
              </a:rPr>
              <a:t>7,2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Número total		</a:t>
            </a:r>
            <a:r>
              <a:rPr lang="pt-BR" sz="2400" b="1" dirty="0" smtClean="0">
                <a:cs typeface="+mn-cs"/>
              </a:rPr>
              <a:t>24,15 milh</a:t>
            </a:r>
            <a:r>
              <a:rPr lang="pt-BR" sz="2400" b="1" dirty="0" smtClean="0">
                <a:cs typeface="+mn-cs"/>
              </a:rPr>
              <a:t>ões	</a:t>
            </a:r>
            <a:r>
              <a:rPr lang="pt-BR" sz="2400" b="1" dirty="0" smtClean="0">
                <a:cs typeface="+mn-cs"/>
              </a:rPr>
              <a:t>	≥ </a:t>
            </a:r>
            <a:r>
              <a:rPr lang="pt-BR" sz="2400" b="1" dirty="0" smtClean="0">
                <a:cs typeface="+mn-cs"/>
              </a:rPr>
              <a:t>39 milhões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Concentração		</a:t>
            </a:r>
            <a:r>
              <a:rPr lang="pt-BR" sz="2400" b="1" dirty="0" smtClean="0">
                <a:cs typeface="+mn-cs"/>
              </a:rPr>
              <a:t>10,5 </a:t>
            </a:r>
            <a:r>
              <a:rPr lang="pt-BR" sz="2400" b="1" dirty="0" smtClean="0"/>
              <a:t>milhões	</a:t>
            </a:r>
            <a:r>
              <a:rPr lang="pt-BR" sz="2400" b="1" dirty="0" smtClean="0">
                <a:cs typeface="+mn-cs"/>
              </a:rPr>
              <a:t>	≥ </a:t>
            </a:r>
            <a:r>
              <a:rPr lang="pt-BR" sz="2400" b="1" dirty="0" smtClean="0">
                <a:cs typeface="+mn-cs"/>
              </a:rPr>
              <a:t>15 milhões/ml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Motilidade			</a:t>
            </a:r>
            <a:r>
              <a:rPr lang="pt-BR" sz="2400" b="1" dirty="0" smtClean="0">
                <a:cs typeface="+mn-cs"/>
              </a:rPr>
              <a:t>32%					≥ </a:t>
            </a:r>
            <a:r>
              <a:rPr lang="pt-BR" sz="2400" b="1" dirty="0" smtClean="0">
                <a:cs typeface="+mn-cs"/>
              </a:rPr>
              <a:t>40% (</a:t>
            </a:r>
            <a:r>
              <a:rPr lang="pt-BR" sz="2400" b="1" dirty="0" err="1" smtClean="0">
                <a:cs typeface="+mn-cs"/>
              </a:rPr>
              <a:t>mot</a:t>
            </a:r>
            <a:r>
              <a:rPr lang="pt-BR" sz="2400" b="1" dirty="0" smtClean="0">
                <a:cs typeface="+mn-cs"/>
              </a:rPr>
              <a:t>. </a:t>
            </a:r>
            <a:r>
              <a:rPr lang="pt-BR" sz="2400" b="1" dirty="0" smtClean="0">
                <a:cs typeface="+mn-cs"/>
              </a:rPr>
              <a:t>total)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				</a:t>
            </a:r>
            <a:r>
              <a:rPr lang="pt-BR" sz="2400" b="1" dirty="0" smtClean="0">
                <a:cs typeface="+mn-cs"/>
              </a:rPr>
              <a:t>		18%					≥ </a:t>
            </a:r>
            <a:r>
              <a:rPr lang="pt-BR" sz="2400" b="1" dirty="0" smtClean="0">
                <a:cs typeface="+mn-cs"/>
              </a:rPr>
              <a:t>32% </a:t>
            </a:r>
            <a:r>
              <a:rPr lang="pt-BR" b="1" dirty="0" smtClean="0">
                <a:cs typeface="+mn-cs"/>
              </a:rPr>
              <a:t>(</a:t>
            </a:r>
            <a:r>
              <a:rPr lang="pt-BR" b="1" dirty="0" err="1" smtClean="0">
                <a:cs typeface="+mn-cs"/>
              </a:rPr>
              <a:t>mot</a:t>
            </a:r>
            <a:r>
              <a:rPr lang="pt-BR" b="1" dirty="0" smtClean="0">
                <a:cs typeface="+mn-cs"/>
              </a:rPr>
              <a:t>. </a:t>
            </a:r>
            <a:r>
              <a:rPr lang="pt-BR" b="1" dirty="0" smtClean="0">
                <a:cs typeface="+mn-cs"/>
              </a:rPr>
              <a:t>progressiva)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Morfologia		 	</a:t>
            </a:r>
            <a:r>
              <a:rPr lang="pt-BR" sz="2400" b="1" dirty="0" smtClean="0">
                <a:cs typeface="+mn-cs"/>
              </a:rPr>
              <a:t>4%						≥</a:t>
            </a:r>
            <a:r>
              <a:rPr lang="pt-BR" sz="2400" dirty="0" smtClean="0">
                <a:cs typeface="+mn-cs"/>
              </a:rPr>
              <a:t> </a:t>
            </a:r>
            <a:r>
              <a:rPr lang="pt-BR" sz="2400" b="1" dirty="0" smtClean="0">
                <a:cs typeface="+mn-cs"/>
              </a:rPr>
              <a:t>4% (</a:t>
            </a:r>
            <a:r>
              <a:rPr lang="pt-BR" sz="2400" b="1" dirty="0" err="1" smtClean="0">
                <a:cs typeface="+mn-cs"/>
              </a:rPr>
              <a:t>Kruger</a:t>
            </a:r>
            <a:r>
              <a:rPr lang="pt-BR" sz="2400" b="1" dirty="0" smtClean="0">
                <a:cs typeface="+mn-cs"/>
              </a:rPr>
              <a:t>)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Vitalidade			</a:t>
            </a:r>
            <a:r>
              <a:rPr lang="pt-BR" sz="2400" b="1" dirty="0" smtClean="0">
                <a:cs typeface="+mn-cs"/>
              </a:rPr>
              <a:t>58%					≥ </a:t>
            </a:r>
            <a:r>
              <a:rPr lang="pt-BR" sz="2400" b="1" dirty="0" smtClean="0">
                <a:cs typeface="+mn-cs"/>
              </a:rPr>
              <a:t>58% 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Leucócitos			&lt; 1 </a:t>
            </a:r>
            <a:r>
              <a:rPr lang="pt-BR" sz="2400" b="1" dirty="0" err="1" smtClean="0">
                <a:cs typeface="+mn-cs"/>
              </a:rPr>
              <a:t>x</a:t>
            </a:r>
            <a:r>
              <a:rPr lang="pt-BR" sz="2400" b="1" dirty="0" smtClean="0">
                <a:cs typeface="+mn-cs"/>
              </a:rPr>
              <a:t> 10</a:t>
            </a:r>
            <a:r>
              <a:rPr lang="pt-BR" sz="2400" b="1" baseline="30000" dirty="0" smtClean="0">
                <a:cs typeface="+mn-cs"/>
              </a:rPr>
              <a:t>6</a:t>
            </a:r>
            <a:r>
              <a:rPr lang="pt-BR" sz="2400" b="1" dirty="0" smtClean="0">
                <a:cs typeface="+mn-cs"/>
              </a:rPr>
              <a:t> / ml</a:t>
            </a:r>
          </a:p>
        </p:txBody>
      </p:sp>
      <p:sp>
        <p:nvSpPr>
          <p:cNvPr id="71682" name="Text Box 7"/>
          <p:cNvSpPr txBox="1">
            <a:spLocks noChangeArrowheads="1"/>
          </p:cNvSpPr>
          <p:nvPr/>
        </p:nvSpPr>
        <p:spPr bwMode="auto">
          <a:xfrm>
            <a:off x="827088" y="6097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71683" name="CaixaDeTexto 6"/>
          <p:cNvSpPr txBox="1">
            <a:spLocks noChangeArrowheads="1"/>
          </p:cNvSpPr>
          <p:nvPr/>
        </p:nvSpPr>
        <p:spPr bwMode="auto">
          <a:xfrm>
            <a:off x="395288" y="333375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 b="1">
                <a:solidFill>
                  <a:srgbClr val="220EBA"/>
                </a:solidFill>
              </a:rPr>
              <a:t>Espermograma</a:t>
            </a:r>
            <a:endParaRPr lang="pt-BR" sz="3600">
              <a:solidFill>
                <a:srgbClr val="220EBA"/>
              </a:solidFill>
            </a:endParaRPr>
          </a:p>
        </p:txBody>
      </p:sp>
      <p:sp>
        <p:nvSpPr>
          <p:cNvPr id="8" name="Retângulo 5"/>
          <p:cNvSpPr/>
          <p:nvPr/>
        </p:nvSpPr>
        <p:spPr>
          <a:xfrm>
            <a:off x="323850" y="2608714"/>
            <a:ext cx="8569325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5"/>
          <p:cNvSpPr/>
          <p:nvPr/>
        </p:nvSpPr>
        <p:spPr>
          <a:xfrm>
            <a:off x="323850" y="3905702"/>
            <a:ext cx="8569325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4663" y="188913"/>
            <a:ext cx="4608512" cy="1016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/>
              <a:t>TEP </a:t>
            </a:r>
          </a:p>
          <a:p>
            <a:pPr algn="ctr" eaLnBrk="1" hangingPunct="1"/>
            <a:r>
              <a:rPr lang="pt-BR" sz="2000"/>
              <a:t>Número total sptz x % progressivos / 100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538" y="1268413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pt-BR" sz="1800" dirty="0"/>
              <a:t>Hamilton et al.,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1236" y="1269230"/>
            <a:ext cx="108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ESPOSO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7323" y="1231320"/>
            <a:ext cx="132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Valores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Nls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6443" y="6093123"/>
            <a:ext cx="6808491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TEP </a:t>
            </a:r>
            <a:r>
              <a:rPr lang="en-US" sz="2400" b="1" dirty="0" err="1" smtClean="0">
                <a:solidFill>
                  <a:srgbClr val="0000FF"/>
                </a:solidFill>
              </a:rPr>
              <a:t>esposo</a:t>
            </a:r>
            <a:r>
              <a:rPr lang="en-US" sz="2400" b="1" dirty="0" smtClean="0">
                <a:solidFill>
                  <a:srgbClr val="0000FF"/>
                </a:solidFill>
              </a:rPr>
              <a:t> = 24,15 x 0,18 = 4,347 </a:t>
            </a:r>
            <a:r>
              <a:rPr lang="en-US" sz="2400" b="1" dirty="0" err="1" smtClean="0">
                <a:solidFill>
                  <a:srgbClr val="0000FF"/>
                </a:solidFill>
              </a:rPr>
              <a:t>milh</a:t>
            </a:r>
            <a:r>
              <a:rPr lang="en-US" sz="2400" b="1" dirty="0" err="1" smtClean="0">
                <a:solidFill>
                  <a:srgbClr val="0000FF"/>
                </a:solidFill>
              </a:rPr>
              <a:t>ões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08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50" y="647631"/>
            <a:ext cx="8569325" cy="3336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pt-BR" sz="2400" b="1" dirty="0" err="1" smtClean="0">
                <a:solidFill>
                  <a:srgbClr val="000000"/>
                </a:solidFill>
              </a:rPr>
              <a:t>Espermograma</a:t>
            </a:r>
            <a:r>
              <a:rPr lang="pt-BR" sz="2400" b="1" dirty="0" smtClean="0">
                <a:solidFill>
                  <a:srgbClr val="000000"/>
                </a:solidFill>
              </a:rPr>
              <a:t>: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Volume			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pt-BR" sz="2400" b="1" dirty="0" smtClean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pt-BR" sz="2400" b="1" dirty="0" smtClean="0">
                <a:solidFill>
                  <a:srgbClr val="000000"/>
                </a:solidFill>
              </a:rPr>
              <a:t>2,3 </a:t>
            </a:r>
            <a:r>
              <a:rPr lang="pt-BR" sz="2400" b="1" dirty="0" smtClean="0">
                <a:solidFill>
                  <a:srgbClr val="000000"/>
                </a:solidFill>
              </a:rPr>
              <a:t>ml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pH				</a:t>
            </a:r>
            <a:r>
              <a:rPr lang="pt-BR" sz="2400" b="1" dirty="0" smtClean="0">
                <a:solidFill>
                  <a:srgbClr val="000000"/>
                </a:solidFill>
              </a:rPr>
              <a:t>		7,8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Concentração		</a:t>
            </a:r>
            <a:r>
              <a:rPr lang="pt-BR" sz="2400" b="1" dirty="0" smtClean="0">
                <a:solidFill>
                  <a:srgbClr val="000000"/>
                </a:solidFill>
              </a:rPr>
              <a:t>10,5 </a:t>
            </a:r>
            <a:r>
              <a:rPr lang="pt-BR" sz="2400" b="1" dirty="0" smtClean="0">
                <a:solidFill>
                  <a:srgbClr val="000000"/>
                </a:solidFill>
              </a:rPr>
              <a:t>milhões/ml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Motilidade			</a:t>
            </a:r>
            <a:r>
              <a:rPr lang="pt-BR" sz="2400" b="1" dirty="0" smtClean="0">
                <a:solidFill>
                  <a:srgbClr val="000000"/>
                </a:solidFill>
              </a:rPr>
              <a:t>18% </a:t>
            </a:r>
            <a:r>
              <a:rPr lang="pt-BR" sz="2400" b="1" dirty="0" smtClean="0">
                <a:solidFill>
                  <a:srgbClr val="000000"/>
                </a:solidFill>
              </a:rPr>
              <a:t>(motilidade </a:t>
            </a:r>
            <a:r>
              <a:rPr lang="pt-BR" sz="2400" b="1" dirty="0" smtClean="0">
                <a:solidFill>
                  <a:srgbClr val="000000"/>
                </a:solidFill>
              </a:rPr>
              <a:t>progressiva)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Morfologia		 	</a:t>
            </a:r>
            <a:r>
              <a:rPr lang="pt-BR" sz="2400" b="1" dirty="0" smtClean="0">
                <a:solidFill>
                  <a:srgbClr val="000000"/>
                </a:solidFill>
              </a:rPr>
              <a:t>4% </a:t>
            </a:r>
            <a:r>
              <a:rPr lang="pt-BR" sz="2400" b="1" dirty="0" smtClean="0">
                <a:solidFill>
                  <a:srgbClr val="000000"/>
                </a:solidFill>
              </a:rPr>
              <a:t>(</a:t>
            </a:r>
            <a:r>
              <a:rPr lang="pt-BR" sz="2400" b="1" dirty="0" err="1" smtClean="0">
                <a:solidFill>
                  <a:srgbClr val="000000"/>
                </a:solidFill>
              </a:rPr>
              <a:t>Kruger</a:t>
            </a:r>
            <a:r>
              <a:rPr lang="pt-BR" sz="2400" b="1" dirty="0" smtClean="0">
                <a:solidFill>
                  <a:srgbClr val="000000"/>
                </a:solidFill>
              </a:rPr>
              <a:t> et al.)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Vitalidade			</a:t>
            </a:r>
            <a:r>
              <a:rPr lang="pt-BR" sz="2400" b="1" dirty="0" smtClean="0">
                <a:solidFill>
                  <a:srgbClr val="000000"/>
                </a:solidFill>
              </a:rPr>
              <a:t>58% </a:t>
            </a:r>
            <a:endParaRPr lang="pt-BR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pt-BR" sz="2400" b="1" dirty="0" smtClean="0">
                <a:solidFill>
                  <a:srgbClr val="000000"/>
                </a:solidFill>
              </a:rPr>
              <a:t>Leucócitos			</a:t>
            </a:r>
            <a:r>
              <a:rPr lang="pt-BR" sz="2400" b="1" dirty="0" smtClean="0">
                <a:solidFill>
                  <a:srgbClr val="000000"/>
                </a:solidFill>
              </a:rPr>
              <a:t>0,4 </a:t>
            </a:r>
            <a:r>
              <a:rPr lang="pt-BR" sz="2400" b="1" dirty="0" err="1" smtClean="0">
                <a:solidFill>
                  <a:srgbClr val="000000"/>
                </a:solidFill>
              </a:rPr>
              <a:t>x</a:t>
            </a:r>
            <a:r>
              <a:rPr lang="pt-BR" sz="2400" b="1" dirty="0" smtClean="0">
                <a:solidFill>
                  <a:srgbClr val="000000"/>
                </a:solidFill>
              </a:rPr>
              <a:t> 10</a:t>
            </a:r>
            <a:r>
              <a:rPr lang="pt-BR" sz="2400" b="1" baseline="30000" dirty="0" smtClean="0">
                <a:solidFill>
                  <a:srgbClr val="000000"/>
                </a:solidFill>
              </a:rPr>
              <a:t>6</a:t>
            </a:r>
            <a:r>
              <a:rPr lang="pt-BR" sz="2400" b="1" dirty="0" smtClean="0">
                <a:solidFill>
                  <a:srgbClr val="000000"/>
                </a:solidFill>
              </a:rPr>
              <a:t> / ml</a:t>
            </a:r>
          </a:p>
        </p:txBody>
      </p:sp>
      <p:sp>
        <p:nvSpPr>
          <p:cNvPr id="44034" name="Text Box 7"/>
          <p:cNvSpPr txBox="1">
            <a:spLocks noChangeArrowheads="1"/>
          </p:cNvSpPr>
          <p:nvPr/>
        </p:nvSpPr>
        <p:spPr bwMode="auto">
          <a:xfrm>
            <a:off x="827088" y="5661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323850" y="4095323"/>
            <a:ext cx="3496201" cy="14096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P4 = </a:t>
            </a:r>
            <a:r>
              <a:rPr lang="en-US" dirty="0" smtClean="0">
                <a:solidFill>
                  <a:srgbClr val="000000"/>
                </a:solidFill>
              </a:rPr>
              <a:t>3,8 </a:t>
            </a:r>
            <a:r>
              <a:rPr lang="en-US" dirty="0" err="1">
                <a:solidFill>
                  <a:srgbClr val="000000"/>
                </a:solidFill>
              </a:rPr>
              <a:t>ng</a:t>
            </a:r>
            <a:r>
              <a:rPr lang="en-US" dirty="0">
                <a:solidFill>
                  <a:srgbClr val="000000"/>
                </a:solidFill>
              </a:rPr>
              <a:t>/mL</a:t>
            </a:r>
          </a:p>
          <a:p>
            <a:pPr eaLnBrk="1" hangingPunct="1">
              <a:lnSpc>
                <a:spcPct val="120000"/>
              </a:lnSpc>
            </a:pPr>
            <a:r>
              <a:rPr lang="en-US" dirty="0" err="1">
                <a:solidFill>
                  <a:srgbClr val="000000"/>
                </a:solidFill>
              </a:rPr>
              <a:t>Ustv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n-US" dirty="0" err="1">
                <a:solidFill>
                  <a:srgbClr val="000000"/>
                </a:solidFill>
              </a:rPr>
              <a:t>sem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alterações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</a:rPr>
              <a:t>HSG = </a:t>
            </a:r>
            <a:r>
              <a:rPr lang="en-US" dirty="0" err="1">
                <a:solidFill>
                  <a:srgbClr val="000000"/>
                </a:solidFill>
              </a:rPr>
              <a:t>sem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alterações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5742008"/>
            <a:ext cx="3757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Qual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diagnóstico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e a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sua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img_18_fot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27" y="3918459"/>
            <a:ext cx="4067804" cy="305085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544377" y="5182615"/>
            <a:ext cx="610450" cy="18704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850" y="91659"/>
            <a:ext cx="8569325" cy="39241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 smtClean="0">
                <a:latin typeface="Times New Roman"/>
                <a:cs typeface="Times New Roman"/>
              </a:rPr>
              <a:t>Qual</a:t>
            </a:r>
            <a:r>
              <a:rPr lang="en-US" b="1" dirty="0" smtClean="0">
                <a:latin typeface="Times New Roman"/>
                <a:cs typeface="Times New Roman"/>
              </a:rPr>
              <a:t> a </a:t>
            </a:r>
            <a:r>
              <a:rPr lang="en-US" b="1" dirty="0" err="1" smtClean="0">
                <a:latin typeface="Times New Roman"/>
                <a:cs typeface="Times New Roman"/>
              </a:rPr>
              <a:t>melhor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conduta</a:t>
            </a:r>
            <a:r>
              <a:rPr lang="en-US" b="1" dirty="0" smtClean="0">
                <a:latin typeface="Times New Roman"/>
                <a:cs typeface="Times New Roman"/>
              </a:rPr>
              <a:t>? </a:t>
            </a:r>
            <a:r>
              <a:rPr lang="mr-IN" b="1" dirty="0" smtClean="0">
                <a:latin typeface="Times New Roman"/>
                <a:cs typeface="Times New Roman"/>
              </a:rPr>
              <a:t>–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Resposta</a:t>
            </a:r>
            <a:r>
              <a:rPr lang="en-US" b="1" dirty="0" smtClean="0">
                <a:latin typeface="Times New Roman"/>
                <a:cs typeface="Times New Roman"/>
              </a:rPr>
              <a:t>: </a:t>
            </a:r>
            <a:r>
              <a:rPr lang="en-US" b="1" dirty="0" err="1" smtClean="0">
                <a:latin typeface="Times New Roman"/>
                <a:cs typeface="Times New Roman"/>
              </a:rPr>
              <a:t>Realizar</a:t>
            </a:r>
            <a:r>
              <a:rPr lang="en-US" b="1" dirty="0" smtClean="0">
                <a:latin typeface="Times New Roman"/>
                <a:cs typeface="Times New Roman"/>
              </a:rPr>
              <a:t> a </a:t>
            </a:r>
            <a:r>
              <a:rPr lang="en-US" b="1" dirty="0" err="1" smtClean="0">
                <a:latin typeface="Times New Roman"/>
                <a:cs typeface="Times New Roman"/>
              </a:rPr>
              <a:t>investiga</a:t>
            </a:r>
            <a:r>
              <a:rPr lang="en-US" b="1" dirty="0" err="1" smtClean="0">
                <a:latin typeface="Times New Roman"/>
                <a:cs typeface="Times New Roman"/>
              </a:rPr>
              <a:t>ção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básica</a:t>
            </a:r>
            <a:r>
              <a:rPr lang="en-US" b="1" dirty="0" smtClean="0">
                <a:latin typeface="Times New Roman"/>
                <a:cs typeface="Times New Roman"/>
              </a:rPr>
              <a:t> da </a:t>
            </a:r>
            <a:r>
              <a:rPr lang="en-US" b="1" dirty="0" err="1" smtClean="0">
                <a:latin typeface="Times New Roman"/>
                <a:cs typeface="Times New Roman"/>
              </a:rPr>
              <a:t>infertilidade</a:t>
            </a:r>
            <a:r>
              <a:rPr lang="en-US" b="1" dirty="0" smtClean="0">
                <a:latin typeface="Times New Roman"/>
                <a:cs typeface="Times New Roman"/>
              </a:rPr>
              <a:t>!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1751" y="3087462"/>
            <a:ext cx="3171424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TEP </a:t>
            </a:r>
            <a:r>
              <a:rPr lang="en-US" sz="2400" b="1" dirty="0" err="1" smtClean="0">
                <a:solidFill>
                  <a:srgbClr val="0000FF"/>
                </a:solidFill>
              </a:rPr>
              <a:t>esposo</a:t>
            </a:r>
            <a:r>
              <a:rPr lang="en-US" sz="2400" b="1" dirty="0" smtClean="0">
                <a:solidFill>
                  <a:srgbClr val="0000FF"/>
                </a:solidFill>
              </a:rPr>
              <a:t> = 4,35 </a:t>
            </a:r>
            <a:r>
              <a:rPr lang="en-US" sz="2400" b="1" dirty="0" err="1" smtClean="0">
                <a:solidFill>
                  <a:srgbClr val="0000FF"/>
                </a:solidFill>
              </a:rPr>
              <a:t>milh</a:t>
            </a:r>
            <a:r>
              <a:rPr lang="en-US" sz="2400" b="1" dirty="0" err="1" smtClean="0">
                <a:solidFill>
                  <a:srgbClr val="0000FF"/>
                </a:solidFill>
              </a:rPr>
              <a:t>ões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25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10" y="1283216"/>
            <a:ext cx="7999977" cy="53245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400" dirty="0" err="1" smtClean="0"/>
              <a:t>Infertilidade</a:t>
            </a:r>
            <a:r>
              <a:rPr lang="en-US" sz="2400" dirty="0" smtClean="0"/>
              <a:t> conjugal </a:t>
            </a:r>
            <a:r>
              <a:rPr lang="en-US" sz="2400" dirty="0" err="1" smtClean="0"/>
              <a:t>prim</a:t>
            </a:r>
            <a:r>
              <a:rPr lang="en-US" sz="2400" dirty="0" err="1" smtClean="0"/>
              <a:t>ária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fator</a:t>
            </a:r>
            <a:r>
              <a:rPr lang="en-US" sz="2400" dirty="0" smtClean="0"/>
              <a:t> </a:t>
            </a:r>
            <a:r>
              <a:rPr lang="en-US" sz="2400" dirty="0" err="1" smtClean="0"/>
              <a:t>masculino</a:t>
            </a:r>
            <a:r>
              <a:rPr lang="en-US" sz="2400" dirty="0" smtClean="0"/>
              <a:t>?</a:t>
            </a:r>
          </a:p>
          <a:p>
            <a:pPr algn="just">
              <a:lnSpc>
                <a:spcPct val="120000"/>
              </a:lnSpc>
            </a:pPr>
            <a:endParaRPr lang="en-US" sz="1000" dirty="0" smtClean="0"/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400" dirty="0" err="1" smtClean="0"/>
              <a:t>Explico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casal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alguns</a:t>
            </a:r>
            <a:r>
              <a:rPr lang="en-US" sz="2400" dirty="0" smtClean="0"/>
              <a:t> </a:t>
            </a:r>
            <a:r>
              <a:rPr lang="en-US" sz="2400" dirty="0" err="1" smtClean="0"/>
              <a:t>parâmetros</a:t>
            </a:r>
            <a:r>
              <a:rPr lang="en-US" sz="2400" dirty="0" smtClean="0"/>
              <a:t> do </a:t>
            </a:r>
            <a:r>
              <a:rPr lang="en-US" sz="2400" dirty="0" err="1" smtClean="0"/>
              <a:t>espermograma</a:t>
            </a:r>
            <a:r>
              <a:rPr lang="en-US" sz="2400" dirty="0" smtClean="0"/>
              <a:t> </a:t>
            </a:r>
            <a:r>
              <a:rPr lang="en-US" sz="2400" dirty="0" err="1" smtClean="0"/>
              <a:t>estão</a:t>
            </a:r>
            <a:r>
              <a:rPr lang="en-US" sz="2400" dirty="0" smtClean="0"/>
              <a:t> </a:t>
            </a:r>
            <a:r>
              <a:rPr lang="en-US" sz="2400" dirty="0" err="1" smtClean="0"/>
              <a:t>alterados</a:t>
            </a:r>
            <a:r>
              <a:rPr lang="en-US" sz="2400" dirty="0" smtClean="0"/>
              <a:t> e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isto</a:t>
            </a:r>
            <a:r>
              <a:rPr lang="en-US" sz="2400" dirty="0" smtClean="0"/>
              <a:t> </a:t>
            </a:r>
            <a:r>
              <a:rPr lang="en-US" sz="2400" dirty="0" err="1" smtClean="0"/>
              <a:t>pode</a:t>
            </a:r>
            <a:r>
              <a:rPr lang="en-US" sz="2400" dirty="0" smtClean="0"/>
              <a:t> </a:t>
            </a:r>
            <a:r>
              <a:rPr lang="en-US" sz="2400" dirty="0" err="1" smtClean="0"/>
              <a:t>estar</a:t>
            </a:r>
            <a:r>
              <a:rPr lang="en-US" sz="2400" dirty="0" smtClean="0"/>
              <a:t> </a:t>
            </a:r>
            <a:r>
              <a:rPr lang="en-US" sz="2400" dirty="0" err="1" smtClean="0"/>
              <a:t>dificultando</a:t>
            </a:r>
            <a:r>
              <a:rPr lang="en-US" sz="2400" dirty="0" smtClean="0"/>
              <a:t> a </a:t>
            </a:r>
            <a:r>
              <a:rPr lang="en-US" sz="2400" dirty="0" err="1" smtClean="0"/>
              <a:t>ocorrência</a:t>
            </a:r>
            <a:r>
              <a:rPr lang="en-US" sz="2400" dirty="0" smtClean="0"/>
              <a:t> da </a:t>
            </a:r>
            <a:r>
              <a:rPr lang="en-US" sz="2400" dirty="0" err="1" smtClean="0"/>
              <a:t>gestação</a:t>
            </a:r>
            <a:r>
              <a:rPr lang="en-US" sz="2400" dirty="0" smtClean="0"/>
              <a:t>, se o </a:t>
            </a:r>
            <a:r>
              <a:rPr lang="en-US" sz="2400" dirty="0" err="1" smtClean="0"/>
              <a:t>quadro</a:t>
            </a:r>
            <a:r>
              <a:rPr lang="en-US" sz="2400" dirty="0" smtClean="0"/>
              <a:t> for </a:t>
            </a:r>
            <a:r>
              <a:rPr lang="en-US" sz="2400" dirty="0" err="1" smtClean="0"/>
              <a:t>persistente</a:t>
            </a:r>
            <a:r>
              <a:rPr lang="en-US" sz="2400" dirty="0" smtClean="0"/>
              <a:t> (mas, o “</a:t>
            </a:r>
            <a:r>
              <a:rPr lang="en-US" sz="2400" dirty="0" err="1" smtClean="0"/>
              <a:t>espermograma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/>
              <a:t> </a:t>
            </a:r>
            <a:r>
              <a:rPr lang="en-US" sz="2400" dirty="0" err="1" smtClean="0"/>
              <a:t>foto</a:t>
            </a:r>
            <a:r>
              <a:rPr lang="en-US" sz="2400" dirty="0" smtClean="0"/>
              <a:t> </a:t>
            </a:r>
            <a:r>
              <a:rPr lang="en-US" sz="2400" dirty="0" err="1" smtClean="0"/>
              <a:t>daquele</a:t>
            </a:r>
            <a:r>
              <a:rPr lang="en-US" sz="2400" dirty="0" smtClean="0"/>
              <a:t> </a:t>
            </a:r>
            <a:r>
              <a:rPr lang="en-US" sz="2400" dirty="0" err="1" smtClean="0"/>
              <a:t>dia</a:t>
            </a:r>
            <a:r>
              <a:rPr lang="en-US" sz="2400" dirty="0" smtClean="0"/>
              <a:t>,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necessariamente</a:t>
            </a:r>
            <a:r>
              <a:rPr lang="en-US" sz="2400" dirty="0" smtClean="0"/>
              <a:t> </a:t>
            </a:r>
            <a:r>
              <a:rPr lang="en-US" sz="2400" dirty="0" err="1" smtClean="0"/>
              <a:t>representa</a:t>
            </a:r>
            <a:r>
              <a:rPr lang="en-US" sz="2400" dirty="0" smtClean="0"/>
              <a:t> o </a:t>
            </a:r>
            <a:r>
              <a:rPr lang="en-US" sz="2400" dirty="0" err="1" smtClean="0"/>
              <a:t>passado</a:t>
            </a:r>
            <a:r>
              <a:rPr lang="en-US" sz="2400" dirty="0" smtClean="0"/>
              <a:t> e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necessariamente</a:t>
            </a:r>
            <a:r>
              <a:rPr lang="en-US" sz="2400" dirty="0" smtClean="0"/>
              <a:t> </a:t>
            </a:r>
            <a:r>
              <a:rPr lang="en-US" sz="2400" dirty="0" err="1" smtClean="0"/>
              <a:t>prediz</a:t>
            </a:r>
            <a:r>
              <a:rPr lang="en-US" sz="2400" dirty="0" smtClean="0"/>
              <a:t> o </a:t>
            </a:r>
            <a:r>
              <a:rPr lang="en-US" sz="2400" dirty="0" err="1" smtClean="0"/>
              <a:t>futuro</a:t>
            </a:r>
            <a:r>
              <a:rPr lang="en-US" sz="2400" dirty="0" smtClean="0"/>
              <a:t>”) ;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endParaRPr lang="en-US" sz="1000" dirty="0"/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en-US" sz="2400" dirty="0" smtClean="0"/>
              <a:t>Oriento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maximizar</a:t>
            </a:r>
            <a:r>
              <a:rPr lang="en-US" sz="2400" dirty="0" smtClean="0"/>
              <a:t> o </a:t>
            </a:r>
            <a:r>
              <a:rPr lang="en-US" sz="2400" dirty="0" err="1" smtClean="0"/>
              <a:t>potencial</a:t>
            </a:r>
            <a:r>
              <a:rPr lang="en-US" sz="2400" dirty="0" smtClean="0"/>
              <a:t> </a:t>
            </a:r>
            <a:r>
              <a:rPr lang="en-US" sz="2400" dirty="0" err="1" smtClean="0"/>
              <a:t>reprodutivo</a:t>
            </a:r>
            <a:r>
              <a:rPr lang="en-US" sz="2400" dirty="0" smtClean="0"/>
              <a:t> e </a:t>
            </a:r>
            <a:r>
              <a:rPr lang="en-US" sz="2400" dirty="0" err="1" smtClean="0"/>
              <a:t>solicito</a:t>
            </a:r>
            <a:r>
              <a:rPr lang="en-US" sz="2400" dirty="0" smtClean="0"/>
              <a:t> novo </a:t>
            </a:r>
            <a:r>
              <a:rPr lang="en-US" sz="2400" dirty="0" err="1" smtClean="0"/>
              <a:t>espermograma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realizado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cerca</a:t>
            </a:r>
            <a:r>
              <a:rPr lang="en-US" sz="2400" dirty="0" smtClean="0"/>
              <a:t> de 3 </a:t>
            </a:r>
            <a:r>
              <a:rPr lang="en-US" sz="2400" dirty="0" err="1" smtClean="0"/>
              <a:t>meses</a:t>
            </a:r>
            <a:r>
              <a:rPr lang="en-US" sz="2400" dirty="0" smtClean="0"/>
              <a:t> (</a:t>
            </a:r>
            <a:r>
              <a:rPr lang="en-US" sz="2400" dirty="0" err="1" smtClean="0"/>
              <a:t>duração</a:t>
            </a:r>
            <a:r>
              <a:rPr lang="en-US" sz="2400" dirty="0" smtClean="0"/>
              <a:t> </a:t>
            </a:r>
            <a:r>
              <a:rPr lang="en-US" sz="2400" dirty="0" err="1" smtClean="0"/>
              <a:t>média</a:t>
            </a:r>
            <a:r>
              <a:rPr lang="en-US" sz="2400" dirty="0" smtClean="0"/>
              <a:t> de um </a:t>
            </a:r>
            <a:r>
              <a:rPr lang="en-US" sz="2400" dirty="0" err="1" smtClean="0"/>
              <a:t>ciclo</a:t>
            </a:r>
            <a:r>
              <a:rPr lang="en-US" sz="2400" dirty="0" smtClean="0"/>
              <a:t> de </a:t>
            </a:r>
            <a:r>
              <a:rPr lang="en-US" sz="2400" dirty="0" err="1" smtClean="0"/>
              <a:t>espermatogênese</a:t>
            </a:r>
            <a:r>
              <a:rPr lang="en-US" sz="2400" dirty="0" smtClean="0"/>
              <a:t>), com </a:t>
            </a:r>
            <a:r>
              <a:rPr lang="en-US" sz="2400" dirty="0" err="1" smtClean="0"/>
              <a:t>retorno</a:t>
            </a:r>
            <a:r>
              <a:rPr lang="en-US" sz="2400" dirty="0" smtClean="0"/>
              <a:t> </a:t>
            </a:r>
            <a:r>
              <a:rPr lang="en-US" sz="2400" dirty="0" err="1" smtClean="0"/>
              <a:t>após</a:t>
            </a:r>
            <a:r>
              <a:rPr lang="en-US" sz="2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222" y="124668"/>
            <a:ext cx="7122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Qual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diagnóstico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e a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sua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59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50" y="1600652"/>
            <a:ext cx="8697401" cy="42319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Volume			</a:t>
            </a:r>
            <a:r>
              <a:rPr lang="pt-BR" sz="2400" b="1" dirty="0" smtClean="0">
                <a:cs typeface="+mn-cs"/>
              </a:rPr>
              <a:t>	2,5					</a:t>
            </a:r>
            <a:r>
              <a:rPr lang="pt-BR" sz="2400" b="1" dirty="0" smtClean="0">
                <a:cs typeface="Times New Roman" charset="0"/>
              </a:rPr>
              <a:t>≥ </a:t>
            </a:r>
            <a:r>
              <a:rPr lang="pt-BR" sz="2400" b="1" dirty="0" smtClean="0">
                <a:cs typeface="+mn-cs"/>
              </a:rPr>
              <a:t>1,5 ml 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pH						7,6					≥</a:t>
            </a:r>
            <a:r>
              <a:rPr lang="pt-BR" sz="2400" dirty="0" smtClean="0">
                <a:cs typeface="+mn-cs"/>
              </a:rPr>
              <a:t> </a:t>
            </a:r>
            <a:r>
              <a:rPr lang="pt-BR" sz="2400" b="1" dirty="0" smtClean="0">
                <a:cs typeface="+mn-cs"/>
              </a:rPr>
              <a:t> </a:t>
            </a:r>
            <a:r>
              <a:rPr lang="pt-BR" sz="2400" b="1" dirty="0" smtClean="0">
                <a:cs typeface="+mn-cs"/>
              </a:rPr>
              <a:t>7,2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Número total		</a:t>
            </a:r>
            <a:r>
              <a:rPr lang="pt-BR" sz="2400" b="1" dirty="0" smtClean="0">
                <a:cs typeface="+mn-cs"/>
              </a:rPr>
              <a:t>23 milh</a:t>
            </a:r>
            <a:r>
              <a:rPr lang="pt-BR" sz="2400" b="1" dirty="0" smtClean="0">
                <a:cs typeface="+mn-cs"/>
              </a:rPr>
              <a:t>ões	</a:t>
            </a:r>
            <a:r>
              <a:rPr lang="pt-BR" sz="2400" b="1" dirty="0" smtClean="0">
                <a:cs typeface="+mn-cs"/>
              </a:rPr>
              <a:t>	≥ </a:t>
            </a:r>
            <a:r>
              <a:rPr lang="pt-BR" sz="2400" b="1" dirty="0" smtClean="0">
                <a:cs typeface="+mn-cs"/>
              </a:rPr>
              <a:t>39 milhões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Concentração		</a:t>
            </a:r>
            <a:r>
              <a:rPr lang="pt-BR" sz="2400" b="1" dirty="0" smtClean="0">
                <a:cs typeface="+mn-cs"/>
              </a:rPr>
              <a:t>9,2 </a:t>
            </a:r>
            <a:r>
              <a:rPr lang="pt-BR" sz="2400" b="1" dirty="0" smtClean="0"/>
              <a:t>milhões	</a:t>
            </a:r>
            <a:r>
              <a:rPr lang="pt-BR" sz="2400" b="1" dirty="0" smtClean="0">
                <a:cs typeface="+mn-cs"/>
              </a:rPr>
              <a:t>	≥ </a:t>
            </a:r>
            <a:r>
              <a:rPr lang="pt-BR" sz="2400" b="1" dirty="0" smtClean="0">
                <a:cs typeface="+mn-cs"/>
              </a:rPr>
              <a:t>15 milhões/ml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Motilidade			</a:t>
            </a:r>
            <a:r>
              <a:rPr lang="pt-BR" sz="2400" b="1" dirty="0" smtClean="0">
                <a:cs typeface="+mn-cs"/>
              </a:rPr>
              <a:t>32%				≥ </a:t>
            </a:r>
            <a:r>
              <a:rPr lang="pt-BR" sz="2400" b="1" dirty="0" smtClean="0">
                <a:cs typeface="+mn-cs"/>
              </a:rPr>
              <a:t>40% (</a:t>
            </a:r>
            <a:r>
              <a:rPr lang="pt-BR" sz="2400" b="1" dirty="0" err="1" smtClean="0">
                <a:cs typeface="+mn-cs"/>
              </a:rPr>
              <a:t>mot</a:t>
            </a:r>
            <a:r>
              <a:rPr lang="pt-BR" sz="2400" b="1" dirty="0" smtClean="0">
                <a:cs typeface="+mn-cs"/>
              </a:rPr>
              <a:t>. </a:t>
            </a:r>
            <a:r>
              <a:rPr lang="pt-BR" sz="2400" b="1" dirty="0" smtClean="0">
                <a:cs typeface="+mn-cs"/>
              </a:rPr>
              <a:t>total)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				</a:t>
            </a:r>
            <a:r>
              <a:rPr lang="pt-BR" sz="2400" b="1" dirty="0" smtClean="0">
                <a:cs typeface="+mn-cs"/>
              </a:rPr>
              <a:t>		19%				≥ </a:t>
            </a:r>
            <a:r>
              <a:rPr lang="pt-BR" sz="2400" b="1" dirty="0" smtClean="0">
                <a:cs typeface="+mn-cs"/>
              </a:rPr>
              <a:t>32% </a:t>
            </a:r>
            <a:r>
              <a:rPr lang="pt-BR" b="1" dirty="0" smtClean="0">
                <a:cs typeface="+mn-cs"/>
              </a:rPr>
              <a:t>(</a:t>
            </a:r>
            <a:r>
              <a:rPr lang="pt-BR" b="1" dirty="0" err="1" smtClean="0">
                <a:cs typeface="+mn-cs"/>
              </a:rPr>
              <a:t>mot</a:t>
            </a:r>
            <a:r>
              <a:rPr lang="pt-BR" b="1" dirty="0" smtClean="0">
                <a:cs typeface="+mn-cs"/>
              </a:rPr>
              <a:t>. </a:t>
            </a:r>
            <a:r>
              <a:rPr lang="pt-BR" b="1" dirty="0" smtClean="0">
                <a:cs typeface="+mn-cs"/>
              </a:rPr>
              <a:t>progressiva)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Morfologia		 	</a:t>
            </a:r>
            <a:r>
              <a:rPr lang="pt-BR" sz="2400" b="1" dirty="0" smtClean="0">
                <a:cs typeface="+mn-cs"/>
              </a:rPr>
              <a:t>3%					≥</a:t>
            </a:r>
            <a:r>
              <a:rPr lang="pt-BR" sz="2400" dirty="0" smtClean="0">
                <a:cs typeface="+mn-cs"/>
              </a:rPr>
              <a:t> </a:t>
            </a:r>
            <a:r>
              <a:rPr lang="pt-BR" sz="2400" b="1" dirty="0" smtClean="0">
                <a:cs typeface="+mn-cs"/>
              </a:rPr>
              <a:t>4% (</a:t>
            </a:r>
            <a:r>
              <a:rPr lang="pt-BR" sz="2400" b="1" dirty="0" err="1" smtClean="0">
                <a:cs typeface="+mn-cs"/>
              </a:rPr>
              <a:t>Kruger</a:t>
            </a:r>
            <a:r>
              <a:rPr lang="pt-BR" sz="2400" b="1" dirty="0" smtClean="0">
                <a:cs typeface="+mn-cs"/>
              </a:rPr>
              <a:t>)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Vitalidade			</a:t>
            </a:r>
            <a:r>
              <a:rPr lang="pt-BR" sz="2400" b="1" dirty="0" smtClean="0">
                <a:cs typeface="+mn-cs"/>
              </a:rPr>
              <a:t>61%				≥ </a:t>
            </a:r>
            <a:r>
              <a:rPr lang="pt-BR" sz="2400" b="1" dirty="0" smtClean="0">
                <a:cs typeface="+mn-cs"/>
              </a:rPr>
              <a:t>58% 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pt-BR" sz="2400" b="1" dirty="0" smtClean="0">
                <a:cs typeface="+mn-cs"/>
              </a:rPr>
              <a:t>Leucócitos			0,56 </a:t>
            </a:r>
            <a:r>
              <a:rPr lang="pt-BR" sz="2400" b="1" dirty="0" err="1"/>
              <a:t>x</a:t>
            </a:r>
            <a:r>
              <a:rPr lang="pt-BR" sz="2400" b="1" dirty="0"/>
              <a:t> 10</a:t>
            </a:r>
            <a:r>
              <a:rPr lang="pt-BR" sz="2400" b="1" baseline="30000" dirty="0"/>
              <a:t>6</a:t>
            </a:r>
            <a:r>
              <a:rPr lang="pt-BR" sz="2400" b="1" dirty="0"/>
              <a:t> / </a:t>
            </a:r>
            <a:r>
              <a:rPr lang="pt-BR" sz="2400" b="1" dirty="0" smtClean="0"/>
              <a:t>ml   </a:t>
            </a:r>
            <a:r>
              <a:rPr lang="pt-BR" sz="2400" b="1" dirty="0" smtClean="0">
                <a:cs typeface="+mn-cs"/>
              </a:rPr>
              <a:t>&lt; 1 </a:t>
            </a:r>
            <a:r>
              <a:rPr lang="pt-BR" sz="2400" b="1" dirty="0" err="1" smtClean="0">
                <a:cs typeface="+mn-cs"/>
              </a:rPr>
              <a:t>x</a:t>
            </a:r>
            <a:r>
              <a:rPr lang="pt-BR" sz="2400" b="1" dirty="0" smtClean="0">
                <a:cs typeface="+mn-cs"/>
              </a:rPr>
              <a:t> 10</a:t>
            </a:r>
            <a:r>
              <a:rPr lang="pt-BR" sz="2400" b="1" baseline="30000" dirty="0" smtClean="0">
                <a:cs typeface="+mn-cs"/>
              </a:rPr>
              <a:t>6</a:t>
            </a:r>
            <a:r>
              <a:rPr lang="pt-BR" sz="2400" b="1" dirty="0" smtClean="0">
                <a:cs typeface="+mn-cs"/>
              </a:rPr>
              <a:t> / ml</a:t>
            </a:r>
            <a:endParaRPr lang="pt-BR" sz="2400" b="1" dirty="0" smtClean="0">
              <a:cs typeface="+mn-cs"/>
            </a:endParaRPr>
          </a:p>
        </p:txBody>
      </p:sp>
      <p:sp>
        <p:nvSpPr>
          <p:cNvPr id="71682" name="Text Box 7"/>
          <p:cNvSpPr txBox="1">
            <a:spLocks noChangeArrowheads="1"/>
          </p:cNvSpPr>
          <p:nvPr/>
        </p:nvSpPr>
        <p:spPr bwMode="auto">
          <a:xfrm>
            <a:off x="827088" y="6097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2841236" y="1269230"/>
            <a:ext cx="108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ESPOSO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7323" y="1231320"/>
            <a:ext cx="132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Valores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Nls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2335" y="5912922"/>
            <a:ext cx="539442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TEP </a:t>
            </a:r>
            <a:r>
              <a:rPr lang="en-US" b="1" dirty="0" err="1" smtClean="0">
                <a:solidFill>
                  <a:srgbClr val="0000FF"/>
                </a:solidFill>
              </a:rPr>
              <a:t>esposo</a:t>
            </a:r>
            <a:r>
              <a:rPr lang="en-US" b="1" dirty="0" smtClean="0">
                <a:solidFill>
                  <a:srgbClr val="0000FF"/>
                </a:solidFill>
              </a:rPr>
              <a:t> = 24,15 x 0,18 = 4,37 </a:t>
            </a:r>
            <a:r>
              <a:rPr lang="en-US" b="1" dirty="0" err="1" smtClean="0">
                <a:solidFill>
                  <a:srgbClr val="0000FF"/>
                </a:solidFill>
              </a:rPr>
              <a:t>milh</a:t>
            </a:r>
            <a:r>
              <a:rPr lang="en-US" b="1" dirty="0" err="1" smtClean="0">
                <a:solidFill>
                  <a:srgbClr val="0000FF"/>
                </a:solidFill>
              </a:rPr>
              <a:t>ões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235693"/>
            <a:ext cx="8569325" cy="8309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Casal</a:t>
            </a:r>
            <a:r>
              <a:rPr lang="en-US" sz="2400" dirty="0" smtClean="0"/>
              <a:t> </a:t>
            </a:r>
            <a:r>
              <a:rPr lang="en-US" sz="2400" dirty="0" err="1" smtClean="0"/>
              <a:t>retorna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3 </a:t>
            </a:r>
            <a:r>
              <a:rPr lang="en-US" sz="2400" dirty="0" err="1" smtClean="0"/>
              <a:t>meses</a:t>
            </a:r>
            <a:r>
              <a:rPr lang="en-US" sz="2400" dirty="0" smtClean="0"/>
              <a:t>, </a:t>
            </a:r>
            <a:r>
              <a:rPr lang="en-US" sz="2400" dirty="0" err="1" smtClean="0"/>
              <a:t>informando</a:t>
            </a:r>
            <a:r>
              <a:rPr lang="en-US" sz="2400" dirty="0" smtClean="0"/>
              <a:t> </a:t>
            </a:r>
            <a:r>
              <a:rPr lang="en-US" sz="2400" dirty="0" err="1" smtClean="0"/>
              <a:t>intensifica</a:t>
            </a:r>
            <a:r>
              <a:rPr lang="en-US" sz="2400" dirty="0" err="1" smtClean="0"/>
              <a:t>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atividade</a:t>
            </a:r>
            <a:r>
              <a:rPr lang="en-US" sz="2400" dirty="0" smtClean="0"/>
              <a:t> sexual. </a:t>
            </a:r>
            <a:r>
              <a:rPr lang="en-US" sz="2400" dirty="0" err="1" smtClean="0"/>
              <a:t>Esposo</a:t>
            </a:r>
            <a:r>
              <a:rPr lang="en-US" sz="2400" dirty="0" smtClean="0"/>
              <a:t> </a:t>
            </a:r>
            <a:r>
              <a:rPr lang="en-US" sz="2400" dirty="0" err="1" smtClean="0"/>
              <a:t>repetiu</a:t>
            </a:r>
            <a:r>
              <a:rPr lang="en-US" sz="2400" dirty="0" smtClean="0"/>
              <a:t> o </a:t>
            </a:r>
            <a:r>
              <a:rPr lang="en-US" sz="2400" dirty="0" err="1" smtClean="0"/>
              <a:t>espermograma</a:t>
            </a:r>
            <a:r>
              <a:rPr lang="en-US" sz="2400" dirty="0" smtClean="0"/>
              <a:t>,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abaixo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850" y="6373912"/>
            <a:ext cx="869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Qual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sua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756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" grpId="0"/>
      <p:bldP spid="11" grpId="0"/>
      <p:bldP spid="4" grpId="0" animBg="1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323850" y="932858"/>
            <a:ext cx="8697401" cy="38087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/>
              <a:t>Volume			</a:t>
            </a:r>
            <a:r>
              <a:rPr lang="pt-BR" b="1" dirty="0" smtClean="0"/>
              <a:t>	2,5					</a:t>
            </a:r>
            <a:r>
              <a:rPr lang="pt-BR" b="1" dirty="0" smtClean="0">
                <a:cs typeface="Times New Roman" charset="0"/>
              </a:rPr>
              <a:t>≥ </a:t>
            </a:r>
            <a:r>
              <a:rPr lang="pt-BR" b="1" dirty="0" smtClean="0"/>
              <a:t>1,5 ml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/>
              <a:t>pH					7,6					≥</a:t>
            </a:r>
            <a:r>
              <a:rPr lang="pt-BR" dirty="0" smtClean="0"/>
              <a:t> </a:t>
            </a:r>
            <a:r>
              <a:rPr lang="pt-BR" b="1" dirty="0" smtClean="0"/>
              <a:t> </a:t>
            </a:r>
            <a:r>
              <a:rPr lang="pt-BR" b="1" dirty="0" smtClean="0"/>
              <a:t>7,2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/>
              <a:t>Número total		</a:t>
            </a:r>
            <a:r>
              <a:rPr lang="pt-BR" b="1" dirty="0" smtClean="0"/>
              <a:t>23 milh</a:t>
            </a:r>
            <a:r>
              <a:rPr lang="pt-BR" b="1" dirty="0" smtClean="0"/>
              <a:t>ões	</a:t>
            </a:r>
            <a:r>
              <a:rPr lang="pt-BR" b="1" dirty="0" smtClean="0"/>
              <a:t>	≥ </a:t>
            </a:r>
            <a:r>
              <a:rPr lang="pt-BR" b="1" dirty="0" smtClean="0"/>
              <a:t>39 milhões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/>
              <a:t>Concentração		</a:t>
            </a:r>
            <a:r>
              <a:rPr lang="pt-BR" b="1" dirty="0" smtClean="0"/>
              <a:t>9,2 milhões		≥ </a:t>
            </a:r>
            <a:r>
              <a:rPr lang="pt-BR" b="1" dirty="0" smtClean="0"/>
              <a:t>15 milhões/ml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/>
              <a:t>Motilidade			</a:t>
            </a:r>
            <a:r>
              <a:rPr lang="pt-BR" b="1" dirty="0" smtClean="0"/>
              <a:t>32%			≥ </a:t>
            </a:r>
            <a:r>
              <a:rPr lang="pt-BR" b="1" dirty="0" smtClean="0"/>
              <a:t>40% (</a:t>
            </a:r>
            <a:r>
              <a:rPr lang="pt-BR" b="1" dirty="0" err="1" smtClean="0"/>
              <a:t>mot</a:t>
            </a:r>
            <a:r>
              <a:rPr lang="pt-BR" b="1" dirty="0" smtClean="0"/>
              <a:t>. </a:t>
            </a:r>
            <a:r>
              <a:rPr lang="pt-BR" b="1" dirty="0" smtClean="0"/>
              <a:t>total)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/>
              <a:t>				</a:t>
            </a:r>
            <a:r>
              <a:rPr lang="pt-BR" b="1" dirty="0" smtClean="0"/>
              <a:t>	19%			≥ </a:t>
            </a:r>
            <a:r>
              <a:rPr lang="pt-BR" b="1" dirty="0" smtClean="0"/>
              <a:t>32% (</a:t>
            </a:r>
            <a:r>
              <a:rPr lang="pt-BR" b="1" dirty="0" smtClean="0"/>
              <a:t>motilidade </a:t>
            </a:r>
            <a:r>
              <a:rPr lang="pt-BR" b="1" dirty="0" smtClean="0"/>
              <a:t>progressiva)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/>
              <a:t>Morfologia		 	</a:t>
            </a:r>
            <a:r>
              <a:rPr lang="pt-BR" b="1" dirty="0" smtClean="0"/>
              <a:t>3%				≥</a:t>
            </a:r>
            <a:r>
              <a:rPr lang="pt-BR" dirty="0" smtClean="0"/>
              <a:t> </a:t>
            </a:r>
            <a:r>
              <a:rPr lang="pt-BR" b="1" dirty="0" smtClean="0"/>
              <a:t>4% (</a:t>
            </a:r>
            <a:r>
              <a:rPr lang="pt-BR" b="1" dirty="0" err="1" smtClean="0"/>
              <a:t>Kruger</a:t>
            </a:r>
            <a:r>
              <a:rPr lang="pt-BR" b="1" dirty="0" smtClean="0"/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/>
              <a:t>Vitalidade			</a:t>
            </a:r>
            <a:r>
              <a:rPr lang="pt-BR" b="1" dirty="0" smtClean="0"/>
              <a:t>61%			≥ </a:t>
            </a:r>
            <a:r>
              <a:rPr lang="pt-BR" b="1" dirty="0" smtClean="0"/>
              <a:t>58%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b="1" dirty="0" smtClean="0"/>
              <a:t>Leucócitos			0,56 </a:t>
            </a:r>
            <a:r>
              <a:rPr lang="pt-BR" b="1" dirty="0" err="1"/>
              <a:t>x</a:t>
            </a:r>
            <a:r>
              <a:rPr lang="pt-BR" b="1" dirty="0"/>
              <a:t> 10</a:t>
            </a:r>
            <a:r>
              <a:rPr lang="pt-BR" b="1" baseline="30000" dirty="0"/>
              <a:t>6</a:t>
            </a:r>
            <a:r>
              <a:rPr lang="pt-BR" b="1" dirty="0"/>
              <a:t> / </a:t>
            </a:r>
            <a:r>
              <a:rPr lang="pt-BR" b="1" dirty="0" smtClean="0"/>
              <a:t>ml   &lt; 1 </a:t>
            </a:r>
            <a:r>
              <a:rPr lang="pt-BR" b="1" dirty="0" err="1" smtClean="0"/>
              <a:t>x</a:t>
            </a:r>
            <a:r>
              <a:rPr lang="pt-BR" b="1" dirty="0" smtClean="0"/>
              <a:t> 10</a:t>
            </a:r>
            <a:r>
              <a:rPr lang="pt-BR" b="1" baseline="30000" dirty="0" smtClean="0"/>
              <a:t>6</a:t>
            </a:r>
            <a:r>
              <a:rPr lang="pt-BR" b="1" dirty="0" smtClean="0"/>
              <a:t> / ml</a:t>
            </a:r>
            <a:endParaRPr lang="pt-BR" b="1" dirty="0" smtClean="0"/>
          </a:p>
        </p:txBody>
      </p:sp>
      <p:sp>
        <p:nvSpPr>
          <p:cNvPr id="71682" name="Text Box 7"/>
          <p:cNvSpPr txBox="1">
            <a:spLocks noChangeArrowheads="1"/>
          </p:cNvSpPr>
          <p:nvPr/>
        </p:nvSpPr>
        <p:spPr bwMode="auto">
          <a:xfrm>
            <a:off x="827088" y="5822614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3011445" y="601436"/>
            <a:ext cx="108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ESPOSO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7323" y="563526"/>
            <a:ext cx="132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</a:rPr>
              <a:t>Valores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Nls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563526"/>
            <a:ext cx="2801956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TEP </a:t>
            </a:r>
            <a:r>
              <a:rPr lang="en-US" b="1" dirty="0" err="1" smtClean="0">
                <a:solidFill>
                  <a:srgbClr val="0000FF"/>
                </a:solidFill>
              </a:rPr>
              <a:t>esposo</a:t>
            </a:r>
            <a:r>
              <a:rPr lang="en-US" b="1" dirty="0" smtClean="0">
                <a:solidFill>
                  <a:srgbClr val="0000FF"/>
                </a:solidFill>
              </a:rPr>
              <a:t> = 4,37 </a:t>
            </a:r>
            <a:r>
              <a:rPr lang="en-US" b="1" dirty="0" err="1" smtClean="0">
                <a:solidFill>
                  <a:srgbClr val="0000FF"/>
                </a:solidFill>
              </a:rPr>
              <a:t>milh</a:t>
            </a:r>
            <a:r>
              <a:rPr lang="en-US" b="1" dirty="0" err="1" smtClean="0">
                <a:solidFill>
                  <a:srgbClr val="0000FF"/>
                </a:solidFill>
              </a:rPr>
              <a:t>ões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198" y="-29069"/>
            <a:ext cx="869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Qual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sua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conduta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849" y="4845818"/>
            <a:ext cx="8697402" cy="178510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 smtClean="0"/>
              <a:t>Orientar</a:t>
            </a:r>
            <a:r>
              <a:rPr lang="en-US" sz="2200" dirty="0" smtClean="0"/>
              <a:t> </a:t>
            </a:r>
            <a:r>
              <a:rPr lang="en-US" sz="2200" dirty="0" err="1" smtClean="0"/>
              <a:t>manter</a:t>
            </a:r>
            <a:r>
              <a:rPr lang="en-US" sz="2200" dirty="0" smtClean="0"/>
              <a:t> </a:t>
            </a:r>
            <a:r>
              <a:rPr lang="en-US" sz="2200" dirty="0" err="1" smtClean="0"/>
              <a:t>medidas</a:t>
            </a:r>
            <a:r>
              <a:rPr lang="en-US" sz="2200" dirty="0" smtClean="0"/>
              <a:t> de </a:t>
            </a:r>
            <a:r>
              <a:rPr lang="en-US" sz="2200" dirty="0" err="1" smtClean="0"/>
              <a:t>maximiza</a:t>
            </a:r>
            <a:r>
              <a:rPr lang="en-US" sz="2200" dirty="0" err="1" smtClean="0"/>
              <a:t>ção</a:t>
            </a:r>
            <a:r>
              <a:rPr lang="en-US" sz="2200" dirty="0" smtClean="0"/>
              <a:t> da </a:t>
            </a:r>
            <a:r>
              <a:rPr lang="en-US" sz="2200" dirty="0" err="1" smtClean="0"/>
              <a:t>fertilidade</a:t>
            </a:r>
            <a:r>
              <a:rPr lang="en-US" sz="2200" dirty="0" smtClean="0"/>
              <a:t> natural</a:t>
            </a:r>
          </a:p>
          <a:p>
            <a:pPr marL="285750" indent="-285750">
              <a:buFontTx/>
              <a:buChar char="-"/>
            </a:pPr>
            <a:r>
              <a:rPr lang="en-US" sz="2200" dirty="0" err="1" smtClean="0"/>
              <a:t>Encaminhar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urologista</a:t>
            </a:r>
            <a:endParaRPr lang="en-US" sz="2200" dirty="0" smtClean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Se </a:t>
            </a:r>
            <a:r>
              <a:rPr lang="en-US" sz="2200" dirty="0" err="1" smtClean="0"/>
              <a:t>houver</a:t>
            </a:r>
            <a:r>
              <a:rPr lang="en-US" sz="2200" dirty="0" smtClean="0"/>
              <a:t> </a:t>
            </a:r>
            <a:r>
              <a:rPr lang="en-US" sz="2200" dirty="0" err="1" smtClean="0"/>
              <a:t>possibilidade</a:t>
            </a:r>
            <a:r>
              <a:rPr lang="en-US" sz="2200" dirty="0" smtClean="0"/>
              <a:t>, </a:t>
            </a:r>
            <a:r>
              <a:rPr lang="en-US" sz="2200" dirty="0" err="1" smtClean="0"/>
              <a:t>encaminhar</a:t>
            </a:r>
            <a:r>
              <a:rPr lang="en-US" sz="2200" dirty="0" smtClean="0"/>
              <a:t> </a:t>
            </a:r>
            <a:r>
              <a:rPr lang="en-US" sz="2200" dirty="0" err="1" smtClean="0"/>
              <a:t>para</a:t>
            </a:r>
            <a:r>
              <a:rPr lang="en-US" sz="2200" dirty="0" smtClean="0"/>
              <a:t> </a:t>
            </a:r>
            <a:r>
              <a:rPr lang="en-US" sz="2200" dirty="0" err="1" smtClean="0"/>
              <a:t>serviço</a:t>
            </a:r>
            <a:r>
              <a:rPr lang="en-US" sz="2200" dirty="0" smtClean="0"/>
              <a:t> de </a:t>
            </a:r>
            <a:r>
              <a:rPr lang="en-US" sz="2200" dirty="0" err="1" smtClean="0"/>
              <a:t>Reprodução</a:t>
            </a:r>
            <a:r>
              <a:rPr lang="en-US" sz="2200" dirty="0" smtClean="0"/>
              <a:t> </a:t>
            </a:r>
            <a:r>
              <a:rPr lang="en-US" sz="2200" dirty="0" err="1" smtClean="0"/>
              <a:t>Assistida</a:t>
            </a:r>
            <a:r>
              <a:rPr lang="en-US" sz="2200" dirty="0" smtClean="0"/>
              <a:t> </a:t>
            </a:r>
            <a:r>
              <a:rPr lang="mr-IN" sz="2200" dirty="0" smtClean="0"/>
              <a:t>–</a:t>
            </a:r>
            <a:r>
              <a:rPr lang="en-US" sz="2200" dirty="0" smtClean="0"/>
              <a:t> </a:t>
            </a:r>
            <a:r>
              <a:rPr lang="en-US" sz="2200" dirty="0" err="1" smtClean="0"/>
              <a:t>dependendo</a:t>
            </a:r>
            <a:r>
              <a:rPr lang="en-US" sz="2200" dirty="0" smtClean="0"/>
              <a:t> do </a:t>
            </a:r>
            <a:r>
              <a:rPr lang="en-US" sz="2200" dirty="0" err="1" smtClean="0"/>
              <a:t>teste</a:t>
            </a:r>
            <a:r>
              <a:rPr lang="en-US" sz="2200" dirty="0" smtClean="0"/>
              <a:t> de </a:t>
            </a:r>
            <a:r>
              <a:rPr lang="en-US" sz="2200" dirty="0" err="1" smtClean="0"/>
              <a:t>capacitação</a:t>
            </a:r>
            <a:r>
              <a:rPr lang="en-US" sz="2200" dirty="0" smtClean="0"/>
              <a:t>, </a:t>
            </a:r>
            <a:r>
              <a:rPr lang="en-US" sz="2200" dirty="0" err="1" smtClean="0"/>
              <a:t>poderia</a:t>
            </a:r>
            <a:r>
              <a:rPr lang="en-US" sz="2200" dirty="0" smtClean="0"/>
              <a:t> </a:t>
            </a:r>
            <a:r>
              <a:rPr lang="en-US" sz="2200" dirty="0" err="1" smtClean="0"/>
              <a:t>ser</a:t>
            </a:r>
            <a:r>
              <a:rPr lang="en-US" sz="2200" dirty="0" smtClean="0"/>
              <a:t> </a:t>
            </a:r>
            <a:r>
              <a:rPr lang="en-US" sz="2200" dirty="0" err="1" smtClean="0"/>
              <a:t>indicada</a:t>
            </a:r>
            <a:r>
              <a:rPr lang="en-US" sz="2200" dirty="0" smtClean="0"/>
              <a:t> IUI (</a:t>
            </a:r>
            <a:r>
              <a:rPr lang="en-US" sz="2200" dirty="0" err="1" smtClean="0"/>
              <a:t>inseminação</a:t>
            </a:r>
            <a:r>
              <a:rPr lang="en-US" sz="2200" dirty="0" smtClean="0"/>
              <a:t> intra-</a:t>
            </a:r>
            <a:r>
              <a:rPr lang="en-US" sz="2200" dirty="0" err="1" smtClean="0"/>
              <a:t>uterina</a:t>
            </a:r>
            <a:r>
              <a:rPr lang="en-US" sz="2200" dirty="0" smtClean="0"/>
              <a:t>) </a:t>
            </a:r>
            <a:r>
              <a:rPr lang="en-US" sz="2200" dirty="0" err="1" smtClean="0"/>
              <a:t>ou</a:t>
            </a:r>
            <a:r>
              <a:rPr lang="en-US" sz="2200" dirty="0" smtClean="0"/>
              <a:t> FIV (</a:t>
            </a:r>
            <a:r>
              <a:rPr lang="en-US" sz="2200" dirty="0" err="1" smtClean="0"/>
              <a:t>fertilização</a:t>
            </a:r>
            <a:r>
              <a:rPr lang="en-US" sz="2200" dirty="0" smtClean="0"/>
              <a:t> in vitro).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45845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8" y="4813873"/>
            <a:ext cx="2267744" cy="2038099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77308"/>
            <a:ext cx="2843808" cy="2121918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77308"/>
            <a:ext cx="3492500" cy="2324100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9"/>
            <a:ext cx="2493244" cy="1765150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77" y="-2966"/>
            <a:ext cx="2128421" cy="1776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210" y="1931431"/>
            <a:ext cx="8664033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 err="1">
                <a:latin typeface="Arial"/>
                <a:cs typeface="Arial"/>
              </a:rPr>
              <a:t>Qual</a:t>
            </a:r>
            <a:r>
              <a:rPr lang="en-US" sz="2000" dirty="0">
                <a:latin typeface="Arial"/>
                <a:cs typeface="Arial"/>
              </a:rPr>
              <a:t> a </a:t>
            </a:r>
            <a:r>
              <a:rPr lang="en-US" sz="2000" dirty="0" err="1">
                <a:latin typeface="Arial"/>
                <a:cs typeface="Arial"/>
              </a:rPr>
              <a:t>melhor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conduta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neste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momento</a:t>
            </a:r>
            <a:r>
              <a:rPr lang="en-US" sz="2000" dirty="0">
                <a:latin typeface="Arial"/>
                <a:cs typeface="Arial"/>
              </a:rPr>
              <a:t>?</a:t>
            </a: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/>
              <a:t>DEVEMOS ORIENTAR AO CASAL COMO MAXIMIZAR O POTENCIAL REPRODUTIVO</a:t>
            </a: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/>
              <a:t>DEVEMOS ESCLARECER AO CASAL QUE A FECUNDIDADE HUMANA </a:t>
            </a:r>
            <a:r>
              <a:rPr lang="en-US" sz="2000" dirty="0" err="1" smtClean="0"/>
              <a:t>É</a:t>
            </a:r>
            <a:r>
              <a:rPr lang="en-US" sz="2000" dirty="0" smtClean="0"/>
              <a:t> RELATIVAMENTE BAIXA E MOSTRAR UM GRÁFICO DE TAXA DE GESTAÇÃO ACUMULADA POR TEMPO DE TENTATIVA</a:t>
            </a: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en-US" sz="2000" dirty="0" smtClean="0"/>
              <a:t>DEVEMOS ELIMINAR MITOS E TABUS RELACIONADOS A PRÁTICA REPRODUTIVA E CHANCE DE CONCEPÇÃO</a:t>
            </a:r>
            <a:endParaRPr lang="en-US" sz="2000" dirty="0"/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00" y="0"/>
            <a:ext cx="1517709" cy="1773093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35" y="0"/>
            <a:ext cx="2662885" cy="17720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05210" y="1860627"/>
            <a:ext cx="8664033" cy="11124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2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569325" cy="4895850"/>
          </a:xfrm>
          <a:ln>
            <a:solidFill>
              <a:srgbClr val="3366FF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pt-BR">
                <a:latin typeface="Calibri" charset="0"/>
              </a:rPr>
              <a:t>Frequência de atividade sexual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charset="0"/>
              </a:rPr>
              <a:t>Janela de fertilidade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charset="0"/>
              </a:rPr>
              <a:t>Monitorização da ovulação</a:t>
            </a:r>
          </a:p>
          <a:p>
            <a:pPr lvl="1">
              <a:lnSpc>
                <a:spcPct val="130000"/>
              </a:lnSpc>
            </a:pPr>
            <a:r>
              <a:rPr lang="pt-BR">
                <a:latin typeface="Calibri" charset="0"/>
              </a:rPr>
              <a:t>Quando?</a:t>
            </a:r>
          </a:p>
          <a:p>
            <a:pPr lvl="1">
              <a:lnSpc>
                <a:spcPct val="130000"/>
              </a:lnSpc>
            </a:pPr>
            <a:r>
              <a:rPr lang="pt-BR">
                <a:latin typeface="Calibri" charset="0"/>
              </a:rPr>
              <a:t>Como?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charset="0"/>
              </a:rPr>
              <a:t>Mitos relativos às práticas coitais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charset="0"/>
              </a:rPr>
              <a:t>Hábitos de vida</a:t>
            </a:r>
          </a:p>
          <a:p>
            <a:pPr>
              <a:lnSpc>
                <a:spcPct val="130000"/>
              </a:lnSpc>
            </a:pPr>
            <a:endParaRPr lang="pt-BR"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313" y="1484313"/>
            <a:ext cx="8424862" cy="79216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499" name="Subtítulo 10"/>
          <p:cNvSpPr txBox="1">
            <a:spLocks/>
          </p:cNvSpPr>
          <p:nvPr/>
        </p:nvSpPr>
        <p:spPr bwMode="auto">
          <a:xfrm>
            <a:off x="395288" y="188913"/>
            <a:ext cx="8569325" cy="1079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charset="0"/>
              <a:buNone/>
            </a:pPr>
            <a:r>
              <a:rPr lang="pt-BR" sz="3600" b="1">
                <a:solidFill>
                  <a:srgbClr val="0000FF"/>
                </a:solidFill>
              </a:rPr>
              <a:t>OTIMIZAÇÃO DA FERTILIDADE</a:t>
            </a:r>
            <a:endParaRPr lang="en-US" sz="3600" b="1">
              <a:solidFill>
                <a:srgbClr val="0000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1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Frequência do Coito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8229600" cy="5399087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Wingdings" charset="2"/>
              <a:buChar char="Ø"/>
              <a:defRPr/>
            </a:pPr>
            <a:r>
              <a:rPr lang="pt-BR" sz="2400" dirty="0" smtClean="0"/>
              <a:t>221 </a:t>
            </a:r>
            <a:r>
              <a:rPr lang="pt-BR" sz="2400" dirty="0"/>
              <a:t>casais presumivelmente férteis planejando </a:t>
            </a:r>
            <a:r>
              <a:rPr lang="pt-BR" sz="2400" dirty="0" smtClean="0"/>
              <a:t>engravidar</a:t>
            </a:r>
          </a:p>
          <a:p>
            <a:pPr marL="0" indent="0" algn="just">
              <a:lnSpc>
                <a:spcPct val="110000"/>
              </a:lnSpc>
              <a:buFontTx/>
              <a:buNone/>
              <a:defRPr/>
            </a:pPr>
            <a:endParaRPr lang="pt-BR" sz="1000" dirty="0" smtClean="0"/>
          </a:p>
          <a:p>
            <a:pPr marL="0" indent="0" algn="just">
              <a:lnSpc>
                <a:spcPct val="130000"/>
              </a:lnSpc>
              <a:buFontTx/>
              <a:buNone/>
              <a:defRPr/>
            </a:pPr>
            <a:r>
              <a:rPr lang="pt-BR" sz="2400" dirty="0" smtClean="0"/>
              <a:t>- Taxa de gestação por ciclo:</a:t>
            </a:r>
          </a:p>
          <a:p>
            <a:pPr algn="just">
              <a:lnSpc>
                <a:spcPct val="130000"/>
              </a:lnSpc>
              <a:buFont typeface="Wingdings" charset="2"/>
              <a:buChar char="Ø"/>
              <a:defRPr/>
            </a:pPr>
            <a:r>
              <a:rPr lang="pt-BR" sz="2400" dirty="0" smtClean="0"/>
              <a:t>Relação sexual </a:t>
            </a:r>
            <a:r>
              <a:rPr lang="pt-BR" sz="2400" dirty="0"/>
              <a:t>d</a:t>
            </a:r>
            <a:r>
              <a:rPr lang="pt-BR" sz="2400" dirty="0" smtClean="0"/>
              <a:t>iária: 37</a:t>
            </a:r>
            <a:r>
              <a:rPr lang="pt-BR" sz="2400" dirty="0"/>
              <a:t>% por </a:t>
            </a:r>
            <a:r>
              <a:rPr lang="pt-BR" sz="2400" dirty="0" smtClean="0"/>
              <a:t>ciclo</a:t>
            </a:r>
          </a:p>
          <a:p>
            <a:pPr algn="just">
              <a:lnSpc>
                <a:spcPct val="130000"/>
              </a:lnSpc>
              <a:buFont typeface="Wingdings" charset="2"/>
              <a:buChar char="Ø"/>
              <a:defRPr/>
            </a:pPr>
            <a:r>
              <a:rPr lang="pt-BR" sz="2400" dirty="0" smtClean="0"/>
              <a:t>Relação </a:t>
            </a:r>
            <a:r>
              <a:rPr lang="pt-BR" sz="2400" dirty="0"/>
              <a:t>sexual em dias </a:t>
            </a:r>
            <a:r>
              <a:rPr lang="pt-BR" sz="2400" dirty="0" smtClean="0"/>
              <a:t>alternados: 33%</a:t>
            </a:r>
          </a:p>
          <a:p>
            <a:pPr algn="just">
              <a:lnSpc>
                <a:spcPct val="130000"/>
              </a:lnSpc>
              <a:buFont typeface="Wingdings" charset="2"/>
              <a:buChar char="Ø"/>
              <a:defRPr/>
            </a:pPr>
            <a:r>
              <a:rPr lang="pt-BR" sz="2400" dirty="0"/>
              <a:t>Relação sexual </a:t>
            </a:r>
            <a:r>
              <a:rPr lang="pt-BR" sz="2400" dirty="0" smtClean="0"/>
              <a:t>1 vez/semana: 15%</a:t>
            </a:r>
            <a:endParaRPr lang="pt-BR" sz="2400" dirty="0"/>
          </a:p>
          <a:p>
            <a:pPr marL="0" indent="0" algn="ctr">
              <a:buFont typeface="Arial" charset="0"/>
              <a:buNone/>
              <a:defRPr/>
            </a:pPr>
            <a:endParaRPr lang="pt-BR" sz="1000" dirty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pt-BR" sz="1100" dirty="0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pt-BR" dirty="0" smtClean="0">
                <a:solidFill>
                  <a:srgbClr val="FF0000"/>
                </a:solidFill>
              </a:rPr>
              <a:t>Ideal: diariamente ou em dias alternados</a:t>
            </a:r>
          </a:p>
          <a:p>
            <a:pPr>
              <a:defRPr/>
            </a:pPr>
            <a:endParaRPr lang="pt-BR" sz="2400" dirty="0" smtClean="0"/>
          </a:p>
          <a:p>
            <a:pPr marL="0" indent="0" algn="r">
              <a:buFont typeface="Arial" charset="0"/>
              <a:buNone/>
              <a:defRPr/>
            </a:pPr>
            <a:r>
              <a:rPr lang="pt-BR" sz="1400" dirty="0" err="1" smtClean="0"/>
              <a:t>Check</a:t>
            </a:r>
            <a:r>
              <a:rPr lang="pt-BR" sz="1400" dirty="0" smtClean="0"/>
              <a:t> et al, 1995; Levitas et al, 2005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3172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569325" cy="4895850"/>
          </a:xfrm>
          <a:ln>
            <a:solidFill>
              <a:srgbClr val="3366FF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Frequência de atividade sexual</a:t>
            </a:r>
          </a:p>
          <a:p>
            <a:pPr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Janela de fertilidade</a:t>
            </a:r>
          </a:p>
          <a:p>
            <a:pPr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Monitorização da ovulação</a:t>
            </a:r>
          </a:p>
          <a:p>
            <a:pPr lvl="1"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Quando?</a:t>
            </a:r>
          </a:p>
          <a:p>
            <a:pPr lvl="1"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Como?</a:t>
            </a:r>
            <a:endParaRPr lang="pt-BR" dirty="0">
              <a:latin typeface="Calibri" charset="0"/>
            </a:endParaRPr>
          </a:p>
          <a:p>
            <a:pPr>
              <a:lnSpc>
                <a:spcPct val="130000"/>
              </a:lnSpc>
              <a:defRPr/>
            </a:pPr>
            <a:r>
              <a:rPr lang="pt-BR" dirty="0" smtClean="0">
                <a:latin typeface="Calibri" charset="0"/>
              </a:rPr>
              <a:t>Mitos relativos às práticas coitais</a:t>
            </a:r>
          </a:p>
          <a:p>
            <a:pPr>
              <a:lnSpc>
                <a:spcPct val="130000"/>
              </a:lnSpc>
              <a:defRPr/>
            </a:pPr>
            <a:r>
              <a:rPr lang="pt-BR" dirty="0">
                <a:latin typeface="Calibri" charset="0"/>
              </a:rPr>
              <a:t>Hábitos de vida</a:t>
            </a:r>
          </a:p>
          <a:p>
            <a:pPr marL="0" indent="0">
              <a:lnSpc>
                <a:spcPct val="130000"/>
              </a:lnSpc>
              <a:buFontTx/>
              <a:buNone/>
              <a:defRPr/>
            </a:pPr>
            <a:endParaRPr lang="pt-BR" dirty="0" smtClean="0">
              <a:latin typeface="Calibri" charset="0"/>
            </a:endParaRPr>
          </a:p>
          <a:p>
            <a:pPr>
              <a:lnSpc>
                <a:spcPct val="130000"/>
              </a:lnSpc>
              <a:defRPr/>
            </a:pPr>
            <a:endParaRPr lang="pt-BR" dirty="0">
              <a:latin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288" y="2276475"/>
            <a:ext cx="8424862" cy="79216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547" name="Subtítulo 10"/>
          <p:cNvSpPr txBox="1">
            <a:spLocks/>
          </p:cNvSpPr>
          <p:nvPr/>
        </p:nvSpPr>
        <p:spPr bwMode="auto">
          <a:xfrm>
            <a:off x="395288" y="188913"/>
            <a:ext cx="8569325" cy="1079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 typeface="Arial" charset="0"/>
              <a:buNone/>
            </a:pPr>
            <a:r>
              <a:rPr lang="pt-BR" sz="3600" b="1">
                <a:solidFill>
                  <a:srgbClr val="0000FF"/>
                </a:solidFill>
              </a:rPr>
              <a:t>OTIMIZAÇÃO DA FERTILIDADE</a:t>
            </a:r>
            <a:endParaRPr lang="en-US" sz="3600" b="1">
              <a:solidFill>
                <a:srgbClr val="0000FF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4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87363"/>
            <a:ext cx="5092700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TextBox 7"/>
          <p:cNvSpPr txBox="1">
            <a:spLocks noChangeArrowheads="1"/>
          </p:cNvSpPr>
          <p:nvPr/>
        </p:nvSpPr>
        <p:spPr bwMode="auto">
          <a:xfrm>
            <a:off x="6300788" y="3933825"/>
            <a:ext cx="278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Stanford &amp; Dunson, 2007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2926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Janela de Fertilidade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116513"/>
            <a:ext cx="8229600" cy="14001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err="1" smtClean="0"/>
              <a:t>Intervalo</a:t>
            </a:r>
            <a:r>
              <a:rPr lang="en-US" dirty="0" smtClean="0"/>
              <a:t> de 6 </a:t>
            </a:r>
            <a:r>
              <a:rPr lang="en-US" dirty="0" err="1" smtClean="0"/>
              <a:t>dias</a:t>
            </a:r>
            <a:r>
              <a:rPr lang="en-US" dirty="0" smtClean="0"/>
              <a:t> </a:t>
            </a:r>
            <a:r>
              <a:rPr lang="en-US" dirty="0" err="1" smtClean="0"/>
              <a:t>terminando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ovulação</a:t>
            </a:r>
            <a:endParaRPr lang="en-US" dirty="0" smtClean="0"/>
          </a:p>
          <a:p>
            <a:pPr marL="0" indent="0" algn="ctr">
              <a:lnSpc>
                <a:spcPct val="120000"/>
              </a:lnSpc>
              <a:buFont typeface="Arial" charset="0"/>
              <a:buNone/>
              <a:defRPr/>
            </a:pPr>
            <a:r>
              <a:rPr lang="en-US" i="1" dirty="0" err="1" smtClean="0">
                <a:solidFill>
                  <a:srgbClr val="FF0000"/>
                </a:solidFill>
              </a:rPr>
              <a:t>Maior</a:t>
            </a:r>
            <a:r>
              <a:rPr lang="en-US" i="1" dirty="0" smtClean="0">
                <a:solidFill>
                  <a:srgbClr val="FF0000"/>
                </a:solidFill>
              </a:rPr>
              <a:t> 1-2 </a:t>
            </a:r>
            <a:r>
              <a:rPr lang="en-US" i="1" dirty="0" err="1" smtClean="0">
                <a:solidFill>
                  <a:srgbClr val="FF0000"/>
                </a:solidFill>
              </a:rPr>
              <a:t>dias</a:t>
            </a:r>
            <a:r>
              <a:rPr lang="en-US" i="1" dirty="0" smtClean="0">
                <a:solidFill>
                  <a:srgbClr val="FF0000"/>
                </a:solidFill>
              </a:rPr>
              <a:t> antes da </a:t>
            </a:r>
            <a:r>
              <a:rPr lang="en-US" i="1" dirty="0" err="1" smtClean="0">
                <a:solidFill>
                  <a:srgbClr val="FF0000"/>
                </a:solidFill>
              </a:rPr>
              <a:t>ovulação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9573" name="Title 1"/>
          <p:cNvSpPr txBox="1">
            <a:spLocks/>
          </p:cNvSpPr>
          <p:nvPr/>
        </p:nvSpPr>
        <p:spPr bwMode="auto">
          <a:xfrm>
            <a:off x="755650" y="188913"/>
            <a:ext cx="71294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0000FF"/>
                </a:solidFill>
                <a:latin typeface="Calibri" charset="0"/>
              </a:rPr>
              <a:t>Probabilidade Gravidez - Dia ciclo</a:t>
            </a:r>
          </a:p>
        </p:txBody>
      </p:sp>
    </p:spTree>
    <p:extLst>
      <p:ext uri="{BB962C8B-B14F-4D97-AF65-F5344CB8AC3E}">
        <p14:creationId xmlns:p14="http://schemas.microsoft.com/office/powerpoint/2010/main" val="2642200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5535</TotalTime>
  <Words>3929</Words>
  <Application>Microsoft Macintosh PowerPoint</Application>
  <PresentationFormat>On-screen Show (4:3)</PresentationFormat>
  <Paragraphs>432</Paragraphs>
  <Slides>46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INFERTILIDADE CONJUGAL Profa. Paula Navarro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Frequência do Coito</vt:lpstr>
      <vt:lpstr>PowerPoint Presentation</vt:lpstr>
      <vt:lpstr>Janela de Fertilidade</vt:lpstr>
      <vt:lpstr>Janela de Fertilidade</vt:lpstr>
      <vt:lpstr>Janela de Fertilidade</vt:lpstr>
      <vt:lpstr>PowerPoint Presentation</vt:lpstr>
      <vt:lpstr>Monitorização Ovulação</vt:lpstr>
      <vt:lpstr>Monitorização Ovulação</vt:lpstr>
      <vt:lpstr>PowerPoint Presentation</vt:lpstr>
      <vt:lpstr>Orientações sobre fertilidade humana</vt:lpstr>
      <vt:lpstr>PowerPoint Presentation</vt:lpstr>
      <vt:lpstr>Práticas Coitais</vt:lpstr>
      <vt:lpstr>PowerPoint Presentation</vt:lpstr>
      <vt:lpstr>PowerPoint Presentation</vt:lpstr>
      <vt:lpstr>PowerPoint Presentation</vt:lpstr>
      <vt:lpstr>PowerPoint Presentation</vt:lpstr>
      <vt:lpstr>Avaliação fator tubário</vt:lpstr>
      <vt:lpstr>Avaliação fator tubário</vt:lpstr>
      <vt:lpstr>Avaliação de anormalidades cavidade uterina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INFERTILIDADE CONJUGAL</dc:title>
  <dc:creator>Paula Navarro</dc:creator>
  <cp:lastModifiedBy>Paula Navarro</cp:lastModifiedBy>
  <cp:revision>77</cp:revision>
  <dcterms:created xsi:type="dcterms:W3CDTF">2015-02-09T10:23:30Z</dcterms:created>
  <dcterms:modified xsi:type="dcterms:W3CDTF">2020-03-23T12:04:15Z</dcterms:modified>
</cp:coreProperties>
</file>