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8"/>
  </p:notesMasterIdLst>
  <p:sldIdLst>
    <p:sldId id="256" r:id="rId2"/>
    <p:sldId id="297" r:id="rId3"/>
    <p:sldId id="298" r:id="rId4"/>
    <p:sldId id="299" r:id="rId5"/>
    <p:sldId id="300" r:id="rId6"/>
    <p:sldId id="301" r:id="rId7"/>
    <p:sldId id="303" r:id="rId8"/>
    <p:sldId id="302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2D6DE83-06A9-4C64-94B2-7AD6BBDA76D9}" type="datetimeFigureOut">
              <a:rPr lang="pt-BR"/>
              <a:pPr>
                <a:defRPr/>
              </a:pPr>
              <a:t>15/09/2013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A54F5A8-FE71-4A57-B3AC-A2BC509A96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9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2A141-E37F-4777-A6CD-0750BB743B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C54CC-34D4-4413-BAAA-0B40109EEF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F50E1-1C55-4767-80D1-B28B87DF90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A76B4-1C6F-4B3F-A463-9B638D167D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3A3FF-284C-4FB7-B043-3356ABA6A9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6133F-0DDF-43A9-A9A0-028E694780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D3C5F-EF25-4F73-B7B6-FDB34C62F3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CA806-97C5-49FD-A9CE-66EA13E791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AEAB0-FF1B-4707-9E7C-99096B043F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65AB8-FEFE-48BE-9AE9-085F011640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94598-6EC4-45E8-9D63-2E3B677722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AF7F177-760D-402F-A2D1-47BA6DF345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t.wikipedia.org/wiki/Ficheiro:Descobrimentos_e_explora%C3%A7%C3%B5es_portuguesesV2.pn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t.wikipedia.org/wiki/Ficheiro:Descobrimentos_e_explora%C3%A7%C3%B5es_portuguesesV2.pn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z="5400" dirty="0" smtClean="0"/>
              <a:t>A Expansão ultramarina e a colonização inicial do Brasil</a:t>
            </a:r>
            <a:endParaRPr lang="pt-BR" sz="5200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Amaury Gremaud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smtClean="0"/>
              <a:t>FESB </a:t>
            </a:r>
            <a:r>
              <a:rPr lang="pt-BR" dirty="0" smtClean="0"/>
              <a:t>I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As primeiras expedições – reconhecimento do território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Volta de uma das naus</a:t>
            </a:r>
          </a:p>
          <a:p>
            <a:pPr lvl="1"/>
            <a:r>
              <a:rPr lang="pt-BR" dirty="0" smtClean="0"/>
              <a:t>Percorre território – não ilha</a:t>
            </a:r>
          </a:p>
          <a:p>
            <a:pPr lvl="1"/>
            <a:r>
              <a:rPr lang="pt-BR" dirty="0" smtClean="0"/>
              <a:t>Manteve-se segredo por algum tempo</a:t>
            </a:r>
          </a:p>
          <a:p>
            <a:pPr lvl="2"/>
            <a:r>
              <a:rPr lang="pt-BR" dirty="0" smtClean="0"/>
              <a:t>Pouca importância ou estratégia pra não chamar a atenção</a:t>
            </a:r>
          </a:p>
          <a:p>
            <a:pPr lvl="2"/>
            <a:r>
              <a:rPr lang="pt-BR" dirty="0" smtClean="0"/>
              <a:t>Só divulga com a volta da expedição de Cabral</a:t>
            </a:r>
          </a:p>
          <a:p>
            <a:r>
              <a:rPr lang="pt-BR" dirty="0" smtClean="0"/>
              <a:t>1501: 3ª  expedição para as Índias: João de Nova </a:t>
            </a:r>
          </a:p>
          <a:p>
            <a:pPr lvl="1"/>
            <a:r>
              <a:rPr lang="pt-BR" dirty="0" smtClean="0"/>
              <a:t>Aporta em Pernambuco</a:t>
            </a:r>
          </a:p>
          <a:p>
            <a:r>
              <a:rPr lang="pt-BR" dirty="0" smtClean="0"/>
              <a:t>1501: Gonçalo Coelho – missão para determinar limites (e potencialidades) das novas terras</a:t>
            </a:r>
          </a:p>
          <a:p>
            <a:pPr lvl="1"/>
            <a:r>
              <a:rPr lang="pt-BR" dirty="0" smtClean="0"/>
              <a:t>Participação de Vespúcio e outros italianos</a:t>
            </a:r>
          </a:p>
          <a:p>
            <a:pPr lvl="1"/>
            <a:r>
              <a:rPr lang="pt-BR" dirty="0" smtClean="0"/>
              <a:t>Encontro com naus de Cabral no Senegal, depois Brasil</a:t>
            </a:r>
          </a:p>
          <a:p>
            <a:pPr lvl="1"/>
            <a:r>
              <a:rPr lang="pt-BR" dirty="0" smtClean="0"/>
              <a:t>Mapeamento do litoral (RN a SP): batismos</a:t>
            </a:r>
          </a:p>
          <a:p>
            <a:pPr lvl="2"/>
            <a:r>
              <a:rPr lang="pt-BR" dirty="0" smtClean="0"/>
              <a:t>Reforço da </a:t>
            </a:r>
            <a:r>
              <a:rPr lang="pt-BR" dirty="0" err="1" smtClean="0"/>
              <a:t>continentalidade</a:t>
            </a:r>
            <a:endParaRPr lang="pt-BR" dirty="0" smtClean="0"/>
          </a:p>
          <a:p>
            <a:pPr lvl="1"/>
            <a:r>
              <a:rPr lang="pt-BR" dirty="0" smtClean="0"/>
              <a:t>Traz carga pequena (pau </a:t>
            </a:r>
            <a:r>
              <a:rPr lang="pt-BR" dirty="0" err="1" smtClean="0"/>
              <a:t>brasil</a:t>
            </a:r>
            <a:r>
              <a:rPr lang="pt-BR" dirty="0" smtClean="0"/>
              <a:t> , madeiras, animais )</a:t>
            </a:r>
          </a:p>
          <a:p>
            <a:pPr lvl="2"/>
            <a:r>
              <a:rPr lang="pt-BR" dirty="0" smtClean="0"/>
              <a:t>Interesses econômicos limitados </a:t>
            </a:r>
          </a:p>
          <a:p>
            <a:r>
              <a:rPr lang="pt-BR" dirty="0" smtClean="0"/>
              <a:t>Depois novas viagens de reconhecimento e exploração</a:t>
            </a:r>
          </a:p>
          <a:p>
            <a:pPr lvl="1">
              <a:buNone/>
            </a:pPr>
            <a:r>
              <a:rPr lang="pt-BR" dirty="0" smtClean="0"/>
              <a:t> 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Concessões, Capitanias e Feitorias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1502: concessão do monopólio de exploração do Brasil a Fernão de </a:t>
            </a:r>
            <a:r>
              <a:rPr lang="pt-BR" dirty="0" err="1" smtClean="0"/>
              <a:t>Loronha</a:t>
            </a:r>
            <a:endParaRPr lang="pt-BR" dirty="0" smtClean="0"/>
          </a:p>
          <a:p>
            <a:pPr lvl="1"/>
            <a:r>
              <a:rPr lang="pt-BR" dirty="0" smtClean="0"/>
              <a:t>Tempo limitado (3 anos)</a:t>
            </a:r>
          </a:p>
          <a:p>
            <a:pPr lvl="1"/>
            <a:r>
              <a:rPr lang="pt-BR" dirty="0" smtClean="0"/>
              <a:t>pagamento</a:t>
            </a:r>
          </a:p>
          <a:p>
            <a:pPr lvl="1"/>
            <a:r>
              <a:rPr lang="pt-BR" dirty="0" smtClean="0"/>
              <a:t>Exceções: pau </a:t>
            </a:r>
            <a:r>
              <a:rPr lang="pt-BR" dirty="0" err="1" smtClean="0"/>
              <a:t>brasil</a:t>
            </a:r>
            <a:endParaRPr lang="pt-BR" dirty="0" smtClean="0"/>
          </a:p>
          <a:p>
            <a:pPr lvl="1"/>
            <a:r>
              <a:rPr lang="pt-BR" dirty="0" smtClean="0"/>
              <a:t>Obrigatoriedade de reconhecimento e estabelecimento de feitorias- fortalezas</a:t>
            </a:r>
          </a:p>
          <a:p>
            <a:r>
              <a:rPr lang="pt-BR" dirty="0" smtClean="0"/>
              <a:t>1504 – 1ª capitania: Fernão de Noronha</a:t>
            </a:r>
          </a:p>
          <a:p>
            <a:pPr lvl="1"/>
            <a:r>
              <a:rPr lang="pt-BR" dirty="0" smtClean="0"/>
              <a:t>Prazo de duas vidas</a:t>
            </a:r>
          </a:p>
          <a:p>
            <a:pPr lvl="1"/>
            <a:r>
              <a:rPr lang="pt-BR" dirty="0" smtClean="0"/>
              <a:t>Obrigatoriedade de povoamento, ocupação e exploração</a:t>
            </a:r>
          </a:p>
          <a:p>
            <a:pPr lvl="1"/>
            <a:r>
              <a:rPr lang="pt-BR" dirty="0" smtClean="0"/>
              <a:t>Pagamento de impostos</a:t>
            </a:r>
          </a:p>
          <a:p>
            <a:pPr lvl="1"/>
            <a:r>
              <a:rPr lang="pt-BR" dirty="0" err="1" smtClean="0"/>
              <a:t>Exc</a:t>
            </a:r>
            <a:r>
              <a:rPr lang="pt-BR" dirty="0" smtClean="0"/>
              <a:t>: matérias primas tintureiras e especiarias</a:t>
            </a:r>
          </a:p>
          <a:p>
            <a:r>
              <a:rPr lang="pt-BR" dirty="0" smtClean="0"/>
              <a:t>1504: Edificação de uma feitoria – Cabo Frio </a:t>
            </a:r>
          </a:p>
          <a:p>
            <a:pPr lvl="1"/>
            <a:r>
              <a:rPr lang="pt-BR" dirty="0" smtClean="0"/>
              <a:t>Problema com exploração do pau Brasil</a:t>
            </a:r>
          </a:p>
          <a:p>
            <a:pPr lvl="1"/>
            <a:r>
              <a:rPr lang="pt-BR" dirty="0" smtClean="0"/>
              <a:t>1516 transferida para Pernambuco </a:t>
            </a:r>
          </a:p>
          <a:p>
            <a:r>
              <a:rPr lang="pt-BR" dirty="0" smtClean="0"/>
              <a:t>Exclusivo do comércio do pau Brasil concedido a Jorge Lopes </a:t>
            </a:r>
            <a:r>
              <a:rPr lang="pt-BR" dirty="0" err="1" smtClean="0"/>
              <a:t>Bixorda</a:t>
            </a:r>
            <a:r>
              <a:rPr lang="pt-BR" dirty="0" smtClean="0"/>
              <a:t> (1513)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Pau Brasil, a descoberta de metais e a disputa pelo Brasil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Pau Brasil – extrativismo puro</a:t>
            </a:r>
          </a:p>
          <a:p>
            <a:pPr lvl="1"/>
            <a:r>
              <a:rPr lang="pt-BR" dirty="0" smtClean="0"/>
              <a:t>Feitorias, sem produção uso de indígenas</a:t>
            </a:r>
          </a:p>
          <a:p>
            <a:pPr lvl="1"/>
            <a:r>
              <a:rPr lang="pt-BR" dirty="0" smtClean="0"/>
              <a:t>Atrai interesses não só de portugueses</a:t>
            </a:r>
          </a:p>
          <a:p>
            <a:pPr lvl="2"/>
            <a:r>
              <a:rPr lang="pt-BR" dirty="0" smtClean="0"/>
              <a:t> franceses (Bretanha e Normandia) – abastecimento de grandes produtores de tecidos </a:t>
            </a:r>
          </a:p>
          <a:p>
            <a:pPr lvl="3"/>
            <a:r>
              <a:rPr lang="pt-BR" dirty="0" smtClean="0"/>
              <a:t>Vão ocupando região, confronto em Pernambuco </a:t>
            </a:r>
          </a:p>
          <a:p>
            <a:r>
              <a:rPr lang="pt-BR" dirty="0" smtClean="0"/>
              <a:t>Viagens de exploração</a:t>
            </a:r>
          </a:p>
          <a:p>
            <a:pPr lvl="1"/>
            <a:r>
              <a:rPr lang="pt-BR" dirty="0" smtClean="0"/>
              <a:t>Possibilidade de metais e Passagem pelo sul </a:t>
            </a:r>
          </a:p>
          <a:p>
            <a:pPr lvl="2"/>
            <a:r>
              <a:rPr lang="pt-BR" dirty="0" smtClean="0"/>
              <a:t>Espanhóis: interessados na região austral (já acharam o pacífico)</a:t>
            </a:r>
          </a:p>
          <a:p>
            <a:r>
              <a:rPr lang="pt-BR" dirty="0" smtClean="0"/>
              <a:t>Questão de segurança e necessidade de ocupação</a:t>
            </a:r>
          </a:p>
          <a:p>
            <a:pPr lvl="1"/>
            <a:r>
              <a:rPr lang="pt-BR" dirty="0" smtClean="0"/>
              <a:t>Quem tem direito não quem descobre, mas quem ocupa</a:t>
            </a:r>
          </a:p>
          <a:p>
            <a:pPr lvl="2"/>
            <a:r>
              <a:rPr lang="pt-BR" dirty="0" smtClean="0"/>
              <a:t>Projeto de França </a:t>
            </a:r>
            <a:r>
              <a:rPr lang="pt-BR" dirty="0" err="1" smtClean="0"/>
              <a:t>Antardida</a:t>
            </a:r>
            <a:endParaRPr lang="pt-BR" dirty="0" smtClean="0"/>
          </a:p>
          <a:p>
            <a:pPr lvl="1"/>
            <a:r>
              <a:rPr lang="pt-BR" dirty="0" smtClean="0"/>
              <a:t>Problema com corsários</a:t>
            </a:r>
          </a:p>
          <a:p>
            <a:pPr lvl="1"/>
            <a:r>
              <a:rPr lang="pt-BR" dirty="0" smtClean="0"/>
              <a:t>Expedições de guarda costas (patrulhamento) - Cristovão Jacques(1513-16, 1521-23)</a:t>
            </a:r>
          </a:p>
          <a:p>
            <a:pPr lvl="2"/>
            <a:r>
              <a:rPr lang="pt-BR" dirty="0" smtClean="0"/>
              <a:t>Busca pelos metais </a:t>
            </a:r>
          </a:p>
          <a:p>
            <a:pPr lvl="2"/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Ocupação: um 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30725"/>
          </a:xfrm>
        </p:spPr>
        <p:txBody>
          <a:bodyPr/>
          <a:lstStyle/>
          <a:p>
            <a:r>
              <a:rPr lang="pt-BR" dirty="0" smtClean="0"/>
              <a:t>Só vigiar não basta, necessário criar núcleos populacionais :</a:t>
            </a:r>
          </a:p>
          <a:p>
            <a:pPr lvl="1"/>
            <a:r>
              <a:rPr lang="pt-BR" dirty="0" smtClean="0"/>
              <a:t>Sistema de Capitanias Hereditárias entregues a particulares </a:t>
            </a:r>
          </a:p>
          <a:p>
            <a:pPr lvl="2"/>
            <a:r>
              <a:rPr lang="pt-BR" dirty="0" smtClean="0"/>
              <a:t>Proposta inicialmente feita por C. Jacques e João de Melo </a:t>
            </a:r>
            <a:r>
              <a:rPr lang="pt-BR" dirty="0" err="1" smtClean="0"/>
              <a:t>Camara</a:t>
            </a:r>
            <a:r>
              <a:rPr lang="pt-BR" dirty="0" smtClean="0"/>
              <a:t> e recusada por Rei </a:t>
            </a:r>
          </a:p>
          <a:p>
            <a:pPr lvl="2"/>
            <a:r>
              <a:rPr lang="pt-BR" dirty="0" smtClean="0"/>
              <a:t>Rei – manter exclusividade régia</a:t>
            </a:r>
          </a:p>
          <a:p>
            <a:pPr lvl="3"/>
            <a:r>
              <a:rPr lang="pt-BR" dirty="0" smtClean="0"/>
              <a:t>Acredita haver metais</a:t>
            </a:r>
          </a:p>
          <a:p>
            <a:pPr lvl="2"/>
            <a:r>
              <a:rPr lang="pt-BR" dirty="0" smtClean="0"/>
              <a:t>Grande expedição de Martin Afonso de Souza, </a:t>
            </a:r>
          </a:p>
          <a:p>
            <a:pPr lvl="3"/>
            <a:r>
              <a:rPr lang="pt-BR" dirty="0" smtClean="0"/>
              <a:t>ainda reconhecimento, mas patrulhamento e </a:t>
            </a:r>
            <a:r>
              <a:rPr lang="pt-BR" dirty="0" err="1" smtClean="0"/>
              <a:t>tb</a:t>
            </a:r>
            <a:r>
              <a:rPr lang="pt-BR" dirty="0" smtClean="0"/>
              <a:t> estabelecimento de assentamentos locais </a:t>
            </a:r>
          </a:p>
          <a:p>
            <a:pPr lvl="3"/>
            <a:r>
              <a:rPr lang="pt-BR" dirty="0" smtClean="0"/>
              <a:t>Primeira sesmarias e traz primeiros produtos para testar adaptação </a:t>
            </a:r>
          </a:p>
          <a:p>
            <a:pPr lvl="3"/>
            <a:r>
              <a:rPr lang="pt-BR" dirty="0" smtClean="0"/>
              <a:t>busca de metais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Capitanias hereditárias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Mudança de estratégia: descentralização das atividades </a:t>
            </a:r>
          </a:p>
          <a:p>
            <a:pPr lvl="1"/>
            <a:r>
              <a:rPr lang="pt-BR" dirty="0" smtClean="0"/>
              <a:t>Problemas financeiros do reino frente às perspectivas de incursões mais poderosas </a:t>
            </a:r>
          </a:p>
          <a:p>
            <a:pPr lvl="1"/>
            <a:r>
              <a:rPr lang="pt-BR" dirty="0" smtClean="0"/>
              <a:t>Dificuldade no estabelecimento da ocupação com base no exclusivismo régio</a:t>
            </a:r>
          </a:p>
          <a:p>
            <a:r>
              <a:rPr lang="pt-BR" dirty="0" smtClean="0"/>
              <a:t>Capitanias </a:t>
            </a:r>
          </a:p>
          <a:p>
            <a:pPr lvl="1"/>
            <a:r>
              <a:rPr lang="pt-BR" dirty="0" smtClean="0"/>
              <a:t>obrigatoriedade do particular em assumir a totalidade do financiamento da empresa colonizadora </a:t>
            </a:r>
          </a:p>
          <a:p>
            <a:pPr lvl="1"/>
            <a:r>
              <a:rPr lang="pt-BR" dirty="0" smtClean="0"/>
              <a:t>Experiência anterior nas Ilhas, mas atribuições mais amplas</a:t>
            </a:r>
          </a:p>
          <a:p>
            <a:pPr lvl="2"/>
            <a:r>
              <a:rPr lang="pt-BR" dirty="0" smtClean="0"/>
              <a:t>Hereditárias, inalienáveis e indivisíveis (recebem uma pensão)</a:t>
            </a:r>
          </a:p>
          <a:p>
            <a:pPr lvl="2"/>
            <a:r>
              <a:rPr lang="pt-BR" dirty="0" smtClean="0"/>
              <a:t>Nomeação dos principais cargos e possibilidade de veto dos juízes ordinários (</a:t>
            </a:r>
            <a:r>
              <a:rPr lang="pt-BR" dirty="0" err="1" smtClean="0"/>
              <a:t>exc</a:t>
            </a:r>
            <a:r>
              <a:rPr lang="pt-BR" dirty="0" smtClean="0"/>
              <a:t>. Fazenda pública)</a:t>
            </a:r>
          </a:p>
          <a:p>
            <a:pPr lvl="3"/>
            <a:r>
              <a:rPr lang="pt-BR" dirty="0" smtClean="0"/>
              <a:t>Possibilidade de criar povoados e conselhos </a:t>
            </a:r>
          </a:p>
          <a:p>
            <a:pPr lvl="2"/>
            <a:r>
              <a:rPr lang="pt-BR" dirty="0" smtClean="0"/>
              <a:t>Obrigação organizar (financiar) a defesa e ocupação</a:t>
            </a:r>
          </a:p>
          <a:p>
            <a:pPr lvl="3"/>
            <a:r>
              <a:rPr lang="pt-BR" dirty="0" smtClean="0"/>
              <a:t>Concede sesmarias (obrigação de ocupação)</a:t>
            </a:r>
          </a:p>
          <a:p>
            <a:pPr lvl="3"/>
            <a:r>
              <a:rPr lang="pt-BR" dirty="0" smtClean="0"/>
              <a:t>Rei divide com donatário: com pau </a:t>
            </a:r>
            <a:r>
              <a:rPr lang="pt-BR" dirty="0" err="1" smtClean="0"/>
              <a:t>brasil</a:t>
            </a:r>
            <a:r>
              <a:rPr lang="pt-BR" dirty="0" smtClean="0"/>
              <a:t> e parte dos impostos (pescado e importação - dividido), concede o resto </a:t>
            </a:r>
          </a:p>
          <a:p>
            <a:pPr lvl="2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382"/>
            <a:ext cx="7344816" cy="683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Problemas com as Capitanias e a instituição do Governo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Funcionamento assimétrico </a:t>
            </a:r>
          </a:p>
          <a:p>
            <a:pPr lvl="1"/>
            <a:r>
              <a:rPr lang="pt-BR" dirty="0" smtClean="0"/>
              <a:t>Alguns não tomam posse (Ceara, Rio de janeiro e Santana)</a:t>
            </a:r>
          </a:p>
          <a:p>
            <a:pPr lvl="1"/>
            <a:r>
              <a:rPr lang="pt-BR" dirty="0" smtClean="0"/>
              <a:t>Norte – não dá certo</a:t>
            </a:r>
          </a:p>
          <a:p>
            <a:pPr lvl="1"/>
            <a:r>
              <a:rPr lang="pt-BR" dirty="0" smtClean="0"/>
              <a:t>Bahia e São Tomé – problemas com Índios </a:t>
            </a:r>
          </a:p>
          <a:p>
            <a:pPr lvl="1"/>
            <a:r>
              <a:rPr lang="pt-BR" dirty="0" smtClean="0"/>
              <a:t>Ilhéus, Porto Seguro, Espírito Santo e santo Amaro – algum progresso</a:t>
            </a:r>
          </a:p>
          <a:p>
            <a:pPr lvl="1"/>
            <a:r>
              <a:rPr lang="pt-BR" dirty="0" smtClean="0"/>
              <a:t>São Vicente – vai bem, mas problema com controle do sul do país </a:t>
            </a:r>
          </a:p>
          <a:p>
            <a:pPr lvl="1"/>
            <a:r>
              <a:rPr lang="pt-BR" dirty="0" smtClean="0"/>
              <a:t>Pernambuco também avanços </a:t>
            </a:r>
          </a:p>
          <a:p>
            <a:r>
              <a:rPr lang="pt-BR" dirty="0" smtClean="0"/>
              <a:t>Problema – furos no sistema de defesa (ausência de coordenação)</a:t>
            </a:r>
          </a:p>
          <a:p>
            <a:pPr lvl="1"/>
            <a:r>
              <a:rPr lang="pt-BR" dirty="0" smtClean="0"/>
              <a:t>Tb financiamento insuficiente</a:t>
            </a:r>
          </a:p>
          <a:p>
            <a:pPr lvl="1"/>
            <a:r>
              <a:rPr lang="pt-BR" dirty="0" smtClean="0"/>
              <a:t>Desigualdade no tratamento </a:t>
            </a:r>
          </a:p>
          <a:p>
            <a:r>
              <a:rPr lang="pt-BR" dirty="0" smtClean="0"/>
              <a:t>Introdução de um sistema misto </a:t>
            </a:r>
          </a:p>
          <a:p>
            <a:pPr lvl="1"/>
            <a:r>
              <a:rPr lang="pt-BR" dirty="0" smtClean="0"/>
              <a:t>1548 Governo Geral com </a:t>
            </a:r>
            <a:r>
              <a:rPr lang="pt-BR" dirty="0" err="1" smtClean="0"/>
              <a:t>sobrevivencia</a:t>
            </a:r>
            <a:r>
              <a:rPr lang="pt-BR" dirty="0" smtClean="0"/>
              <a:t> de capitanias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5" name="Picture 5" descr="800px-Descobrimentos_e_explora%C3%A7%C3%B5es_portuguesesV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76250"/>
            <a:ext cx="8713788" cy="5438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Expansão – primeiros tempos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37321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Século XIII: Cresce comércio português especialmente com Norte da Europa (GB, Flandres) </a:t>
            </a:r>
          </a:p>
          <a:p>
            <a:pPr lvl="3"/>
            <a:r>
              <a:rPr lang="pt-BR" dirty="0" smtClean="0"/>
              <a:t>Vinho, sal, frutas, azeite de Portugal</a:t>
            </a:r>
          </a:p>
          <a:p>
            <a:pPr lvl="2"/>
            <a:r>
              <a:rPr lang="pt-BR" dirty="0" smtClean="0"/>
              <a:t>Estabelecimento de companhias, estratégias de financiamento; primeiros seguros marítimos</a:t>
            </a:r>
          </a:p>
          <a:p>
            <a:r>
              <a:rPr lang="pt-BR" dirty="0" smtClean="0"/>
              <a:t>Século XIV: Comércio intermediário ganha a frente </a:t>
            </a:r>
          </a:p>
          <a:p>
            <a:pPr lvl="2"/>
            <a:r>
              <a:rPr lang="pt-BR" dirty="0" smtClean="0"/>
              <a:t>problemas produtivos em Portugal, interesse em comércio com o atlântico de parte dos italianos – associação com genoveses</a:t>
            </a:r>
          </a:p>
          <a:p>
            <a:pPr lvl="1"/>
            <a:r>
              <a:rPr lang="pt-BR" dirty="0" smtClean="0"/>
              <a:t>Ampliação das técnicas de navegação, comércio e seguros</a:t>
            </a:r>
          </a:p>
          <a:p>
            <a:pPr lvl="2"/>
            <a:r>
              <a:rPr lang="pt-PT" dirty="0" smtClean="0"/>
              <a:t>D. Afonso IV concedeu o financiamento para uma frota comercial e primeiras explorações marítimas apoiadas por genoveses</a:t>
            </a:r>
          </a:p>
          <a:p>
            <a:pPr lvl="3"/>
            <a:r>
              <a:rPr lang="pt-PT" dirty="0" smtClean="0"/>
              <a:t>1341 as ilhas Canárias, já conhecidas, foram oficialmente descobertas por Portugal, mas em 1344 Castela disputou-as. Prevaleceu a vontade espanhola sobre estas ilhas</a:t>
            </a:r>
            <a:endParaRPr lang="pt-BR" dirty="0" smtClean="0"/>
          </a:p>
          <a:p>
            <a:pPr lvl="2"/>
            <a:r>
              <a:rPr lang="pt-PT" dirty="0" smtClean="0"/>
              <a:t>1353 tratado comercial com a Inglaterra: pescadores portugueses podem pescar nas costas inglesas, abre caminho para Tratado de Windsor  (1386). </a:t>
            </a:r>
          </a:p>
          <a:p>
            <a:pPr lvl="2"/>
            <a:r>
              <a:rPr lang="pt-PT" dirty="0" smtClean="0"/>
              <a:t>1370 é criada a </a:t>
            </a:r>
            <a:r>
              <a:rPr lang="pt-PT" i="1" dirty="0" smtClean="0"/>
              <a:t>Bolsa de Seguros Marítimos</a:t>
            </a:r>
            <a:r>
              <a:rPr lang="pt-PT" dirty="0" smtClean="0"/>
              <a:t> </a:t>
            </a:r>
          </a:p>
          <a:p>
            <a:pPr lvl="2"/>
            <a:r>
              <a:rPr lang="pt-PT" dirty="0" smtClean="0"/>
              <a:t>1387 acordos com Brugges</a:t>
            </a:r>
          </a:p>
          <a:p>
            <a:pPr lvl="2"/>
            <a:r>
              <a:rPr lang="pt-PT" dirty="0" smtClean="0"/>
              <a:t>1395 regulação sobre mercadores estrangeiros.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início das descobertas e as formas de colonização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30725"/>
          </a:xfrm>
        </p:spPr>
        <p:txBody>
          <a:bodyPr/>
          <a:lstStyle/>
          <a:p>
            <a:r>
              <a:rPr lang="pt-BR" dirty="0" smtClean="0"/>
              <a:t>1415 – tomada de Ceuta: marco inicial das conquistas portuguesas (descobrimentos)</a:t>
            </a:r>
          </a:p>
          <a:p>
            <a:pPr lvl="1"/>
            <a:r>
              <a:rPr lang="pt-BR" dirty="0" smtClean="0"/>
              <a:t>Ponto estratégico no Mediterrâneo - feitoria</a:t>
            </a:r>
          </a:p>
          <a:p>
            <a:pPr lvl="1"/>
            <a:r>
              <a:rPr lang="pt-BR" dirty="0" smtClean="0"/>
              <a:t>Chegada de rotas</a:t>
            </a:r>
          </a:p>
          <a:p>
            <a:pPr lvl="1"/>
            <a:r>
              <a:rPr lang="pt-BR" dirty="0" smtClean="0"/>
              <a:t>Centro de produção importante </a:t>
            </a:r>
          </a:p>
          <a:p>
            <a:pPr lvl="2"/>
            <a:r>
              <a:rPr lang="pt-BR" dirty="0" smtClean="0"/>
              <a:t>domínio regional tentado – problemas </a:t>
            </a:r>
          </a:p>
          <a:p>
            <a:r>
              <a:rPr lang="pt-BR" dirty="0" smtClean="0"/>
              <a:t>1419-1427: Ilhas do Atlântico </a:t>
            </a:r>
          </a:p>
          <a:p>
            <a:pPr lvl="1"/>
            <a:r>
              <a:rPr lang="pt-BR" dirty="0" smtClean="0"/>
              <a:t>Madeira e Açores – ocupação (col. Exploração, enraizamento)</a:t>
            </a:r>
          </a:p>
          <a:p>
            <a:pPr lvl="2"/>
            <a:r>
              <a:rPr lang="pt-BR" dirty="0" smtClean="0"/>
              <a:t>Cabo Verde só 1456</a:t>
            </a:r>
          </a:p>
          <a:p>
            <a:pPr lvl="2"/>
            <a:r>
              <a:rPr lang="pt-BR" dirty="0" smtClean="0"/>
              <a:t>São Tomé e </a:t>
            </a:r>
            <a:r>
              <a:rPr lang="pt-BR" dirty="0" err="1" smtClean="0"/>
              <a:t>Principe</a:t>
            </a:r>
            <a:r>
              <a:rPr lang="pt-BR" dirty="0" smtClean="0"/>
              <a:t> - 1471</a:t>
            </a:r>
          </a:p>
          <a:p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Ao Longo da África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537321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1434 – Cabo </a:t>
            </a:r>
            <a:r>
              <a:rPr lang="pt-BR" dirty="0" err="1" smtClean="0"/>
              <a:t>Bojador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Simbólico: o que haveria depois do </a:t>
            </a:r>
            <a:r>
              <a:rPr lang="pt-BR" dirty="0" err="1" smtClean="0"/>
              <a:t>Bojador</a:t>
            </a:r>
            <a:r>
              <a:rPr lang="pt-BR" dirty="0" smtClean="0"/>
              <a:t> ? </a:t>
            </a:r>
          </a:p>
          <a:p>
            <a:r>
              <a:rPr lang="pt-BR" dirty="0" smtClean="0"/>
              <a:t>Descida por Costa da Guiné </a:t>
            </a:r>
          </a:p>
          <a:p>
            <a:pPr lvl="1"/>
            <a:r>
              <a:rPr lang="pt-BR" dirty="0" smtClean="0"/>
              <a:t>Busca das rotas do ouro, escravos, pimenta  etc.</a:t>
            </a:r>
          </a:p>
          <a:p>
            <a:pPr lvl="1"/>
            <a:r>
              <a:rPr lang="pt-BR" dirty="0" smtClean="0"/>
              <a:t>Concessão à Fernão Gomes do exclusivismo de comércio abaixo do </a:t>
            </a:r>
            <a:r>
              <a:rPr lang="pt-BR" dirty="0" err="1" smtClean="0"/>
              <a:t>Bojador</a:t>
            </a:r>
            <a:endParaRPr lang="pt-BR" dirty="0" smtClean="0"/>
          </a:p>
          <a:p>
            <a:pPr lvl="2"/>
            <a:r>
              <a:rPr lang="pt-BR" dirty="0" smtClean="0"/>
              <a:t>Exceções, pagamentos e obrigatoriedade de exploração</a:t>
            </a:r>
          </a:p>
          <a:p>
            <a:pPr lvl="1"/>
            <a:r>
              <a:rPr lang="pt-BR" dirty="0" smtClean="0"/>
              <a:t>1479 – Tratado de </a:t>
            </a:r>
            <a:r>
              <a:rPr lang="pt-BR" dirty="0" err="1" smtClean="0"/>
              <a:t>Alcáçovas</a:t>
            </a:r>
            <a:r>
              <a:rPr lang="pt-BR" dirty="0" smtClean="0"/>
              <a:t> </a:t>
            </a:r>
          </a:p>
          <a:p>
            <a:pPr lvl="2"/>
            <a:r>
              <a:rPr lang="pt-BR" dirty="0" smtClean="0"/>
              <a:t>horizontal: tudo abaixo do </a:t>
            </a:r>
            <a:r>
              <a:rPr lang="pt-BR" dirty="0" err="1" smtClean="0"/>
              <a:t>Bojador</a:t>
            </a:r>
            <a:r>
              <a:rPr lang="pt-BR" dirty="0" smtClean="0"/>
              <a:t> – incluído o desconhecido - e ilhas (exceto Canárias e área correspondente na África)</a:t>
            </a:r>
          </a:p>
          <a:p>
            <a:pPr lvl="1"/>
            <a:r>
              <a:rPr lang="pt-BR" dirty="0" smtClean="0"/>
              <a:t>Feitorias – </a:t>
            </a:r>
            <a:r>
              <a:rPr lang="pt-BR" i="1" dirty="0" smtClean="0"/>
              <a:t>Fortaleza de São Jorge da Mina (1482)</a:t>
            </a:r>
          </a:p>
          <a:p>
            <a:pPr lvl="1"/>
            <a:r>
              <a:rPr lang="pt-BR" dirty="0" smtClean="0"/>
              <a:t>Momento em que existem dificuldades no Mediterrâneo </a:t>
            </a:r>
          </a:p>
          <a:p>
            <a:r>
              <a:rPr lang="pt-BR" dirty="0" smtClean="0"/>
              <a:t>Ligação com Indico</a:t>
            </a:r>
          </a:p>
          <a:p>
            <a:pPr lvl="2"/>
            <a:r>
              <a:rPr lang="pt-BR" dirty="0" smtClean="0"/>
              <a:t>1454 – tomada de Constantinopla</a:t>
            </a:r>
          </a:p>
          <a:p>
            <a:pPr lvl="1"/>
            <a:r>
              <a:rPr lang="pt-BR" dirty="0" smtClean="0"/>
              <a:t>1487: Bartolomeu Dias e o Cabo da Boa Esperança</a:t>
            </a:r>
          </a:p>
          <a:p>
            <a:pPr lvl="2"/>
            <a:r>
              <a:rPr lang="pt-BR" dirty="0" smtClean="0"/>
              <a:t>Fim do sonho de Colombo em terra portuguesas</a:t>
            </a:r>
          </a:p>
          <a:p>
            <a:pPr lvl="1"/>
            <a:r>
              <a:rPr lang="pt-BR" dirty="0" smtClean="0"/>
              <a:t>Mapeamento dos Ventos e correntes</a:t>
            </a:r>
          </a:p>
          <a:p>
            <a:pPr lvl="1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disputa pela Ásia: Espanha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530120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Entra na disputa ultramarina com mais força </a:t>
            </a:r>
          </a:p>
          <a:p>
            <a:pPr lvl="1"/>
            <a:r>
              <a:rPr lang="pt-BR" dirty="0" smtClean="0"/>
              <a:t>reconquista de Granada (1492) e unificação (Castela e Leão, acordo com </a:t>
            </a:r>
            <a:r>
              <a:rPr lang="pt-BR" dirty="0" err="1" smtClean="0"/>
              <a:t>Navarra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Caminho para as Índias/China, fechado pelo Atlântico Sul (tratado de </a:t>
            </a:r>
            <a:r>
              <a:rPr lang="pt-BR" dirty="0" err="1" smtClean="0"/>
              <a:t>Alcáçovas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Cai no colo de Colombo – Atlântico </a:t>
            </a:r>
          </a:p>
          <a:p>
            <a:pPr lvl="2"/>
            <a:r>
              <a:rPr lang="pt-BR" dirty="0" smtClean="0"/>
              <a:t>América ainda em 1492</a:t>
            </a:r>
          </a:p>
          <a:p>
            <a:r>
              <a:rPr lang="pt-BR" dirty="0" smtClean="0"/>
              <a:t>Problema diplomático com tratado anterior</a:t>
            </a:r>
          </a:p>
          <a:p>
            <a:pPr lvl="1"/>
            <a:r>
              <a:rPr lang="pt-BR" dirty="0" err="1" smtClean="0"/>
              <a:t>Alcáçovas</a:t>
            </a:r>
            <a:r>
              <a:rPr lang="pt-BR" dirty="0" smtClean="0"/>
              <a:t> – estendido ilhas da América Central seria portuguesas</a:t>
            </a:r>
          </a:p>
          <a:p>
            <a:pPr lvl="1"/>
            <a:r>
              <a:rPr lang="pt-BR" i="1" dirty="0" smtClean="0"/>
              <a:t>Bula </a:t>
            </a:r>
            <a:r>
              <a:rPr lang="pt-BR" i="1" dirty="0" err="1" smtClean="0"/>
              <a:t>Intercoetera</a:t>
            </a:r>
            <a:r>
              <a:rPr lang="pt-BR" i="1" dirty="0" smtClean="0"/>
              <a:t> </a:t>
            </a:r>
            <a:r>
              <a:rPr lang="pt-BR" sz="2000" i="1" dirty="0" smtClean="0"/>
              <a:t>(Alexandre VI – </a:t>
            </a:r>
            <a:r>
              <a:rPr lang="pt-BR" sz="2000" i="1" dirty="0" err="1" smtClean="0"/>
              <a:t>Bórgia</a:t>
            </a:r>
            <a:r>
              <a:rPr lang="pt-BR" sz="2000" i="1" dirty="0" smtClean="0"/>
              <a:t>) - </a:t>
            </a:r>
            <a:r>
              <a:rPr lang="pt-BR" i="1" dirty="0" smtClean="0"/>
              <a:t>Corte vertical</a:t>
            </a:r>
          </a:p>
          <a:p>
            <a:pPr lvl="1"/>
            <a:r>
              <a:rPr lang="pt-BR" i="1" dirty="0" smtClean="0"/>
              <a:t>Bula </a:t>
            </a:r>
            <a:r>
              <a:rPr lang="pt-BR" i="1" dirty="0" err="1" smtClean="0"/>
              <a:t>Dudum</a:t>
            </a:r>
            <a:r>
              <a:rPr lang="pt-BR" i="1" dirty="0" smtClean="0"/>
              <a:t> </a:t>
            </a:r>
            <a:r>
              <a:rPr lang="pt-BR" i="1" dirty="0" err="1" smtClean="0"/>
              <a:t>Siquidem</a:t>
            </a:r>
            <a:r>
              <a:rPr lang="pt-BR" i="1" dirty="0" smtClean="0"/>
              <a:t> - </a:t>
            </a:r>
            <a:r>
              <a:rPr lang="pt-BR" sz="2200" i="1" dirty="0" smtClean="0"/>
              <a:t>principio da prioridade do descobrimento</a:t>
            </a:r>
            <a:endParaRPr lang="pt-BR" i="1" dirty="0" smtClean="0"/>
          </a:p>
          <a:p>
            <a:pPr lvl="2"/>
            <a:r>
              <a:rPr lang="pt-BR" i="1" dirty="0" smtClean="0"/>
              <a:t>Permite a Espanha a conquista e domínio de terras não apenas a poente mas também a meio dia (sul)</a:t>
            </a:r>
          </a:p>
          <a:p>
            <a:pPr lvl="2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5" name="Picture 5" descr="800px-Descobrimentos_e_explora%C3%A7%C3%B5es_portuguesesV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76250"/>
            <a:ext cx="8713788" cy="5438775"/>
          </a:xfrm>
          <a:prstGeom prst="rect">
            <a:avLst/>
          </a:prstGeom>
          <a:noFill/>
        </p:spPr>
      </p:pic>
      <p:cxnSp>
        <p:nvCxnSpPr>
          <p:cNvPr id="4" name="Conector reto 3"/>
          <p:cNvCxnSpPr/>
          <p:nvPr/>
        </p:nvCxnSpPr>
        <p:spPr>
          <a:xfrm>
            <a:off x="611560" y="2564904"/>
            <a:ext cx="7848872" cy="720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2987824" y="548680"/>
            <a:ext cx="0" cy="554461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50289E-6 L -0.04722 0.005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disputa pela Ásia: Portugal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28800"/>
            <a:ext cx="8686800" cy="522920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Aceita verticalização </a:t>
            </a:r>
          </a:p>
          <a:p>
            <a:pPr lvl="1"/>
            <a:r>
              <a:rPr lang="pt-BR" dirty="0" smtClean="0"/>
              <a:t>Mas procura jogar o mais distante possível da África</a:t>
            </a:r>
          </a:p>
          <a:p>
            <a:r>
              <a:rPr lang="pt-BR" i="1" dirty="0" smtClean="0"/>
              <a:t>Tratado de Tordesilhas (1494)</a:t>
            </a:r>
          </a:p>
          <a:p>
            <a:pPr lvl="1"/>
            <a:r>
              <a:rPr lang="pt-BR" i="1" dirty="0" smtClean="0"/>
              <a:t>Mapeamento de ventos e correntes</a:t>
            </a:r>
          </a:p>
          <a:p>
            <a:pPr lvl="2"/>
            <a:r>
              <a:rPr lang="pt-BR" i="1" dirty="0" smtClean="0"/>
              <a:t>Atlântico sul: viagem para Índias não pela costa da África</a:t>
            </a:r>
          </a:p>
          <a:p>
            <a:pPr lvl="3"/>
            <a:r>
              <a:rPr lang="pt-BR" sz="1600" i="1" dirty="0" smtClean="0"/>
              <a:t>Espaço tão grande assim ?</a:t>
            </a:r>
          </a:p>
          <a:p>
            <a:pPr lvl="2"/>
            <a:r>
              <a:rPr lang="pt-BR" dirty="0" smtClean="0"/>
              <a:t> possibilidade de terras à poente (indícios ?)</a:t>
            </a:r>
          </a:p>
          <a:p>
            <a:pPr lvl="3"/>
            <a:r>
              <a:rPr lang="pt-BR" dirty="0" smtClean="0"/>
              <a:t>Índias, ocupação ou estratégia para domínio do Atlântico Sul </a:t>
            </a:r>
          </a:p>
          <a:p>
            <a:r>
              <a:rPr lang="pt-BR" dirty="0" smtClean="0"/>
              <a:t>Vasco da Gama (1497): </a:t>
            </a:r>
            <a:r>
              <a:rPr lang="pt-BR" dirty="0" err="1" smtClean="0"/>
              <a:t>Calicute</a:t>
            </a:r>
            <a:r>
              <a:rPr lang="pt-BR" dirty="0" smtClean="0"/>
              <a:t> em 1498 </a:t>
            </a:r>
          </a:p>
          <a:p>
            <a:pPr lvl="1"/>
            <a:r>
              <a:rPr lang="pt-BR" dirty="0" smtClean="0"/>
              <a:t>1498 também 3ª expedição de Colombo (</a:t>
            </a:r>
            <a:r>
              <a:rPr lang="pt-BR" dirty="0" err="1" smtClean="0"/>
              <a:t>Orinoco</a:t>
            </a:r>
            <a:r>
              <a:rPr lang="pt-BR" dirty="0" smtClean="0"/>
              <a:t>) e João </a:t>
            </a:r>
            <a:r>
              <a:rPr lang="pt-BR" dirty="0" err="1" smtClean="0"/>
              <a:t>Caboto</a:t>
            </a:r>
            <a:r>
              <a:rPr lang="pt-BR" dirty="0" smtClean="0"/>
              <a:t> – América setentrional</a:t>
            </a:r>
          </a:p>
          <a:p>
            <a:pPr lvl="2"/>
            <a:r>
              <a:rPr lang="pt-BR" dirty="0" smtClean="0"/>
              <a:t>“historias” portuguesas no Atlântico Norte: Groelândia, Canadá</a:t>
            </a:r>
          </a:p>
          <a:p>
            <a:pPr lvl="1"/>
            <a:r>
              <a:rPr lang="pt-BR" dirty="0" smtClean="0"/>
              <a:t>1498 – Duarte Pacheco no Brasil (Maranhão, Para, Amazônia)</a:t>
            </a:r>
          </a:p>
          <a:p>
            <a:pPr lvl="2"/>
            <a:r>
              <a:rPr lang="pt-BR" dirty="0" smtClean="0"/>
              <a:t>Controvérsia em torno do Esmeraldo</a:t>
            </a:r>
          </a:p>
          <a:p>
            <a:pPr lvl="2"/>
            <a:r>
              <a:rPr lang="pt-BR" dirty="0" smtClean="0"/>
              <a:t>Prioridade  não é obter território, mapear território e defender Atlântico Sul</a:t>
            </a:r>
          </a:p>
          <a:p>
            <a:pPr lvl="3"/>
            <a:r>
              <a:rPr lang="pt-BR" dirty="0" smtClean="0"/>
              <a:t>Impedir que outros ocupem e talvez estabelecer base de apoio</a:t>
            </a:r>
          </a:p>
          <a:p>
            <a:r>
              <a:rPr lang="pt-BR" dirty="0" smtClean="0"/>
              <a:t>Cresce a certeza que América não é Índia, China etc. </a:t>
            </a:r>
          </a:p>
          <a:p>
            <a:pPr lvl="3"/>
            <a:endParaRPr lang="pt-BR" dirty="0" smtClean="0"/>
          </a:p>
          <a:p>
            <a:pPr lvl="2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Cabral e 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06916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1499 – comunicado de que chegou a </a:t>
            </a:r>
            <a:r>
              <a:rPr lang="pt-BR" dirty="0" err="1" smtClean="0"/>
              <a:t>Calicute</a:t>
            </a:r>
            <a:endParaRPr lang="pt-BR" dirty="0" smtClean="0"/>
          </a:p>
          <a:p>
            <a:pPr lvl="1"/>
            <a:r>
              <a:rPr lang="pt-BR" dirty="0" smtClean="0"/>
              <a:t>Problemas: dificuldades políticas e religiosas </a:t>
            </a:r>
          </a:p>
          <a:p>
            <a:r>
              <a:rPr lang="pt-BR" dirty="0" smtClean="0"/>
              <a:t>Portugal nova esquadra: Cabral</a:t>
            </a:r>
          </a:p>
          <a:p>
            <a:pPr lvl="1"/>
            <a:r>
              <a:rPr lang="pt-BR" dirty="0" smtClean="0"/>
              <a:t>Maior esquadra já montada </a:t>
            </a:r>
          </a:p>
          <a:p>
            <a:pPr lvl="1"/>
            <a:r>
              <a:rPr lang="pt-BR" dirty="0" smtClean="0"/>
              <a:t>Brasil é descoberto oficialmente</a:t>
            </a:r>
          </a:p>
          <a:p>
            <a:pPr lvl="2"/>
            <a:r>
              <a:rPr lang="pt-BR" dirty="0" smtClean="0"/>
              <a:t>Casualidade x intencionalidade</a:t>
            </a:r>
          </a:p>
          <a:p>
            <a:pPr lvl="3"/>
            <a:r>
              <a:rPr lang="pt-BR" dirty="0" smtClean="0"/>
              <a:t>Tese: Casualidade intencional</a:t>
            </a:r>
          </a:p>
          <a:p>
            <a:pPr lvl="4"/>
            <a:r>
              <a:rPr lang="pt-BR" dirty="0" smtClean="0"/>
              <a:t>Não interesse inicial em dizer que procura terras e quando achasse interesse em dizer que foi por acaso</a:t>
            </a:r>
          </a:p>
          <a:p>
            <a:pPr lvl="5"/>
            <a:r>
              <a:rPr lang="pt-BR" dirty="0" smtClean="0"/>
              <a:t>Não abrir nova frente de batalha (Ásia já conquistada)</a:t>
            </a:r>
          </a:p>
          <a:p>
            <a:pPr lvl="5"/>
            <a:r>
              <a:rPr lang="pt-BR" dirty="0" smtClean="0"/>
              <a:t>Sumiço das informações sobre procura</a:t>
            </a:r>
          </a:p>
          <a:p>
            <a:pPr lvl="2"/>
            <a:r>
              <a:rPr lang="pt-BR" dirty="0" smtClean="0"/>
              <a:t>Interesse inicial: base de apoio para expedições no Atlântico Sul rumo à Ásia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ível">
  <a:themeElements>
    <a:clrScheme name="Ní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Ní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í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Nível</Template>
  <TotalTime>1708</TotalTime>
  <Words>1348</Words>
  <Application>Microsoft Office PowerPoint</Application>
  <PresentationFormat>Apresentação na tela (4:3)</PresentationFormat>
  <Paragraphs>168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Nível</vt:lpstr>
      <vt:lpstr>A Expansão ultramarina e a colonização inicial do Brasil</vt:lpstr>
      <vt:lpstr>Apresentação do PowerPoint</vt:lpstr>
      <vt:lpstr>Expansão – primeiros tempos</vt:lpstr>
      <vt:lpstr>O início das descobertas e as formas de colonização</vt:lpstr>
      <vt:lpstr>Ao Longo da África</vt:lpstr>
      <vt:lpstr>A disputa pela Ásia: Espanha</vt:lpstr>
      <vt:lpstr>Apresentação do PowerPoint</vt:lpstr>
      <vt:lpstr>A disputa pela Ásia: Portugal </vt:lpstr>
      <vt:lpstr>Cabral e o Brasil</vt:lpstr>
      <vt:lpstr>As primeiras expedições – reconhecimento do território</vt:lpstr>
      <vt:lpstr>Concessões, Capitanias e Feitorias</vt:lpstr>
      <vt:lpstr>O Pau Brasil, a descoberta de metais e a disputa pelo Brasil </vt:lpstr>
      <vt:lpstr>Ocupação: um problema</vt:lpstr>
      <vt:lpstr>As Capitanias hereditárias </vt:lpstr>
      <vt:lpstr>Apresentação do PowerPoint</vt:lpstr>
      <vt:lpstr>Problemas com as Capitanias e a instituição do Governo geral</vt:lpstr>
    </vt:vector>
  </TitlesOfParts>
  <Company>FEA-RP/USP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Breve apresentação da historiografia sobre o período colonial</dc:title>
  <dc:creator>agremaud</dc:creator>
  <cp:lastModifiedBy>Matheus</cp:lastModifiedBy>
  <cp:revision>92</cp:revision>
  <dcterms:created xsi:type="dcterms:W3CDTF">2012-02-29T20:48:52Z</dcterms:created>
  <dcterms:modified xsi:type="dcterms:W3CDTF">2013-09-15T18:53:25Z</dcterms:modified>
</cp:coreProperties>
</file>