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375" r:id="rId3"/>
    <p:sldId id="272" r:id="rId4"/>
    <p:sldId id="257" r:id="rId5"/>
    <p:sldId id="263" r:id="rId6"/>
    <p:sldId id="287" r:id="rId7"/>
    <p:sldId id="258" r:id="rId8"/>
    <p:sldId id="292" r:id="rId9"/>
    <p:sldId id="293" r:id="rId10"/>
    <p:sldId id="298" r:id="rId11"/>
    <p:sldId id="299" r:id="rId12"/>
    <p:sldId id="300" r:id="rId13"/>
    <p:sldId id="276" r:id="rId14"/>
    <p:sldId id="259" r:id="rId15"/>
    <p:sldId id="262" r:id="rId16"/>
    <p:sldId id="261" r:id="rId17"/>
    <p:sldId id="266" r:id="rId18"/>
    <p:sldId id="283" r:id="rId19"/>
    <p:sldId id="295" r:id="rId20"/>
    <p:sldId id="281" r:id="rId21"/>
    <p:sldId id="289" r:id="rId22"/>
    <p:sldId id="290" r:id="rId23"/>
    <p:sldId id="291" r:id="rId24"/>
    <p:sldId id="296" r:id="rId25"/>
    <p:sldId id="288" r:id="rId26"/>
    <p:sldId id="270" r:id="rId27"/>
    <p:sldId id="297" r:id="rId28"/>
    <p:sldId id="260" r:id="rId29"/>
    <p:sldId id="376" r:id="rId30"/>
    <p:sldId id="282" r:id="rId31"/>
    <p:sldId id="271" r:id="rId32"/>
    <p:sldId id="303" r:id="rId33"/>
    <p:sldId id="302" r:id="rId34"/>
    <p:sldId id="305" r:id="rId35"/>
    <p:sldId id="304" r:id="rId36"/>
    <p:sldId id="374" r:id="rId37"/>
    <p:sldId id="30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0432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42"/>
    <p:restoredTop sz="94686"/>
  </p:normalViewPr>
  <p:slideViewPr>
    <p:cSldViewPr snapToGrid="0" snapToObjects="1">
      <p:cViewPr varScale="1">
        <p:scale>
          <a:sx n="101" d="100"/>
          <a:sy n="101" d="100"/>
        </p:scale>
        <p:origin x="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70406-0958-A74E-BE59-B609D3B672A8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1E172-183A-7F49-AA64-01B5E649A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981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C920-A34A-5143-8D03-009DF975B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56BC3-71AD-E040-B21C-0E2957E02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C525-CE7A-DA43-8668-1D218CEC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1FD48-9F84-C94F-9A08-C0C50D7C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5F11F-F0BD-614B-9EC7-30A4D319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52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0D6A0-FD6E-6F41-AEBF-47BC12E9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B3641-FAF5-2349-B6DE-611714387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783FC-6FF9-174C-916F-47B70A77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333C-5CE2-9246-9A2C-C1F04ADE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E8C02-3263-FC40-A884-5DC35C2C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68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E96867-13ED-7845-B6E1-212A7E3F7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99254-59BD-0A4C-8853-22715C3F3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120A-FA52-F44E-9B2F-652005A3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A5EB2-27EC-1B4F-A83B-B5522786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6D722-B0A7-FE49-AAEA-5FD91F83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35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3812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57D753-FBE0-5443-B298-0ABA45BA5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BC6438-F5AB-4541-B06A-3A97427DA4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BD7DF-A61A-9E48-9ABC-7E4950C77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A47D-11E8-684F-9063-59382A043AA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5013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B6D6-D5C8-8148-AD0A-37DD3BE7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9A35-3D94-2D40-8657-34C2F28AB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D93A9-B48E-DB48-9075-F6AC806F4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E8B5C-5872-B742-89D5-C0609E48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6662-D582-E645-AAF5-4F7CD0A6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65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3E95-AA6A-6C4A-A870-D2DD1803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AE134-6D57-A444-9C6D-EB4FF2E7A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B7064-7567-D243-B914-38AA14B5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2D087-F016-7048-855F-93AB750A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13CD5-E9FA-0940-84A9-8CF11EEF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26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D710-5323-054F-80A5-07D0863D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BAF8C-F576-1442-A721-B49A7F327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56662-EF7D-2945-B120-CA9D32A3D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7FC33-DEA3-9049-A7A2-089049BF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D4DBC-81D5-4E42-9E13-97D9C045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5EA5D-E135-F740-8480-0928ACB5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49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A15C-787C-9644-8E4A-1DBF0FD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8C7F8-6884-7D49-B25B-114833FF3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A6341-11E1-4B4C-82FE-4021A641B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C0AF8-D539-CD4B-AE52-769E15BF9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F5113-7782-0745-8352-3AE5865FB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348BB-3918-DA4F-B200-AD805F3C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473D07-4090-804E-B328-B83C8F80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3B3FD4-D142-3046-9D24-13872679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23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78C7-7E8B-1B46-9E51-9F3DEEAF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A394E-D86F-4247-BA07-4D8F8772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D1670-FC21-B843-9426-44EFCA98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58953-A98D-3844-AE2C-6583BA0C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39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617B79-DC65-4E4D-9CB9-87F26D2A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57C38-0208-4943-BC50-71BA3FDC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4ED15-775B-2447-AFFE-B7FE15E9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51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6DF5-C0FD-B647-9912-45F61B5A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1C6E6-37C9-734E-ACE5-41B6D4E29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2917B-C4AF-474D-90A0-98534F00F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A86D1-D3D4-EA4C-A327-607E8EA5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BB58B-A01B-3048-B91C-DE661874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98AC0-28CE-8447-9F4D-680F0EA3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10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8DFF-DF3B-824C-832C-BFBB3C0F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EDFC4-AA7E-8F42-8E87-9A78040D0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51BB5-6440-4049-8CB8-A63839E0B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DFD46-28C0-C94B-85F1-C51CBABF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CAE54-8C45-F94D-9A9E-BF353AC4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B8D38-4275-E542-B70E-B9A1BF1F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7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C069C-224C-1B4C-873C-43C5AE4C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EF2C4-0F98-7D44-BA84-0652099FD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5978A-C200-7549-90CE-F93C078BB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2475-45DB-CC42-8604-E17F7C620863}" type="datetimeFigureOut">
              <a:rPr lang="pt-BR" smtClean="0"/>
              <a:t>21/06/2022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226EA-1BFB-BA49-B4F2-0CD835B39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6F146-FFF4-4647-BD30-DD1A7D39B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97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hyperlink" Target="mailto:bevicent@usp.br" TargetMode="External"/><Relationship Id="rId4" Type="http://schemas.openxmlformats.org/officeDocument/2006/relationships/audio" Target="../media/audio1.wav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aturn.roswellpark.org/huberman/BIR572/YeastGeneticsLectureNotes.htm" TargetMode="Externa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bevicent@usp.br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dcw.unimaas.nl/cwsiot/shopwindow/music/Floor%20Manschot%20&amp;%20Michiel%20Stoter/plaatjes/happiness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">
            <a:extLst>
              <a:ext uri="{FF2B5EF4-FFF2-40B4-BE49-F238E27FC236}">
                <a16:creationId xmlns:a16="http://schemas.microsoft.com/office/drawing/2014/main" id="{9734D3DB-0FAC-6246-923B-89DBAAD464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79625" y="2981326"/>
            <a:ext cx="7772400" cy="1470025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pt-BR" altLang="en-US" sz="4000" b="1" dirty="0">
                <a:latin typeface="Century Gothic" panose="020B0502020202020204" pitchFamily="34" charset="0"/>
              </a:rPr>
              <a:t>APLICAÇÕES BIOTECNOLÓGICAS DE LEVEDURAS</a:t>
            </a:r>
          </a:p>
        </p:txBody>
      </p:sp>
      <p:pic>
        <p:nvPicPr>
          <p:cNvPr id="2050" name="Picture 4">
            <a:extLst>
              <a:ext uri="{FF2B5EF4-FFF2-40B4-BE49-F238E27FC236}">
                <a16:creationId xmlns:a16="http://schemas.microsoft.com/office/drawing/2014/main" id="{BD0B9984-3C16-2241-AF60-2D03FF3B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4221163"/>
            <a:ext cx="1308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>
            <a:extLst>
              <a:ext uri="{FF2B5EF4-FFF2-40B4-BE49-F238E27FC236}">
                <a16:creationId xmlns:a16="http://schemas.microsoft.com/office/drawing/2014/main" id="{B85D5926-9AC4-594B-887D-3F875C96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49275"/>
            <a:ext cx="6492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>
            <a:extLst>
              <a:ext uri="{FF2B5EF4-FFF2-40B4-BE49-F238E27FC236}">
                <a16:creationId xmlns:a16="http://schemas.microsoft.com/office/drawing/2014/main" id="{CA3275BE-37A1-6C41-8716-39A06DC1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19501" b="12111"/>
          <a:stretch>
            <a:fillRect/>
          </a:stretch>
        </p:blipFill>
        <p:spPr bwMode="auto">
          <a:xfrm>
            <a:off x="2279650" y="5157789"/>
            <a:ext cx="19050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>
            <a:extLst>
              <a:ext uri="{FF2B5EF4-FFF2-40B4-BE49-F238E27FC236}">
                <a16:creationId xmlns:a16="http://schemas.microsoft.com/office/drawing/2014/main" id="{D1C7A7AB-0A80-864A-A880-443130C7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018" y="361951"/>
            <a:ext cx="188849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0">
            <a:extLst>
              <a:ext uri="{FF2B5EF4-FFF2-40B4-BE49-F238E27FC236}">
                <a16:creationId xmlns:a16="http://schemas.microsoft.com/office/drawing/2014/main" id="{CB5613CE-B938-794D-B6C5-A76A3D0B9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254" y="6078538"/>
            <a:ext cx="3673475" cy="779462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800">
                <a:solidFill>
                  <a:schemeClr val="bg1"/>
                </a:solidFill>
              </a:rPr>
              <a:t>Elisabete José Vicente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800">
                <a:solidFill>
                  <a:schemeClr val="bg1"/>
                </a:solidFill>
              </a:rPr>
              <a:t>ICB/USP   - bevicent@usp.br</a:t>
            </a:r>
          </a:p>
        </p:txBody>
      </p:sp>
    </p:spTree>
    <p:extLst>
      <p:ext uri="{BB962C8B-B14F-4D97-AF65-F5344CB8AC3E}">
        <p14:creationId xmlns:p14="http://schemas.microsoft.com/office/powerpoint/2010/main" val="868484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D5171EE0-0184-014C-965F-476086DD2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309562"/>
            <a:ext cx="8229600" cy="1139825"/>
          </a:xfrm>
          <a:solidFill>
            <a:srgbClr val="FFF2CC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 b="1" dirty="0"/>
              <a:t>Genética Clássica -</a:t>
            </a:r>
            <a:br>
              <a:rPr lang="pt-BR" altLang="en-US" sz="4000" b="1" dirty="0"/>
            </a:br>
            <a:r>
              <a:rPr lang="pt-BR" altLang="en-US" sz="4000" b="1" dirty="0"/>
              <a:t>Ensaios de complementação gênica 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33897083-3EC4-484C-B015-0B0A5A44C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557338"/>
            <a:ext cx="8820150" cy="49911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pt-BR" altLang="en-US" dirty="0"/>
              <a:t>Usado para verificar se duas mutações que produzem o mesmo fenótipo estão no mesmo grupo de complementação ou não, ou seja, se são os mesmos genes.</a:t>
            </a:r>
          </a:p>
          <a:p>
            <a:pPr eaLnBrk="1" hangingPunct="1">
              <a:lnSpc>
                <a:spcPct val="80000"/>
              </a:lnSpc>
            </a:pPr>
            <a:endParaRPr lang="pt-BR" altLang="en-US" dirty="0"/>
          </a:p>
          <a:p>
            <a:pPr eaLnBrk="1" hangingPunct="1">
              <a:lnSpc>
                <a:spcPct val="80000"/>
              </a:lnSpc>
            </a:pPr>
            <a:r>
              <a:rPr lang="pt-BR" altLang="en-US" sz="2000" u="sng" dirty="0"/>
              <a:t>Assim: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1800" dirty="0"/>
              <a:t>Duas mutações se complementam se estiverem em genes diferentes.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en-US" sz="1800" dirty="0"/>
              <a:t>	Raramente há complementação no mesmo gene.</a:t>
            </a:r>
          </a:p>
          <a:p>
            <a:pPr eaLnBrk="1" hangingPunct="1">
              <a:lnSpc>
                <a:spcPct val="80000"/>
              </a:lnSpc>
            </a:pPr>
            <a:endParaRPr lang="pt-BR" altLang="en-US" sz="1800" dirty="0"/>
          </a:p>
          <a:p>
            <a:pPr eaLnBrk="1" hangingPunct="1">
              <a:lnSpc>
                <a:spcPct val="80000"/>
              </a:lnSpc>
            </a:pPr>
            <a:r>
              <a:rPr lang="pt-BR" altLang="en-US" sz="1800" dirty="0"/>
              <a:t>Mutantes que, quando combinados num diplóide apresentam o mesmo fenótipo mutante das linhagens mutantes haplóides, estão no mesmo grupo de complementação.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en-US" sz="1800" dirty="0"/>
          </a:p>
          <a:p>
            <a:pPr eaLnBrk="1" hangingPunct="1">
              <a:lnSpc>
                <a:spcPct val="80000"/>
              </a:lnSpc>
            </a:pPr>
            <a:r>
              <a:rPr lang="pt-BR" altLang="en-US" sz="1800" dirty="0"/>
              <a:t>Mutante que, quando combinados num diplóide apresentam um fenótipo selvagem diferente, estão em grupos de complementação diferentes</a:t>
            </a:r>
          </a:p>
        </p:txBody>
      </p:sp>
    </p:spTree>
    <p:extLst>
      <p:ext uri="{BB962C8B-B14F-4D97-AF65-F5344CB8AC3E}">
        <p14:creationId xmlns:p14="http://schemas.microsoft.com/office/powerpoint/2010/main" val="258766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>
            <a:extLst>
              <a:ext uri="{FF2B5EF4-FFF2-40B4-BE49-F238E27FC236}">
                <a16:creationId xmlns:a16="http://schemas.microsoft.com/office/drawing/2014/main" id="{AEF48BF6-AD13-5A43-AE6C-F56C239C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73" y="1531524"/>
            <a:ext cx="6105079" cy="47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63351F-572E-1A46-9B02-B127F393B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0841" y="146176"/>
            <a:ext cx="6503670" cy="743839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en-US" sz="4000" b="1" dirty="0"/>
              <a:t>Cruzamento de leveduras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971E8-84CF-E941-9934-91FE8D2CAF45}"/>
              </a:ext>
            </a:extLst>
          </p:cNvPr>
          <p:cNvSpPr txBox="1">
            <a:spLocks noChangeArrowheads="1"/>
          </p:cNvSpPr>
          <p:nvPr/>
        </p:nvSpPr>
        <p:spPr>
          <a:xfrm>
            <a:off x="600837" y="1409684"/>
            <a:ext cx="3089910" cy="499110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pt-BR" altLang="en-US" sz="2600" i="1" dirty="0"/>
              <a:t>S. cerevisiae </a:t>
            </a:r>
            <a:r>
              <a:rPr lang="pt-BR" altLang="en-US" sz="2600" dirty="0"/>
              <a:t>tem dois tipos de acasalamento (“</a:t>
            </a:r>
            <a:r>
              <a:rPr lang="pt-BR" altLang="en-US" sz="2600" dirty="0" err="1"/>
              <a:t>mating</a:t>
            </a:r>
            <a:r>
              <a:rPr lang="pt-BR" altLang="en-US" sz="2600" dirty="0"/>
              <a:t> </a:t>
            </a:r>
            <a:r>
              <a:rPr lang="pt-BR" altLang="en-US" sz="2600" dirty="0" err="1"/>
              <a:t>types</a:t>
            </a:r>
            <a:r>
              <a:rPr lang="pt-BR" altLang="en-US" sz="2600" dirty="0"/>
              <a:t>”):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altLang="en-US" dirty="0"/>
              <a:t>	- </a:t>
            </a:r>
            <a:r>
              <a:rPr lang="pt-BR" altLang="en-US" i="1" dirty="0"/>
              <a:t>MF</a:t>
            </a:r>
            <a:r>
              <a:rPr lang="pt-BR" altLang="en-US" dirty="0"/>
              <a:t> </a:t>
            </a:r>
            <a:r>
              <a:rPr lang="pt-BR" altLang="en-US" dirty="0">
                <a:latin typeface="Symbol" pitchFamily="2" charset="2"/>
              </a:rPr>
              <a:t>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altLang="en-US" dirty="0"/>
              <a:t>	- </a:t>
            </a:r>
            <a:r>
              <a:rPr lang="pt-BR" altLang="en-US" i="1" dirty="0"/>
              <a:t>MF</a:t>
            </a:r>
            <a:r>
              <a:rPr lang="pt-BR" altLang="en-US" dirty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1324551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>
            <a:extLst>
              <a:ext uri="{FF2B5EF4-FFF2-40B4-BE49-F238E27FC236}">
                <a16:creationId xmlns:a16="http://schemas.microsoft.com/office/drawing/2014/main" id="{A18A9DB4-A69F-C24A-8139-7BE17E82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24" y="1411208"/>
            <a:ext cx="494142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 Box 3">
            <a:extLst>
              <a:ext uri="{FF2B5EF4-FFF2-40B4-BE49-F238E27FC236}">
                <a16:creationId xmlns:a16="http://schemas.microsoft.com/office/drawing/2014/main" id="{B0638FC6-E5A3-8B46-BE6D-4B4C0BCB5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4365626"/>
            <a:ext cx="1008062" cy="396875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000">
                <a:solidFill>
                  <a:schemeClr val="bg1"/>
                </a:solidFill>
              </a:rPr>
              <a:t>outra forma de escrever: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8D939-B205-DB4D-9949-109D400BE328}"/>
              </a:ext>
            </a:extLst>
          </p:cNvPr>
          <p:cNvSpPr txBox="1">
            <a:spLocks noChangeArrowheads="1"/>
          </p:cNvSpPr>
          <p:nvPr/>
        </p:nvSpPr>
        <p:spPr>
          <a:xfrm>
            <a:off x="600837" y="1409684"/>
            <a:ext cx="3089910" cy="499110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pt-BR" altLang="en-US" sz="2600" i="1" dirty="0"/>
              <a:t>S. cerevisiae </a:t>
            </a:r>
            <a:r>
              <a:rPr lang="pt-BR" altLang="en-US" sz="2600" dirty="0"/>
              <a:t>tem dois tipos de acasalamento (“</a:t>
            </a:r>
            <a:r>
              <a:rPr lang="pt-BR" altLang="en-US" sz="2600" dirty="0" err="1"/>
              <a:t>mating</a:t>
            </a:r>
            <a:r>
              <a:rPr lang="pt-BR" altLang="en-US" sz="2600" dirty="0"/>
              <a:t> </a:t>
            </a:r>
            <a:r>
              <a:rPr lang="pt-BR" altLang="en-US" sz="2600" dirty="0" err="1"/>
              <a:t>types</a:t>
            </a:r>
            <a:r>
              <a:rPr lang="pt-BR" altLang="en-US" sz="2600" dirty="0"/>
              <a:t>”):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altLang="en-US" dirty="0"/>
              <a:t>	- </a:t>
            </a:r>
            <a:r>
              <a:rPr lang="pt-BR" altLang="en-US" i="1" dirty="0"/>
              <a:t>MF</a:t>
            </a:r>
            <a:r>
              <a:rPr lang="pt-BR" altLang="en-US" dirty="0"/>
              <a:t> </a:t>
            </a:r>
            <a:r>
              <a:rPr lang="pt-BR" altLang="en-US" dirty="0">
                <a:latin typeface="Symbol" pitchFamily="2" charset="2"/>
              </a:rPr>
              <a:t>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t-BR" altLang="en-US" dirty="0"/>
              <a:t>	- </a:t>
            </a:r>
            <a:r>
              <a:rPr lang="pt-BR" altLang="en-US" i="1" dirty="0"/>
              <a:t>MF</a:t>
            </a:r>
            <a:r>
              <a:rPr lang="pt-BR" altLang="en-US" dirty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5804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70E511-B8E9-C14A-9981-51AAC4D0A1DE}"/>
              </a:ext>
            </a:extLst>
          </p:cNvPr>
          <p:cNvSpPr/>
          <p:nvPr/>
        </p:nvSpPr>
        <p:spPr>
          <a:xfrm>
            <a:off x="721356" y="224861"/>
            <a:ext cx="8190996" cy="954107"/>
          </a:xfrm>
          <a:prstGeom prst="rect">
            <a:avLst/>
          </a:prstGeom>
          <a:solidFill>
            <a:srgbClr val="FFF2CC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</a:t>
            </a:r>
          </a:p>
          <a:p>
            <a:pPr algn="just"/>
            <a:r>
              <a:rPr lang="pt-BR" sz="2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- Como hospedeira em Biologia molecular</a:t>
            </a:r>
          </a:p>
        </p:txBody>
      </p:sp>
    </p:spTree>
    <p:extLst>
      <p:ext uri="{BB962C8B-B14F-4D97-AF65-F5344CB8AC3E}">
        <p14:creationId xmlns:p14="http://schemas.microsoft.com/office/powerpoint/2010/main" val="328893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5B750D1E-8CE9-A247-A41E-5BB8A6A81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200" b="1">
                <a:solidFill>
                  <a:srgbClr val="FF9900"/>
                </a:solidFill>
                <a:latin typeface="Century Gothic" panose="020B0502020202020204" pitchFamily="34" charset="0"/>
              </a:rPr>
              <a:t>CARACTERÍSTICAS IMPORTANTES PARA APLICAÇÃO EM BIOLOGIA MOLECULAR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72B26F96-DE37-3140-BA77-B6A333C5A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2600" y="1968310"/>
            <a:ext cx="8671687" cy="368877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en-US" sz="2000" dirty="0">
                <a:latin typeface="Century Gothic" panose="020B0502020202020204" pitchFamily="34" charset="0"/>
              </a:rPr>
              <a:t>Capaz de realizar modificações pós-</a:t>
            </a:r>
            <a:r>
              <a:rPr lang="pt-BR" altLang="en-US" sz="2000" dirty="0" err="1">
                <a:latin typeface="Century Gothic" panose="020B0502020202020204" pitchFamily="34" charset="0"/>
              </a:rPr>
              <a:t>traducionais</a:t>
            </a:r>
            <a:r>
              <a:rPr lang="pt-BR" altLang="en-US" sz="2000" dirty="0">
                <a:latin typeface="Century Gothic" panose="020B0502020202020204" pitchFamily="34" charset="0"/>
              </a:rPr>
              <a:t>  (típicas de eucariotos)</a:t>
            </a:r>
          </a:p>
          <a:p>
            <a:pPr marL="0" indent="0">
              <a:lnSpc>
                <a:spcPct val="30000"/>
              </a:lnSpc>
              <a:spcBef>
                <a:spcPct val="30000"/>
              </a:spcBef>
              <a:spcAft>
                <a:spcPct val="50000"/>
              </a:spcAft>
              <a:buNone/>
            </a:pPr>
            <a:r>
              <a:rPr lang="pt-BR" altLang="en-US" sz="2000" dirty="0"/>
              <a:t>	- Formação de ponte de dissulfeto</a:t>
            </a:r>
          </a:p>
          <a:p>
            <a:pPr marL="0" indent="0">
              <a:lnSpc>
                <a:spcPct val="30000"/>
              </a:lnSpc>
              <a:spcBef>
                <a:spcPct val="30000"/>
              </a:spcBef>
              <a:spcAft>
                <a:spcPct val="50000"/>
              </a:spcAft>
              <a:buNone/>
            </a:pPr>
            <a:r>
              <a:rPr lang="pt-BR" altLang="en-US" sz="2000" dirty="0"/>
              <a:t>	- Glicosilação</a:t>
            </a:r>
          </a:p>
          <a:p>
            <a:pPr marL="0" indent="0">
              <a:lnSpc>
                <a:spcPct val="30000"/>
              </a:lnSpc>
              <a:spcBef>
                <a:spcPct val="30000"/>
              </a:spcBef>
              <a:spcAft>
                <a:spcPct val="50000"/>
              </a:spcAft>
              <a:buNone/>
            </a:pPr>
            <a:r>
              <a:rPr lang="pt-BR" altLang="en-US" sz="2000" dirty="0"/>
              <a:t>	- Fosforilação</a:t>
            </a:r>
          </a:p>
          <a:p>
            <a:pPr marL="0" indent="0">
              <a:lnSpc>
                <a:spcPct val="30000"/>
              </a:lnSpc>
              <a:spcBef>
                <a:spcPct val="30000"/>
              </a:spcBef>
              <a:spcAft>
                <a:spcPct val="50000"/>
              </a:spcAft>
              <a:buNone/>
            </a:pPr>
            <a:r>
              <a:rPr lang="pt-BR" altLang="en-US" sz="2000" dirty="0"/>
              <a:t>	- Processamento proteolítico</a:t>
            </a:r>
            <a:endParaRPr lang="pt-BR" altLang="en-US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pt-BR" altLang="en-US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pt-BR" alt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t-BR" altLang="en-US" sz="2000" dirty="0">
                <a:latin typeface="Century Gothic" panose="020B0502020202020204" pitchFamily="34" charset="0"/>
              </a:rPr>
              <a:t>Organismo considerado “</a:t>
            </a:r>
            <a:r>
              <a:rPr lang="pt-BR" altLang="en-US" sz="2000" b="1" dirty="0" err="1">
                <a:latin typeface="Century Gothic" panose="020B0502020202020204" pitchFamily="34" charset="0"/>
              </a:rPr>
              <a:t>GRAS</a:t>
            </a:r>
            <a:r>
              <a:rPr lang="pt-BR" altLang="en-US" sz="2000" dirty="0">
                <a:latin typeface="Century Gothic" panose="020B0502020202020204" pitchFamily="34" charset="0"/>
              </a:rPr>
              <a:t>” (¨</a:t>
            </a:r>
            <a:r>
              <a:rPr lang="pt-BR" altLang="en-US" sz="2000" dirty="0" err="1">
                <a:latin typeface="Century Gothic" panose="020B0502020202020204" pitchFamily="34" charset="0"/>
              </a:rPr>
              <a:t>generally</a:t>
            </a:r>
            <a:r>
              <a:rPr lang="pt-BR" altLang="en-US" sz="2000" dirty="0">
                <a:latin typeface="Century Gothic" panose="020B0502020202020204" pitchFamily="34" charset="0"/>
              </a:rPr>
              <a:t> </a:t>
            </a:r>
            <a:r>
              <a:rPr lang="pt-BR" altLang="en-US" sz="2000" dirty="0" err="1">
                <a:latin typeface="Century Gothic" panose="020B0502020202020204" pitchFamily="34" charset="0"/>
              </a:rPr>
              <a:t>regarded</a:t>
            </a:r>
            <a:r>
              <a:rPr lang="pt-BR" altLang="en-US" sz="2000" dirty="0">
                <a:latin typeface="Century Gothic" panose="020B0502020202020204" pitchFamily="34" charset="0"/>
              </a:rPr>
              <a:t> as safe¨) - seguro pelo FDA americano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1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BB27AFC-8B54-8B49-8529-22C00967D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3459" y="53708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32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CARACTERÍSTICAS IMPORTANTES PARA APLICAÇÃO EM BIOLOGIA MOLECULAR</a:t>
            </a:r>
            <a:br>
              <a:rPr lang="pt-BR" altLang="en-US" sz="3200" b="1" dirty="0">
                <a:solidFill>
                  <a:srgbClr val="FF9900"/>
                </a:solidFill>
                <a:latin typeface="Century Gothic" panose="020B0502020202020204" pitchFamily="34" charset="0"/>
              </a:rPr>
            </a:br>
            <a:r>
              <a:rPr lang="pt-BR" altLang="en-US" sz="2800" dirty="0">
                <a:solidFill>
                  <a:srgbClr val="FF9900"/>
                </a:solidFill>
                <a:latin typeface="Century Gothic" panose="020B0502020202020204" pitchFamily="34" charset="0"/>
              </a:rPr>
              <a:t>							</a:t>
            </a:r>
            <a:r>
              <a:rPr lang="pt-BR" altLang="en-US" sz="1800" dirty="0">
                <a:solidFill>
                  <a:srgbClr val="FF9900"/>
                </a:solidFill>
                <a:latin typeface="Century Gothic" panose="020B0502020202020204" pitchFamily="34" charset="0"/>
              </a:rPr>
              <a:t>(cont.)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791D7671-41EF-EC43-850F-7BDBD7FF0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44422" y="2296827"/>
            <a:ext cx="8567674" cy="2995866"/>
          </a:xfrm>
        </p:spPr>
        <p:txBody>
          <a:bodyPr>
            <a:normAutofit fontScale="77500" lnSpcReduction="20000"/>
          </a:bodyPr>
          <a:lstStyle/>
          <a:p>
            <a:pPr algn="just" eaLnBrk="1" hangingPunct="1">
              <a:lnSpc>
                <a:spcPct val="120000"/>
              </a:lnSpc>
              <a:spcBef>
                <a:spcPts val="0"/>
              </a:spcBef>
            </a:pPr>
            <a:r>
              <a:rPr lang="pt-BR" altLang="en-US" dirty="0">
                <a:latin typeface="Century Gothic" panose="020B0502020202020204" pitchFamily="34" charset="0"/>
              </a:rPr>
              <a:t>Excreta proteína para o meio – </a:t>
            </a:r>
          </a:p>
          <a:p>
            <a:pPr marL="0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pt-BR" altLang="en-US" sz="2600" dirty="0">
                <a:latin typeface="Century Gothic" panose="020B0502020202020204" pitchFamily="34" charset="0"/>
              </a:rPr>
              <a:t>quando se acrescenta à sequencia do gene que se deseja expressar uma “</a:t>
            </a:r>
            <a:r>
              <a:rPr lang="pt-BR" altLang="en-US" sz="2600" b="1" dirty="0">
                <a:latin typeface="Century Gothic" panose="020B0502020202020204" pitchFamily="34" charset="0"/>
              </a:rPr>
              <a:t>sequência sinal”</a:t>
            </a:r>
          </a:p>
          <a:p>
            <a:pPr marL="0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endParaRPr lang="pt-BR" altLang="en-US" sz="2600" b="1" dirty="0">
              <a:latin typeface="Century Gothic" panose="020B0502020202020204" pitchFamily="34" charset="0"/>
            </a:endParaRPr>
          </a:p>
          <a:p>
            <a:pPr marL="0" indent="0" algn="just" eaLnBrk="1" hangingPunct="1">
              <a:lnSpc>
                <a:spcPct val="120000"/>
              </a:lnSpc>
              <a:spcBef>
                <a:spcPts val="0"/>
              </a:spcBef>
              <a:buNone/>
            </a:pPr>
            <a:endParaRPr lang="pt-BR" altLang="en-US" sz="2600" dirty="0">
              <a:latin typeface="Century Gothic" panose="020B0502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</a:pPr>
            <a:r>
              <a:rPr lang="pt-BR" altLang="en-US" dirty="0">
                <a:latin typeface="Century Gothic" panose="020B0502020202020204" pitchFamily="34" charset="0"/>
              </a:rPr>
              <a:t>Proteína com estrutura tridimensional autêntica</a:t>
            </a: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</a:pPr>
            <a:endParaRPr lang="pt-BR" altLang="en-US" dirty="0">
              <a:latin typeface="Century Gothic" panose="020B0502020202020204" pitchFamily="34" charset="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None/>
            </a:pPr>
            <a:endParaRPr lang="pt-BR" altLang="en-US" dirty="0">
              <a:latin typeface="Century Gothic" panose="020B0502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</a:pPr>
            <a:r>
              <a:rPr lang="pt-BR" altLang="en-US" dirty="0">
                <a:latin typeface="Century Gothic" panose="020B0502020202020204" pitchFamily="34" charset="0"/>
              </a:rPr>
              <a:t>Adaptado aos processos industriais: produção de cerveja, vinho, pão, etanol combustível</a:t>
            </a:r>
          </a:p>
        </p:txBody>
      </p:sp>
    </p:spTree>
    <p:extLst>
      <p:ext uri="{BB962C8B-B14F-4D97-AF65-F5344CB8AC3E}">
        <p14:creationId xmlns:p14="http://schemas.microsoft.com/office/powerpoint/2010/main" val="304171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54">
            <a:extLst>
              <a:ext uri="{FF2B5EF4-FFF2-40B4-BE49-F238E27FC236}">
                <a16:creationId xmlns:a16="http://schemas.microsoft.com/office/drawing/2014/main" id="{CFBA5DC2-1555-254C-B487-E4C7A94AD35B}"/>
              </a:ext>
            </a:extLst>
          </p:cNvPr>
          <p:cNvGrpSpPr>
            <a:grpSpLocks/>
          </p:cNvGrpSpPr>
          <p:nvPr/>
        </p:nvGrpSpPr>
        <p:grpSpPr bwMode="auto">
          <a:xfrm>
            <a:off x="698500" y="622300"/>
            <a:ext cx="10109200" cy="5200650"/>
            <a:chOff x="78" y="391"/>
            <a:chExt cx="5760" cy="3276"/>
          </a:xfrm>
        </p:grpSpPr>
        <p:sp>
          <p:nvSpPr>
            <p:cNvPr id="16386" name="Text Box 50">
              <a:extLst>
                <a:ext uri="{FF2B5EF4-FFF2-40B4-BE49-F238E27FC236}">
                  <a16:creationId xmlns:a16="http://schemas.microsoft.com/office/drawing/2014/main" id="{F9CC7A71-E7F6-C540-AF57-289E4856A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391"/>
              <a:ext cx="4581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en-US" sz="3200" b="1" dirty="0">
                  <a:solidFill>
                    <a:srgbClr val="FFC000"/>
                  </a:solidFill>
                </a:rPr>
                <a:t>FERRAMENTAS PARA BIOLOGIA MOLECULAR</a:t>
              </a:r>
            </a:p>
          </p:txBody>
        </p:sp>
        <p:sp>
          <p:nvSpPr>
            <p:cNvPr id="16387" name="Text Box 51">
              <a:extLst>
                <a:ext uri="{FF2B5EF4-FFF2-40B4-BE49-F238E27FC236}">
                  <a16:creationId xmlns:a16="http://schemas.microsoft.com/office/drawing/2014/main" id="{554CAC9D-E41B-C64F-9F31-F37314D73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389"/>
              <a:ext cx="458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u="sng" dirty="0">
                  <a:solidFill>
                    <a:schemeClr val="tx1"/>
                  </a:solidFill>
                </a:rPr>
                <a:t>transformação genética</a:t>
              </a:r>
            </a:p>
          </p:txBody>
        </p:sp>
        <p:sp>
          <p:nvSpPr>
            <p:cNvPr id="16388" name="Text Box 52">
              <a:extLst>
                <a:ext uri="{FF2B5EF4-FFF2-40B4-BE49-F238E27FC236}">
                  <a16:creationId xmlns:a16="http://schemas.microsoft.com/office/drawing/2014/main" id="{7E85E0F1-44F7-D649-ABCB-C5E9669A0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" y="1842"/>
              <a:ext cx="285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>
                  <a:solidFill>
                    <a:schemeClr val="tx1"/>
                  </a:solidFill>
                </a:rPr>
                <a:t>fatores importantes:</a:t>
              </a:r>
            </a:p>
          </p:txBody>
        </p:sp>
        <p:sp>
          <p:nvSpPr>
            <p:cNvPr id="16389" name="Text Box 53">
              <a:extLst>
                <a:ext uri="{FF2B5EF4-FFF2-40B4-BE49-F238E27FC236}">
                  <a16:creationId xmlns:a16="http://schemas.microsoft.com/office/drawing/2014/main" id="{DA86E8CC-41AE-AC4A-B655-3D892D9E8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" y="2523"/>
              <a:ext cx="5760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</a:rPr>
                <a:t>1) Introdução de uma molécula de DNA exógeno;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</a:rPr>
                <a:t>2) Seleção do evento;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</a:rPr>
                <a:t>3) Manutenção da informação adicional no hospedeiro.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152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>
            <a:extLst>
              <a:ext uri="{FF2B5EF4-FFF2-40B4-BE49-F238E27FC236}">
                <a16:creationId xmlns:a16="http://schemas.microsoft.com/office/drawing/2014/main" id="{0632009B-0BD5-7B43-8EC3-D26E93721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956" y="3004535"/>
            <a:ext cx="7056438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8001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2573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7145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1717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pt-BR" altLang="en-US">
                <a:solidFill>
                  <a:schemeClr val="tx1"/>
                </a:solidFill>
              </a:rPr>
              <a:t> protoplasto (1978)</a:t>
            </a:r>
          </a:p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pt-BR" altLang="en-US">
                <a:solidFill>
                  <a:schemeClr val="tx1"/>
                </a:solidFill>
              </a:rPr>
              <a:t> tratamento com sais de lítio (1983)</a:t>
            </a:r>
          </a:p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pt-BR" altLang="en-US">
                <a:solidFill>
                  <a:schemeClr val="tx1"/>
                </a:solidFill>
              </a:rPr>
              <a:t> eletroporação (1990)</a:t>
            </a:r>
          </a:p>
        </p:txBody>
      </p:sp>
      <p:sp>
        <p:nvSpPr>
          <p:cNvPr id="19458" name="Text Box 7">
            <a:extLst>
              <a:ext uri="{FF2B5EF4-FFF2-40B4-BE49-F238E27FC236}">
                <a16:creationId xmlns:a16="http://schemas.microsoft.com/office/drawing/2014/main" id="{139795F7-B59F-EE43-A6D2-29CC0F9B0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078" y="2006410"/>
            <a:ext cx="7272338" cy="946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>
                <a:solidFill>
                  <a:schemeClr val="tx1"/>
                </a:solidFill>
              </a:rPr>
              <a:t>Técnicas para introdução do DNA na célula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145A92AB-E931-9D44-8763-3E1D92656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078" y="429197"/>
            <a:ext cx="7488238" cy="10668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>
                <a:solidFill>
                  <a:srgbClr val="FFFF00"/>
                </a:solidFill>
              </a:rPr>
              <a:t>Saccharomyces cerevisiae</a:t>
            </a:r>
            <a:r>
              <a:rPr lang="pt-BR" altLang="en-US">
                <a:solidFill>
                  <a:srgbClr val="FFFF00"/>
                </a:solidFill>
              </a:rPr>
              <a:t> –</a:t>
            </a:r>
            <a:r>
              <a:rPr lang="pt-BR" altLang="en-US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>
                <a:solidFill>
                  <a:schemeClr val="bg1"/>
                </a:solidFill>
              </a:rPr>
              <a:t>A)   Métodos de Transformação Genética</a:t>
            </a:r>
          </a:p>
        </p:txBody>
      </p:sp>
    </p:spTree>
    <p:extLst>
      <p:ext uri="{BB962C8B-B14F-4D97-AF65-F5344CB8AC3E}">
        <p14:creationId xmlns:p14="http://schemas.microsoft.com/office/powerpoint/2010/main" val="2369477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>
            <a:extLst>
              <a:ext uri="{FF2B5EF4-FFF2-40B4-BE49-F238E27FC236}">
                <a16:creationId xmlns:a16="http://schemas.microsoft.com/office/drawing/2014/main" id="{7C59CF8A-084E-BF46-8676-B33105E91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549276"/>
            <a:ext cx="655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u="sng">
                <a:solidFill>
                  <a:schemeClr val="bg1"/>
                </a:solidFill>
              </a:rPr>
              <a:t>Métodos de seleção:</a:t>
            </a:r>
          </a:p>
        </p:txBody>
      </p:sp>
      <p:sp>
        <p:nvSpPr>
          <p:cNvPr id="20482" name="Text Box 3">
            <a:extLst>
              <a:ext uri="{FF2B5EF4-FFF2-40B4-BE49-F238E27FC236}">
                <a16:creationId xmlns:a16="http://schemas.microsoft.com/office/drawing/2014/main" id="{D6B5B60B-4F31-DC41-82C6-0DBD6177C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831" y="1170178"/>
            <a:ext cx="7272337" cy="946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 err="1">
                <a:solidFill>
                  <a:schemeClr val="tx1"/>
                </a:solidFill>
              </a:rPr>
              <a:t>B</a:t>
            </a:r>
            <a:r>
              <a:rPr lang="pt-BR" altLang="en-US" dirty="0">
                <a:solidFill>
                  <a:schemeClr val="tx1"/>
                </a:solidFill>
              </a:rPr>
              <a:t>) Marcadores de seleção dos transformantes</a:t>
            </a: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CC423D2A-F6BE-1E4D-80A1-D1A8DC64B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831" y="2473325"/>
            <a:ext cx="69850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>
                <a:solidFill>
                  <a:schemeClr val="tx1"/>
                </a:solidFill>
              </a:rPr>
              <a:t>1.   complementação → síntese de     	aminoácido     ou 	nucleotídeo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8D23B231-4FA1-F043-A8DD-31BF27434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831" y="3846134"/>
            <a:ext cx="7488238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>
                <a:solidFill>
                  <a:schemeClr val="tx1"/>
                </a:solidFill>
              </a:rPr>
              <a:t>2. resistência a antibiótico de 4ª geração 		(higromicina ou geneticina)</a:t>
            </a:r>
          </a:p>
        </p:txBody>
      </p:sp>
    </p:spTree>
    <p:extLst>
      <p:ext uri="{BB962C8B-B14F-4D97-AF65-F5344CB8AC3E}">
        <p14:creationId xmlns:p14="http://schemas.microsoft.com/office/powerpoint/2010/main" val="2409053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48A7539C-8AE4-DF45-92B2-940AAEB6B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7283450" cy="1143000"/>
          </a:xfrm>
        </p:spPr>
        <p:txBody>
          <a:bodyPr/>
          <a:lstStyle/>
          <a:p>
            <a:pPr eaLnBrk="1" hangingPunct="1"/>
            <a:r>
              <a:rPr lang="pt-BR" altLang="en-US">
                <a:solidFill>
                  <a:schemeClr val="bg1"/>
                </a:solidFill>
              </a:rPr>
              <a:t>Marcas de seleção</a:t>
            </a:r>
          </a:p>
        </p:txBody>
      </p:sp>
      <p:graphicFrame>
        <p:nvGraphicFramePr>
          <p:cNvPr id="21506" name="Object 3">
            <a:extLst>
              <a:ext uri="{FF2B5EF4-FFF2-40B4-BE49-F238E27FC236}">
                <a16:creationId xmlns:a16="http://schemas.microsoft.com/office/drawing/2014/main" id="{F16453CB-1A02-AB42-80AC-150FF1FEC28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966358"/>
              </p:ext>
            </p:extLst>
          </p:nvPr>
        </p:nvGraphicFramePr>
        <p:xfrm>
          <a:off x="2072640" y="542885"/>
          <a:ext cx="7187248" cy="6015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416800" imgH="5969000" progId="Photoshop.Image.7">
                  <p:embed/>
                </p:oleObj>
              </mc:Choice>
              <mc:Fallback>
                <p:oleObj name="Image" r:id="rId2" imgW="7416800" imgH="5969000" progId="Photoshop.Image.7">
                  <p:embed/>
                  <p:pic>
                    <p:nvPicPr>
                      <p:cNvPr id="21506" name="Object 3">
                        <a:extLst>
                          <a:ext uri="{FF2B5EF4-FFF2-40B4-BE49-F238E27FC236}">
                            <a16:creationId xmlns:a16="http://schemas.microsoft.com/office/drawing/2014/main" id="{F16453CB-1A02-AB42-80AC-150FF1FEC2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2640" y="542885"/>
                        <a:ext cx="7187248" cy="6015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826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DF0A6CE2-C204-0A46-A681-61AB85A7FCDD}"/>
              </a:ext>
            </a:extLst>
          </p:cNvPr>
          <p:cNvSpPr txBox="1"/>
          <p:nvPr/>
        </p:nvSpPr>
        <p:spPr>
          <a:xfrm>
            <a:off x="0" y="5085761"/>
            <a:ext cx="2459314" cy="7184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/>
              <a:t>Profa. Elisabete Vicente/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/>
              <a:t>Dep. Microbiologia </a:t>
            </a:r>
            <a:r>
              <a:rPr lang="pt-BR" sz="1400" dirty="0" err="1"/>
              <a:t>ICB</a:t>
            </a:r>
            <a:r>
              <a:rPr lang="pt-BR" sz="1400" dirty="0"/>
              <a:t>/USP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>
                <a:hlinkClick r:id="rId5"/>
              </a:rPr>
              <a:t>bevicent@usp.br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C5EAB-9EF5-154C-AB81-6C403B4FF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38" y="2684936"/>
            <a:ext cx="2430176" cy="2400826"/>
          </a:xfrm>
          <a:prstGeom prst="rect">
            <a:avLst/>
          </a:prstGeom>
        </p:spPr>
      </p:pic>
      <p:sp>
        <p:nvSpPr>
          <p:cNvPr id="7" name="4.2. Indústria Química:…">
            <a:extLst>
              <a:ext uri="{FF2B5EF4-FFF2-40B4-BE49-F238E27FC236}">
                <a16:creationId xmlns:a16="http://schemas.microsoft.com/office/drawing/2014/main" id="{3651B6DE-A986-8F43-A45D-81E953DEEDEE}"/>
              </a:ext>
            </a:extLst>
          </p:cNvPr>
          <p:cNvSpPr txBox="1"/>
          <p:nvPr/>
        </p:nvSpPr>
        <p:spPr>
          <a:xfrm>
            <a:off x="3391404" y="751372"/>
            <a:ext cx="7203444" cy="44146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16100">
              <a:spcBef>
                <a:spcPts val="422"/>
              </a:spcBef>
              <a:spcAft>
                <a:spcPts val="422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altLang="en-US" sz="2400" b="1" dirty="0">
                <a:latin typeface="Century Gothic" panose="020B0502020202020204" pitchFamily="34" charset="0"/>
              </a:rPr>
              <a:t>APLICAÇÕES BIOTECNOLÓGICAS DE LEVEDURAS</a:t>
            </a:r>
            <a:endParaRPr lang="pt-PT" sz="2400" b="1" dirty="0"/>
          </a:p>
        </p:txBody>
      </p:sp>
      <p:pic>
        <p:nvPicPr>
          <p:cNvPr id="10" name="page1image19835664.jpg" descr="page1image19835664.jpg">
            <a:extLst>
              <a:ext uri="{FF2B5EF4-FFF2-40B4-BE49-F238E27FC236}">
                <a16:creationId xmlns:a16="http://schemas.microsoft.com/office/drawing/2014/main" id="{85C8EEE1-C348-2643-8AA2-BCE625FE7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095" y="-11913"/>
            <a:ext cx="2959454" cy="196803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60509008-E181-834A-8AEA-49767A8D5B27}"/>
              </a:ext>
            </a:extLst>
          </p:cNvPr>
          <p:cNvSpPr txBox="1">
            <a:spLocks/>
          </p:cNvSpPr>
          <p:nvPr/>
        </p:nvSpPr>
        <p:spPr>
          <a:xfrm>
            <a:off x="-34095" y="2099327"/>
            <a:ext cx="2459315" cy="368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/>
              <a:t>Instituto de Ciências Biomédicas USP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9CA64-88D0-6945-B10A-C92F216F69F4}"/>
              </a:ext>
            </a:extLst>
          </p:cNvPr>
          <p:cNvSpPr/>
          <p:nvPr/>
        </p:nvSpPr>
        <p:spPr>
          <a:xfrm>
            <a:off x="3391404" y="2099327"/>
            <a:ext cx="7203444" cy="3139321"/>
          </a:xfrm>
          <a:prstGeom prst="rect">
            <a:avLst/>
          </a:prstGeom>
          <a:solidFill>
            <a:srgbClr val="FFF2CC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indent="-342900" algn="just">
              <a:buAutoNum type="arabicPeriod"/>
            </a:pPr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</a:t>
            </a:r>
          </a:p>
          <a:p>
            <a:pPr algn="just"/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Ciclo de vida </a:t>
            </a:r>
          </a:p>
          <a:p>
            <a:pPr algn="just"/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Genética clássica</a:t>
            </a:r>
          </a:p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	- Como hospedeira em Biologia molecular</a:t>
            </a:r>
          </a:p>
          <a:p>
            <a:pPr algn="just"/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buAutoNum type="arabicPeriod"/>
            </a:pPr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2. Leveduras não </a:t>
            </a:r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</a:t>
            </a:r>
          </a:p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pt-BR" b="1" i="1" dirty="0">
                <a:ea typeface="Calibri" panose="020F0502020204030204" pitchFamily="34" charset="0"/>
                <a:cs typeface="Times New Roman" panose="02020603050405020304" pitchFamily="18" charset="0"/>
              </a:rPr>
              <a:t>Pichia pastoris 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e outras</a:t>
            </a:r>
          </a:p>
          <a:p>
            <a:pPr algn="just"/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3.  </a:t>
            </a:r>
            <a:r>
              <a:rPr lang="pt-PT" b="1" dirty="0"/>
              <a:t>Questões </a:t>
            </a:r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1093" indent="-241093" algn="just">
              <a:spcAft>
                <a:spcPts val="844"/>
              </a:spcAft>
              <a:buAutoNum type="arabicPeriod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3D943EC-76EA-9A4A-83FE-DB8E6124B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0512" y="58042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A2B5CB4F-AA8E-D34F-B799-B631778D4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396" y="1534775"/>
            <a:ext cx="8750428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/>
            <a:r>
              <a:rPr lang="pt-BR" altLang="en-US" dirty="0">
                <a:solidFill>
                  <a:schemeClr val="tx1"/>
                </a:solidFill>
              </a:rPr>
              <a:t>Todos são plasmídeos bifuncionais</a:t>
            </a:r>
          </a:p>
          <a:p>
            <a:pPr algn="just" eaLnBrk="1" hangingPunct="1"/>
            <a:r>
              <a:rPr lang="pt-BR" altLang="en-US" sz="1600" dirty="0">
                <a:solidFill>
                  <a:schemeClr val="tx1"/>
                </a:solidFill>
              </a:rPr>
              <a:t>( se replicam e tem marcadores para a bactéria </a:t>
            </a:r>
            <a:r>
              <a:rPr lang="pt-BR" altLang="en-US" sz="1600" i="1" dirty="0">
                <a:solidFill>
                  <a:schemeClr val="tx1"/>
                </a:solidFill>
              </a:rPr>
              <a:t>E. coli</a:t>
            </a:r>
            <a:r>
              <a:rPr lang="pt-BR" altLang="en-US" sz="1600" dirty="0">
                <a:solidFill>
                  <a:schemeClr val="tx1"/>
                </a:solidFill>
              </a:rPr>
              <a:t>  e para  levedura:</a:t>
            </a:r>
          </a:p>
        </p:txBody>
      </p:sp>
      <p:sp>
        <p:nvSpPr>
          <p:cNvPr id="23554" name="Text Box 3">
            <a:extLst>
              <a:ext uri="{FF2B5EF4-FFF2-40B4-BE49-F238E27FC236}">
                <a16:creationId xmlns:a16="http://schemas.microsoft.com/office/drawing/2014/main" id="{AD4B86FC-B06C-1D41-9E82-278430B93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396" y="2304216"/>
            <a:ext cx="891501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dirty="0">
                <a:solidFill>
                  <a:schemeClr val="tx1"/>
                </a:solidFill>
              </a:rPr>
              <a:t> </a:t>
            </a:r>
            <a:r>
              <a:rPr lang="pt-BR" altLang="en-US" sz="2400" b="1" dirty="0">
                <a:solidFill>
                  <a:schemeClr val="tx1"/>
                </a:solidFill>
              </a:rPr>
              <a:t>Integrativos</a:t>
            </a:r>
            <a:r>
              <a:rPr lang="pt-BR" altLang="en-US" sz="2400" dirty="0">
                <a:solidFill>
                  <a:schemeClr val="tx1"/>
                </a:solidFill>
              </a:rPr>
              <a:t> → baixa eficiência de transformação (10</a:t>
            </a:r>
            <a:r>
              <a:rPr lang="pt-BR" altLang="en-US" sz="2400" baseline="30000" dirty="0">
                <a:solidFill>
                  <a:schemeClr val="tx1"/>
                </a:solidFill>
              </a:rPr>
              <a:t>3</a:t>
            </a:r>
            <a:r>
              <a:rPr lang="pt-BR" altLang="en-US" sz="2400" dirty="0">
                <a:solidFill>
                  <a:schemeClr val="tx1"/>
                </a:solidFill>
              </a:rPr>
              <a:t>-10</a:t>
            </a:r>
            <a:r>
              <a:rPr lang="pt-BR" altLang="en-US" sz="2400" baseline="30000" dirty="0">
                <a:solidFill>
                  <a:schemeClr val="tx1"/>
                </a:solidFill>
              </a:rPr>
              <a:t>4</a:t>
            </a:r>
            <a:r>
              <a:rPr lang="pt-BR" altLang="en-US" sz="2400" dirty="0">
                <a:solidFill>
                  <a:schemeClr val="tx1"/>
                </a:solidFill>
              </a:rPr>
              <a:t> transformantes/</a:t>
            </a:r>
            <a:r>
              <a:rPr lang="el-GR" altLang="en-US" sz="2400" dirty="0">
                <a:solidFill>
                  <a:schemeClr val="tx1"/>
                </a:solidFill>
              </a:rPr>
              <a:t>μ</a:t>
            </a:r>
            <a:r>
              <a:rPr lang="pt-BR" altLang="en-US" sz="2400" dirty="0" err="1">
                <a:solidFill>
                  <a:schemeClr val="tx1"/>
                </a:solidFill>
              </a:rPr>
              <a:t>g</a:t>
            </a:r>
            <a:r>
              <a:rPr lang="pt-BR" altLang="en-US" sz="2400" dirty="0">
                <a:solidFill>
                  <a:schemeClr val="tx1"/>
                </a:solidFill>
              </a:rPr>
              <a:t> DNA), baixo nº de cópias, estável (0,1%/geração)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- </a:t>
            </a:r>
            <a:r>
              <a:rPr lang="pt-BR" altLang="en-US" sz="2400" b="1" dirty="0">
                <a:solidFill>
                  <a:schemeClr val="tx1"/>
                </a:solidFill>
              </a:rPr>
              <a:t>Epissômicos</a:t>
            </a:r>
            <a:r>
              <a:rPr lang="pt-BR" altLang="en-US" sz="2400" dirty="0">
                <a:solidFill>
                  <a:schemeClr val="tx1"/>
                </a:solidFill>
              </a:rPr>
              <a:t> →  2 </a:t>
            </a:r>
            <a:r>
              <a:rPr lang="el-GR" altLang="en-US" sz="2400" dirty="0">
                <a:solidFill>
                  <a:schemeClr val="tx1"/>
                </a:solidFill>
              </a:rPr>
              <a:t>μ</a:t>
            </a:r>
            <a:r>
              <a:rPr lang="pt-BR" altLang="en-US" sz="2400" dirty="0">
                <a:solidFill>
                  <a:schemeClr val="tx1"/>
                </a:solidFill>
              </a:rPr>
              <a:t>, alta eficiência, alto nº de 			cópias, instável (1%/geração)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- </a:t>
            </a:r>
            <a:r>
              <a:rPr lang="pt-BR" altLang="en-US" sz="2400" b="1" dirty="0">
                <a:solidFill>
                  <a:schemeClr val="tx1"/>
                </a:solidFill>
              </a:rPr>
              <a:t>Centroméricos</a:t>
            </a:r>
            <a:r>
              <a:rPr lang="pt-BR" altLang="en-US" sz="2400" dirty="0">
                <a:solidFill>
                  <a:schemeClr val="tx1"/>
                </a:solidFill>
              </a:rPr>
              <a:t> → centrômero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- </a:t>
            </a:r>
            <a:r>
              <a:rPr lang="pt-BR" altLang="en-US" sz="2400" b="1" dirty="0" err="1">
                <a:solidFill>
                  <a:schemeClr val="tx1"/>
                </a:solidFill>
              </a:rPr>
              <a:t>YACs</a:t>
            </a:r>
            <a:r>
              <a:rPr lang="pt-BR" altLang="en-US" sz="2400" dirty="0">
                <a:solidFill>
                  <a:schemeClr val="tx1"/>
                </a:solidFill>
              </a:rPr>
              <a:t> →  alta estabilidade, capacidade de 			introduzir fragmentos grandes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b="1" dirty="0">
                <a:solidFill>
                  <a:schemeClr val="tx1"/>
                </a:solidFill>
              </a:rPr>
              <a:t>- outros...  .... ....</a:t>
            </a:r>
            <a:r>
              <a:rPr lang="pt-BR" altLang="en-US" sz="24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1ABC800-B87D-F447-82C1-3AB12F5D9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141" y="189241"/>
            <a:ext cx="7370445" cy="10668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>
                <a:solidFill>
                  <a:srgbClr val="FFFF00"/>
                </a:solidFill>
              </a:rPr>
              <a:t>Saccharomyces cerevisiae</a:t>
            </a:r>
            <a:r>
              <a:rPr lang="pt-BR" altLang="en-US">
                <a:solidFill>
                  <a:srgbClr val="FFFF00"/>
                </a:solidFill>
              </a:rPr>
              <a:t> –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>
                <a:solidFill>
                  <a:schemeClr val="bg1"/>
                </a:solidFill>
              </a:rPr>
              <a:t>B)   Vetores de transformação genética</a:t>
            </a:r>
          </a:p>
        </p:txBody>
      </p:sp>
    </p:spTree>
    <p:extLst>
      <p:ext uri="{BB962C8B-B14F-4D97-AF65-F5344CB8AC3E}">
        <p14:creationId xmlns:p14="http://schemas.microsoft.com/office/powerpoint/2010/main" val="1995559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2">
            <a:extLst>
              <a:ext uri="{FF2B5EF4-FFF2-40B4-BE49-F238E27FC236}">
                <a16:creationId xmlns:a16="http://schemas.microsoft.com/office/drawing/2014/main" id="{EF1D0DA5-EDFD-E547-BEE0-2D50ACC9A94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721734"/>
              </p:ext>
            </p:extLst>
          </p:nvPr>
        </p:nvGraphicFramePr>
        <p:xfrm>
          <a:off x="3977704" y="260350"/>
          <a:ext cx="6337300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2" imgW="5092700" imgH="5092700" progId="MSPhotoEd.3">
                  <p:embed/>
                </p:oleObj>
              </mc:Choice>
              <mc:Fallback>
                <p:oleObj name="Foto do Photo Editor" r:id="rId2" imgW="5092700" imgH="5092700" progId="MSPhotoEd.3">
                  <p:embed/>
                  <p:pic>
                    <p:nvPicPr>
                      <p:cNvPr id="27649" name="Object 2">
                        <a:extLst>
                          <a:ext uri="{FF2B5EF4-FFF2-40B4-BE49-F238E27FC236}">
                            <a16:creationId xmlns:a16="http://schemas.microsoft.com/office/drawing/2014/main" id="{EF1D0DA5-EDFD-E547-BEE0-2D50ACC9A9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7704" y="260350"/>
                        <a:ext cx="6337300" cy="633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>
            <a:extLst>
              <a:ext uri="{FF2B5EF4-FFF2-40B4-BE49-F238E27FC236}">
                <a16:creationId xmlns:a16="http://schemas.microsoft.com/office/drawing/2014/main" id="{52515C18-BCBA-F34C-A15B-EEA03088A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33" y="3649186"/>
            <a:ext cx="3624135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/>
            <a:r>
              <a:rPr lang="pt-BR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Diferentes tipos de vetores para transformação de </a:t>
            </a:r>
            <a:r>
              <a:rPr lang="pt-BR" altLang="en-US" sz="1600" b="1" i="1" dirty="0">
                <a:solidFill>
                  <a:schemeClr val="tx1"/>
                </a:solidFill>
                <a:latin typeface="Arial" panose="020B0604020202020204" pitchFamily="34" charset="0"/>
              </a:rPr>
              <a:t>S. cerevisiae:     </a:t>
            </a:r>
            <a:r>
              <a:rPr lang="pt-BR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Todos estes vetores são bi-funcionais, ou seja, assim que são construídos </a:t>
            </a:r>
            <a:r>
              <a:rPr lang="pt-BR" altLang="en-US" sz="1600" i="1" dirty="0">
                <a:solidFill>
                  <a:schemeClr val="tx1"/>
                </a:solidFill>
                <a:latin typeface="Arial" panose="020B0604020202020204" pitchFamily="34" charset="0"/>
              </a:rPr>
              <a:t>in vitro</a:t>
            </a:r>
            <a:r>
              <a:rPr lang="pt-BR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, são empregados na transformação genética de </a:t>
            </a:r>
            <a:r>
              <a:rPr lang="pt-BR" altLang="en-US" sz="1600" i="1" dirty="0">
                <a:solidFill>
                  <a:schemeClr val="tx1"/>
                </a:solidFill>
                <a:latin typeface="Arial" panose="020B0604020202020204" pitchFamily="34" charset="0"/>
              </a:rPr>
              <a:t>E. coli</a:t>
            </a:r>
            <a:r>
              <a:rPr lang="pt-BR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. DNA plasmidial é extraído dos clones, analisado e o que for selecionado é empregado na transformação genética de </a:t>
            </a:r>
            <a:r>
              <a:rPr lang="pt-BR" altLang="en-US" sz="1600" i="1" dirty="0">
                <a:solidFill>
                  <a:schemeClr val="tx1"/>
                </a:solidFill>
                <a:latin typeface="Arial" panose="020B0604020202020204" pitchFamily="34" charset="0"/>
              </a:rPr>
              <a:t>S. cerevisiae</a:t>
            </a:r>
            <a:r>
              <a:rPr lang="pt-BR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55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2">
            <a:extLst>
              <a:ext uri="{FF2B5EF4-FFF2-40B4-BE49-F238E27FC236}">
                <a16:creationId xmlns:a16="http://schemas.microsoft.com/office/drawing/2014/main" id="{835CF9CE-00B3-4642-9105-16097D885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779700"/>
              </p:ext>
            </p:extLst>
          </p:nvPr>
        </p:nvGraphicFramePr>
        <p:xfrm>
          <a:off x="4611625" y="377952"/>
          <a:ext cx="5675313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112000" imgH="7924800" progId="MSPhotoEd.3">
                  <p:embed/>
                </p:oleObj>
              </mc:Choice>
              <mc:Fallback>
                <p:oleObj name="Photo Editor Photo" r:id="rId2" imgW="7112000" imgH="7924800" progId="MSPhotoEd.3">
                  <p:embed/>
                  <p:pic>
                    <p:nvPicPr>
                      <p:cNvPr id="24577" name="Object 2">
                        <a:extLst>
                          <a:ext uri="{FF2B5EF4-FFF2-40B4-BE49-F238E27FC236}">
                            <a16:creationId xmlns:a16="http://schemas.microsoft.com/office/drawing/2014/main" id="{835CF9CE-00B3-4642-9105-16097D8859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25" y="377952"/>
                        <a:ext cx="5675313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042CE22-02B9-CD4A-9220-FFE5CB2241A8}"/>
              </a:ext>
            </a:extLst>
          </p:cNvPr>
          <p:cNvSpPr/>
          <p:nvPr/>
        </p:nvSpPr>
        <p:spPr>
          <a:xfrm>
            <a:off x="381001" y="4942439"/>
            <a:ext cx="4349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b="1" dirty="0"/>
              <a:t>Vetores</a:t>
            </a:r>
            <a:r>
              <a:rPr lang="pt-BR" altLang="en-US" dirty="0"/>
              <a:t> </a:t>
            </a:r>
            <a:r>
              <a:rPr lang="pt-BR" altLang="en-US" b="1" dirty="0"/>
              <a:t>Integrativos</a:t>
            </a:r>
            <a:r>
              <a:rPr lang="pt-BR" altLang="en-US" dirty="0"/>
              <a:t> → baixa eficiência de transformação (10</a:t>
            </a:r>
            <a:r>
              <a:rPr lang="pt-BR" altLang="en-US" baseline="30000" dirty="0"/>
              <a:t>3</a:t>
            </a:r>
            <a:r>
              <a:rPr lang="pt-BR" altLang="en-US" dirty="0"/>
              <a:t>-10</a:t>
            </a:r>
            <a:r>
              <a:rPr lang="pt-BR" altLang="en-US" baseline="30000" dirty="0"/>
              <a:t>4</a:t>
            </a:r>
            <a:r>
              <a:rPr lang="pt-BR" altLang="en-US" dirty="0"/>
              <a:t> transformantes/</a:t>
            </a:r>
            <a:r>
              <a:rPr lang="el-GR" altLang="en-US" dirty="0"/>
              <a:t>μ</a:t>
            </a:r>
            <a:r>
              <a:rPr lang="pt-BR" altLang="en-US" dirty="0" err="1"/>
              <a:t>g</a:t>
            </a:r>
            <a:r>
              <a:rPr lang="pt-BR" altLang="en-US" dirty="0"/>
              <a:t> DNA), baixo nº 	de cópias, estável (0,1%/geração)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36F4A-5EAF-284F-A42C-B84BD58E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949" y="2029331"/>
            <a:ext cx="3101403" cy="20764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11921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Object 2">
            <a:extLst>
              <a:ext uri="{FF2B5EF4-FFF2-40B4-BE49-F238E27FC236}">
                <a16:creationId xmlns:a16="http://schemas.microsoft.com/office/drawing/2014/main" id="{E8FCE74D-1224-D540-A34C-C0927B972A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8139" y="228600"/>
          <a:ext cx="4630737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194300" imgH="7010400" progId="MSPhotoEd.3">
                  <p:embed/>
                </p:oleObj>
              </mc:Choice>
              <mc:Fallback>
                <p:oleObj name="Photo Editor Photo" r:id="rId2" imgW="5194300" imgH="7010400" progId="MSPhotoEd.3">
                  <p:embed/>
                  <p:pic>
                    <p:nvPicPr>
                      <p:cNvPr id="25601" name="Object 2">
                        <a:extLst>
                          <a:ext uri="{FF2B5EF4-FFF2-40B4-BE49-F238E27FC236}">
                            <a16:creationId xmlns:a16="http://schemas.microsoft.com/office/drawing/2014/main" id="{E8FCE74D-1224-D540-A34C-C0927B972A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139" y="228600"/>
                        <a:ext cx="4630737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3216711-8498-DA4A-B9E2-1197B570E49C}"/>
              </a:ext>
            </a:extLst>
          </p:cNvPr>
          <p:cNvSpPr/>
          <p:nvPr/>
        </p:nvSpPr>
        <p:spPr>
          <a:xfrm>
            <a:off x="381001" y="4942439"/>
            <a:ext cx="4349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b="1" dirty="0"/>
              <a:t>Vetores</a:t>
            </a:r>
            <a:r>
              <a:rPr lang="pt-BR" altLang="en-US" dirty="0"/>
              <a:t> </a:t>
            </a:r>
            <a:r>
              <a:rPr lang="pt-BR" altLang="en-US" b="1" dirty="0"/>
              <a:t>Integrativos</a:t>
            </a:r>
            <a:r>
              <a:rPr lang="pt-BR" altLang="en-US" dirty="0"/>
              <a:t> → baixa eficiência de transformação (10</a:t>
            </a:r>
            <a:r>
              <a:rPr lang="pt-BR" altLang="en-US" baseline="30000" dirty="0"/>
              <a:t>3</a:t>
            </a:r>
            <a:r>
              <a:rPr lang="pt-BR" altLang="en-US" dirty="0"/>
              <a:t>-10</a:t>
            </a:r>
            <a:r>
              <a:rPr lang="pt-BR" altLang="en-US" baseline="30000" dirty="0"/>
              <a:t>4</a:t>
            </a:r>
            <a:r>
              <a:rPr lang="pt-BR" altLang="en-US" dirty="0"/>
              <a:t> transformantes/</a:t>
            </a:r>
            <a:r>
              <a:rPr lang="el-GR" altLang="en-US" dirty="0"/>
              <a:t>μ</a:t>
            </a:r>
            <a:r>
              <a:rPr lang="pt-BR" altLang="en-US" dirty="0" err="1"/>
              <a:t>g</a:t>
            </a:r>
            <a:r>
              <a:rPr lang="pt-BR" altLang="en-US" dirty="0"/>
              <a:t> DNA), baixo nº 	de cópias, estável (0,1%/geração)</a:t>
            </a:r>
          </a:p>
        </p:txBody>
      </p:sp>
    </p:spTree>
    <p:extLst>
      <p:ext uri="{BB962C8B-B14F-4D97-AF65-F5344CB8AC3E}">
        <p14:creationId xmlns:p14="http://schemas.microsoft.com/office/powerpoint/2010/main" val="213002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625CFA2C-A0A0-E540-B700-ABF86CBFCF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5" y="0"/>
            <a:ext cx="600233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2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2">
            <a:extLst>
              <a:ext uri="{FF2B5EF4-FFF2-40B4-BE49-F238E27FC236}">
                <a16:creationId xmlns:a16="http://schemas.microsoft.com/office/drawing/2014/main" id="{9F88F58E-3746-6B40-8CE5-61DD1BCA5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129113"/>
              </p:ext>
            </p:extLst>
          </p:nvPr>
        </p:nvGraphicFramePr>
        <p:xfrm>
          <a:off x="2605088" y="953294"/>
          <a:ext cx="6353175" cy="495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594600" imgH="5918200" progId="MSPhotoEd.3">
                  <p:embed/>
                </p:oleObj>
              </mc:Choice>
              <mc:Fallback>
                <p:oleObj name="Photo Editor Photo" r:id="rId2" imgW="7594600" imgH="5918200" progId="MSPhotoEd.3">
                  <p:embed/>
                  <p:pic>
                    <p:nvPicPr>
                      <p:cNvPr id="26625" name="Object 2">
                        <a:extLst>
                          <a:ext uri="{FF2B5EF4-FFF2-40B4-BE49-F238E27FC236}">
                            <a16:creationId xmlns:a16="http://schemas.microsoft.com/office/drawing/2014/main" id="{9F88F58E-3746-6B40-8CE5-61DD1BCA50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5088" y="953294"/>
                        <a:ext cx="6353175" cy="495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6" name="Text Box 3">
            <a:extLst>
              <a:ext uri="{FF2B5EF4-FFF2-40B4-BE49-F238E27FC236}">
                <a16:creationId xmlns:a16="http://schemas.microsoft.com/office/drawing/2014/main" id="{6BDAF14B-8A80-0443-A0D2-E18AF6D05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929" y="5904706"/>
            <a:ext cx="9729215" cy="7232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/>
            <a:r>
              <a:rPr lang="pt-BR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Diferentes tipos de vetores para transformação de </a:t>
            </a:r>
            <a:r>
              <a:rPr lang="pt-BR" altLang="en-US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S. cerevisiae:     </a:t>
            </a:r>
            <a:r>
              <a:rPr lang="en-US" altLang="en-US" sz="1700" dirty="0">
                <a:solidFill>
                  <a:schemeClr val="tx1"/>
                </a:solidFill>
                <a:latin typeface="Arial" panose="020B0604020202020204" pitchFamily="34" charset="0"/>
              </a:rPr>
              <a:t>YI - (Yeast Integrative plasmids), </a:t>
            </a:r>
            <a:r>
              <a:rPr lang="en-US" altLang="en-US" sz="1700" dirty="0" err="1">
                <a:solidFill>
                  <a:schemeClr val="tx1"/>
                </a:solidFill>
                <a:latin typeface="Arial" panose="020B0604020202020204" pitchFamily="34" charset="0"/>
              </a:rPr>
              <a:t>YR</a:t>
            </a:r>
            <a:r>
              <a:rPr lang="en-US" altLang="en-US" sz="1700" dirty="0">
                <a:solidFill>
                  <a:schemeClr val="tx1"/>
                </a:solidFill>
                <a:latin typeface="Arial" panose="020B0604020202020204" pitchFamily="34" charset="0"/>
              </a:rPr>
              <a:t> (Yeast Replicative Plasmids), </a:t>
            </a:r>
            <a:r>
              <a:rPr lang="en-US" altLang="en-US" sz="1700" dirty="0" err="1">
                <a:solidFill>
                  <a:schemeClr val="tx1"/>
                </a:solidFill>
                <a:latin typeface="Arial" panose="020B0604020202020204" pitchFamily="34" charset="0"/>
              </a:rPr>
              <a:t>YC</a:t>
            </a:r>
            <a:r>
              <a:rPr lang="en-US" altLang="en-US" sz="1700" dirty="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1700" dirty="0" err="1">
                <a:solidFill>
                  <a:schemeClr val="tx1"/>
                </a:solidFill>
                <a:latin typeface="Arial" panose="020B0604020202020204" pitchFamily="34" charset="0"/>
              </a:rPr>
              <a:t>Yest</a:t>
            </a:r>
            <a:r>
              <a:rPr lang="en-US" altLang="en-US" sz="1700" dirty="0">
                <a:solidFill>
                  <a:schemeClr val="tx1"/>
                </a:solidFill>
                <a:latin typeface="Arial" panose="020B0604020202020204" pitchFamily="34" charset="0"/>
              </a:rPr>
              <a:t> Centromeric Plasmids)</a:t>
            </a:r>
          </a:p>
        </p:txBody>
      </p:sp>
    </p:spTree>
    <p:extLst>
      <p:ext uri="{BB962C8B-B14F-4D97-AF65-F5344CB8AC3E}">
        <p14:creationId xmlns:p14="http://schemas.microsoft.com/office/powerpoint/2010/main" val="655509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5">
            <a:extLst>
              <a:ext uri="{FF2B5EF4-FFF2-40B4-BE49-F238E27FC236}">
                <a16:creationId xmlns:a16="http://schemas.microsoft.com/office/drawing/2014/main" id="{6D766DB3-8696-5648-8FA5-EA3EAA42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600791"/>
            <a:ext cx="849629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tx1"/>
                </a:solidFill>
              </a:rPr>
              <a:t>São empregados para expressão gênica de proteínas heterólogas:</a:t>
            </a:r>
            <a:endParaRPr lang="pt-BR" altLang="en-US" sz="2000" u="sng" dirty="0">
              <a:solidFill>
                <a:schemeClr val="tx1"/>
              </a:solidFill>
            </a:endParaRPr>
          </a:p>
        </p:txBody>
      </p:sp>
      <p:sp>
        <p:nvSpPr>
          <p:cNvPr id="31746" name="Text Box 6">
            <a:extLst>
              <a:ext uri="{FF2B5EF4-FFF2-40B4-BE49-F238E27FC236}">
                <a16:creationId xmlns:a16="http://schemas.microsoft.com/office/drawing/2014/main" id="{74BC0CBA-D8FE-5946-8085-204CE6F9F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693" y="2031644"/>
            <a:ext cx="89646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Há de vários tipos: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400" dirty="0">
                <a:solidFill>
                  <a:schemeClr val="tx1"/>
                </a:solidFill>
              </a:rPr>
              <a:t>- Promotor Constitutivo – ex.: </a:t>
            </a:r>
            <a:r>
              <a:rPr lang="pt-BR" altLang="en-US" sz="2400" i="1" dirty="0" err="1">
                <a:solidFill>
                  <a:schemeClr val="tx1"/>
                </a:solidFill>
              </a:rPr>
              <a:t>PGK</a:t>
            </a:r>
            <a:r>
              <a:rPr lang="pt-BR" altLang="en-US" sz="2400" dirty="0">
                <a:solidFill>
                  <a:schemeClr val="tx1"/>
                </a:solidFill>
              </a:rPr>
              <a:t> (</a:t>
            </a:r>
            <a:r>
              <a:rPr lang="pt-BR" altLang="en-US" sz="2400" dirty="0" err="1">
                <a:solidFill>
                  <a:schemeClr val="tx1"/>
                </a:solidFill>
              </a:rPr>
              <a:t>fosfoglicerato</a:t>
            </a:r>
            <a:r>
              <a:rPr lang="pt-BR" altLang="en-US" sz="2400" dirty="0">
                <a:solidFill>
                  <a:schemeClr val="tx1"/>
                </a:solidFill>
              </a:rPr>
              <a:t> </a:t>
            </a:r>
            <a:r>
              <a:rPr lang="pt-BR" altLang="en-US" sz="2400" dirty="0" err="1">
                <a:solidFill>
                  <a:schemeClr val="tx1"/>
                </a:solidFill>
              </a:rPr>
              <a:t>quinase</a:t>
            </a:r>
            <a:r>
              <a:rPr lang="pt-BR" altLang="en-US" sz="24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dirty="0">
                <a:solidFill>
                  <a:schemeClr val="tx1"/>
                </a:solidFill>
              </a:rPr>
              <a:t> Promotor Regulável – ex.: </a:t>
            </a:r>
            <a:r>
              <a:rPr lang="pt-BR" altLang="en-US" sz="2400" i="1" dirty="0">
                <a:solidFill>
                  <a:schemeClr val="tx1"/>
                </a:solidFill>
              </a:rPr>
              <a:t>ADH2 </a:t>
            </a:r>
            <a:r>
              <a:rPr lang="pt-BR" altLang="en-US" sz="2400" dirty="0">
                <a:solidFill>
                  <a:schemeClr val="tx1"/>
                </a:solidFill>
              </a:rPr>
              <a:t>(álcool desidrogenase 2)</a:t>
            </a:r>
          </a:p>
        </p:txBody>
      </p:sp>
      <p:sp>
        <p:nvSpPr>
          <p:cNvPr id="31748" name="Rectangle 9">
            <a:extLst>
              <a:ext uri="{FF2B5EF4-FFF2-40B4-BE49-F238E27FC236}">
                <a16:creationId xmlns:a16="http://schemas.microsoft.com/office/drawing/2014/main" id="{EA6B8533-6DE0-754B-A28A-6355F2D04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219" y="4064826"/>
            <a:ext cx="7010400" cy="1292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pt-BR" altLang="en-US" sz="1600" b="1" i="1" dirty="0">
                <a:solidFill>
                  <a:schemeClr val="tx1"/>
                </a:solidFill>
              </a:rPr>
              <a:t>ADH1</a:t>
            </a:r>
            <a:r>
              <a:rPr lang="pt-BR" altLang="en-US" sz="1600" b="1" dirty="0">
                <a:solidFill>
                  <a:schemeClr val="tx1"/>
                </a:solidFill>
              </a:rPr>
              <a:t>:</a:t>
            </a:r>
            <a:r>
              <a:rPr lang="pt-BR" altLang="en-US" sz="1600" dirty="0">
                <a:solidFill>
                  <a:schemeClr val="tx1"/>
                </a:solidFill>
              </a:rPr>
              <a:t> A  expressão do um gene clonado sob a regulação do promotor </a:t>
            </a:r>
            <a:r>
              <a:rPr lang="pt-BR" altLang="en-US" sz="1600" i="1" dirty="0" err="1">
                <a:solidFill>
                  <a:schemeClr val="tx1"/>
                </a:solidFill>
              </a:rPr>
              <a:t>ADHI</a:t>
            </a:r>
            <a:r>
              <a:rPr lang="pt-BR" altLang="en-US" sz="1600" dirty="0">
                <a:solidFill>
                  <a:schemeClr val="tx1"/>
                </a:solidFill>
              </a:rPr>
              <a:t> será máxima quando a célula de levedura recombinante for incubada na presença de alta concentração de glicose. (</a:t>
            </a:r>
            <a:r>
              <a:rPr lang="pt-BR" altLang="en-US" sz="1600" b="1" dirty="0">
                <a:solidFill>
                  <a:schemeClr val="tx1"/>
                </a:solidFill>
              </a:rPr>
              <a:t>GLICOSE </a:t>
            </a:r>
            <a:r>
              <a:rPr lang="pt-BR" altLang="en-US" sz="1600" b="1" dirty="0">
                <a:solidFill>
                  <a:schemeClr val="tx1"/>
                </a:solidFill>
                <a:sym typeface="Wingdings" pitchFamily="2" charset="2"/>
              </a:rPr>
              <a:t> ETANOL -</a:t>
            </a:r>
            <a:r>
              <a:rPr lang="pt-BR" altLang="en-US" sz="16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pt-BR" altLang="en-US" sz="1400" dirty="0">
                <a:solidFill>
                  <a:schemeClr val="tx1"/>
                </a:solidFill>
                <a:sym typeface="Wingdings" pitchFamily="2" charset="2"/>
              </a:rPr>
              <a:t>“Níveis de expressão elevados na presença de acúmulo de etanol” ).</a:t>
            </a:r>
            <a:endParaRPr lang="pt-BR" altLang="en-US" sz="1400" dirty="0">
              <a:solidFill>
                <a:schemeClr val="tx1"/>
              </a:solidFill>
            </a:endParaRPr>
          </a:p>
        </p:txBody>
      </p:sp>
      <p:sp>
        <p:nvSpPr>
          <p:cNvPr id="31749" name="Rectangle 10">
            <a:extLst>
              <a:ext uri="{FF2B5EF4-FFF2-40B4-BE49-F238E27FC236}">
                <a16:creationId xmlns:a16="http://schemas.microsoft.com/office/drawing/2014/main" id="{5AA6FE30-1607-7B41-8A75-CCCD3B1F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329" y="5509731"/>
            <a:ext cx="701040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pt-BR" altLang="en-US" sz="1600" b="1" i="1" dirty="0">
                <a:solidFill>
                  <a:schemeClr val="tx1"/>
                </a:solidFill>
              </a:rPr>
              <a:t>ADH2</a:t>
            </a:r>
            <a:r>
              <a:rPr lang="pt-BR" altLang="en-US" sz="1600" b="1" dirty="0">
                <a:solidFill>
                  <a:schemeClr val="tx1"/>
                </a:solidFill>
              </a:rPr>
              <a:t>:</a:t>
            </a:r>
            <a:r>
              <a:rPr lang="pt-BR" altLang="en-US" sz="1600" dirty="0">
                <a:solidFill>
                  <a:schemeClr val="tx1"/>
                </a:solidFill>
              </a:rPr>
              <a:t> A máxima expressão do gene clonado sob a regulação de ADH2 será máxima quando a célula de levedura recombinante for incubada na ausência de glicose.    O gene </a:t>
            </a:r>
            <a:r>
              <a:rPr lang="pt-BR" altLang="en-US" sz="1600" i="1" dirty="0">
                <a:solidFill>
                  <a:schemeClr val="tx1"/>
                </a:solidFill>
              </a:rPr>
              <a:t>ADH2</a:t>
            </a:r>
            <a:r>
              <a:rPr lang="pt-BR" altLang="en-US" sz="1600" dirty="0">
                <a:solidFill>
                  <a:schemeClr val="tx1"/>
                </a:solidFill>
              </a:rPr>
              <a:t> é reprimido por glicose. (</a:t>
            </a:r>
            <a:r>
              <a:rPr lang="pt-BR" altLang="en-US" sz="1600" b="1" dirty="0">
                <a:solidFill>
                  <a:schemeClr val="tx1"/>
                </a:solidFill>
                <a:sym typeface="Wingdings" pitchFamily="2" charset="2"/>
              </a:rPr>
              <a:t>ETANOL  </a:t>
            </a:r>
            <a:r>
              <a:rPr lang="pt-BR" altLang="en-US" sz="1600" b="1" dirty="0">
                <a:solidFill>
                  <a:schemeClr val="tx1"/>
                </a:solidFill>
              </a:rPr>
              <a:t>GLICOSE</a:t>
            </a:r>
            <a:r>
              <a:rPr lang="pt-BR" altLang="en-US" sz="1600" dirty="0">
                <a:solidFill>
                  <a:schemeClr val="tx1"/>
                </a:solidFill>
                <a:sym typeface="Wingdings" pitchFamily="2" charset="2"/>
              </a:rPr>
              <a:t>)</a:t>
            </a:r>
            <a:endParaRPr lang="pt-BR" altLang="en-US" sz="1600" dirty="0">
              <a:solidFill>
                <a:schemeClr val="tx1"/>
              </a:solidFill>
            </a:endParaRPr>
          </a:p>
        </p:txBody>
      </p:sp>
      <p:sp>
        <p:nvSpPr>
          <p:cNvPr id="31750" name="Text Box 11">
            <a:extLst>
              <a:ext uri="{FF2B5EF4-FFF2-40B4-BE49-F238E27FC236}">
                <a16:creationId xmlns:a16="http://schemas.microsoft.com/office/drawing/2014/main" id="{5039034F-744F-1E43-81E9-EBC4638EF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29" y="3695494"/>
            <a:ext cx="1663541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tx1"/>
                </a:solidFill>
              </a:rPr>
              <a:t>Exemplos:</a:t>
            </a:r>
          </a:p>
        </p:txBody>
      </p:sp>
      <p:pic>
        <p:nvPicPr>
          <p:cNvPr id="31751" name="Picture 12">
            <a:extLst>
              <a:ext uri="{FF2B5EF4-FFF2-40B4-BE49-F238E27FC236}">
                <a16:creationId xmlns:a16="http://schemas.microsoft.com/office/drawing/2014/main" id="{3DABF2DF-75C0-914C-BA44-5F46270D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582" y="4601681"/>
            <a:ext cx="385127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2" name="Text Box 13">
            <a:extLst>
              <a:ext uri="{FF2B5EF4-FFF2-40B4-BE49-F238E27FC236}">
                <a16:creationId xmlns:a16="http://schemas.microsoft.com/office/drawing/2014/main" id="{8FAA1796-7149-C64F-845D-209364DA0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582" y="6243131"/>
            <a:ext cx="3779837" cy="274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 dirty="0">
                <a:solidFill>
                  <a:schemeClr val="tx1"/>
                </a:solidFill>
              </a:rPr>
              <a:t>Thomson et al 2005, </a:t>
            </a:r>
            <a:r>
              <a:rPr lang="pt-BR" altLang="en-US" sz="1200" dirty="0" err="1">
                <a:solidFill>
                  <a:schemeClr val="tx1"/>
                </a:solidFill>
              </a:rPr>
              <a:t>Nature</a:t>
            </a:r>
            <a:r>
              <a:rPr lang="pt-BR" altLang="en-US" sz="1200" dirty="0">
                <a:solidFill>
                  <a:schemeClr val="tx1"/>
                </a:solidFill>
              </a:rPr>
              <a:t> 630-5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7B1ACC24-7254-B24D-B380-2175EB983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19" y="319469"/>
            <a:ext cx="7200900" cy="10668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8001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2573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7145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1717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 dirty="0">
                <a:solidFill>
                  <a:srgbClr val="FFFF00"/>
                </a:solidFill>
              </a:rPr>
              <a:t>Saccharomyces cerevisiae</a:t>
            </a:r>
            <a:r>
              <a:rPr lang="pt-BR" altLang="en-US" dirty="0">
                <a:solidFill>
                  <a:srgbClr val="FFFF00"/>
                </a:solidFill>
              </a:rPr>
              <a:t> –</a:t>
            </a:r>
            <a:r>
              <a:rPr lang="pt-BR" alt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AutoNum type="alphaUcParenR" startAt="3"/>
            </a:pPr>
            <a:r>
              <a:rPr lang="pt-BR" altLang="en-US" sz="2400" dirty="0">
                <a:solidFill>
                  <a:schemeClr val="bg1"/>
                </a:solidFill>
              </a:rPr>
              <a:t> Promotores de Expressão genética</a:t>
            </a:r>
          </a:p>
        </p:txBody>
      </p:sp>
    </p:spTree>
    <p:extLst>
      <p:ext uri="{BB962C8B-B14F-4D97-AF65-F5344CB8AC3E}">
        <p14:creationId xmlns:p14="http://schemas.microsoft.com/office/powerpoint/2010/main" val="292748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51476C4-961D-734C-AD09-E68561C3C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5913" y="333375"/>
            <a:ext cx="4824412" cy="1143000"/>
          </a:xfrm>
        </p:spPr>
        <p:txBody>
          <a:bodyPr/>
          <a:lstStyle/>
          <a:p>
            <a:pPr eaLnBrk="1" hangingPunct="1"/>
            <a:r>
              <a:rPr lang="pt-BR" altLang="en-US">
                <a:solidFill>
                  <a:schemeClr val="bg1"/>
                </a:solidFill>
              </a:rPr>
              <a:t>Promotores</a:t>
            </a:r>
          </a:p>
        </p:txBody>
      </p:sp>
      <p:graphicFrame>
        <p:nvGraphicFramePr>
          <p:cNvPr id="32770" name="Object 3">
            <a:extLst>
              <a:ext uri="{FF2B5EF4-FFF2-40B4-BE49-F238E27FC236}">
                <a16:creationId xmlns:a16="http://schemas.microsoft.com/office/drawing/2014/main" id="{BD2B1BC0-5076-E049-B887-FCF43C2E899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617169"/>
              </p:ext>
            </p:extLst>
          </p:nvPr>
        </p:nvGraphicFramePr>
        <p:xfrm>
          <a:off x="1194816" y="1099634"/>
          <a:ext cx="8381556" cy="555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429500" imgH="5905500" progId="Photoshop.Image.7">
                  <p:embed/>
                </p:oleObj>
              </mc:Choice>
              <mc:Fallback>
                <p:oleObj name="Image" r:id="rId2" imgW="7429500" imgH="5905500" progId="Photoshop.Image.7">
                  <p:embed/>
                  <p:pic>
                    <p:nvPicPr>
                      <p:cNvPr id="32770" name="Object 3">
                        <a:extLst>
                          <a:ext uri="{FF2B5EF4-FFF2-40B4-BE49-F238E27FC236}">
                            <a16:creationId xmlns:a16="http://schemas.microsoft.com/office/drawing/2014/main" id="{BD2B1BC0-5076-E049-B887-FCF43C2E89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816" y="1099634"/>
                        <a:ext cx="8381556" cy="555938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2">
            <a:extLst>
              <a:ext uri="{FF2B5EF4-FFF2-40B4-BE49-F238E27FC236}">
                <a16:creationId xmlns:a16="http://schemas.microsoft.com/office/drawing/2014/main" id="{75106A3B-BBA0-6149-B233-D2F1BBF52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816" y="122366"/>
            <a:ext cx="7200900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8001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2573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7145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1717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pt-BR" altLang="en-US" sz="2000" i="1" dirty="0">
                <a:solidFill>
                  <a:schemeClr val="tx1"/>
                </a:solidFill>
              </a:rPr>
              <a:t>Saccharomyces cerevisiae</a:t>
            </a:r>
            <a:r>
              <a:rPr lang="pt-BR" altLang="en-US" sz="2000" dirty="0">
                <a:solidFill>
                  <a:schemeClr val="tx1"/>
                </a:solidFill>
              </a:rPr>
              <a:t> –</a:t>
            </a:r>
          </a:p>
          <a:p>
            <a:pPr eaLnBrk="1" hangingPunct="1">
              <a:spcBef>
                <a:spcPts val="600"/>
              </a:spcBef>
            </a:pPr>
            <a:r>
              <a:rPr lang="pt-BR" altLang="en-US" sz="2000" dirty="0">
                <a:solidFill>
                  <a:schemeClr val="tx1"/>
                </a:solidFill>
              </a:rPr>
              <a:t>Promotores de Expressão genética</a:t>
            </a:r>
          </a:p>
        </p:txBody>
      </p:sp>
    </p:spTree>
    <p:extLst>
      <p:ext uri="{BB962C8B-B14F-4D97-AF65-F5344CB8AC3E}">
        <p14:creationId xmlns:p14="http://schemas.microsoft.com/office/powerpoint/2010/main" val="16436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>
            <a:extLst>
              <a:ext uri="{FF2B5EF4-FFF2-40B4-BE49-F238E27FC236}">
                <a16:creationId xmlns:a16="http://schemas.microsoft.com/office/drawing/2014/main" id="{45E9173C-D07F-AF47-82D5-EA764E587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939" y="70739"/>
            <a:ext cx="77041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3200" b="1" dirty="0">
                <a:solidFill>
                  <a:srgbClr val="FF9900"/>
                </a:solidFill>
              </a:rPr>
              <a:t>APLICAÇÃO IMPORTANTE</a:t>
            </a:r>
          </a:p>
        </p:txBody>
      </p:sp>
      <p:sp>
        <p:nvSpPr>
          <p:cNvPr id="30722" name="Text Box 5">
            <a:extLst>
              <a:ext uri="{FF2B5EF4-FFF2-40B4-BE49-F238E27FC236}">
                <a16:creationId xmlns:a16="http://schemas.microsoft.com/office/drawing/2014/main" id="{390D723D-455C-FE42-9499-9B82C7E6B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657" y="728848"/>
            <a:ext cx="76327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pt-BR" altLang="en-US" sz="2000" b="1" dirty="0">
                <a:solidFill>
                  <a:schemeClr val="tx1"/>
                </a:solidFill>
              </a:rPr>
              <a:t>Vacina Hepatite </a:t>
            </a:r>
            <a:r>
              <a:rPr lang="pt-BR" altLang="en-US" sz="2000" b="1" dirty="0" err="1">
                <a:solidFill>
                  <a:schemeClr val="tx1"/>
                </a:solidFill>
              </a:rPr>
              <a:t>B</a:t>
            </a:r>
            <a:r>
              <a:rPr lang="pt-BR" altLang="en-US" sz="2000" b="1" dirty="0">
                <a:solidFill>
                  <a:schemeClr val="tx1"/>
                </a:solidFill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pt-BR" altLang="en-US" sz="2000" dirty="0">
                <a:solidFill>
                  <a:schemeClr val="tx1"/>
                </a:solidFill>
              </a:rPr>
              <a:t>1ª vacina recombinante aprovada para uso humano</a:t>
            </a:r>
          </a:p>
        </p:txBody>
      </p:sp>
      <p:sp>
        <p:nvSpPr>
          <p:cNvPr id="30723" name="Text Box 6">
            <a:extLst>
              <a:ext uri="{FF2B5EF4-FFF2-40B4-BE49-F238E27FC236}">
                <a16:creationId xmlns:a16="http://schemas.microsoft.com/office/drawing/2014/main" id="{1236ED2B-ECBD-6B40-8D0D-CCBD041B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680" y="1624122"/>
            <a:ext cx="8532813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chemeClr val="tx1"/>
                </a:solidFill>
              </a:rPr>
              <a:t>Nature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b="1" dirty="0">
                <a:solidFill>
                  <a:schemeClr val="tx1"/>
                </a:solidFill>
              </a:rPr>
              <a:t>298</a:t>
            </a:r>
            <a:r>
              <a:rPr lang="en-US" altLang="en-US" sz="1600" dirty="0">
                <a:solidFill>
                  <a:schemeClr val="tx1"/>
                </a:solidFill>
              </a:rPr>
              <a:t>, 347 - 350 (22 July 1982)</a:t>
            </a: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600" b="1" dirty="0">
                <a:solidFill>
                  <a:schemeClr val="tx1"/>
                </a:solidFill>
              </a:rPr>
              <a:t>Synthesis and assembly of hepatitis B virus surface antigen particles in yeast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</a:rPr>
              <a:t>Pablo Valenzuela*†, Angelica Medina*, William J. Rutter*, Gustav </a:t>
            </a:r>
            <a:r>
              <a:rPr lang="en-US" altLang="en-US" sz="1600" dirty="0" err="1">
                <a:solidFill>
                  <a:schemeClr val="tx1"/>
                </a:solidFill>
              </a:rPr>
              <a:t>Ammerer</a:t>
            </a:r>
            <a:r>
              <a:rPr lang="en-US" altLang="en-US" sz="1600" dirty="0">
                <a:solidFill>
                  <a:schemeClr val="tx1"/>
                </a:solidFill>
              </a:rPr>
              <a:t> &amp; Benjamin D. Hall</a:t>
            </a: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</a:rPr>
              <a:t>*Department of Biochemistry and Biophysics, University of California, San Francisco, California 94143, and †Chiron Corporation, 4560 Horton, Emeryville, California 94608, USA</a:t>
            </a:r>
            <a:br>
              <a:rPr lang="en-US" altLang="en-US" sz="1600" dirty="0">
                <a:solidFill>
                  <a:schemeClr val="tx1"/>
                </a:solidFill>
              </a:rPr>
            </a:br>
            <a:r>
              <a:rPr lang="en-US" altLang="en-US" sz="1600" dirty="0">
                <a:solidFill>
                  <a:schemeClr val="tx1"/>
                </a:solidFill>
              </a:rPr>
              <a:t>Department of Genetics, SK-50, University of Washington, Seattle, Washington 98195, USA</a:t>
            </a:r>
            <a:br>
              <a:rPr lang="en-US" altLang="en-US" sz="1600" dirty="0"/>
            </a:br>
            <a:endParaRPr lang="en-US" altLang="en-US" sz="1600" dirty="0"/>
          </a:p>
          <a:p>
            <a:pPr eaLnBrk="1" hangingPunct="1"/>
            <a:r>
              <a:rPr lang="en-US" altLang="en-US" sz="1600" b="1" dirty="0"/>
              <a:t>  </a:t>
            </a:r>
          </a:p>
          <a:p>
            <a:pPr eaLnBrk="1" hangingPunct="1"/>
            <a:r>
              <a:rPr lang="en-US" altLang="en-US" sz="1600" b="1" dirty="0"/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The surface antigen of hepatitis B virus (HBsAg) has been synthesized in the yeast </a:t>
            </a:r>
            <a:r>
              <a:rPr lang="en-US" altLang="en-US" sz="1600" i="1" dirty="0">
                <a:solidFill>
                  <a:schemeClr val="tx1"/>
                </a:solidFill>
              </a:rPr>
              <a:t>Saccharomyces cerevisiae</a:t>
            </a:r>
            <a:r>
              <a:rPr lang="en-US" altLang="en-US" sz="1600" dirty="0">
                <a:solidFill>
                  <a:schemeClr val="tx1"/>
                </a:solidFill>
              </a:rPr>
              <a:t> by using an expression vector that employs the 5'-flanking region of yeast alcohol dehydrogenase I as a promoter to transcribe surface antigen coding sequences. The protein synthesized in yeast is assembled into particles having properties similar to the 22-nm particles secreted by human cells.</a:t>
            </a:r>
          </a:p>
        </p:txBody>
      </p:sp>
    </p:spTree>
    <p:extLst>
      <p:ext uri="{BB962C8B-B14F-4D97-AF65-F5344CB8AC3E}">
        <p14:creationId xmlns:p14="http://schemas.microsoft.com/office/powerpoint/2010/main" val="3890727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5"/>
          <p:cNvSpPr txBox="1"/>
          <p:nvPr/>
        </p:nvSpPr>
        <p:spPr>
          <a:xfrm>
            <a:off x="4839891" y="-2386953"/>
            <a:ext cx="142875" cy="49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>
              <a:lnSpc>
                <a:spcPct val="233333"/>
              </a:lnSpc>
              <a:buSzPts val="1200"/>
            </a:pPr>
            <a:r>
              <a:rPr lang="pt-BR" sz="1125">
                <a:latin typeface="Times"/>
                <a:ea typeface="Times"/>
                <a:cs typeface="Times"/>
                <a:sym typeface="Times"/>
              </a:rPr>
              <a:t> </a:t>
            </a:r>
            <a:endParaRPr sz="1313"/>
          </a:p>
        </p:txBody>
      </p:sp>
      <p:sp>
        <p:nvSpPr>
          <p:cNvPr id="505" name="Google Shape;505;p35"/>
          <p:cNvSpPr txBox="1"/>
          <p:nvPr/>
        </p:nvSpPr>
        <p:spPr>
          <a:xfrm>
            <a:off x="1" y="82455"/>
            <a:ext cx="10041492" cy="399212"/>
          </a:xfrm>
          <a:prstGeom prst="rect">
            <a:avLst/>
          </a:prstGeom>
          <a:solidFill>
            <a:srgbClr val="FEFEF4"/>
          </a:solidFill>
          <a:ln w="38100" cap="flat" cmpd="sng">
            <a:solidFill>
              <a:srgbClr val="FDF3AB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342905">
              <a:buSzPts val="2800"/>
            </a:pPr>
            <a:r>
              <a:rPr lang="pt-BR" sz="1969" b="1" dirty="0">
                <a:latin typeface="Helvetica Neue"/>
                <a:ea typeface="Helvetica Neue"/>
                <a:cs typeface="Helvetica Neue"/>
                <a:sym typeface="Helvetica Neue"/>
              </a:rPr>
              <a:t>4. Inovações: Alguns produtos derivados da Engenharia Genética bacteriana</a:t>
            </a:r>
            <a:endParaRPr sz="1969" dirty="0"/>
          </a:p>
        </p:txBody>
      </p:sp>
      <p:sp>
        <p:nvSpPr>
          <p:cNvPr id="506" name="Google Shape;506;p35"/>
          <p:cNvSpPr/>
          <p:nvPr/>
        </p:nvSpPr>
        <p:spPr>
          <a:xfrm>
            <a:off x="1" y="-1134766"/>
            <a:ext cx="10041492" cy="823906"/>
          </a:xfrm>
          <a:prstGeom prst="rect">
            <a:avLst/>
          </a:prstGeom>
          <a:solidFill>
            <a:srgbClr val="FEF9D4"/>
          </a:solidFill>
          <a:ln>
            <a:noFill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marL="685810" indent="-428631">
              <a:buSzPts val="2800"/>
            </a:pPr>
            <a:r>
              <a:rPr lang="pt-BR" sz="2625" b="1">
                <a:latin typeface="Calibri"/>
                <a:ea typeface="Calibri"/>
                <a:cs typeface="Calibri"/>
                <a:sym typeface="Calibri"/>
              </a:rPr>
              <a:t>Bactérias geneticamente modificadas em Biotecnologia</a:t>
            </a:r>
            <a:endParaRPr sz="2625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10" indent="-428631">
              <a:spcBef>
                <a:spcPts val="375"/>
              </a:spcBef>
              <a:buSzPts val="800"/>
            </a:pPr>
            <a:endParaRPr sz="75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10" indent="-428631">
              <a:spcBef>
                <a:spcPts val="375"/>
              </a:spcBef>
              <a:buSzPts val="800"/>
            </a:pPr>
            <a:endParaRPr sz="75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7" name="Google Shape;507;p35"/>
          <p:cNvSpPr/>
          <p:nvPr/>
        </p:nvSpPr>
        <p:spPr>
          <a:xfrm>
            <a:off x="898971" y="1028092"/>
            <a:ext cx="5422158" cy="2307967"/>
          </a:xfrm>
          <a:prstGeom prst="rect">
            <a:avLst/>
          </a:prstGeom>
          <a:solidFill>
            <a:srgbClr val="FBFEE5"/>
          </a:solidFill>
          <a:ln w="9525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marL="321473" indent="-321473" algn="just">
              <a:buSzPts val="1800"/>
              <a:buFont typeface="Times"/>
              <a:buAutoNum type="arabicParenR"/>
            </a:pPr>
            <a:r>
              <a:rPr lang="pt-BR" sz="1687" b="1">
                <a:latin typeface="Times"/>
                <a:ea typeface="Times"/>
                <a:cs typeface="Times"/>
                <a:sym typeface="Times"/>
              </a:rPr>
              <a:t>1982 – Expressão de Insulina humana em </a:t>
            </a:r>
            <a:r>
              <a:rPr lang="pt-BR" sz="1687" b="1" i="1">
                <a:latin typeface="Times"/>
                <a:ea typeface="Times"/>
                <a:cs typeface="Times"/>
                <a:sym typeface="Times"/>
              </a:rPr>
              <a:t>E. coli</a:t>
            </a:r>
            <a:endParaRPr sz="1313"/>
          </a:p>
          <a:p>
            <a:pPr algn="just">
              <a:buSzPts val="800"/>
            </a:pPr>
            <a:endParaRPr sz="750" b="1" i="1">
              <a:latin typeface="Times"/>
              <a:ea typeface="Times"/>
              <a:cs typeface="Times"/>
              <a:sym typeface="Times"/>
            </a:endParaRPr>
          </a:p>
          <a:p>
            <a:pPr algn="just">
              <a:buSzPts val="1800"/>
            </a:pPr>
            <a:r>
              <a:rPr lang="pt-BR" sz="1687">
                <a:latin typeface="Times"/>
                <a:ea typeface="Times"/>
                <a:cs typeface="Times"/>
                <a:sym typeface="Times"/>
              </a:rPr>
              <a:t>Foi o primeiro produto comercial obtido pela Tecnologia do DNA recombinante (</a:t>
            </a:r>
            <a:r>
              <a:rPr lang="pt-BR" sz="1687" b="1">
                <a:latin typeface="Times"/>
                <a:ea typeface="Times"/>
                <a:cs typeface="Times"/>
                <a:sym typeface="Times"/>
              </a:rPr>
              <a:t>TDR</a:t>
            </a:r>
            <a:r>
              <a:rPr lang="pt-BR" sz="1687">
                <a:latin typeface="Times"/>
                <a:ea typeface="Times"/>
                <a:cs typeface="Times"/>
                <a:sym typeface="Times"/>
              </a:rPr>
              <a:t>) e aprovado para uso em humanos em 1982 pelo Departamento FDA Americano (“USA Food and Drug Administration”). </a:t>
            </a:r>
            <a:endParaRPr sz="1313"/>
          </a:p>
          <a:p>
            <a:pPr marL="321473" indent="-273848" algn="just">
              <a:buSzPts val="800"/>
            </a:pPr>
            <a:endParaRPr sz="750">
              <a:latin typeface="Times"/>
              <a:ea typeface="Times"/>
              <a:cs typeface="Times"/>
              <a:sym typeface="Times"/>
            </a:endParaRPr>
          </a:p>
          <a:p>
            <a:pPr algn="just">
              <a:buSzPts val="1600"/>
            </a:pPr>
            <a:r>
              <a:rPr lang="pt-BR" sz="1500" b="1">
                <a:latin typeface="Helvetica Neue"/>
                <a:ea typeface="Helvetica Neue"/>
                <a:cs typeface="Helvetica Neue"/>
                <a:sym typeface="Helvetica Neue"/>
              </a:rPr>
              <a:t>Bristow, A.F. </a:t>
            </a:r>
            <a:r>
              <a:rPr lang="pt-BR" sz="1500">
                <a:latin typeface="Helvetica Neue"/>
                <a:ea typeface="Helvetica Neue"/>
                <a:cs typeface="Helvetica Neue"/>
                <a:sym typeface="Helvetica Neue"/>
              </a:rPr>
              <a:t>Recombinant-DNA-derived insulin analogues as potentially useful therapeutic agents. </a:t>
            </a:r>
            <a:r>
              <a:rPr lang="pt-BR" sz="1500" i="1">
                <a:latin typeface="Helvetica Neue"/>
                <a:ea typeface="Helvetica Neue"/>
                <a:cs typeface="Helvetica Neue"/>
                <a:sym typeface="Helvetica Neue"/>
              </a:rPr>
              <a:t>Trends in Biotechnology </a:t>
            </a:r>
            <a:r>
              <a:rPr lang="pt-BR" sz="1500">
                <a:latin typeface="Helvetica Neue"/>
                <a:ea typeface="Helvetica Neue"/>
                <a:cs typeface="Helvetica Neue"/>
                <a:sym typeface="Helvetica Neue"/>
              </a:rPr>
              <a:t>11: 301-305, 1993. </a:t>
            </a:r>
            <a:endParaRPr sz="1313"/>
          </a:p>
        </p:txBody>
      </p:sp>
      <p:pic>
        <p:nvPicPr>
          <p:cNvPr id="508" name="Google Shape;508;p35" descr="A picture containing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84" t="5600" r="2698" b="5741"/>
          <a:stretch/>
        </p:blipFill>
        <p:spPr>
          <a:xfrm>
            <a:off x="6351031" y="901753"/>
            <a:ext cx="4787534" cy="2198709"/>
          </a:xfrm>
          <a:prstGeom prst="rect">
            <a:avLst/>
          </a:prstGeom>
          <a:noFill/>
          <a:ln w="9525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9" name="Google Shape;509;p35"/>
          <p:cNvSpPr/>
          <p:nvPr/>
        </p:nvSpPr>
        <p:spPr>
          <a:xfrm>
            <a:off x="6336080" y="3072738"/>
            <a:ext cx="4817436" cy="432773"/>
          </a:xfrm>
          <a:prstGeom prst="rect">
            <a:avLst/>
          </a:prstGeom>
          <a:solidFill>
            <a:srgbClr val="FBFEE5"/>
          </a:solidFill>
          <a:ln w="9525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algn="just">
              <a:buClr>
                <a:srgbClr val="FF0000"/>
              </a:buClr>
              <a:buSzPts val="1200"/>
            </a:pPr>
            <a:r>
              <a:rPr lang="pt-BR" sz="1125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Fg</a:t>
            </a:r>
            <a:r>
              <a:rPr lang="pt-BR" sz="1125">
                <a:latin typeface="Helvetica Neue"/>
                <a:ea typeface="Helvetica Neue"/>
                <a:cs typeface="Helvetica Neue"/>
                <a:sym typeface="Helvetica Neue"/>
              </a:rPr>
              <a:t>.: Representação esquemática de estratégias usadas para produzir insulina para fins terapêuticos. </a:t>
            </a:r>
            <a:endParaRPr sz="1313"/>
          </a:p>
        </p:txBody>
      </p:sp>
      <p:sp>
        <p:nvSpPr>
          <p:cNvPr id="510" name="Google Shape;510;p35"/>
          <p:cNvSpPr/>
          <p:nvPr/>
        </p:nvSpPr>
        <p:spPr>
          <a:xfrm>
            <a:off x="715155" y="3367101"/>
            <a:ext cx="5635876" cy="3347610"/>
          </a:xfrm>
          <a:prstGeom prst="rect">
            <a:avLst/>
          </a:prstGeom>
          <a:solidFill>
            <a:srgbClr val="FBFEE5"/>
          </a:solidFill>
          <a:ln w="9525" cap="flat" cmpd="sng">
            <a:solidFill>
              <a:srgbClr val="45A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711" tIns="42844" rIns="85711" bIns="42844" anchor="t" anchorCtr="0">
            <a:spAutoFit/>
          </a:bodyPr>
          <a:lstStyle/>
          <a:p>
            <a:pPr algn="just">
              <a:buSzPts val="1800"/>
            </a:pPr>
            <a:r>
              <a:rPr lang="pt-BR" sz="1687" b="1" dirty="0">
                <a:latin typeface="Helvetica Neue"/>
                <a:ea typeface="Helvetica Neue"/>
                <a:cs typeface="Helvetica Neue"/>
                <a:sym typeface="Helvetica Neue"/>
              </a:rPr>
              <a:t>Hormônio Insulina</a:t>
            </a:r>
            <a:endParaRPr sz="1313" dirty="0"/>
          </a:p>
          <a:p>
            <a:pPr algn="just">
              <a:buSzPts val="800"/>
            </a:pPr>
            <a:endParaRPr sz="75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Os diabéticos não possuem insulina, que regula a quantidade de glicose no sangue. </a:t>
            </a:r>
            <a:endParaRPr sz="1313" dirty="0"/>
          </a:p>
          <a:p>
            <a:pPr algn="just">
              <a:buSzPts val="1400"/>
            </a:pPr>
            <a:endParaRPr sz="562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Em </a:t>
            </a:r>
            <a:r>
              <a:rPr lang="pt-BR" sz="1313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1978,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a insulina era produzida a partir de pâncreas congelados de porcos e gado. Para isto, uma linha de vagões cheios chegavam a uma fábrica em Indiana/EUA. Para produzir </a:t>
            </a:r>
            <a:r>
              <a:rPr lang="pt-BR" sz="1313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453 </a:t>
            </a:r>
            <a:r>
              <a:rPr lang="pt-BR" sz="1313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</a:t>
            </a:r>
            <a:r>
              <a:rPr lang="pt-BR" sz="1313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 libra)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de insulina, eram necessários</a:t>
            </a:r>
            <a:r>
              <a:rPr lang="pt-BR" sz="1313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3.630 kg</a:t>
            </a:r>
            <a:r>
              <a:rPr lang="pt-BR" sz="1313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(8.000 libras)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glândulas de pâncreas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23.500 animais. </a:t>
            </a:r>
            <a:endParaRPr sz="1313" dirty="0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endParaRPr sz="562" dirty="0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O fabricante,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 Lilly </a:t>
            </a:r>
            <a:r>
              <a:rPr lang="pt-BR" sz="1313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precisava de 56 milhões de animais por ano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 para atender à crescente demanda dos EUA. Então, buscaram uma nova alternativa para a produção de insulina.</a:t>
            </a:r>
            <a:endParaRPr sz="1313" dirty="0"/>
          </a:p>
          <a:p>
            <a:pPr algn="just">
              <a:buSzPts val="1400"/>
            </a:pPr>
            <a:endParaRPr sz="562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SzPts val="1400"/>
            </a:pP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pt-BR" sz="1313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Genentech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 tinha o conhecimento necessário para fabricar insulina </a:t>
            </a:r>
            <a:r>
              <a:rPr lang="pt-BR" sz="1313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humana sintética </a:t>
            </a:r>
            <a:r>
              <a:rPr lang="pt-BR" sz="1313" dirty="0">
                <a:latin typeface="Helvetica Neue"/>
                <a:ea typeface="Helvetica Neue"/>
                <a:cs typeface="Helvetica Neue"/>
                <a:sym typeface="Helvetica Neue"/>
              </a:rPr>
              <a:t>- em laboratórios, a partir de bactérias, usando sua tecnologia de DNA recombinante recentemente comprovada. </a:t>
            </a:r>
            <a:endParaRPr sz="1313" dirty="0"/>
          </a:p>
        </p:txBody>
      </p:sp>
      <p:sp>
        <p:nvSpPr>
          <p:cNvPr id="511" name="Google Shape;511;p35"/>
          <p:cNvSpPr txBox="1"/>
          <p:nvPr/>
        </p:nvSpPr>
        <p:spPr>
          <a:xfrm>
            <a:off x="688793" y="570556"/>
            <a:ext cx="5422158" cy="384721"/>
          </a:xfrm>
          <a:prstGeom prst="rect">
            <a:avLst/>
          </a:prstGeom>
          <a:solidFill>
            <a:srgbClr val="DEF7D5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algn="just">
              <a:buSzPts val="2000"/>
            </a:pPr>
            <a:r>
              <a:rPr lang="pt-BR" sz="1875" b="1">
                <a:latin typeface="Times"/>
                <a:ea typeface="Times"/>
                <a:cs typeface="Times"/>
                <a:sym typeface="Times"/>
              </a:rPr>
              <a:t>1. 1982</a:t>
            </a:r>
            <a:r>
              <a:rPr lang="pt-BR" sz="1875">
                <a:latin typeface="Times"/>
                <a:ea typeface="Times"/>
                <a:cs typeface="Times"/>
                <a:sym typeface="Times"/>
              </a:rPr>
              <a:t> – </a:t>
            </a:r>
            <a:r>
              <a:rPr lang="pt-BR" sz="1875" b="1">
                <a:latin typeface="Times"/>
                <a:ea typeface="Times"/>
                <a:cs typeface="Times"/>
                <a:sym typeface="Times"/>
              </a:rPr>
              <a:t>Expressão de Insulina humana em </a:t>
            </a:r>
            <a:r>
              <a:rPr lang="pt-BR" sz="1875" b="1" i="1">
                <a:latin typeface="Times"/>
                <a:ea typeface="Times"/>
                <a:cs typeface="Times"/>
                <a:sym typeface="Times"/>
              </a:rPr>
              <a:t>E. coli. </a:t>
            </a:r>
            <a:endParaRPr sz="1313"/>
          </a:p>
        </p:txBody>
      </p:sp>
      <p:pic>
        <p:nvPicPr>
          <p:cNvPr id="512" name="Google Shape;512;p35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1032" y="3772150"/>
            <a:ext cx="5635876" cy="2970567"/>
          </a:xfrm>
          <a:prstGeom prst="rect">
            <a:avLst/>
          </a:prstGeom>
          <a:noFill/>
          <a:ln w="9525" cap="flat" cmpd="sng">
            <a:solidFill>
              <a:srgbClr val="0432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C5A043D-04CF-5545-96B9-9B0C87A36ACE}"/>
              </a:ext>
            </a:extLst>
          </p:cNvPr>
          <p:cNvSpPr txBox="1"/>
          <p:nvPr/>
        </p:nvSpPr>
        <p:spPr>
          <a:xfrm rot="16516817">
            <a:off x="-1915070" y="3602873"/>
            <a:ext cx="4812130" cy="338554"/>
          </a:xfrm>
          <a:custGeom>
            <a:avLst/>
            <a:gdLst>
              <a:gd name="connsiteX0" fmla="*/ 0 w 4812130"/>
              <a:gd name="connsiteY0" fmla="*/ 0 h 338554"/>
              <a:gd name="connsiteX1" fmla="*/ 438439 w 4812130"/>
              <a:gd name="connsiteY1" fmla="*/ 0 h 338554"/>
              <a:gd name="connsiteX2" fmla="*/ 924998 w 4812130"/>
              <a:gd name="connsiteY2" fmla="*/ 0 h 338554"/>
              <a:gd name="connsiteX3" fmla="*/ 1363437 w 4812130"/>
              <a:gd name="connsiteY3" fmla="*/ 0 h 338554"/>
              <a:gd name="connsiteX4" fmla="*/ 1946239 w 4812130"/>
              <a:gd name="connsiteY4" fmla="*/ 0 h 338554"/>
              <a:gd name="connsiteX5" fmla="*/ 2480920 w 4812130"/>
              <a:gd name="connsiteY5" fmla="*/ 0 h 338554"/>
              <a:gd name="connsiteX6" fmla="*/ 3015601 w 4812130"/>
              <a:gd name="connsiteY6" fmla="*/ 0 h 338554"/>
              <a:gd name="connsiteX7" fmla="*/ 3646525 w 4812130"/>
              <a:gd name="connsiteY7" fmla="*/ 0 h 338554"/>
              <a:gd name="connsiteX8" fmla="*/ 4229328 w 4812130"/>
              <a:gd name="connsiteY8" fmla="*/ 0 h 338554"/>
              <a:gd name="connsiteX9" fmla="*/ 4812130 w 4812130"/>
              <a:gd name="connsiteY9" fmla="*/ 0 h 338554"/>
              <a:gd name="connsiteX10" fmla="*/ 4812130 w 4812130"/>
              <a:gd name="connsiteY10" fmla="*/ 338554 h 338554"/>
              <a:gd name="connsiteX11" fmla="*/ 4421813 w 4812130"/>
              <a:gd name="connsiteY11" fmla="*/ 338554 h 338554"/>
              <a:gd name="connsiteX12" fmla="*/ 3983374 w 4812130"/>
              <a:gd name="connsiteY12" fmla="*/ 338554 h 338554"/>
              <a:gd name="connsiteX13" fmla="*/ 3400572 w 4812130"/>
              <a:gd name="connsiteY13" fmla="*/ 338554 h 338554"/>
              <a:gd name="connsiteX14" fmla="*/ 2769648 w 4812130"/>
              <a:gd name="connsiteY14" fmla="*/ 338554 h 338554"/>
              <a:gd name="connsiteX15" fmla="*/ 2283088 w 4812130"/>
              <a:gd name="connsiteY15" fmla="*/ 338554 h 338554"/>
              <a:gd name="connsiteX16" fmla="*/ 1652165 w 4812130"/>
              <a:gd name="connsiteY16" fmla="*/ 338554 h 338554"/>
              <a:gd name="connsiteX17" fmla="*/ 1213726 w 4812130"/>
              <a:gd name="connsiteY17" fmla="*/ 338554 h 338554"/>
              <a:gd name="connsiteX18" fmla="*/ 823409 w 4812130"/>
              <a:gd name="connsiteY18" fmla="*/ 338554 h 338554"/>
              <a:gd name="connsiteX19" fmla="*/ 0 w 4812130"/>
              <a:gd name="connsiteY19" fmla="*/ 338554 h 338554"/>
              <a:gd name="connsiteX20" fmla="*/ 0 w 4812130"/>
              <a:gd name="connsiteY20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2130" h="338554" fill="none" extrusionOk="0">
                <a:moveTo>
                  <a:pt x="0" y="0"/>
                </a:moveTo>
                <a:cubicBezTo>
                  <a:pt x="106047" y="-3530"/>
                  <a:pt x="248434" y="443"/>
                  <a:pt x="438439" y="0"/>
                </a:cubicBezTo>
                <a:cubicBezTo>
                  <a:pt x="628444" y="-443"/>
                  <a:pt x="708877" y="51302"/>
                  <a:pt x="924998" y="0"/>
                </a:cubicBezTo>
                <a:cubicBezTo>
                  <a:pt x="1141119" y="-51302"/>
                  <a:pt x="1204610" y="40608"/>
                  <a:pt x="1363437" y="0"/>
                </a:cubicBezTo>
                <a:cubicBezTo>
                  <a:pt x="1522264" y="-40608"/>
                  <a:pt x="1805117" y="3118"/>
                  <a:pt x="1946239" y="0"/>
                </a:cubicBezTo>
                <a:cubicBezTo>
                  <a:pt x="2087361" y="-3118"/>
                  <a:pt x="2255884" y="8620"/>
                  <a:pt x="2480920" y="0"/>
                </a:cubicBezTo>
                <a:cubicBezTo>
                  <a:pt x="2705956" y="-8620"/>
                  <a:pt x="2765313" y="52956"/>
                  <a:pt x="3015601" y="0"/>
                </a:cubicBezTo>
                <a:cubicBezTo>
                  <a:pt x="3265889" y="-52956"/>
                  <a:pt x="3444097" y="30750"/>
                  <a:pt x="3646525" y="0"/>
                </a:cubicBezTo>
                <a:cubicBezTo>
                  <a:pt x="3848953" y="-30750"/>
                  <a:pt x="4101655" y="65124"/>
                  <a:pt x="4229328" y="0"/>
                </a:cubicBezTo>
                <a:cubicBezTo>
                  <a:pt x="4357001" y="-65124"/>
                  <a:pt x="4600250" y="59802"/>
                  <a:pt x="4812130" y="0"/>
                </a:cubicBezTo>
                <a:cubicBezTo>
                  <a:pt x="4818509" y="137634"/>
                  <a:pt x="4779360" y="188874"/>
                  <a:pt x="4812130" y="338554"/>
                </a:cubicBezTo>
                <a:cubicBezTo>
                  <a:pt x="4665901" y="353930"/>
                  <a:pt x="4523302" y="317755"/>
                  <a:pt x="4421813" y="338554"/>
                </a:cubicBezTo>
                <a:cubicBezTo>
                  <a:pt x="4320324" y="359353"/>
                  <a:pt x="4077214" y="286630"/>
                  <a:pt x="3983374" y="338554"/>
                </a:cubicBezTo>
                <a:cubicBezTo>
                  <a:pt x="3889534" y="390478"/>
                  <a:pt x="3591416" y="299087"/>
                  <a:pt x="3400572" y="338554"/>
                </a:cubicBezTo>
                <a:cubicBezTo>
                  <a:pt x="3209728" y="378021"/>
                  <a:pt x="3025264" y="272736"/>
                  <a:pt x="2769648" y="338554"/>
                </a:cubicBezTo>
                <a:cubicBezTo>
                  <a:pt x="2514032" y="404372"/>
                  <a:pt x="2482981" y="336478"/>
                  <a:pt x="2283088" y="338554"/>
                </a:cubicBezTo>
                <a:cubicBezTo>
                  <a:pt x="2083195" y="340630"/>
                  <a:pt x="1885209" y="285849"/>
                  <a:pt x="1652165" y="338554"/>
                </a:cubicBezTo>
                <a:cubicBezTo>
                  <a:pt x="1419121" y="391259"/>
                  <a:pt x="1304870" y="324488"/>
                  <a:pt x="1213726" y="338554"/>
                </a:cubicBezTo>
                <a:cubicBezTo>
                  <a:pt x="1122582" y="352620"/>
                  <a:pt x="938234" y="305340"/>
                  <a:pt x="823409" y="338554"/>
                </a:cubicBezTo>
                <a:cubicBezTo>
                  <a:pt x="708584" y="371768"/>
                  <a:pt x="297628" y="281677"/>
                  <a:pt x="0" y="338554"/>
                </a:cubicBezTo>
                <a:cubicBezTo>
                  <a:pt x="-7741" y="192781"/>
                  <a:pt x="32328" y="121165"/>
                  <a:pt x="0" y="0"/>
                </a:cubicBezTo>
                <a:close/>
              </a:path>
              <a:path w="4812130" h="338554" stroke="0" extrusionOk="0">
                <a:moveTo>
                  <a:pt x="0" y="0"/>
                </a:moveTo>
                <a:cubicBezTo>
                  <a:pt x="102945" y="-20202"/>
                  <a:pt x="376958" y="38147"/>
                  <a:pt x="486560" y="0"/>
                </a:cubicBezTo>
                <a:cubicBezTo>
                  <a:pt x="596162" y="-38147"/>
                  <a:pt x="723368" y="45695"/>
                  <a:pt x="876877" y="0"/>
                </a:cubicBezTo>
                <a:cubicBezTo>
                  <a:pt x="1030386" y="-45695"/>
                  <a:pt x="1214936" y="8851"/>
                  <a:pt x="1507801" y="0"/>
                </a:cubicBezTo>
                <a:cubicBezTo>
                  <a:pt x="1800666" y="-8851"/>
                  <a:pt x="1828967" y="4955"/>
                  <a:pt x="1994361" y="0"/>
                </a:cubicBezTo>
                <a:cubicBezTo>
                  <a:pt x="2159755" y="-4955"/>
                  <a:pt x="2272167" y="27432"/>
                  <a:pt x="2480920" y="0"/>
                </a:cubicBezTo>
                <a:cubicBezTo>
                  <a:pt x="2689673" y="-27432"/>
                  <a:pt x="2971474" y="42594"/>
                  <a:pt x="3111844" y="0"/>
                </a:cubicBezTo>
                <a:cubicBezTo>
                  <a:pt x="3252214" y="-42594"/>
                  <a:pt x="3395343" y="2745"/>
                  <a:pt x="3550283" y="0"/>
                </a:cubicBezTo>
                <a:cubicBezTo>
                  <a:pt x="3705223" y="-2745"/>
                  <a:pt x="3994039" y="28537"/>
                  <a:pt x="4181206" y="0"/>
                </a:cubicBezTo>
                <a:cubicBezTo>
                  <a:pt x="4368373" y="-28537"/>
                  <a:pt x="4558723" y="38104"/>
                  <a:pt x="4812130" y="0"/>
                </a:cubicBezTo>
                <a:cubicBezTo>
                  <a:pt x="4844373" y="159082"/>
                  <a:pt x="4809766" y="186429"/>
                  <a:pt x="4812130" y="338554"/>
                </a:cubicBezTo>
                <a:cubicBezTo>
                  <a:pt x="4583925" y="339675"/>
                  <a:pt x="4528060" y="291719"/>
                  <a:pt x="4277449" y="338554"/>
                </a:cubicBezTo>
                <a:cubicBezTo>
                  <a:pt x="4026838" y="385389"/>
                  <a:pt x="3954898" y="317261"/>
                  <a:pt x="3790889" y="338554"/>
                </a:cubicBezTo>
                <a:cubicBezTo>
                  <a:pt x="3626880" y="359847"/>
                  <a:pt x="3372923" y="305982"/>
                  <a:pt x="3159965" y="338554"/>
                </a:cubicBezTo>
                <a:cubicBezTo>
                  <a:pt x="2947007" y="371126"/>
                  <a:pt x="2841391" y="271722"/>
                  <a:pt x="2529042" y="338554"/>
                </a:cubicBezTo>
                <a:cubicBezTo>
                  <a:pt x="2216693" y="405386"/>
                  <a:pt x="2265101" y="318738"/>
                  <a:pt x="2090603" y="338554"/>
                </a:cubicBezTo>
                <a:cubicBezTo>
                  <a:pt x="1916105" y="358370"/>
                  <a:pt x="1704317" y="285125"/>
                  <a:pt x="1555922" y="338554"/>
                </a:cubicBezTo>
                <a:cubicBezTo>
                  <a:pt x="1407527" y="391983"/>
                  <a:pt x="1162440" y="306426"/>
                  <a:pt x="924998" y="338554"/>
                </a:cubicBezTo>
                <a:cubicBezTo>
                  <a:pt x="687556" y="370682"/>
                  <a:pt x="253061" y="305624"/>
                  <a:pt x="0" y="338554"/>
                </a:cubicBezTo>
                <a:cubicBezTo>
                  <a:pt x="-8590" y="231889"/>
                  <a:pt x="23621" y="153216"/>
                  <a:pt x="0" y="0"/>
                </a:cubicBezTo>
                <a:close/>
              </a:path>
            </a:pathLst>
          </a:custGeom>
          <a:solidFill>
            <a:srgbClr val="FFFD78"/>
          </a:solidFill>
          <a:ln w="381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Lembram-se  de como estava a TDR em bactéria ?</a:t>
            </a:r>
          </a:p>
        </p:txBody>
      </p:sp>
      <p:pic>
        <p:nvPicPr>
          <p:cNvPr id="12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9689F3-FFF1-5F4C-8F19-77BE2BDBC657}"/>
              </a:ext>
            </a:extLst>
          </p:cNvPr>
          <p:cNvPicPr/>
          <p:nvPr/>
        </p:nvPicPr>
        <p:blipFill rotWithShape="1">
          <a:blip r:embed="rId5"/>
          <a:srcRect l="1" t="7225" r="1984"/>
          <a:stretch/>
        </p:blipFill>
        <p:spPr>
          <a:xfrm rot="380926">
            <a:off x="6117" y="1056012"/>
            <a:ext cx="540385" cy="6388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2">
            <a:extLst>
              <a:ext uri="{FF2B5EF4-FFF2-40B4-BE49-F238E27FC236}">
                <a16:creationId xmlns:a16="http://schemas.microsoft.com/office/drawing/2014/main" id="{82DFC398-5CE7-874E-BF19-8DDB69616C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888521"/>
              </p:ext>
            </p:extLst>
          </p:nvPr>
        </p:nvGraphicFramePr>
        <p:xfrm>
          <a:off x="1457421" y="2132087"/>
          <a:ext cx="8743381" cy="1994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232400" imgH="1193800" progId="MSPhotoEd.3">
                  <p:embed/>
                </p:oleObj>
              </mc:Choice>
              <mc:Fallback>
                <p:oleObj name="Photo Editor Photo" r:id="rId2" imgW="5232400" imgH="1193800" progId="MSPhotoEd.3">
                  <p:embed/>
                  <p:pic>
                    <p:nvPicPr>
                      <p:cNvPr id="3073" name="Object 2">
                        <a:extLst>
                          <a:ext uri="{FF2B5EF4-FFF2-40B4-BE49-F238E27FC236}">
                            <a16:creationId xmlns:a16="http://schemas.microsoft.com/office/drawing/2014/main" id="{82DFC398-5CE7-874E-BF19-8DDB69616C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421" y="2132087"/>
                        <a:ext cx="8743381" cy="1994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" name="Object 3">
            <a:extLst>
              <a:ext uri="{FF2B5EF4-FFF2-40B4-BE49-F238E27FC236}">
                <a16:creationId xmlns:a16="http://schemas.microsoft.com/office/drawing/2014/main" id="{EE509D63-E42F-564D-9672-8104A175B2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088001"/>
              </p:ext>
            </p:extLst>
          </p:nvPr>
        </p:nvGraphicFramePr>
        <p:xfrm>
          <a:off x="1292352" y="4263351"/>
          <a:ext cx="8908450" cy="755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232400" imgH="520700" progId="MSPhotoEd.3">
                  <p:embed/>
                </p:oleObj>
              </mc:Choice>
              <mc:Fallback>
                <p:oleObj name="Photo Editor Photo" r:id="rId4" imgW="5232400" imgH="520700" progId="MSPhotoEd.3">
                  <p:embed/>
                  <p:pic>
                    <p:nvPicPr>
                      <p:cNvPr id="3074" name="Object 3">
                        <a:extLst>
                          <a:ext uri="{FF2B5EF4-FFF2-40B4-BE49-F238E27FC236}">
                            <a16:creationId xmlns:a16="http://schemas.microsoft.com/office/drawing/2014/main" id="{EE509D63-E42F-564D-9672-8104A175B2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352" y="4263351"/>
                        <a:ext cx="8908450" cy="755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4">
            <a:extLst>
              <a:ext uri="{FF2B5EF4-FFF2-40B4-BE49-F238E27FC236}">
                <a16:creationId xmlns:a16="http://schemas.microsoft.com/office/drawing/2014/main" id="{257B9BE9-B292-534B-9975-302CEEDA5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741" y="5145917"/>
            <a:ext cx="2087562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5 µm diâmetro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5930C7E2-1C43-DB40-93ED-FE3A5BA2C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953" y="5018484"/>
            <a:ext cx="3417887" cy="49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altLang="en-US" sz="1400">
                <a:solidFill>
                  <a:schemeClr val="tx1"/>
                </a:solidFill>
                <a:latin typeface="Arial" panose="020B0604020202020204" pitchFamily="34" charset="0"/>
              </a:rPr>
              <a:t>3-4 µm diâmetro; 7-15 µm comprimento</a:t>
            </a:r>
            <a:r>
              <a:rPr lang="pt-BR" altLang="en-US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pt-BR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Text Box 6">
            <a:extLst>
              <a:ext uri="{FF2B5EF4-FFF2-40B4-BE49-F238E27FC236}">
                <a16:creationId xmlns:a16="http://schemas.microsoft.com/office/drawing/2014/main" id="{A772E861-B6EF-B541-AC5D-591A35AB2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404813"/>
            <a:ext cx="1709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pt-BR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Leveduras</a:t>
            </a:r>
          </a:p>
        </p:txBody>
      </p:sp>
      <p:sp>
        <p:nvSpPr>
          <p:cNvPr id="3078" name="Text Box 7">
            <a:extLst>
              <a:ext uri="{FF2B5EF4-FFF2-40B4-BE49-F238E27FC236}">
                <a16:creationId xmlns:a16="http://schemas.microsoft.com/office/drawing/2014/main" id="{9E9DDCDB-22F4-C249-B617-23919AD4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199" y="6116616"/>
            <a:ext cx="60705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Times New Roman" panose="02020603050405020304" pitchFamily="18" charset="0"/>
                <a:hlinkClick r:id="rId6"/>
              </a:rPr>
              <a:t>http://saturn.roswellpark.org/huberman/BIR572/YeastGeneticsLectureNotes.htm</a:t>
            </a:r>
            <a:r>
              <a:rPr lang="pt-BR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1C5EA-332F-1C46-9A1A-5D864684169F}"/>
              </a:ext>
            </a:extLst>
          </p:cNvPr>
          <p:cNvSpPr txBox="1"/>
          <p:nvPr/>
        </p:nvSpPr>
        <p:spPr>
          <a:xfrm>
            <a:off x="1676878" y="985469"/>
            <a:ext cx="53457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Algumas leveduras importantes em Biotecnologia </a:t>
            </a:r>
          </a:p>
        </p:txBody>
      </p:sp>
    </p:spTree>
    <p:extLst>
      <p:ext uri="{BB962C8B-B14F-4D97-AF65-F5344CB8AC3E}">
        <p14:creationId xmlns:p14="http://schemas.microsoft.com/office/powerpoint/2010/main" val="424417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6ACD71B0-D1D7-BA4E-9C0C-B50685F8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52" b="78346"/>
          <a:stretch>
            <a:fillRect/>
          </a:stretch>
        </p:blipFill>
        <p:spPr bwMode="auto">
          <a:xfrm>
            <a:off x="2479930" y="1305586"/>
            <a:ext cx="4810811" cy="484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3">
            <a:extLst>
              <a:ext uri="{FF2B5EF4-FFF2-40B4-BE49-F238E27FC236}">
                <a16:creationId xmlns:a16="http://schemas.microsoft.com/office/drawing/2014/main" id="{A6E1DC91-ED29-DB46-8066-D85DAFE2C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639" y="5951341"/>
            <a:ext cx="7997952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tx1"/>
                </a:solidFill>
              </a:rPr>
              <a:t>Plasmídeo bifuncional (bactéria - levedura) integrativo que contem o</a:t>
            </a:r>
            <a:r>
              <a:rPr lang="pt-BR" altLang="en-US" sz="2000" b="1" dirty="0">
                <a:solidFill>
                  <a:schemeClr val="tx1"/>
                </a:solidFill>
              </a:rPr>
              <a:t> </a:t>
            </a:r>
            <a:r>
              <a:rPr lang="pt-BR" altLang="en-US" sz="2000" b="1" dirty="0">
                <a:solidFill>
                  <a:srgbClr val="00B050"/>
                </a:solidFill>
              </a:rPr>
              <a:t>Promotor e o Terminador de Transcrição </a:t>
            </a:r>
            <a:r>
              <a:rPr lang="pt-BR" altLang="en-US" sz="2000" b="1" i="1" dirty="0" err="1">
                <a:solidFill>
                  <a:srgbClr val="00B050"/>
                </a:solidFill>
              </a:rPr>
              <a:t>PGK</a:t>
            </a:r>
            <a:r>
              <a:rPr lang="pt-BR" altLang="en-US" sz="20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2BC8B2E3-49AA-FE41-898D-8E01285A0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829" y="198773"/>
            <a:ext cx="8001762" cy="1169551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8001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2573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7145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171700" indent="-3429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 dirty="0">
                <a:solidFill>
                  <a:srgbClr val="FFFF00"/>
                </a:solidFill>
              </a:rPr>
              <a:t>Saccharomyces cerevisiae</a:t>
            </a:r>
            <a:r>
              <a:rPr lang="pt-BR" altLang="en-US" dirty="0">
                <a:solidFill>
                  <a:srgbClr val="FFFF00"/>
                </a:solidFill>
              </a:rPr>
              <a:t> –</a:t>
            </a:r>
            <a:r>
              <a:rPr lang="pt-BR" altLang="en-US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pt-BR" altLang="en-US" dirty="0" err="1">
                <a:solidFill>
                  <a:schemeClr val="bg1"/>
                </a:solidFill>
              </a:rPr>
              <a:t>D</a:t>
            </a:r>
            <a:r>
              <a:rPr lang="pt-BR" altLang="en-US" dirty="0">
                <a:solidFill>
                  <a:schemeClr val="bg1"/>
                </a:solidFill>
              </a:rPr>
              <a:t>) </a:t>
            </a:r>
            <a:r>
              <a:rPr lang="pt-BR" altLang="en-US" sz="2400" dirty="0">
                <a:solidFill>
                  <a:schemeClr val="bg1"/>
                </a:solidFill>
              </a:rPr>
              <a:t>Promotores Expressão e Secreção de Proteínas</a:t>
            </a:r>
          </a:p>
        </p:txBody>
      </p:sp>
    </p:spTree>
    <p:extLst>
      <p:ext uri="{BB962C8B-B14F-4D97-AF65-F5344CB8AC3E}">
        <p14:creationId xmlns:p14="http://schemas.microsoft.com/office/powerpoint/2010/main" val="1357422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4">
            <a:extLst>
              <a:ext uri="{FF2B5EF4-FFF2-40B4-BE49-F238E27FC236}">
                <a16:creationId xmlns:a16="http://schemas.microsoft.com/office/drawing/2014/main" id="{3C9B2D83-3090-924D-954E-269FB9C4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1"/>
            <a:ext cx="7920038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>
                <a:solidFill>
                  <a:schemeClr val="bg1"/>
                </a:solidFill>
              </a:rPr>
              <a:t>2. Leveduras não </a:t>
            </a:r>
            <a:r>
              <a:rPr lang="pt-BR" altLang="en-US" i="1" dirty="0">
                <a:solidFill>
                  <a:schemeClr val="bg1"/>
                </a:solidFill>
              </a:rPr>
              <a:t>Saccharomyces cerevisiae</a:t>
            </a:r>
          </a:p>
        </p:txBody>
      </p:sp>
      <p:sp>
        <p:nvSpPr>
          <p:cNvPr id="35842" name="Text Box 5">
            <a:extLst>
              <a:ext uri="{FF2B5EF4-FFF2-40B4-BE49-F238E27FC236}">
                <a16:creationId xmlns:a16="http://schemas.microsoft.com/office/drawing/2014/main" id="{D3E227DD-5CB8-4443-9E0F-F48C0BDA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397" y="1458915"/>
            <a:ext cx="4932362" cy="44012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dirty="0">
                <a:solidFill>
                  <a:schemeClr val="tx1"/>
                </a:solidFill>
              </a:rPr>
              <a:t> </a:t>
            </a:r>
            <a:r>
              <a:rPr lang="pt-BR" altLang="en-US" sz="2400" b="1" i="1" dirty="0">
                <a:solidFill>
                  <a:schemeClr val="tx1"/>
                </a:solidFill>
              </a:rPr>
              <a:t>Pichia pastoris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</a:t>
            </a:r>
            <a:r>
              <a:rPr lang="pt-BR" altLang="en-US" sz="2400" b="1" i="1" dirty="0">
                <a:solidFill>
                  <a:schemeClr val="tx1"/>
                </a:solidFill>
              </a:rPr>
              <a:t>Hansenula polymorpha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b="1" dirty="0">
                <a:solidFill>
                  <a:schemeClr val="tx1"/>
                </a:solidFill>
              </a:rPr>
              <a:t> </a:t>
            </a:r>
            <a:r>
              <a:rPr lang="pt-BR" altLang="en-US" sz="2400" b="1" i="1" dirty="0">
                <a:solidFill>
                  <a:schemeClr val="tx1"/>
                </a:solidFill>
              </a:rPr>
              <a:t>Schizosaccharomyces pombe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Candida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Kluyveromyces lactis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Yarrowia lipolytica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Issatchenkia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i="1" dirty="0">
                <a:solidFill>
                  <a:schemeClr val="tx1"/>
                </a:solidFill>
              </a:rPr>
              <a:t> Torola, Torulopsis, Rhodotorula </a:t>
            </a:r>
            <a:endParaRPr lang="pt-BR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0DF7E4-80AA-514D-ACFD-41E2E543BAD5}"/>
              </a:ext>
            </a:extLst>
          </p:cNvPr>
          <p:cNvSpPr/>
          <p:nvPr/>
        </p:nvSpPr>
        <p:spPr>
          <a:xfrm>
            <a:off x="363663" y="1167675"/>
            <a:ext cx="36796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en-US" b="1" dirty="0"/>
              <a:t>Apesar de </a:t>
            </a:r>
            <a:r>
              <a:rPr lang="pt-BR" altLang="en-US" b="1" i="1" dirty="0"/>
              <a:t>S. cerevis</a:t>
            </a:r>
            <a:r>
              <a:rPr lang="pt-BR" altLang="en-US" b="1" dirty="0"/>
              <a:t>iae ser </a:t>
            </a:r>
            <a:r>
              <a:rPr lang="pt-BR" altLang="en-US" dirty="0"/>
              <a:t>uma ótima levedura hospedeira para a expressão de proteínas recombinantes, </a:t>
            </a:r>
          </a:p>
          <a:p>
            <a:r>
              <a:rPr lang="pt-BR" altLang="en-US" dirty="0"/>
              <a:t>surgiram outras leveduras que oferecem diferentes vantagens adicionais.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01F6C-465D-394F-8700-B7E557BB6035}"/>
              </a:ext>
            </a:extLst>
          </p:cNvPr>
          <p:cNvSpPr/>
          <p:nvPr/>
        </p:nvSpPr>
        <p:spPr>
          <a:xfrm>
            <a:off x="716884" y="3313300"/>
            <a:ext cx="3679698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altLang="en-US" dirty="0"/>
              <a:t>Por exemplo:</a:t>
            </a:r>
          </a:p>
          <a:p>
            <a:pPr marL="285750" indent="-285750">
              <a:buFontTx/>
              <a:buChar char="-"/>
            </a:pPr>
            <a:r>
              <a:rPr lang="pt-BR" altLang="en-US" b="1" i="1" dirty="0"/>
              <a:t>Pichia pastoris: </a:t>
            </a:r>
            <a:r>
              <a:rPr lang="pt-BR" altLang="en-US" dirty="0"/>
              <a:t>pode ser cultivada em alta densidade celular e em fonte de carbono metanol; </a:t>
            </a:r>
          </a:p>
          <a:p>
            <a:pPr marL="285750" indent="-285750">
              <a:buFontTx/>
              <a:buChar char="-"/>
            </a:pPr>
            <a:endParaRPr lang="pt-BR" altLang="en-US" dirty="0"/>
          </a:p>
          <a:p>
            <a:pPr marL="285750" indent="-285750">
              <a:buFontTx/>
              <a:buChar char="-"/>
            </a:pPr>
            <a:r>
              <a:rPr lang="pt-BR" altLang="en-US" b="1" i="1" dirty="0"/>
              <a:t>S. pombe</a:t>
            </a:r>
            <a:r>
              <a:rPr lang="pt-BR" altLang="en-US" dirty="0"/>
              <a:t>: tem genética mais adequada para estudos de comparação com a genética humana;</a:t>
            </a:r>
          </a:p>
          <a:p>
            <a:pPr marL="285750" indent="-285750">
              <a:buFontTx/>
              <a:buChar char="-"/>
            </a:pPr>
            <a:endParaRPr lang="pt-BR" altLang="en-US" dirty="0"/>
          </a:p>
          <a:p>
            <a:pPr marL="285750" indent="-285750">
              <a:buFontTx/>
              <a:buChar char="-"/>
            </a:pPr>
            <a:r>
              <a:rPr lang="pt-BR" altLang="en-US" b="1" i="1" dirty="0" err="1"/>
              <a:t>K</a:t>
            </a:r>
            <a:r>
              <a:rPr lang="pt-BR" altLang="en-US" b="1" i="1" dirty="0"/>
              <a:t>. lactis</a:t>
            </a:r>
            <a:r>
              <a:rPr lang="pt-BR" altLang="en-US" dirty="0"/>
              <a:t>: cresce em fonte de carbono de derivados de leite</a:t>
            </a:r>
          </a:p>
        </p:txBody>
      </p:sp>
    </p:spTree>
    <p:extLst>
      <p:ext uri="{BB962C8B-B14F-4D97-AF65-F5344CB8AC3E}">
        <p14:creationId xmlns:p14="http://schemas.microsoft.com/office/powerpoint/2010/main" val="101201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01CFA418-1D94-154A-A276-79015B5A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35" y="2420682"/>
            <a:ext cx="4638675" cy="3352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>
            <a:extLst>
              <a:ext uri="{FF2B5EF4-FFF2-40B4-BE49-F238E27FC236}">
                <a16:creationId xmlns:a16="http://schemas.microsoft.com/office/drawing/2014/main" id="{7E3441DA-8908-8749-B3F3-1B1CDA008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11" y="2256375"/>
            <a:ext cx="2727325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58CE88-53A5-9843-87D5-5B2BD3131E33}"/>
              </a:ext>
            </a:extLst>
          </p:cNvPr>
          <p:cNvSpPr/>
          <p:nvPr/>
        </p:nvSpPr>
        <p:spPr>
          <a:xfrm>
            <a:off x="566610" y="2065755"/>
            <a:ext cx="2512187" cy="40626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en-US" sz="2400" dirty="0"/>
              <a:t>Cultivo de </a:t>
            </a:r>
            <a:r>
              <a:rPr lang="pt-BR" altLang="en-US" sz="2400" b="1" i="1" dirty="0"/>
              <a:t>Pichia pastoris</a:t>
            </a:r>
            <a:r>
              <a:rPr lang="pt-BR" altLang="en-US" sz="2400" b="1" dirty="0"/>
              <a:t>:</a:t>
            </a:r>
          </a:p>
          <a:p>
            <a:pPr algn="just">
              <a:spcBef>
                <a:spcPct val="50000"/>
              </a:spcBef>
            </a:pPr>
            <a:r>
              <a:rPr lang="pt-BR" altLang="en-US" sz="2000" dirty="0"/>
              <a:t>Esta levedura é exclusivamente aeróbica. O seu cultivo em  frascos incubados em ”</a:t>
            </a:r>
            <a:r>
              <a:rPr lang="pt-BR" altLang="en-US" sz="2000" dirty="0" err="1"/>
              <a:t>shaker</a:t>
            </a:r>
            <a:r>
              <a:rPr lang="pt-BR" altLang="en-US" sz="2000" dirty="0"/>
              <a:t>” são realizados em frascos  com aletas laterais visando aumentar a aeração.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F98B96-07EB-BA41-9BD9-229734BFF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703" y="267750"/>
            <a:ext cx="7772400" cy="130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pt-BR" altLang="en-US" sz="4400" i="1" dirty="0">
                <a:solidFill>
                  <a:srgbClr val="FFC000"/>
                </a:solidFill>
                <a:latin typeface="Arial" panose="020B0604020202020204" pitchFamily="34" charset="0"/>
              </a:rPr>
              <a:t>Pichia pastoris – </a:t>
            </a:r>
          </a:p>
          <a:p>
            <a:pPr algn="ctr" eaLnBrk="1" hangingPunct="1"/>
            <a:r>
              <a:rPr lang="pt-BR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cultivo em frascos com aletas ”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baffled Flasks</a:t>
            </a:r>
            <a:r>
              <a:rPr lang="pt-BR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6856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E5F45A71-C2CF-464F-B079-80AB4BD6C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11" y="221459"/>
            <a:ext cx="7772400" cy="130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pt-BR" altLang="en-US" sz="4400" i="1" dirty="0">
                <a:solidFill>
                  <a:srgbClr val="FFC000"/>
                </a:solidFill>
                <a:latin typeface="Arial" panose="020B0604020202020204" pitchFamily="34" charset="0"/>
              </a:rPr>
              <a:t>Pichia pastoris – </a:t>
            </a:r>
          </a:p>
          <a:p>
            <a:pPr algn="ctr" eaLnBrk="1" hangingPunct="1"/>
            <a:r>
              <a:rPr lang="pt-BR" altLang="en-US" sz="2400" i="1" dirty="0">
                <a:solidFill>
                  <a:schemeClr val="tx1"/>
                </a:solidFill>
                <a:latin typeface="Arial" panose="020B0604020202020204" pitchFamily="34" charset="0"/>
              </a:rPr>
              <a:t>cultivo em alta densidade celular </a:t>
            </a:r>
          </a:p>
        </p:txBody>
      </p:sp>
      <p:graphicFrame>
        <p:nvGraphicFramePr>
          <p:cNvPr id="36866" name="Object 3">
            <a:extLst>
              <a:ext uri="{FF2B5EF4-FFF2-40B4-BE49-F238E27FC236}">
                <a16:creationId xmlns:a16="http://schemas.microsoft.com/office/drawing/2014/main" id="{A1123530-934A-BC43-8ADC-EF64147EFC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64425"/>
              </p:ext>
            </p:extLst>
          </p:nvPr>
        </p:nvGraphicFramePr>
        <p:xfrm>
          <a:off x="6929438" y="1909759"/>
          <a:ext cx="3505200" cy="348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1460500" imgH="1460500" progId="CorelPhotoPaint.Image.7">
                  <p:embed/>
                </p:oleObj>
              </mc:Choice>
              <mc:Fallback>
                <p:oleObj name="CorelPhotoPaint.Image.7" r:id="rId2" imgW="1460500" imgH="1460500" progId="CorelPhotoPaint.Image.7">
                  <p:embed/>
                  <p:pic>
                    <p:nvPicPr>
                      <p:cNvPr id="36866" name="Object 3">
                        <a:extLst>
                          <a:ext uri="{FF2B5EF4-FFF2-40B4-BE49-F238E27FC236}">
                            <a16:creationId xmlns:a16="http://schemas.microsoft.com/office/drawing/2014/main" id="{A1123530-934A-BC43-8ADC-EF64147EFC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50" t="16699" r="8350" b="16699"/>
                      <a:stretch>
                        <a:fillRect/>
                      </a:stretch>
                    </p:blipFill>
                    <p:spPr bwMode="auto">
                      <a:xfrm>
                        <a:off x="6929438" y="1909759"/>
                        <a:ext cx="3505200" cy="348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7" name="Picture 4">
            <a:extLst>
              <a:ext uri="{FF2B5EF4-FFF2-40B4-BE49-F238E27FC236}">
                <a16:creationId xmlns:a16="http://schemas.microsoft.com/office/drawing/2014/main" id="{1A897528-BD15-E347-91D3-C65E5C4EC03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826417"/>
            <a:ext cx="350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6B0DB8-34FD-F34B-9976-51BA21F2DE33}"/>
              </a:ext>
            </a:extLst>
          </p:cNvPr>
          <p:cNvSpPr/>
          <p:nvPr/>
        </p:nvSpPr>
        <p:spPr>
          <a:xfrm>
            <a:off x="1508585" y="5450676"/>
            <a:ext cx="8926053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en-US" b="1" i="1" dirty="0"/>
              <a:t>Pichia pastoris: </a:t>
            </a:r>
            <a:r>
              <a:rPr lang="pt-BR" altLang="en-US" dirty="0"/>
              <a:t>pode ser cultivada em alta densidade celular e em fonte de carbono metanol. Necessita de grande aeração e por isto alcança a elevadas concentrações celulares quando e cultivada em biorreator.  Esta é a melhor condição de cultivo quando se deseja expressar uma proteína recombinante expresso por um clone recombinante construído com esta levedura. </a:t>
            </a:r>
          </a:p>
        </p:txBody>
      </p:sp>
    </p:spTree>
    <p:extLst>
      <p:ext uri="{BB962C8B-B14F-4D97-AF65-F5344CB8AC3E}">
        <p14:creationId xmlns:p14="http://schemas.microsoft.com/office/powerpoint/2010/main" val="1977521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6ABC1C6-9B7E-1342-AD83-05D5F6DD9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749" y="373062"/>
            <a:ext cx="8604250" cy="1027113"/>
          </a:xfrm>
        </p:spPr>
        <p:txBody>
          <a:bodyPr>
            <a:normAutofit/>
          </a:bodyPr>
          <a:lstStyle/>
          <a:p>
            <a:r>
              <a:rPr lang="pt-BR" altLang="en-US" sz="3200" b="1" i="1" dirty="0">
                <a:solidFill>
                  <a:srgbClr val="FFC000"/>
                </a:solidFill>
              </a:rPr>
              <a:t>Pichia pastoris  - </a:t>
            </a:r>
            <a:r>
              <a:rPr lang="pt-BR" altLang="en-US" sz="3200" dirty="0">
                <a:solidFill>
                  <a:srgbClr val="FFC000"/>
                </a:solidFill>
              </a:rPr>
              <a:t>Vetores de transformação </a:t>
            </a:r>
            <a:r>
              <a:rPr lang="pt-BR" altLang="en-US" sz="3200" b="1" i="1" dirty="0">
                <a:solidFill>
                  <a:srgbClr val="FFC000"/>
                </a:solidFill>
              </a:rPr>
              <a:t>-  </a:t>
            </a:r>
            <a:br>
              <a:rPr lang="pt-BR" altLang="en-US" sz="3200" b="1" i="1" dirty="0">
                <a:solidFill>
                  <a:srgbClr val="FFC000"/>
                </a:solidFill>
              </a:rPr>
            </a:br>
            <a:r>
              <a:rPr lang="pt-BR" altLang="en-US" sz="2400" b="1" dirty="0"/>
              <a:t>Plasmídeo vetor </a:t>
            </a:r>
            <a:r>
              <a:rPr lang="pt-BR" altLang="en-US" sz="2400" b="1" i="1" dirty="0"/>
              <a:t> </a:t>
            </a:r>
            <a:r>
              <a:rPr lang="pt-BR" altLang="en-US" sz="2400" dirty="0"/>
              <a:t>pHIL-S1 -</a:t>
            </a:r>
          </a:p>
        </p:txBody>
      </p:sp>
      <p:sp>
        <p:nvSpPr>
          <p:cNvPr id="38914" name="Text Box 3">
            <a:extLst>
              <a:ext uri="{FF2B5EF4-FFF2-40B4-BE49-F238E27FC236}">
                <a16:creationId xmlns:a16="http://schemas.microsoft.com/office/drawing/2014/main" id="{43250530-D050-814D-B105-4825DF1B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917" y="1922011"/>
            <a:ext cx="4918334" cy="461664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- Sítio de clonagem: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Xho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Eco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R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Sma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Bam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H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- PS do gene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PHO1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Clonar o gene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heterólogo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fase com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codon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de iniciação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do PS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- Marca de seleção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HIS4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Para inserção no locus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AOX1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da cepas GS115 ou KM71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linearizar com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Sac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(gera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GS115 ou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KM71)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Para inserção no locus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HIS4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GS115 ou KM71,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linearizar com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Sal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ou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Stu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(gera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GS115 ou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KM71)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- Para substituição do gene </a:t>
            </a:r>
            <a:r>
              <a:rPr lang="pt-BR" altLang="en-US" sz="1400" i="1" dirty="0">
                <a:solidFill>
                  <a:schemeClr val="tx1"/>
                </a:solidFill>
                <a:latin typeface="Arial" panose="020B0604020202020204" pitchFamily="34" charset="0"/>
              </a:rPr>
              <a:t>AOX1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em GS115, linearizar </a:t>
            </a:r>
          </a:p>
          <a:p>
            <a:pPr eaLnBrk="1" hangingPunct="1"/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 com </a:t>
            </a:r>
            <a:r>
              <a:rPr lang="pt-BR" altLang="en-US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Bgl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II (gera His</a:t>
            </a:r>
            <a:r>
              <a:rPr lang="pt-BR" altLang="en-US" sz="1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Mut</a:t>
            </a:r>
            <a:r>
              <a:rPr lang="pt-BR" altLang="en-US" sz="1400" baseline="30000" dirty="0" err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</a:p>
          <a:p>
            <a:pPr eaLnBrk="1" hangingPunct="1"/>
            <a:endParaRPr lang="pt-BR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D4A65926-A4B7-2C43-8498-C32758E502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7749" y="1569784"/>
            <a:ext cx="4325938" cy="4968875"/>
          </a:xfrm>
          <a:noFill/>
        </p:spPr>
      </p:pic>
      <p:grpSp>
        <p:nvGrpSpPr>
          <p:cNvPr id="38916" name="Group 5">
            <a:extLst>
              <a:ext uri="{FF2B5EF4-FFF2-40B4-BE49-F238E27FC236}">
                <a16:creationId xmlns:a16="http://schemas.microsoft.com/office/drawing/2014/main" id="{7817BFC6-1E96-EC47-8A84-25061A828F56}"/>
              </a:ext>
            </a:extLst>
          </p:cNvPr>
          <p:cNvGrpSpPr>
            <a:grpSpLocks/>
          </p:cNvGrpSpPr>
          <p:nvPr/>
        </p:nvGrpSpPr>
        <p:grpSpPr bwMode="auto">
          <a:xfrm>
            <a:off x="2351088" y="2565401"/>
            <a:ext cx="658812" cy="690563"/>
            <a:chOff x="521" y="1616"/>
            <a:chExt cx="415" cy="435"/>
          </a:xfrm>
        </p:grpSpPr>
        <p:sp>
          <p:nvSpPr>
            <p:cNvPr id="38917" name="Line 6">
              <a:extLst>
                <a:ext uri="{FF2B5EF4-FFF2-40B4-BE49-F238E27FC236}">
                  <a16:creationId xmlns:a16="http://schemas.microsoft.com/office/drawing/2014/main" id="{F72E2527-A33D-F54C-A040-2C51F2D14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7" y="1806"/>
              <a:ext cx="45" cy="245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18" name="Text Box 7">
              <a:extLst>
                <a:ext uri="{FF2B5EF4-FFF2-40B4-BE49-F238E27FC236}">
                  <a16:creationId xmlns:a16="http://schemas.microsoft.com/office/drawing/2014/main" id="{337E44F5-CBDE-5246-BCCF-A993E85D4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616"/>
              <a:ext cx="4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600" b="1">
                  <a:solidFill>
                    <a:srgbClr val="777777"/>
                  </a:solidFill>
                  <a:latin typeface="Arial" panose="020B0604020202020204" pitchFamily="34" charset="0"/>
                </a:rPr>
                <a:t>Sac 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560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4B65F92-6587-D84B-A61D-037BDDA36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5279" y="296651"/>
            <a:ext cx="8522289" cy="1325563"/>
          </a:xfrm>
        </p:spPr>
        <p:txBody>
          <a:bodyPr>
            <a:normAutofit/>
          </a:bodyPr>
          <a:lstStyle/>
          <a:p>
            <a:pPr algn="ctr"/>
            <a:r>
              <a:rPr lang="pt-BR" altLang="en-US" sz="3200" dirty="0">
                <a:solidFill>
                  <a:srgbClr val="FFC000"/>
                </a:solidFill>
              </a:rPr>
              <a:t>Clones d</a:t>
            </a:r>
            <a:r>
              <a:rPr lang="pt-BR" altLang="en-US" sz="3200" i="1" dirty="0">
                <a:solidFill>
                  <a:srgbClr val="FFC000"/>
                </a:solidFill>
              </a:rPr>
              <a:t>e P. pastoris recombinantes – </a:t>
            </a:r>
            <a:br>
              <a:rPr lang="pt-BR" altLang="en-US" sz="3200" i="1" dirty="0">
                <a:solidFill>
                  <a:srgbClr val="FFC000"/>
                </a:solidFill>
              </a:rPr>
            </a:br>
            <a:r>
              <a:rPr lang="pt-BR" altLang="en-US" sz="2400" dirty="0"/>
              <a:t>Secreção de proteínas recombinantes</a:t>
            </a:r>
            <a:endParaRPr lang="pt-BR" altLang="en-US" sz="2400" i="1" dirty="0"/>
          </a:p>
        </p:txBody>
      </p:sp>
      <p:pic>
        <p:nvPicPr>
          <p:cNvPr id="39938" name="Picture 3">
            <a:extLst>
              <a:ext uri="{FF2B5EF4-FFF2-40B4-BE49-F238E27FC236}">
                <a16:creationId xmlns:a16="http://schemas.microsoft.com/office/drawing/2014/main" id="{6458DCC5-2DEA-9342-8CF5-BFE2E8F4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84" y="1382962"/>
            <a:ext cx="682466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9DBDA5CC-B0DC-F540-9335-26B1FA74D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357" y="4717010"/>
            <a:ext cx="188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pt-BR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Alfa-amilase</a:t>
            </a:r>
          </a:p>
        </p:txBody>
      </p:sp>
      <p:sp>
        <p:nvSpPr>
          <p:cNvPr id="39940" name="Text Box 5">
            <a:extLst>
              <a:ext uri="{FF2B5EF4-FFF2-40B4-BE49-F238E27FC236}">
                <a16:creationId xmlns:a16="http://schemas.microsoft.com/office/drawing/2014/main" id="{2238D9F9-80B6-A54E-823C-6A8207853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911" y="4717010"/>
            <a:ext cx="193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pt-BR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Glicoamilase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3F8EAC-86D6-B947-B5EE-3FC6F467A199}"/>
              </a:ext>
            </a:extLst>
          </p:cNvPr>
          <p:cNvSpPr/>
          <p:nvPr/>
        </p:nvSpPr>
        <p:spPr>
          <a:xfrm>
            <a:off x="304800" y="2098012"/>
            <a:ext cx="3072384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en-US" sz="2400" dirty="0"/>
              <a:t>Clones recombinantes</a:t>
            </a:r>
          </a:p>
          <a:p>
            <a:pPr algn="ctr"/>
            <a:r>
              <a:rPr lang="pt-BR" altLang="en-US" sz="2400" dirty="0"/>
              <a:t>de</a:t>
            </a:r>
          </a:p>
          <a:p>
            <a:pPr algn="just"/>
            <a:r>
              <a:rPr lang="pt-BR" altLang="en-US" sz="2400" b="1" i="1" dirty="0"/>
              <a:t>Pichia pastoris</a:t>
            </a:r>
            <a:endParaRPr lang="pt-BR" altLang="en-US" sz="2400" dirty="0"/>
          </a:p>
          <a:p>
            <a:pPr algn="just"/>
            <a:r>
              <a:rPr lang="pt-BR" altLang="en-US" sz="2000" dirty="0"/>
              <a:t>excretando:</a:t>
            </a:r>
          </a:p>
          <a:p>
            <a:pPr algn="just"/>
            <a:r>
              <a:rPr lang="pt-BR" altLang="en-US" sz="2000" dirty="0">
                <a:latin typeface="Symbol" pitchFamily="2" charset="2"/>
              </a:rPr>
              <a:t>- a</a:t>
            </a:r>
            <a:r>
              <a:rPr lang="pt-BR" altLang="en-US" sz="2000" dirty="0"/>
              <a:t>-amilase,	</a:t>
            </a:r>
          </a:p>
          <a:p>
            <a:pPr algn="just"/>
            <a:r>
              <a:rPr lang="pt-BR" altLang="en-US" sz="2000" dirty="0"/>
              <a:t>- glicoamilase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A3A47-D188-4D4D-A0FF-93D51DA7A94D}"/>
              </a:ext>
            </a:extLst>
          </p:cNvPr>
          <p:cNvSpPr/>
          <p:nvPr/>
        </p:nvSpPr>
        <p:spPr>
          <a:xfrm>
            <a:off x="3499104" y="5313111"/>
            <a:ext cx="6580822" cy="14465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en-US" sz="1600" b="1" dirty="0"/>
              <a:t>Clones recombinantes de </a:t>
            </a:r>
            <a:r>
              <a:rPr lang="pt-BR" altLang="en-US" sz="1600" b="1" i="1" dirty="0"/>
              <a:t>Pichia pastoris </a:t>
            </a:r>
            <a:r>
              <a:rPr lang="pt-BR" altLang="en-US" sz="1600" b="1" dirty="0"/>
              <a:t>excretando proteínas recombinantes</a:t>
            </a:r>
            <a:r>
              <a:rPr lang="pt-BR" altLang="en-US" sz="1600" dirty="0"/>
              <a:t>. Observa-se que os clones recombinantes  expressam </a:t>
            </a:r>
            <a:r>
              <a:rPr lang="pt-BR" altLang="en-US" sz="1600" dirty="0">
                <a:latin typeface="Symbol" pitchFamily="2" charset="2"/>
              </a:rPr>
              <a:t>a</a:t>
            </a:r>
            <a:r>
              <a:rPr lang="pt-BR" altLang="en-US" sz="1600" dirty="0"/>
              <a:t>-amilase com diferentes intensidades. O mesmo ocorre com os transformantes que expressam glicoamilase.</a:t>
            </a:r>
          </a:p>
          <a:p>
            <a:pPr algn="just"/>
            <a:r>
              <a:rPr lang="pt-BR" altLang="en-US" sz="1200" dirty="0"/>
              <a:t>Obs: A revelação da expressão  das proteínas recombinantes foi obtida semeando-se as colônias de clones transformantes em meio solido contendo amido e , após o cultivo, submissão a vapor de iodo.</a:t>
            </a:r>
          </a:p>
        </p:txBody>
      </p:sp>
    </p:spTree>
    <p:extLst>
      <p:ext uri="{BB962C8B-B14F-4D97-AF65-F5344CB8AC3E}">
        <p14:creationId xmlns:p14="http://schemas.microsoft.com/office/powerpoint/2010/main" val="14583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nstituto de Ciências Biomédicas USP"/>
          <p:cNvSpPr txBox="1">
            <a:spLocks noGrp="1"/>
          </p:cNvSpPr>
          <p:nvPr>
            <p:ph type="title"/>
          </p:nvPr>
        </p:nvSpPr>
        <p:spPr>
          <a:xfrm>
            <a:off x="175775" y="2065347"/>
            <a:ext cx="2119092" cy="265869"/>
          </a:xfrm>
          <a:prstGeom prst="rect">
            <a:avLst/>
          </a:prstGeom>
        </p:spPr>
        <p:txBody>
          <a:bodyPr>
            <a:noAutofit/>
          </a:bodyPr>
          <a:lstStyle>
            <a:lvl1pPr defTabSz="286258">
              <a:defRPr sz="3900"/>
            </a:lvl1pPr>
          </a:lstStyle>
          <a:p>
            <a:r>
              <a:rPr lang="pt-BR" sz="1800" dirty="0"/>
              <a:t>Instituto de Ciências Biomédicas USP</a:t>
            </a:r>
          </a:p>
        </p:txBody>
      </p:sp>
      <p:pic>
        <p:nvPicPr>
          <p:cNvPr id="138" name="page1image19835664.jpg" descr="page1image198356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137" y="-34679"/>
            <a:ext cx="2694916" cy="179211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"/>
          <p:cNvSpPr txBox="1"/>
          <p:nvPr/>
        </p:nvSpPr>
        <p:spPr>
          <a:xfrm>
            <a:off x="5153918" y="-1789821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10" name="4.2. Indústria Química:…">
            <a:extLst>
              <a:ext uri="{FF2B5EF4-FFF2-40B4-BE49-F238E27FC236}">
                <a16:creationId xmlns:a16="http://schemas.microsoft.com/office/drawing/2014/main" id="{685E79EE-2F13-624E-BF90-D75B27763B51}"/>
              </a:ext>
            </a:extLst>
          </p:cNvPr>
          <p:cNvSpPr txBox="1"/>
          <p:nvPr/>
        </p:nvSpPr>
        <p:spPr>
          <a:xfrm>
            <a:off x="2882227" y="640646"/>
            <a:ext cx="5785862" cy="441468"/>
          </a:xfrm>
          <a:prstGeom prst="rect">
            <a:avLst/>
          </a:prstGeom>
          <a:solidFill>
            <a:srgbClr val="FFFF66"/>
          </a:solidFill>
          <a:ln w="381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16100">
              <a:spcBef>
                <a:spcPts val="844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PT" sz="2400" b="1" dirty="0"/>
              <a:t>3. Questões  </a:t>
            </a:r>
            <a:r>
              <a:rPr lang="pt-PT" sz="1600" dirty="0"/>
              <a:t>(para estudo e para aguçar a sua curiosidade....) </a:t>
            </a:r>
          </a:p>
        </p:txBody>
      </p:sp>
      <p:sp>
        <p:nvSpPr>
          <p:cNvPr id="7" name="Bacteriófagos">
            <a:extLst>
              <a:ext uri="{FF2B5EF4-FFF2-40B4-BE49-F238E27FC236}">
                <a16:creationId xmlns:a16="http://schemas.microsoft.com/office/drawing/2014/main" id="{B2C526CC-1F86-A842-B3C5-EB8BB1E55824}"/>
              </a:ext>
            </a:extLst>
          </p:cNvPr>
          <p:cNvSpPr txBox="1"/>
          <p:nvPr/>
        </p:nvSpPr>
        <p:spPr>
          <a:xfrm rot="20866191">
            <a:off x="605745" y="6084005"/>
            <a:ext cx="2083520" cy="287579"/>
          </a:xfrm>
          <a:prstGeom prst="rect">
            <a:avLst/>
          </a:prstGeom>
          <a:solidFill>
            <a:srgbClr val="73FDFF">
              <a:alpha val="31223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1400" dirty="0"/>
              <a:t>Obrigada por sua atenção ! </a:t>
            </a:r>
            <a:endParaRPr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A18526-30E2-5B43-B37E-337B6E7813BB}"/>
              </a:ext>
            </a:extLst>
          </p:cNvPr>
          <p:cNvSpPr/>
          <p:nvPr/>
        </p:nvSpPr>
        <p:spPr>
          <a:xfrm>
            <a:off x="2882227" y="1082114"/>
            <a:ext cx="8491626" cy="5693866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Cite duas leveduras que são empregadas como hospedeiras em “Biologia Molecular”.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Existem células de diferentes tipos de ploidia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? Quais são elas?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E possível se fazer a separação dos cromossomos de células de levedura? Como se consegue fazer isto e para que isto pode ser empregado?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Para se saber se um clone de S. cerevisiae é um mutante auxotrófico (por exemplo: deficiente na no passo 2 da biossíntese de leucina =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leu2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), preciso recorrer a técnicas de Biologia molecular ou posso conseguir esta informação com técnicas de “Genética Clássica”?  Como se faz isto? 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O que significa dizer que os vetores de transformação genética de leveduras são bi0funcionais? 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A construção de recombinantes de levedura parece ser mais difícil do que a construção de recombinantes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E. coli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. Então, quais são as justificativas para se buscar por expressar proteínas recombinantes em levedura?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Quais são as etapas que devem ser empregadas para a obtenção de um transformante da levedura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Saccharomyces cerevisiae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Obter transformantes da levedura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Pichia pastoris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é ainda mais complexo que obter transformantes da levedura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. Quais são as vantagens que os transformantes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P. pastori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s podem oferecer em relação aos transformantes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Há procedimentos especiais para o cultivo de leveduras diferentes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? Exemplifique.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 Por que há varias leveduras diferentes de </a:t>
            </a:r>
            <a:r>
              <a:rPr lang="pt-B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S. cerevisiae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empregadas como hospedeiras  em Biologia molecular? Que vantagens elas oferecem? </a:t>
            </a:r>
          </a:p>
        </p:txBody>
      </p:sp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484AE2B7-B18D-CF4D-B0DB-8189E2B1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/>
          <a:stretch/>
        </p:blipFill>
        <p:spPr>
          <a:xfrm rot="5400000">
            <a:off x="126710" y="3141726"/>
            <a:ext cx="2242193" cy="1968240"/>
          </a:xfrm>
          <a:prstGeom prst="rect">
            <a:avLst/>
          </a:prstGeom>
        </p:spPr>
      </p:pic>
      <p:sp>
        <p:nvSpPr>
          <p:cNvPr id="12" name="4.2. Indústria Química:…">
            <a:extLst>
              <a:ext uri="{FF2B5EF4-FFF2-40B4-BE49-F238E27FC236}">
                <a16:creationId xmlns:a16="http://schemas.microsoft.com/office/drawing/2014/main" id="{3A00E4E0-4EAB-C243-AA5A-AD92B7A92400}"/>
              </a:ext>
            </a:extLst>
          </p:cNvPr>
          <p:cNvSpPr txBox="1"/>
          <p:nvPr/>
        </p:nvSpPr>
        <p:spPr>
          <a:xfrm>
            <a:off x="2882227" y="143463"/>
            <a:ext cx="7980845" cy="441468"/>
          </a:xfrm>
          <a:prstGeom prst="rect">
            <a:avLst/>
          </a:prstGeom>
          <a:solidFill>
            <a:srgbClr val="FEF9D6"/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16100">
              <a:spcBef>
                <a:spcPts val="422"/>
              </a:spcBef>
              <a:spcAft>
                <a:spcPts val="422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altLang="en-US" sz="2400" b="1" dirty="0">
                <a:latin typeface="Century Gothic" panose="020B0502020202020204" pitchFamily="34" charset="0"/>
              </a:rPr>
              <a:t>APLICAÇÕES BIOTECNOLÓGICAS DE LEVEDURAS</a:t>
            </a:r>
            <a:endParaRPr lang="pt-PT" sz="2400" b="1" dirty="0"/>
          </a:p>
        </p:txBody>
      </p:sp>
      <p:sp>
        <p:nvSpPr>
          <p:cNvPr id="13" name="ICB/USP…">
            <a:extLst>
              <a:ext uri="{FF2B5EF4-FFF2-40B4-BE49-F238E27FC236}">
                <a16:creationId xmlns:a16="http://schemas.microsoft.com/office/drawing/2014/main" id="{3F915F5F-35D1-584E-8ECD-67C976D01F01}"/>
              </a:ext>
            </a:extLst>
          </p:cNvPr>
          <p:cNvSpPr txBox="1"/>
          <p:nvPr/>
        </p:nvSpPr>
        <p:spPr>
          <a:xfrm>
            <a:off x="263685" y="5200777"/>
            <a:ext cx="1902029" cy="6261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/>
              <a:t>ICB/USP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/>
              <a:t>Profa. Elisabete Vicente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hlinkClick r:id="rId4"/>
              </a:rPr>
              <a:t>bevicent@usp.br</a:t>
            </a:r>
          </a:p>
        </p:txBody>
      </p:sp>
    </p:spTree>
    <p:extLst>
      <p:ext uri="{BB962C8B-B14F-4D97-AF65-F5344CB8AC3E}">
        <p14:creationId xmlns:p14="http://schemas.microsoft.com/office/powerpoint/2010/main" val="327394973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>
            <a:extLst>
              <a:ext uri="{FF2B5EF4-FFF2-40B4-BE49-F238E27FC236}">
                <a16:creationId xmlns:a16="http://schemas.microsoft.com/office/drawing/2014/main" id="{25291A43-A293-4C40-AAB8-F9BFC1E4D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609976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0962" name="Picture 6">
            <a:hlinkClick r:id="rId2"/>
            <a:extLst>
              <a:ext uri="{FF2B5EF4-FFF2-40B4-BE49-F238E27FC236}">
                <a16:creationId xmlns:a16="http://schemas.microsoft.com/office/drawing/2014/main" id="{7358A2E6-17D6-ED47-800E-CEAEC274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04814"/>
            <a:ext cx="54959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7">
            <a:extLst>
              <a:ext uri="{FF2B5EF4-FFF2-40B4-BE49-F238E27FC236}">
                <a16:creationId xmlns:a16="http://schemas.microsoft.com/office/drawing/2014/main" id="{69F27FA0-F43B-F84B-A1FA-5C9CA40D2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675" y="5151438"/>
            <a:ext cx="5761038" cy="1600438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i="1" dirty="0">
                <a:solidFill>
                  <a:srgbClr val="FF66CC"/>
                </a:solidFill>
              </a:rPr>
              <a:t>Desejo a todos,   Muita, Muita  Felicidade e muito sucesso!</a:t>
            </a:r>
            <a:endParaRPr lang="pt-BR" altLang="en-US" dirty="0"/>
          </a:p>
          <a:p>
            <a:pPr algn="ctr" eaLnBrk="1" hangingPunct="1">
              <a:spcBef>
                <a:spcPct val="50000"/>
              </a:spcBef>
            </a:pPr>
            <a:r>
              <a:rPr lang="pt-BR" altLang="en-US" dirty="0" err="1">
                <a:solidFill>
                  <a:srgbClr val="FFFF00"/>
                </a:solidFill>
              </a:rPr>
              <a:t>bevicent@usp.br</a:t>
            </a:r>
            <a:endParaRPr lang="pt-BR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2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0E7C255B-D21A-8B4B-B570-3536A9A46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6" y="260351"/>
            <a:ext cx="6697663" cy="5746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pt-BR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 </a:t>
            </a:r>
            <a:r>
              <a:rPr lang="pt-BR" alt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Saccharomyces cerevisiae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6D23B324-EEB2-9E42-B0C5-F70787060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196976"/>
            <a:ext cx="8229600" cy="38449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Reino </a:t>
            </a:r>
            <a:r>
              <a:rPr lang="pt-BR" altLang="en-US" dirty="0" err="1">
                <a:latin typeface="Century Gothic" panose="020B0502020202020204" pitchFamily="34" charset="0"/>
              </a:rPr>
              <a:t>Fungi</a:t>
            </a:r>
            <a:endParaRPr lang="pt-BR" altLang="en-US" dirty="0">
              <a:latin typeface="Century Gothic" panose="020B0502020202020204" pitchFamily="34" charset="0"/>
            </a:endParaRPr>
          </a:p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Organismo unicelular</a:t>
            </a:r>
          </a:p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Incorporam alimento por absorção</a:t>
            </a:r>
          </a:p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Encontrados em solo, frutas, plantas </a:t>
            </a:r>
            <a:r>
              <a:rPr lang="pt-BR" altLang="en-US" dirty="0" err="1">
                <a:latin typeface="Century Gothic" panose="020B0502020202020204" pitchFamily="34" charset="0"/>
              </a:rPr>
              <a:t>etc</a:t>
            </a:r>
            <a:endParaRPr lang="pt-BR" altLang="en-US" dirty="0">
              <a:latin typeface="Century Gothic" panose="020B0502020202020204" pitchFamily="34" charset="0"/>
            </a:endParaRPr>
          </a:p>
          <a:p>
            <a:pPr eaLnBrk="1" hangingPunct="1"/>
            <a:r>
              <a:rPr lang="pt-BR" altLang="en-US" dirty="0">
                <a:latin typeface="Century Gothic" panose="020B0502020202020204" pitchFamily="34" charset="0"/>
              </a:rPr>
              <a:t>Podem realizar respiração ou </a:t>
            </a:r>
            <a:r>
              <a:rPr lang="pt-BR" altLang="en-US" b="1" dirty="0">
                <a:latin typeface="Century Gothic" panose="020B0502020202020204" pitchFamily="34" charset="0"/>
              </a:rPr>
              <a:t>fermentação</a:t>
            </a:r>
          </a:p>
          <a:p>
            <a:pPr marL="0" indent="0" eaLnBrk="1" hangingPunct="1">
              <a:buNone/>
            </a:pPr>
            <a:endParaRPr lang="pt-BR" altLang="en-US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dirty="0">
                <a:latin typeface="Century Gothic" panose="020B0502020202020204" pitchFamily="34" charset="0"/>
              </a:rPr>
              <a:t>  Açúcar 			álcool etílico + CO</a:t>
            </a:r>
            <a:r>
              <a:rPr lang="pt-BR" altLang="en-US" baseline="-25000" dirty="0">
                <a:latin typeface="Century Gothic" panose="020B0502020202020204" pitchFamily="34" charset="0"/>
              </a:rPr>
              <a:t>2</a:t>
            </a:r>
          </a:p>
          <a:p>
            <a:pPr eaLnBrk="1" hangingPunct="1"/>
            <a:endParaRPr lang="pt-BR" altLang="en-US" dirty="0">
              <a:latin typeface="Century Gothic" panose="020B0502020202020204" pitchFamily="34" charset="0"/>
            </a:endParaRPr>
          </a:p>
        </p:txBody>
      </p:sp>
      <p:sp>
        <p:nvSpPr>
          <p:cNvPr id="4099" name="Line 4">
            <a:extLst>
              <a:ext uri="{FF2B5EF4-FFF2-40B4-BE49-F238E27FC236}">
                <a16:creationId xmlns:a16="http://schemas.microsoft.com/office/drawing/2014/main" id="{DBC1BD1A-DEBB-1A49-A6E5-0153C9B23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3" y="4581525"/>
            <a:ext cx="14398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00" name="AutoShape 5">
            <a:extLst>
              <a:ext uri="{FF2B5EF4-FFF2-40B4-BE49-F238E27FC236}">
                <a16:creationId xmlns:a16="http://schemas.microsoft.com/office/drawing/2014/main" id="{A197516D-BA1A-204D-91CF-869C8E4F39D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8270" y="3626651"/>
            <a:ext cx="154219" cy="446143"/>
          </a:xfrm>
          <a:prstGeom prst="downArrow">
            <a:avLst>
              <a:gd name="adj1" fmla="val 50000"/>
              <a:gd name="adj2" fmla="val 58272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Line 6">
            <a:extLst>
              <a:ext uri="{FF2B5EF4-FFF2-40B4-BE49-F238E27FC236}">
                <a16:creationId xmlns:a16="http://schemas.microsoft.com/office/drawing/2014/main" id="{C9A512C3-C179-1A4C-A98C-DAACD8C07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4797425"/>
            <a:ext cx="0" cy="28733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02" name="Line 7">
            <a:extLst>
              <a:ext uri="{FF2B5EF4-FFF2-40B4-BE49-F238E27FC236}">
                <a16:creationId xmlns:a16="http://schemas.microsoft.com/office/drawing/2014/main" id="{88B2F122-B124-DC4A-B95E-C78CA11A9F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63845" y="4072794"/>
            <a:ext cx="155696" cy="2158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>
              <a:highlight>
                <a:srgbClr val="0000FF"/>
              </a:highlight>
            </a:endParaRPr>
          </a:p>
        </p:txBody>
      </p:sp>
      <p:sp>
        <p:nvSpPr>
          <p:cNvPr id="4103" name="Text Box 8">
            <a:extLst>
              <a:ext uri="{FF2B5EF4-FFF2-40B4-BE49-F238E27FC236}">
                <a16:creationId xmlns:a16="http://schemas.microsoft.com/office/drawing/2014/main" id="{417684CE-793F-2048-9CC6-0C5694D7F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6" y="5157789"/>
            <a:ext cx="1655763" cy="528637"/>
          </a:xfrm>
          <a:prstGeom prst="rect">
            <a:avLst/>
          </a:prstGeom>
          <a:solidFill>
            <a:srgbClr val="0000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>
                <a:solidFill>
                  <a:srgbClr val="FFFF00"/>
                </a:solidFill>
              </a:rPr>
              <a:t>bebidas</a:t>
            </a:r>
          </a:p>
        </p:txBody>
      </p:sp>
      <p:sp>
        <p:nvSpPr>
          <p:cNvPr id="4104" name="Text Box 9">
            <a:extLst>
              <a:ext uri="{FF2B5EF4-FFF2-40B4-BE49-F238E27FC236}">
                <a16:creationId xmlns:a16="http://schemas.microsoft.com/office/drawing/2014/main" id="{8917D4D9-C99A-434C-8E68-5782D9252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7" y="5876926"/>
            <a:ext cx="8551798" cy="695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800" b="1" dirty="0">
                <a:solidFill>
                  <a:schemeClr val="tx1"/>
                </a:solidFill>
              </a:rPr>
              <a:t>Glicose</a:t>
            </a:r>
            <a:r>
              <a:rPr lang="pt-BR" altLang="en-US" sz="1800" dirty="0">
                <a:solidFill>
                  <a:schemeClr val="tx1"/>
                </a:solidFill>
              </a:rPr>
              <a:t> + 2ADP + 2Pi    </a:t>
            </a:r>
            <a:r>
              <a:rPr lang="pt-BR" altLang="en-US" sz="18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pt-BR" altLang="en-US" sz="1800" dirty="0">
                <a:solidFill>
                  <a:schemeClr val="tx1"/>
                </a:solidFill>
              </a:rPr>
              <a:t>2 </a:t>
            </a:r>
            <a:r>
              <a:rPr lang="pt-BR" altLang="en-US" sz="1800" b="1" dirty="0">
                <a:solidFill>
                  <a:schemeClr val="tx1"/>
                </a:solidFill>
              </a:rPr>
              <a:t>etanol</a:t>
            </a:r>
            <a:r>
              <a:rPr lang="pt-BR" altLang="en-US" sz="1800" dirty="0">
                <a:solidFill>
                  <a:schemeClr val="tx1"/>
                </a:solidFill>
              </a:rPr>
              <a:t> + 2 </a:t>
            </a:r>
            <a:r>
              <a:rPr lang="pt-BR" altLang="en-US" sz="1800" b="1" dirty="0">
                <a:solidFill>
                  <a:schemeClr val="tx1"/>
                </a:solidFill>
              </a:rPr>
              <a:t>dióxido de carbono</a:t>
            </a:r>
            <a:r>
              <a:rPr lang="pt-BR" altLang="en-US" sz="1800" dirty="0">
                <a:solidFill>
                  <a:schemeClr val="tx1"/>
                </a:solidFill>
              </a:rPr>
              <a:t> + 2ATP + 2H2O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</a:rPr>
              <a:t>  C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6</a:t>
            </a:r>
            <a:r>
              <a:rPr lang="pt-BR" altLang="en-US" sz="1400" b="1" dirty="0">
                <a:solidFill>
                  <a:schemeClr val="tx1"/>
                </a:solidFill>
              </a:rPr>
              <a:t>H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12</a:t>
            </a:r>
            <a:r>
              <a:rPr lang="pt-BR" altLang="en-US" sz="1400" b="1" dirty="0">
                <a:solidFill>
                  <a:schemeClr val="tx1"/>
                </a:solidFill>
              </a:rPr>
              <a:t>O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6</a:t>
            </a:r>
            <a:r>
              <a:rPr lang="pt-BR" altLang="en-US" sz="1400" b="1" dirty="0">
                <a:solidFill>
                  <a:schemeClr val="tx1"/>
                </a:solidFill>
              </a:rPr>
              <a:t>	</a:t>
            </a:r>
            <a:r>
              <a:rPr lang="pt-BR" altLang="en-US" sz="1400" dirty="0">
                <a:solidFill>
                  <a:schemeClr val="tx1"/>
                </a:solidFill>
              </a:rPr>
              <a:t>		     2 </a:t>
            </a:r>
            <a:r>
              <a:rPr lang="pt-BR" altLang="en-US" sz="1400" b="1" dirty="0">
                <a:solidFill>
                  <a:schemeClr val="tx1"/>
                </a:solidFill>
              </a:rPr>
              <a:t>C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2</a:t>
            </a:r>
            <a:r>
              <a:rPr lang="pt-BR" altLang="en-US" sz="1400" b="1" dirty="0">
                <a:solidFill>
                  <a:schemeClr val="tx1"/>
                </a:solidFill>
              </a:rPr>
              <a:t>H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5</a:t>
            </a:r>
            <a:r>
              <a:rPr lang="pt-BR" altLang="en-US" sz="1400" b="1" dirty="0">
                <a:solidFill>
                  <a:schemeClr val="tx1"/>
                </a:solidFill>
              </a:rPr>
              <a:t>OH </a:t>
            </a:r>
            <a:r>
              <a:rPr lang="pt-BR" altLang="en-US" sz="1400" dirty="0">
                <a:solidFill>
                  <a:schemeClr val="tx1"/>
                </a:solidFill>
              </a:rPr>
              <a:t>               2 </a:t>
            </a:r>
            <a:r>
              <a:rPr lang="pt-BR" altLang="en-US" sz="1400" b="1" dirty="0">
                <a:solidFill>
                  <a:schemeClr val="tx1"/>
                </a:solidFill>
              </a:rPr>
              <a:t>CO</a:t>
            </a:r>
            <a:r>
              <a:rPr lang="pt-BR" altLang="en-US" sz="1400" b="1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822058-388F-5F40-A1BD-E386D02F823C}"/>
              </a:ext>
            </a:extLst>
          </p:cNvPr>
          <p:cNvSpPr/>
          <p:nvPr/>
        </p:nvSpPr>
        <p:spPr>
          <a:xfrm>
            <a:off x="336612" y="840860"/>
            <a:ext cx="1438214" cy="369332"/>
          </a:xfrm>
          <a:prstGeom prst="rect">
            <a:avLst/>
          </a:prstGeom>
          <a:solidFill>
            <a:srgbClr val="FFF2CC"/>
          </a:solidFill>
        </p:spPr>
        <p:txBody>
          <a:bodyPr wrap="none">
            <a:spAutoFit/>
          </a:bodyPr>
          <a:lstStyle/>
          <a:p>
            <a:pPr algn="just"/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Ciclo de vida </a:t>
            </a:r>
          </a:p>
        </p:txBody>
      </p:sp>
    </p:spTree>
    <p:extLst>
      <p:ext uri="{BB962C8B-B14F-4D97-AF65-F5344CB8AC3E}">
        <p14:creationId xmlns:p14="http://schemas.microsoft.com/office/powerpoint/2010/main" val="28966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47">
            <a:extLst>
              <a:ext uri="{FF2B5EF4-FFF2-40B4-BE49-F238E27FC236}">
                <a16:creationId xmlns:a16="http://schemas.microsoft.com/office/drawing/2014/main" id="{1A0922F9-2A93-7445-8F58-952F63B90E5C}"/>
              </a:ext>
            </a:extLst>
          </p:cNvPr>
          <p:cNvGrpSpPr>
            <a:grpSpLocks/>
          </p:cNvGrpSpPr>
          <p:nvPr/>
        </p:nvGrpSpPr>
        <p:grpSpPr bwMode="auto">
          <a:xfrm>
            <a:off x="1883569" y="452437"/>
            <a:ext cx="8424862" cy="5953125"/>
            <a:chOff x="249" y="270"/>
            <a:chExt cx="5307" cy="3750"/>
          </a:xfrm>
        </p:grpSpPr>
        <p:sp>
          <p:nvSpPr>
            <p:cNvPr id="5122" name="Rectangle 44">
              <a:extLst>
                <a:ext uri="{FF2B5EF4-FFF2-40B4-BE49-F238E27FC236}">
                  <a16:creationId xmlns:a16="http://schemas.microsoft.com/office/drawing/2014/main" id="{2862C8E2-30C4-AD40-9DAD-B1CD2BF88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799"/>
              <a:ext cx="5307" cy="3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3" name="Text Box 5">
              <a:extLst>
                <a:ext uri="{FF2B5EF4-FFF2-40B4-BE49-F238E27FC236}">
                  <a16:creationId xmlns:a16="http://schemas.microsoft.com/office/drawing/2014/main" id="{A3F45DD0-98F0-0A4B-BEA4-ED5E3C3D56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" y="270"/>
              <a:ext cx="5303" cy="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en-US" sz="3200" b="1" dirty="0">
                  <a:solidFill>
                    <a:schemeClr val="tx1"/>
                  </a:solidFill>
                </a:rPr>
                <a:t>CICLO DE VIDA de  </a:t>
              </a:r>
              <a:r>
                <a:rPr lang="pt-BR" altLang="en-US" sz="3200" i="1" dirty="0">
                  <a:solidFill>
                    <a:schemeClr val="tx1"/>
                  </a:solidFill>
                </a:rPr>
                <a:t>S. cerevisiae</a:t>
              </a:r>
              <a:r>
                <a:rPr lang="pt-BR" altLang="en-US" sz="3200" b="1" dirty="0">
                  <a:solidFill>
                    <a:schemeClr val="tx1"/>
                  </a:solidFill>
                </a:rPr>
                <a:t>   </a:t>
              </a:r>
            </a:p>
          </p:txBody>
        </p:sp>
        <p:sp>
          <p:nvSpPr>
            <p:cNvPr id="5124" name="Oval 6">
              <a:extLst>
                <a:ext uri="{FF2B5EF4-FFF2-40B4-BE49-F238E27FC236}">
                  <a16:creationId xmlns:a16="http://schemas.microsoft.com/office/drawing/2014/main" id="{8226DACB-DDC1-654D-99DC-79DE9B29B0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3619" y="2083"/>
              <a:ext cx="315" cy="20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5" name="Text Box 7">
              <a:extLst>
                <a:ext uri="{FF2B5EF4-FFF2-40B4-BE49-F238E27FC236}">
                  <a16:creationId xmlns:a16="http://schemas.microsoft.com/office/drawing/2014/main" id="{04546C02-05C8-034C-8C8B-C68EA1CC6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" y="2007"/>
              <a:ext cx="808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800" i="1">
                  <a:solidFill>
                    <a:srgbClr val="FF9900"/>
                  </a:solidFill>
                </a:rPr>
                <a:t>MAT </a:t>
              </a:r>
              <a:r>
                <a:rPr lang="pt-BR" altLang="en-US" sz="1800">
                  <a:solidFill>
                    <a:srgbClr val="FF9900"/>
                  </a:solidFill>
                </a:rPr>
                <a:t>a/</a:t>
              </a:r>
              <a:r>
                <a:rPr lang="pt-BR" altLang="en-US" sz="1800">
                  <a:solidFill>
                    <a:srgbClr val="FF9900"/>
                  </a:solidFill>
                  <a:sym typeface="Symbol" pitchFamily="2" charset="2"/>
                </a:rPr>
                <a:t></a:t>
              </a:r>
              <a:endParaRPr lang="pt-BR" altLang="en-US" sz="1800">
                <a:solidFill>
                  <a:srgbClr val="FF9900"/>
                </a:solidFill>
              </a:endParaRPr>
            </a:p>
            <a:p>
              <a:pPr eaLnBrk="1" hangingPunct="1"/>
              <a:r>
                <a:rPr lang="pt-BR" altLang="en-US" sz="1800">
                  <a:solidFill>
                    <a:srgbClr val="FF9900"/>
                  </a:solidFill>
                </a:rPr>
                <a:t>   (2n)</a:t>
              </a:r>
            </a:p>
          </p:txBody>
        </p:sp>
        <p:grpSp>
          <p:nvGrpSpPr>
            <p:cNvPr id="5126" name="Group 8">
              <a:extLst>
                <a:ext uri="{FF2B5EF4-FFF2-40B4-BE49-F238E27FC236}">
                  <a16:creationId xmlns:a16="http://schemas.microsoft.com/office/drawing/2014/main" id="{A3A31BF4-516B-9043-85D0-9E1C743CAB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0" y="1468"/>
              <a:ext cx="394" cy="273"/>
              <a:chOff x="7264" y="4624"/>
              <a:chExt cx="720" cy="576"/>
            </a:xfrm>
          </p:grpSpPr>
          <p:sp>
            <p:nvSpPr>
              <p:cNvPr id="5160" name="Oval 9">
                <a:extLst>
                  <a:ext uri="{FF2B5EF4-FFF2-40B4-BE49-F238E27FC236}">
                    <a16:creationId xmlns:a16="http://schemas.microsoft.com/office/drawing/2014/main" id="{74D6E874-E35F-0044-8958-1CC4C0B34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17374">
                <a:off x="7264" y="4624"/>
                <a:ext cx="432" cy="33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A3A3A3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61" name="Oval 10">
                <a:extLst>
                  <a:ext uri="{FF2B5EF4-FFF2-40B4-BE49-F238E27FC236}">
                    <a16:creationId xmlns:a16="http://schemas.microsoft.com/office/drawing/2014/main" id="{21A1C1C5-B7D6-8240-9E69-A8F6F2168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17374">
                <a:off x="7408" y="4768"/>
                <a:ext cx="576" cy="43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A3A3A3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127" name="AutoShape 11">
              <a:extLst>
                <a:ext uri="{FF2B5EF4-FFF2-40B4-BE49-F238E27FC236}">
                  <a16:creationId xmlns:a16="http://schemas.microsoft.com/office/drawing/2014/main" id="{79EC06A4-8BFC-2044-8718-C2D64B6051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16523">
              <a:off x="3246" y="1799"/>
              <a:ext cx="274" cy="157"/>
            </a:xfrm>
            <a:prstGeom prst="curvedDownArrow">
              <a:avLst>
                <a:gd name="adj1" fmla="val 34904"/>
                <a:gd name="adj2" fmla="val 69809"/>
                <a:gd name="adj3" fmla="val 33333"/>
              </a:avLst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8" name="AutoShape 12">
              <a:extLst>
                <a:ext uri="{FF2B5EF4-FFF2-40B4-BE49-F238E27FC236}">
                  <a16:creationId xmlns:a16="http://schemas.microsoft.com/office/drawing/2014/main" id="{DF4B5181-05CA-3641-B1A5-6EB5EA74A9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228028">
              <a:off x="4018" y="1815"/>
              <a:ext cx="273" cy="157"/>
            </a:xfrm>
            <a:prstGeom prst="curvedDownArrow">
              <a:avLst>
                <a:gd name="adj1" fmla="val 34777"/>
                <a:gd name="adj2" fmla="val 69554"/>
                <a:gd name="adj3" fmla="val 33333"/>
              </a:avLst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9" name="Rectangle 13">
              <a:extLst>
                <a:ext uri="{FF2B5EF4-FFF2-40B4-BE49-F238E27FC236}">
                  <a16:creationId xmlns:a16="http://schemas.microsoft.com/office/drawing/2014/main" id="{F0CD1DCD-B7D5-924F-8AB1-DACC126D4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523"/>
              <a:ext cx="904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0" name="Oval 14">
              <a:extLst>
                <a:ext uri="{FF2B5EF4-FFF2-40B4-BE49-F238E27FC236}">
                  <a16:creationId xmlns:a16="http://schemas.microsoft.com/office/drawing/2014/main" id="{2BF5B98E-422E-8044-ADA7-020A53D9DD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1475" y="1117"/>
              <a:ext cx="190" cy="160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1" name="Oval 15">
              <a:extLst>
                <a:ext uri="{FF2B5EF4-FFF2-40B4-BE49-F238E27FC236}">
                  <a16:creationId xmlns:a16="http://schemas.microsoft.com/office/drawing/2014/main" id="{02D614D8-2D25-4742-8E61-58C6503D71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1493" y="2575"/>
              <a:ext cx="315" cy="20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2" name="Text Box 16">
              <a:extLst>
                <a:ext uri="{FF2B5EF4-FFF2-40B4-BE49-F238E27FC236}">
                  <a16:creationId xmlns:a16="http://schemas.microsoft.com/office/drawing/2014/main" id="{16B1D1DD-4CDA-9D43-8CC8-A0898EDF0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3" y="2170"/>
              <a:ext cx="31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400" b="1">
                  <a:solidFill>
                    <a:srgbClr val="FF9900"/>
                  </a:solidFill>
                </a:rPr>
                <a:t>X</a:t>
              </a:r>
              <a:endParaRPr lang="pt-BR" altLang="en-US">
                <a:solidFill>
                  <a:srgbClr val="FF9900"/>
                </a:solidFill>
              </a:endParaRPr>
            </a:p>
          </p:txBody>
        </p:sp>
        <p:sp>
          <p:nvSpPr>
            <p:cNvPr id="5133" name="AutoShape 17">
              <a:extLst>
                <a:ext uri="{FF2B5EF4-FFF2-40B4-BE49-F238E27FC236}">
                  <a16:creationId xmlns:a16="http://schemas.microsoft.com/office/drawing/2014/main" id="{E1D96C58-1038-DC46-ADA2-2A10480EB5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42744">
              <a:off x="1816" y="2134"/>
              <a:ext cx="1355" cy="204"/>
            </a:xfrm>
            <a:prstGeom prst="rightArrow">
              <a:avLst>
                <a:gd name="adj1" fmla="val 50000"/>
                <a:gd name="adj2" fmla="val 166054"/>
              </a:avLst>
            </a:prstGeom>
            <a:noFill/>
            <a:ln w="2857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4" name="AutoShape 18">
              <a:extLst>
                <a:ext uri="{FF2B5EF4-FFF2-40B4-BE49-F238E27FC236}">
                  <a16:creationId xmlns:a16="http://schemas.microsoft.com/office/drawing/2014/main" id="{DABD3FD6-69EB-1F42-A0DB-008F6152B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523"/>
              <a:ext cx="79" cy="273"/>
            </a:xfrm>
            <a:prstGeom prst="downArrow">
              <a:avLst>
                <a:gd name="adj1" fmla="val 50000"/>
                <a:gd name="adj2" fmla="val 86392"/>
              </a:avLst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5" name="Oval 19">
              <a:extLst>
                <a:ext uri="{FF2B5EF4-FFF2-40B4-BE49-F238E27FC236}">
                  <a16:creationId xmlns:a16="http://schemas.microsoft.com/office/drawing/2014/main" id="{F61AC146-7A39-D846-AB09-DCF0853134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56598">
              <a:off x="3726" y="3052"/>
              <a:ext cx="316" cy="341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6" name="Oval 20">
              <a:extLst>
                <a:ext uri="{FF2B5EF4-FFF2-40B4-BE49-F238E27FC236}">
                  <a16:creationId xmlns:a16="http://schemas.microsoft.com/office/drawing/2014/main" id="{01BDA43A-7B46-764B-A4E2-FFE31642C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3073"/>
              <a:ext cx="157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7" name="Oval 21">
              <a:extLst>
                <a:ext uri="{FF2B5EF4-FFF2-40B4-BE49-F238E27FC236}">
                  <a16:creationId xmlns:a16="http://schemas.microsoft.com/office/drawing/2014/main" id="{5D99E47B-1E96-9846-B2CD-B317C0183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5" y="3173"/>
              <a:ext cx="157" cy="1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8" name="Oval 22">
              <a:extLst>
                <a:ext uri="{FF2B5EF4-FFF2-40B4-BE49-F238E27FC236}">
                  <a16:creationId xmlns:a16="http://schemas.microsoft.com/office/drawing/2014/main" id="{7EB5F91C-39B6-4447-BC15-80202E880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" y="3155"/>
              <a:ext cx="158" cy="13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63636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9" name="AutoShape 23">
              <a:extLst>
                <a:ext uri="{FF2B5EF4-FFF2-40B4-BE49-F238E27FC236}">
                  <a16:creationId xmlns:a16="http://schemas.microsoft.com/office/drawing/2014/main" id="{514B3A0B-3CE7-C847-BC11-0C6ACB29A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854"/>
              <a:ext cx="79" cy="826"/>
            </a:xfrm>
            <a:prstGeom prst="rightBrace">
              <a:avLst>
                <a:gd name="adj1" fmla="val 87131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0" name="AutoShape 24">
              <a:extLst>
                <a:ext uri="{FF2B5EF4-FFF2-40B4-BE49-F238E27FC236}">
                  <a16:creationId xmlns:a16="http://schemas.microsoft.com/office/drawing/2014/main" id="{9C1D3DBF-5468-3849-BFD1-45B259315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" y="3299"/>
              <a:ext cx="472" cy="69"/>
            </a:xfrm>
            <a:prstGeom prst="leftArrow">
              <a:avLst>
                <a:gd name="adj1" fmla="val 50000"/>
                <a:gd name="adj2" fmla="val 171014"/>
              </a:avLst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1" name="AutoShape 25">
              <a:extLst>
                <a:ext uri="{FF2B5EF4-FFF2-40B4-BE49-F238E27FC236}">
                  <a16:creationId xmlns:a16="http://schemas.microsoft.com/office/drawing/2014/main" id="{4AFD1F48-2C75-3A40-B701-58A73EE4C3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77495">
              <a:off x="1679" y="2813"/>
              <a:ext cx="342" cy="709"/>
            </a:xfrm>
            <a:custGeom>
              <a:avLst/>
              <a:gdLst>
                <a:gd name="T0" fmla="*/ 244 w 21600"/>
                <a:gd name="T1" fmla="*/ 0 h 21600"/>
                <a:gd name="T2" fmla="*/ 244 w 21600"/>
                <a:gd name="T3" fmla="*/ 399 h 21600"/>
                <a:gd name="T4" fmla="*/ 30 w 21600"/>
                <a:gd name="T5" fmla="*/ 709 h 21600"/>
                <a:gd name="T6" fmla="*/ 342 w 21600"/>
                <a:gd name="T7" fmla="*/ 20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2 w 21600"/>
                <a:gd name="T13" fmla="*/ 4204 h 21600"/>
                <a:gd name="T14" fmla="*/ 19705 w 21600"/>
                <a:gd name="T15" fmla="*/ 79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442" y="0"/>
                  </a:lnTo>
                  <a:lnTo>
                    <a:pt x="15442" y="4202"/>
                  </a:lnTo>
                  <a:lnTo>
                    <a:pt x="12427" y="4202"/>
                  </a:lnTo>
                  <a:cubicBezTo>
                    <a:pt x="5564" y="4202"/>
                    <a:pt x="0" y="7764"/>
                    <a:pt x="0" y="12158"/>
                  </a:cubicBezTo>
                  <a:lnTo>
                    <a:pt x="0" y="21600"/>
                  </a:lnTo>
                  <a:lnTo>
                    <a:pt x="3837" y="21600"/>
                  </a:lnTo>
                  <a:lnTo>
                    <a:pt x="3837" y="12158"/>
                  </a:lnTo>
                  <a:cubicBezTo>
                    <a:pt x="3837" y="9837"/>
                    <a:pt x="7683" y="7956"/>
                    <a:pt x="12427" y="7956"/>
                  </a:cubicBezTo>
                  <a:lnTo>
                    <a:pt x="15442" y="7956"/>
                  </a:lnTo>
                  <a:lnTo>
                    <a:pt x="15442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42" name="Text Box 26">
              <a:extLst>
                <a:ext uri="{FF2B5EF4-FFF2-40B4-BE49-F238E27FC236}">
                  <a16:creationId xmlns:a16="http://schemas.microsoft.com/office/drawing/2014/main" id="{D9742679-C9AD-8B49-9815-771D7856A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" y="1162"/>
              <a:ext cx="616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100">
                  <a:solidFill>
                    <a:srgbClr val="FF9900"/>
                  </a:solidFill>
                </a:rPr>
                <a:t>        </a:t>
              </a:r>
            </a:p>
            <a:p>
              <a:pPr eaLnBrk="1" hangingPunct="1"/>
              <a:endParaRPr lang="pt-BR" altLang="en-US" sz="1100">
                <a:solidFill>
                  <a:srgbClr val="FF9900"/>
                </a:solidFill>
              </a:endParaRPr>
            </a:p>
            <a:p>
              <a:pPr eaLnBrk="1" hangingPunct="1"/>
              <a:endParaRPr lang="pt-BR" altLang="en-US" sz="1100">
                <a:solidFill>
                  <a:srgbClr val="FF9900"/>
                </a:solidFill>
              </a:endParaRPr>
            </a:p>
            <a:p>
              <a:pPr eaLnBrk="1" hangingPunct="1"/>
              <a:endParaRPr lang="pt-BR" altLang="en-US" sz="1100">
                <a:solidFill>
                  <a:srgbClr val="FF9900"/>
                </a:solidFill>
              </a:endParaRPr>
            </a:p>
            <a:p>
              <a:pPr eaLnBrk="1" hangingPunct="1"/>
              <a:r>
                <a:rPr lang="pt-BR" altLang="en-US" sz="1100">
                  <a:solidFill>
                    <a:srgbClr val="FF9900"/>
                  </a:solidFill>
                </a:rPr>
                <a:t>           </a:t>
              </a:r>
              <a:r>
                <a:rPr lang="pt-BR" altLang="en-US" sz="1800" i="1">
                  <a:solidFill>
                    <a:srgbClr val="FF9900"/>
                  </a:solidFill>
                </a:rPr>
                <a:t>MAT </a:t>
              </a:r>
              <a:r>
                <a:rPr lang="pt-BR" altLang="en-US" sz="1800">
                  <a:solidFill>
                    <a:srgbClr val="FF9900"/>
                  </a:solidFill>
                </a:rPr>
                <a:t>a                (n)</a:t>
              </a:r>
            </a:p>
            <a:p>
              <a:pPr eaLnBrk="1" hangingPunct="1"/>
              <a:r>
                <a:rPr lang="pt-BR" altLang="en-US" sz="1800">
                  <a:solidFill>
                    <a:srgbClr val="FF9900"/>
                  </a:solidFill>
                </a:rPr>
                <a:t> </a:t>
              </a:r>
            </a:p>
            <a:p>
              <a:pPr eaLnBrk="1" hangingPunct="1"/>
              <a:r>
                <a:rPr lang="pt-BR" altLang="en-US" sz="1800">
                  <a:solidFill>
                    <a:srgbClr val="FF9900"/>
                  </a:solidFill>
                </a:rPr>
                <a:t>       </a:t>
              </a:r>
            </a:p>
            <a:p>
              <a:pPr algn="ctr" eaLnBrk="1" hangingPunct="1"/>
              <a:r>
                <a:rPr lang="pt-BR" altLang="en-US" sz="1800">
                  <a:solidFill>
                    <a:srgbClr val="FF9900"/>
                  </a:solidFill>
                </a:rPr>
                <a:t>           </a:t>
              </a:r>
              <a:r>
                <a:rPr lang="pt-BR" altLang="en-US" sz="1800" i="1">
                  <a:solidFill>
                    <a:srgbClr val="FF9900"/>
                  </a:solidFill>
                </a:rPr>
                <a:t>MAT </a:t>
              </a:r>
              <a:r>
                <a:rPr lang="pt-BR" altLang="en-US" sz="1800">
                  <a:solidFill>
                    <a:srgbClr val="FF9900"/>
                  </a:solidFill>
                  <a:sym typeface="Symbol" pitchFamily="2" charset="2"/>
                </a:rPr>
                <a:t> </a:t>
              </a:r>
              <a:endParaRPr lang="pt-BR" altLang="en-US" sz="1800">
                <a:solidFill>
                  <a:srgbClr val="FF9900"/>
                </a:solidFill>
              </a:endParaRPr>
            </a:p>
            <a:p>
              <a:pPr eaLnBrk="1" hangingPunct="1"/>
              <a:r>
                <a:rPr lang="pt-BR" altLang="en-US" sz="1800">
                  <a:solidFill>
                    <a:srgbClr val="FF9900"/>
                  </a:solidFill>
                </a:rPr>
                <a:t>   (n)</a:t>
              </a:r>
            </a:p>
            <a:p>
              <a:pPr eaLnBrk="1" hangingPunct="1"/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43" name="Text Box 27">
              <a:extLst>
                <a:ext uri="{FF2B5EF4-FFF2-40B4-BE49-F238E27FC236}">
                  <a16:creationId xmlns:a16="http://schemas.microsoft.com/office/drawing/2014/main" id="{8D6039D6-6D15-0148-AB4C-717F4C79F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2854"/>
              <a:ext cx="236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2000">
                  <a:solidFill>
                    <a:srgbClr val="FF9900"/>
                  </a:solidFill>
                </a:rPr>
                <a:t>a</a:t>
              </a:r>
            </a:p>
            <a:p>
              <a:pPr eaLnBrk="1" hangingPunct="1"/>
              <a:r>
                <a:rPr lang="pt-BR" altLang="en-US" sz="2000">
                  <a:solidFill>
                    <a:srgbClr val="FF9900"/>
                  </a:solidFill>
                </a:rPr>
                <a:t>a</a:t>
              </a:r>
            </a:p>
            <a:p>
              <a:pPr eaLnBrk="1" hangingPunct="1"/>
              <a:r>
                <a:rPr lang="pt-BR" altLang="en-US" sz="2000">
                  <a:solidFill>
                    <a:srgbClr val="FF9900"/>
                  </a:solidFill>
                  <a:sym typeface="Symbol" pitchFamily="2" charset="2"/>
                </a:rPr>
                <a:t></a:t>
              </a:r>
              <a:endParaRPr lang="pt-BR" altLang="en-US" sz="2000">
                <a:solidFill>
                  <a:srgbClr val="FF9900"/>
                </a:solidFill>
              </a:endParaRPr>
            </a:p>
          </p:txBody>
        </p:sp>
        <p:sp>
          <p:nvSpPr>
            <p:cNvPr id="5144" name="Oval 28">
              <a:extLst>
                <a:ext uri="{FF2B5EF4-FFF2-40B4-BE49-F238E27FC236}">
                  <a16:creationId xmlns:a16="http://schemas.microsoft.com/office/drawing/2014/main" id="{7A90BC4B-A414-5641-A157-A9A44E97A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900"/>
              <a:ext cx="157" cy="137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484848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5" name="Oval 29">
              <a:extLst>
                <a:ext uri="{FF2B5EF4-FFF2-40B4-BE49-F238E27FC236}">
                  <a16:creationId xmlns:a16="http://schemas.microsoft.com/office/drawing/2014/main" id="{F433302D-FFB2-AB4A-8188-0B3A74290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5" y="3102"/>
              <a:ext cx="157" cy="13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03030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6" name="Oval 30">
              <a:extLst>
                <a:ext uri="{FF2B5EF4-FFF2-40B4-BE49-F238E27FC236}">
                  <a16:creationId xmlns:a16="http://schemas.microsoft.com/office/drawing/2014/main" id="{95E3C26D-8784-4740-B262-0E8412AAE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7" y="3519"/>
              <a:ext cx="157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7" name="Oval 31">
              <a:extLst>
                <a:ext uri="{FF2B5EF4-FFF2-40B4-BE49-F238E27FC236}">
                  <a16:creationId xmlns:a16="http://schemas.microsoft.com/office/drawing/2014/main" id="{BBBF0566-09F8-3144-AE30-C290D7225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3304"/>
              <a:ext cx="157" cy="1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8" name="Text Box 32">
              <a:extLst>
                <a:ext uri="{FF2B5EF4-FFF2-40B4-BE49-F238E27FC236}">
                  <a16:creationId xmlns:a16="http://schemas.microsoft.com/office/drawing/2014/main" id="{B75F427F-5FDA-9E4C-8087-F4F359DDE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" y="3393"/>
              <a:ext cx="866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000">
                  <a:solidFill>
                    <a:srgbClr val="FF9900"/>
                  </a:solidFill>
                  <a:latin typeface="Arial" panose="020B0604020202020204" pitchFamily="34" charset="0"/>
                </a:rPr>
                <a:t>     </a:t>
              </a:r>
              <a:r>
                <a:rPr lang="pt-BR" altLang="en-US" sz="1800">
                  <a:solidFill>
                    <a:srgbClr val="FF9900"/>
                  </a:solidFill>
                  <a:latin typeface="Tahoma" panose="020B0604030504040204" pitchFamily="34" charset="0"/>
                </a:rPr>
                <a:t>dissecção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49" name="Text Box 33">
              <a:extLst>
                <a:ext uri="{FF2B5EF4-FFF2-40B4-BE49-F238E27FC236}">
                  <a16:creationId xmlns:a16="http://schemas.microsoft.com/office/drawing/2014/main" id="{CADD6C45-2196-3044-96BD-2A839785B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2" y="3385"/>
              <a:ext cx="1102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600">
                  <a:solidFill>
                    <a:srgbClr val="FF9900"/>
                  </a:solidFill>
                  <a:latin typeface="Tahoma" panose="020B0604030504040204" pitchFamily="34" charset="0"/>
                </a:rPr>
                <a:t>asco com</a:t>
              </a:r>
            </a:p>
            <a:p>
              <a:pPr eaLnBrk="1" hangingPunct="1"/>
              <a:r>
                <a:rPr lang="pt-BR" altLang="en-US" sz="1600">
                  <a:solidFill>
                    <a:srgbClr val="FF9900"/>
                  </a:solidFill>
                  <a:latin typeface="Tahoma" panose="020B0604030504040204" pitchFamily="34" charset="0"/>
                </a:rPr>
                <a:t>4 esporos (n)</a:t>
              </a:r>
              <a:endParaRPr lang="pt-BR" altLang="en-US" sz="1600">
                <a:solidFill>
                  <a:srgbClr val="FF9900"/>
                </a:solidFill>
              </a:endParaRPr>
            </a:p>
          </p:txBody>
        </p:sp>
        <p:sp>
          <p:nvSpPr>
            <p:cNvPr id="5150" name="Oval 34">
              <a:extLst>
                <a:ext uri="{FF2B5EF4-FFF2-40B4-BE49-F238E27FC236}">
                  <a16:creationId xmlns:a16="http://schemas.microsoft.com/office/drawing/2014/main" id="{20469657-22FC-A440-9CAE-66294325D5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1414" y="1766"/>
              <a:ext cx="315" cy="205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59595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Oval 35">
              <a:extLst>
                <a:ext uri="{FF2B5EF4-FFF2-40B4-BE49-F238E27FC236}">
                  <a16:creationId xmlns:a16="http://schemas.microsoft.com/office/drawing/2014/main" id="{D16310F9-A0A5-D949-8CFA-A424090AA0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7374">
              <a:off x="1545" y="1189"/>
              <a:ext cx="315" cy="205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59595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2" name="AutoShape 36">
              <a:extLst>
                <a:ext uri="{FF2B5EF4-FFF2-40B4-BE49-F238E27FC236}">
                  <a16:creationId xmlns:a16="http://schemas.microsoft.com/office/drawing/2014/main" id="{80CB98C0-26B7-FB43-99BB-E36B4C36B4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190655">
              <a:off x="1829" y="1526"/>
              <a:ext cx="273" cy="157"/>
            </a:xfrm>
            <a:prstGeom prst="curvedDownArrow">
              <a:avLst>
                <a:gd name="adj1" fmla="val 34777"/>
                <a:gd name="adj2" fmla="val 69554"/>
                <a:gd name="adj3" fmla="val 33333"/>
              </a:avLst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AutoShape 37">
              <a:extLst>
                <a:ext uri="{FF2B5EF4-FFF2-40B4-BE49-F238E27FC236}">
                  <a16:creationId xmlns:a16="http://schemas.microsoft.com/office/drawing/2014/main" id="{8AF518E9-233E-844E-9062-C0C422DA8B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54648">
              <a:off x="1199" y="1351"/>
              <a:ext cx="273" cy="157"/>
            </a:xfrm>
            <a:prstGeom prst="curvedDownArrow">
              <a:avLst>
                <a:gd name="adj1" fmla="val 34777"/>
                <a:gd name="adj2" fmla="val 69554"/>
                <a:gd name="adj3" fmla="val 33333"/>
              </a:avLst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4" name="Text Box 38">
              <a:extLst>
                <a:ext uri="{FF2B5EF4-FFF2-40B4-BE49-F238E27FC236}">
                  <a16:creationId xmlns:a16="http://schemas.microsoft.com/office/drawing/2014/main" id="{01B84420-5781-9F45-99FA-8DA705503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2" y="1234"/>
              <a:ext cx="682" cy="291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6666FF"/>
                </a:gs>
              </a:gsLst>
              <a:lin ang="2700000" scaled="1"/>
            </a:gra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1800" b="1">
                  <a:solidFill>
                    <a:srgbClr val="FF9900"/>
                  </a:solidFill>
                </a:rPr>
                <a:t>MITOSE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55" name="Text Box 39">
              <a:extLst>
                <a:ext uri="{FF2B5EF4-FFF2-40B4-BE49-F238E27FC236}">
                  <a16:creationId xmlns:a16="http://schemas.microsoft.com/office/drawing/2014/main" id="{37480BF8-CF22-FC44-8283-BBDDB3CFC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166"/>
              <a:ext cx="657" cy="268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6666FF"/>
                </a:gs>
              </a:gsLst>
              <a:lin ang="2700000" scaled="1"/>
            </a:gra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Aft>
                  <a:spcPct val="50000"/>
                </a:spcAft>
              </a:pPr>
              <a:r>
                <a:rPr lang="pt-BR" altLang="en-US" sz="1800" b="1">
                  <a:solidFill>
                    <a:srgbClr val="FF9900"/>
                  </a:solidFill>
                </a:rPr>
                <a:t>MITOSE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56" name="Text Box 40">
              <a:extLst>
                <a:ext uri="{FF2B5EF4-FFF2-40B4-BE49-F238E27FC236}">
                  <a16:creationId xmlns:a16="http://schemas.microsoft.com/office/drawing/2014/main" id="{6F6675B4-48A1-2240-8732-3D0E09EE2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" y="3022"/>
              <a:ext cx="847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1000">
                  <a:solidFill>
                    <a:srgbClr val="FF9900"/>
                  </a:solidFill>
                  <a:latin typeface="Arial" panose="020B0604020202020204" pitchFamily="34" charset="0"/>
                </a:rPr>
                <a:t>  </a:t>
              </a:r>
              <a:r>
                <a:rPr lang="pt-BR" altLang="en-US" sz="1800">
                  <a:solidFill>
                    <a:srgbClr val="FF9900"/>
                  </a:solidFill>
                  <a:latin typeface="Tahoma" panose="020B0604030504040204" pitchFamily="34" charset="0"/>
                </a:rPr>
                <a:t>geminação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57" name="Oval 41">
              <a:extLst>
                <a:ext uri="{FF2B5EF4-FFF2-40B4-BE49-F238E27FC236}">
                  <a16:creationId xmlns:a16="http://schemas.microsoft.com/office/drawing/2014/main" id="{0E7E7C4A-F212-EE4F-9F90-4065F4BF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" y="3228"/>
              <a:ext cx="157" cy="137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484848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8" name="Text Box 42">
              <a:extLst>
                <a:ext uri="{FF2B5EF4-FFF2-40B4-BE49-F238E27FC236}">
                  <a16:creationId xmlns:a16="http://schemas.microsoft.com/office/drawing/2014/main" id="{3BB9A054-53BF-F043-BB05-AC20FF425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478"/>
              <a:ext cx="1169" cy="590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rgbClr val="6666FF"/>
                </a:gs>
              </a:gsLst>
              <a:lin ang="5400000" scaled="1"/>
            </a:gra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1800" b="1">
                  <a:solidFill>
                    <a:srgbClr val="FF9900"/>
                  </a:solidFill>
                </a:rPr>
                <a:t>MEIOSE</a:t>
              </a:r>
            </a:p>
            <a:p>
              <a:pPr algn="ctr" eaLnBrk="1" hangingPunct="1"/>
              <a:r>
                <a:rPr lang="pt-BR" altLang="en-US" sz="1800" b="1">
                  <a:solidFill>
                    <a:srgbClr val="FF9900"/>
                  </a:solidFill>
                </a:rPr>
                <a:t>e</a:t>
              </a:r>
            </a:p>
            <a:p>
              <a:pPr algn="ctr" eaLnBrk="1" hangingPunct="1"/>
              <a:r>
                <a:rPr lang="pt-BR" altLang="en-US" sz="1800" b="1">
                  <a:solidFill>
                    <a:srgbClr val="FF9900"/>
                  </a:solidFill>
                </a:rPr>
                <a:t>ESPORULAÇÃO</a:t>
              </a:r>
              <a:endParaRPr lang="pt-BR" altLang="en-US" sz="1800">
                <a:solidFill>
                  <a:srgbClr val="FF9900"/>
                </a:solidFill>
              </a:endParaRPr>
            </a:p>
          </p:txBody>
        </p:sp>
        <p:sp>
          <p:nvSpPr>
            <p:cNvPr id="5159" name="Text Box 43">
              <a:extLst>
                <a:ext uri="{FF2B5EF4-FFF2-40B4-BE49-F238E27FC236}">
                  <a16:creationId xmlns:a16="http://schemas.microsoft.com/office/drawing/2014/main" id="{E477440B-AD10-6D4B-9051-9B7DC2863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34302">
              <a:off x="2018" y="2160"/>
              <a:ext cx="771" cy="25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en-US" sz="2000" b="1">
                  <a:solidFill>
                    <a:srgbClr val="FF9900"/>
                  </a:solidFill>
                </a:rPr>
                <a:t>FUSÃO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21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Object 2">
            <a:extLst>
              <a:ext uri="{FF2B5EF4-FFF2-40B4-BE49-F238E27FC236}">
                <a16:creationId xmlns:a16="http://schemas.microsoft.com/office/drawing/2014/main" id="{2429D62F-EF28-1B48-8E95-64B70871BD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8" y="333375"/>
          <a:ext cx="478155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97400" imgH="5422900" progId="MSPhotoEd.3">
                  <p:embed/>
                </p:oleObj>
              </mc:Choice>
              <mc:Fallback>
                <p:oleObj name="Photo Editor Photo" r:id="rId2" imgW="4597400" imgH="5422900" progId="MSPhotoEd.3">
                  <p:embed/>
                  <p:pic>
                    <p:nvPicPr>
                      <p:cNvPr id="6145" name="Object 2">
                        <a:extLst>
                          <a:ext uri="{FF2B5EF4-FFF2-40B4-BE49-F238E27FC236}">
                            <a16:creationId xmlns:a16="http://schemas.microsoft.com/office/drawing/2014/main" id="{2429D62F-EF28-1B48-8E95-64B70871BD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333375"/>
                        <a:ext cx="4781550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Text Box 3">
            <a:extLst>
              <a:ext uri="{FF2B5EF4-FFF2-40B4-BE49-F238E27FC236}">
                <a16:creationId xmlns:a16="http://schemas.microsoft.com/office/drawing/2014/main" id="{3BAD152A-3DDA-174E-8AF8-C9145379A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354" y="1090804"/>
            <a:ext cx="3926141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Célula haplóide – brotamento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Células haplóides  em cruzamento </a:t>
            </a:r>
          </a:p>
          <a:p>
            <a:pPr eaLnBrk="1" hangingPunct="1"/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– “</a:t>
            </a: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shmoos</a:t>
            </a: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” – zigotos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Zigoto – brotamento - </a:t>
            </a: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  <a:sym typeface="Wingdings" pitchFamily="2" charset="2"/>
              </a:rPr>
              <a:t> d</a:t>
            </a: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iplóides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Diplóide brotando</a:t>
            </a:r>
          </a:p>
          <a:p>
            <a:pPr eaLnBrk="1" hangingPunct="1">
              <a:spcBef>
                <a:spcPct val="50000"/>
              </a:spcBef>
            </a:pPr>
            <a:endParaRPr lang="pt-BR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pt-BR" altLang="en-US" sz="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pt-BR" altLang="en-US" sz="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Diplóide esporulando – formação de asco (meiose) – esporulação – esporos haplóides</a:t>
            </a:r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2B078E24-8C17-9146-BF8F-1BD9D6B01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532" y="5972175"/>
            <a:ext cx="61606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pt-BR" altLang="en-US" sz="1800" b="1" i="1" dirty="0">
                <a:solidFill>
                  <a:schemeClr val="tx1"/>
                </a:solidFill>
                <a:latin typeface="Arial" panose="020B0604020202020204" pitchFamily="34" charset="0"/>
              </a:rPr>
              <a:t>Saccharomyces cerevisiae</a:t>
            </a:r>
            <a:r>
              <a:rPr lang="pt-BR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pt-BR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diferentes tipos de células</a:t>
            </a:r>
          </a:p>
        </p:txBody>
      </p:sp>
    </p:spTree>
    <p:extLst>
      <p:ext uri="{BB962C8B-B14F-4D97-AF65-F5344CB8AC3E}">
        <p14:creationId xmlns:p14="http://schemas.microsoft.com/office/powerpoint/2010/main" val="388663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D5EB667F-1CB9-0A48-B573-84F3897D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2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CARACTERÍSTICAS RELEVANTES -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D49400C3-DBE7-6643-B657-492EE7FF3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18514" y="174764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Contêm membrana nuclear – eucarioto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Células </a:t>
            </a:r>
            <a:r>
              <a:rPr lang="pt-BR" altLang="en-US" sz="2400" dirty="0" err="1">
                <a:latin typeface="Century Gothic" panose="020B0502020202020204" pitchFamily="34" charset="0"/>
              </a:rPr>
              <a:t>n</a:t>
            </a:r>
            <a:r>
              <a:rPr lang="pt-BR" altLang="en-US" sz="2400" dirty="0">
                <a:latin typeface="Century Gothic" panose="020B0502020202020204" pitchFamily="34" charset="0"/>
              </a:rPr>
              <a:t> ou 2n estáveis (condições de laboratório)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Formação de colônias isoladas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Facilidade de cultivo em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Versatilidade comparável à bactéria </a:t>
            </a:r>
            <a:r>
              <a:rPr lang="pt-BR" altLang="en-US" sz="2400" i="1" dirty="0">
                <a:latin typeface="Century Gothic" panose="020B0502020202020204" pitchFamily="34" charset="0"/>
              </a:rPr>
              <a:t>E. coli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Crescimento rápido (~90 min /geração)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Genética bem conhecida (16 cromossomos)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Célula </a:t>
            </a:r>
            <a:r>
              <a:rPr lang="pt-BR" altLang="en-US" sz="2400" dirty="0" err="1">
                <a:latin typeface="Century Gothic" panose="020B0502020202020204" pitchFamily="34" charset="0"/>
              </a:rPr>
              <a:t>n</a:t>
            </a:r>
            <a:r>
              <a:rPr lang="pt-BR" altLang="en-US" sz="2400" dirty="0">
                <a:latin typeface="Century Gothic" panose="020B0502020202020204" pitchFamily="34" charset="0"/>
              </a:rPr>
              <a:t>= ~7 µm diâmetro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400" dirty="0">
                <a:latin typeface="Century Gothic" panose="020B0502020202020204" pitchFamily="34" charset="0"/>
              </a:rPr>
              <a:t>Célula 2n= ~12 µm diâmetro</a:t>
            </a:r>
          </a:p>
          <a:p>
            <a:r>
              <a:rPr lang="pt-BR" sz="2400" dirty="0">
                <a:latin typeface="Century Gothic" panose="020B0502020202020204" pitchFamily="34" charset="0"/>
              </a:rPr>
              <a:t>12,1 Mpb de DNA e apenas 5.800 ORFs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t-B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t-BR" altLang="en-US" sz="2400" dirty="0">
              <a:latin typeface="Century Gothic" panose="020B0502020202020204" pitchFamily="34" charset="0"/>
            </a:endParaRPr>
          </a:p>
        </p:txBody>
      </p:sp>
      <p:grpSp>
        <p:nvGrpSpPr>
          <p:cNvPr id="7171" name="Group 7">
            <a:extLst>
              <a:ext uri="{FF2B5EF4-FFF2-40B4-BE49-F238E27FC236}">
                <a16:creationId xmlns:a16="http://schemas.microsoft.com/office/drawing/2014/main" id="{FCC87760-B23C-6E4E-BE32-F49688A9B975}"/>
              </a:ext>
            </a:extLst>
          </p:cNvPr>
          <p:cNvGrpSpPr>
            <a:grpSpLocks/>
          </p:cNvGrpSpPr>
          <p:nvPr/>
        </p:nvGrpSpPr>
        <p:grpSpPr bwMode="auto">
          <a:xfrm>
            <a:off x="5433314" y="2787143"/>
            <a:ext cx="2463800" cy="920750"/>
            <a:chOff x="2880" y="1761"/>
            <a:chExt cx="1552" cy="580"/>
          </a:xfrm>
        </p:grpSpPr>
        <p:sp>
          <p:nvSpPr>
            <p:cNvPr id="7172" name="Rectangle 5">
              <a:extLst>
                <a:ext uri="{FF2B5EF4-FFF2-40B4-BE49-F238E27FC236}">
                  <a16:creationId xmlns:a16="http://schemas.microsoft.com/office/drawing/2014/main" id="{D1DC6994-5C67-9E48-B289-E3DBF49B3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1761"/>
              <a:ext cx="150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r>
                <a:rPr lang="pt-BR" altLang="en-US" sz="2400" dirty="0">
                  <a:solidFill>
                    <a:schemeClr val="tx1"/>
                  </a:solidFill>
                </a:rPr>
                <a:t>laboratório</a:t>
              </a:r>
            </a:p>
            <a:p>
              <a:pPr eaLnBrk="1" hangingPunct="1"/>
              <a:r>
                <a:rPr lang="pt-BR" altLang="en-US" sz="2400" dirty="0">
                  <a:solidFill>
                    <a:schemeClr val="tx1"/>
                  </a:solidFill>
                </a:rPr>
                <a:t>fermentadores</a:t>
              </a:r>
            </a:p>
          </p:txBody>
        </p:sp>
        <p:sp>
          <p:nvSpPr>
            <p:cNvPr id="7173" name="AutoShape 6">
              <a:extLst>
                <a:ext uri="{FF2B5EF4-FFF2-40B4-BE49-F238E27FC236}">
                  <a16:creationId xmlns:a16="http://schemas.microsoft.com/office/drawing/2014/main" id="{E462D47E-CF40-FD44-916D-9C612E086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797"/>
              <a:ext cx="45" cy="544"/>
            </a:xfrm>
            <a:prstGeom prst="leftBrace">
              <a:avLst>
                <a:gd name="adj1" fmla="val 100741"/>
                <a:gd name="adj2" fmla="val 5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6A8653A-61D2-4B4A-803E-A81748B49446}"/>
              </a:ext>
            </a:extLst>
          </p:cNvPr>
          <p:cNvSpPr/>
          <p:nvPr/>
        </p:nvSpPr>
        <p:spPr>
          <a:xfrm>
            <a:off x="838200" y="1165170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en-US" b="1" i="1" dirty="0">
                <a:latin typeface="Arial" panose="020B0604020202020204" pitchFamily="34" charset="0"/>
              </a:rPr>
              <a:t>Saccharomyces cerevisiae</a:t>
            </a:r>
            <a:r>
              <a:rPr lang="pt-BR" altLang="en-US" b="1" dirty="0">
                <a:latin typeface="Arial" panose="020B0604020202020204" pitchFamily="34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4329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62C076E9-D039-9448-8B63-451628465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4944" y="53715"/>
            <a:ext cx="10972800" cy="1143000"/>
          </a:xfrm>
        </p:spPr>
        <p:txBody>
          <a:bodyPr>
            <a:normAutofit/>
          </a:bodyPr>
          <a:lstStyle/>
          <a:p>
            <a:r>
              <a:rPr lang="pt-BR" altLang="en-US" sz="4000" b="1" dirty="0"/>
              <a:t>Genoma</a:t>
            </a:r>
            <a:r>
              <a:rPr lang="pt-BR" altLang="en-US" sz="4000" b="1" i="1" dirty="0">
                <a:latin typeface="Arial" panose="020B0604020202020204" pitchFamily="34" charset="0"/>
              </a:rPr>
              <a:t> </a:t>
            </a:r>
            <a:r>
              <a:rPr lang="pt-BR" altLang="en-US" sz="2000" b="1" dirty="0">
                <a:latin typeface="Arial" panose="020B0604020202020204" pitchFamily="34" charset="0"/>
              </a:rPr>
              <a:t>de</a:t>
            </a:r>
            <a:r>
              <a:rPr lang="pt-BR" altLang="en-US" sz="4000" b="1" i="1" dirty="0">
                <a:latin typeface="Arial" panose="020B0604020202020204" pitchFamily="34" charset="0"/>
              </a:rPr>
              <a:t> </a:t>
            </a:r>
            <a:r>
              <a:rPr lang="pt-BR" altLang="en-US" sz="3600" b="1" i="1" dirty="0">
                <a:latin typeface="Arial" panose="020B0604020202020204" pitchFamily="34" charset="0"/>
              </a:rPr>
              <a:t>Saccharomyces cerevisiae</a:t>
            </a:r>
            <a:endParaRPr lang="pt-BR" altLang="en-US" sz="3600" dirty="0"/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709015FC-4FDD-E84F-9C54-C82C105B640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4672" y="1505516"/>
            <a:ext cx="4464050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000" dirty="0"/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Tamanho: 12.052 Mpb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16 cromossomos entre 200 e 2.200 </a:t>
            </a:r>
            <a:r>
              <a:rPr lang="pt-BR" altLang="en-US" sz="2000" dirty="0" err="1"/>
              <a:t>kb</a:t>
            </a:r>
            <a:endParaRPr lang="pt-BR" altLang="en-US" sz="2000" dirty="0"/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6.183 ORFs &gt; 100 pb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5.800 codificam proteínas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Inúmeras </a:t>
            </a:r>
            <a:r>
              <a:rPr lang="pt-BR" altLang="en-US" sz="2000" dirty="0" err="1"/>
              <a:t>ORF’s</a:t>
            </a:r>
            <a:r>
              <a:rPr lang="pt-BR" altLang="en-US" sz="2000" dirty="0"/>
              <a:t> &lt; 100 pb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Conteúdo de </a:t>
            </a:r>
            <a:r>
              <a:rPr lang="pt-BR" altLang="en-US" sz="2000" dirty="0" err="1"/>
              <a:t>G+C</a:t>
            </a:r>
            <a:r>
              <a:rPr lang="pt-BR" altLang="en-US" sz="2000" dirty="0"/>
              <a:t>: </a:t>
            </a:r>
            <a:r>
              <a:rPr lang="pt-BR" altLang="en-US" sz="2000" dirty="0" err="1"/>
              <a:t>ORF’s</a:t>
            </a:r>
            <a:r>
              <a:rPr lang="pt-BR" altLang="en-US" sz="2000" dirty="0"/>
              <a:t> 39,6% e regiões </a:t>
            </a:r>
            <a:r>
              <a:rPr lang="pt-BR" altLang="en-US" sz="2000" dirty="0" err="1"/>
              <a:t>intergênicas</a:t>
            </a:r>
            <a:r>
              <a:rPr lang="pt-BR" altLang="en-US" sz="2000" dirty="0"/>
              <a:t> 35,1%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Centrômeros pequenos (~120 </a:t>
            </a:r>
            <a:r>
              <a:rPr lang="pt-BR" altLang="en-US" sz="2000" dirty="0" err="1"/>
              <a:t>bp</a:t>
            </a:r>
            <a:r>
              <a:rPr lang="pt-BR" altLang="en-US" sz="20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 err="1"/>
              <a:t>Telômeros</a:t>
            </a:r>
            <a:r>
              <a:rPr lang="pt-BR" altLang="en-US" sz="2000" dirty="0"/>
              <a:t> (TG</a:t>
            </a:r>
            <a:r>
              <a:rPr lang="pt-BR" altLang="en-US" sz="2000" baseline="-30000" dirty="0"/>
              <a:t>1-3</a:t>
            </a:r>
            <a:r>
              <a:rPr lang="pt-BR" altLang="en-US" sz="2000" dirty="0"/>
              <a:t>)</a:t>
            </a:r>
            <a:r>
              <a:rPr lang="pt-BR" altLang="en-US" sz="2000" baseline="-30000" dirty="0" err="1"/>
              <a:t>n</a:t>
            </a:r>
            <a:r>
              <a:rPr lang="pt-BR" altLang="en-US" sz="2000" dirty="0"/>
              <a:t> [Obs: </a:t>
            </a:r>
            <a:r>
              <a:rPr lang="pt-BR" altLang="en-US" sz="2000" dirty="0" err="1"/>
              <a:t>telômero</a:t>
            </a:r>
            <a:r>
              <a:rPr lang="pt-BR" altLang="en-US" sz="2000" dirty="0"/>
              <a:t> humano é (</a:t>
            </a:r>
            <a:r>
              <a:rPr lang="pt-BR" altLang="en-US" sz="2000" dirty="0" err="1"/>
              <a:t>TTAGGG</a:t>
            </a:r>
            <a:r>
              <a:rPr lang="pt-BR" altLang="en-US" sz="2000" dirty="0"/>
              <a:t>)</a:t>
            </a:r>
            <a:r>
              <a:rPr lang="pt-BR" altLang="en-US" sz="2000" baseline="-30000" dirty="0" err="1"/>
              <a:t>n</a:t>
            </a:r>
            <a:r>
              <a:rPr lang="pt-BR" altLang="en-US" sz="2000" dirty="0"/>
              <a:t>]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000" dirty="0"/>
              <a:t>Origens de replicação (elementos </a:t>
            </a:r>
            <a:r>
              <a:rPr lang="pt-BR" altLang="en-US" sz="2000" dirty="0" err="1"/>
              <a:t>ARS</a:t>
            </a:r>
            <a:r>
              <a:rPr lang="pt-BR" altLang="en-US" sz="2000" dirty="0"/>
              <a:t>) 100-150 </a:t>
            </a:r>
            <a:r>
              <a:rPr lang="pt-BR" altLang="en-US" sz="2000" dirty="0" err="1"/>
              <a:t>bp</a:t>
            </a:r>
            <a:endParaRPr lang="pt-BR" alt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000" dirty="0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E6614B14-533D-694B-AF28-E6399156BB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8722" y="847047"/>
            <a:ext cx="5082286" cy="43481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6360180-DB6A-8A42-B8D6-9672CE54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722" y="5188313"/>
            <a:ext cx="5082286" cy="16004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/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Cariótipo eletroforético de </a:t>
            </a:r>
            <a:r>
              <a:rPr lang="pt-BR" altLang="en-US" sz="1400" b="1" i="1" dirty="0">
                <a:solidFill>
                  <a:schemeClr val="tx1"/>
                </a:solidFill>
                <a:latin typeface="Arial" panose="020B0604020202020204" pitchFamily="34" charset="0"/>
              </a:rPr>
              <a:t>Saccharomyces cerevisiae</a:t>
            </a:r>
            <a:r>
              <a:rPr lang="pt-BR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: P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equenos “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plugs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” contendo células são posicionados em cada poço de corrida. Após tratamento com enzimas líticas, o DNA é liberado. O gel é submetido uma corrida eletroforética em um campo elétrico pulsado “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Pulsed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Field Gel </a:t>
            </a:r>
            <a:r>
              <a:rPr lang="pt-BR" alt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Eletoforosis</a:t>
            </a:r>
            <a:r>
              <a:rPr lang="pt-BR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”. Para a visualização das bandas de DNA, o gel é submetido a coloração com brometo de etídio. </a:t>
            </a:r>
          </a:p>
        </p:txBody>
      </p:sp>
    </p:spTree>
    <p:extLst>
      <p:ext uri="{BB962C8B-B14F-4D97-AF65-F5344CB8AC3E}">
        <p14:creationId xmlns:p14="http://schemas.microsoft.com/office/powerpoint/2010/main" val="2800560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A99BA5F9-2105-4242-B51F-F872E9169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093" y="248666"/>
            <a:ext cx="88392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 b="1" dirty="0"/>
              <a:t>Elementos extra-cromossomais de </a:t>
            </a:r>
            <a:r>
              <a:rPr lang="pt-BR" altLang="en-US" sz="4000" b="1" i="1" dirty="0"/>
              <a:t>S. cerevisiae  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2790DDB2-E764-DD43-A23A-A0C6F78DE6A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08176" y="1637729"/>
            <a:ext cx="8002588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en-US" sz="2400" b="1" dirty="0"/>
              <a:t>Mitocôndria 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en-US" dirty="0"/>
              <a:t>Como a levedura cresce tanto em aerobiose como em anaerobiose, a mitocôndria não é essencial,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pt-BR" altLang="en-US" dirty="0"/>
          </a:p>
          <a:p>
            <a:pPr lvl="1" eaLnBrk="1" hangingPunct="1">
              <a:lnSpc>
                <a:spcPct val="90000"/>
              </a:lnSpc>
            </a:pPr>
            <a:r>
              <a:rPr lang="pt-BR" altLang="en-US" dirty="0"/>
              <a:t>Mutantes mitocondriais </a:t>
            </a:r>
            <a:r>
              <a:rPr lang="pt-BR" altLang="en-US" i="1" dirty="0" err="1"/>
              <a:t>petite</a:t>
            </a:r>
            <a:r>
              <a:rPr lang="pt-BR" altLang="en-US" i="1" dirty="0"/>
              <a:t> </a:t>
            </a:r>
            <a:r>
              <a:rPr lang="pt-BR" altLang="en-US" dirty="0"/>
              <a:t>(</a:t>
            </a:r>
            <a:r>
              <a:rPr lang="el-GR" altLang="en-US" i="1" dirty="0"/>
              <a:t>ρ</a:t>
            </a:r>
            <a:r>
              <a:rPr lang="pt-BR" altLang="en-US" i="1" baseline="30000" dirty="0"/>
              <a:t>+</a:t>
            </a:r>
            <a:r>
              <a:rPr lang="pt-BR" altLang="en-US" i="1" dirty="0"/>
              <a:t> e </a:t>
            </a:r>
            <a:r>
              <a:rPr lang="el-GR" altLang="en-US" i="1" dirty="0"/>
              <a:t>ρ</a:t>
            </a:r>
            <a:r>
              <a:rPr lang="pt-BR" altLang="en-US" i="1" baseline="30000" dirty="0"/>
              <a:t>-</a:t>
            </a:r>
            <a:r>
              <a:rPr lang="pt-BR" altLang="en-US" dirty="0"/>
              <a:t>) crescem, mesmo que pouco, em glicose (que pode ser fermentada), mas não em glicerol (que só pode ser metabolizada por respiração aeróbica). </a:t>
            </a:r>
          </a:p>
          <a:p>
            <a:pPr lvl="1" eaLnBrk="1" hangingPunct="1">
              <a:lnSpc>
                <a:spcPct val="90000"/>
              </a:lnSpc>
            </a:pPr>
            <a:endParaRPr lang="pt-BR" altLang="en-US" dirty="0"/>
          </a:p>
          <a:p>
            <a:pPr eaLnBrk="1" hangingPunct="1">
              <a:lnSpc>
                <a:spcPct val="90000"/>
              </a:lnSpc>
            </a:pPr>
            <a:r>
              <a:rPr lang="pt-BR" altLang="en-US" sz="2400" b="1" dirty="0"/>
              <a:t>Plasmídeo 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pt-BR" altLang="en-US" dirty="0"/>
              <a:t>Círculo 2 µm de </a:t>
            </a:r>
            <a:r>
              <a:rPr lang="pt-BR" altLang="en-US" sz="2800" dirty="0"/>
              <a:t>6.3 </a:t>
            </a:r>
            <a:r>
              <a:rPr lang="pt-BR" altLang="en-US" sz="2800" dirty="0" err="1"/>
              <a:t>kb</a:t>
            </a:r>
            <a:r>
              <a:rPr lang="pt-BR" altLang="en-US" sz="2800" dirty="0"/>
              <a:t> </a:t>
            </a:r>
          </a:p>
          <a:p>
            <a:pPr lvl="3" eaLnBrk="1" hangingPunct="1">
              <a:lnSpc>
                <a:spcPct val="90000"/>
              </a:lnSpc>
            </a:pPr>
            <a:r>
              <a:rPr lang="pt-BR" altLang="en-US" sz="2400" dirty="0"/>
              <a:t>60-100 cópias/célula</a:t>
            </a:r>
          </a:p>
          <a:p>
            <a:pPr lvl="3" eaLnBrk="1" hangingPunct="1">
              <a:lnSpc>
                <a:spcPct val="90000"/>
              </a:lnSpc>
            </a:pPr>
            <a:r>
              <a:rPr lang="pt-BR" altLang="en-US" sz="2400" dirty="0"/>
              <a:t>células </a:t>
            </a:r>
            <a:r>
              <a:rPr lang="pt-BR" altLang="en-US" sz="2400" i="1" dirty="0" err="1"/>
              <a:t>cir</a:t>
            </a:r>
            <a:r>
              <a:rPr lang="pt-BR" altLang="en-US" sz="2400" i="1" baseline="30000" dirty="0"/>
              <a:t>+</a:t>
            </a:r>
            <a:r>
              <a:rPr lang="pt-BR" altLang="en-US" sz="2400" dirty="0"/>
              <a:t> e </a:t>
            </a:r>
            <a:r>
              <a:rPr lang="pt-BR" altLang="en-US" sz="2400" i="1" dirty="0"/>
              <a:t>cir</a:t>
            </a:r>
            <a:r>
              <a:rPr lang="pt-BR" altLang="en-US" sz="2400" i="1" baseline="30000" dirty="0"/>
              <a:t>0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endParaRPr lang="pt-BR" altLang="en-US" sz="2400" i="1" baseline="30000" dirty="0"/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1FC5990F-A6D7-7247-918E-AA487A5DE3D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3903092"/>
            <a:ext cx="4035425" cy="231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29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2564</Words>
  <Application>Microsoft Macintosh PowerPoint</Application>
  <PresentationFormat>Widescreen</PresentationFormat>
  <Paragraphs>308</Paragraphs>
  <Slides>37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37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Futura Medium</vt:lpstr>
      <vt:lpstr>Helvetica Neue</vt:lpstr>
      <vt:lpstr>Helvetica Neue Medium</vt:lpstr>
      <vt:lpstr>Helvetica Neue Thin</vt:lpstr>
      <vt:lpstr>Symbol</vt:lpstr>
      <vt:lpstr>Tahoma</vt:lpstr>
      <vt:lpstr>Times</vt:lpstr>
      <vt:lpstr>Times New Roman</vt:lpstr>
      <vt:lpstr>Office Theme</vt:lpstr>
      <vt:lpstr>Photo Editor Photo</vt:lpstr>
      <vt:lpstr>Image</vt:lpstr>
      <vt:lpstr>Foto do Photo Editor</vt:lpstr>
      <vt:lpstr>CorelPhotoPaint.Image.7</vt:lpstr>
      <vt:lpstr>APLICAÇÕES BIOTECNOLÓGICAS DE LEVEDURAS</vt:lpstr>
      <vt:lpstr>Apresentação do PowerPoint</vt:lpstr>
      <vt:lpstr>Apresentação do PowerPoint</vt:lpstr>
      <vt:lpstr>1.  Saccharomyces cerevisiae</vt:lpstr>
      <vt:lpstr>Apresentação do PowerPoint</vt:lpstr>
      <vt:lpstr>Apresentação do PowerPoint</vt:lpstr>
      <vt:lpstr>CARACTERÍSTICAS RELEVANTES -</vt:lpstr>
      <vt:lpstr>Genoma de Saccharomyces cerevisiae</vt:lpstr>
      <vt:lpstr>Elementos extra-cromossomais de S. cerevisiae  </vt:lpstr>
      <vt:lpstr>Genética Clássica - Ensaios de complementação gênica </vt:lpstr>
      <vt:lpstr>Cruzamento de leveduras </vt:lpstr>
      <vt:lpstr>Apresentação do PowerPoint</vt:lpstr>
      <vt:lpstr>Apresentação do PowerPoint</vt:lpstr>
      <vt:lpstr>CARACTERÍSTICAS IMPORTANTES PARA APLICAÇÃO EM BIOLOGIA MOLECULAR</vt:lpstr>
      <vt:lpstr>CARACTERÍSTICAS IMPORTANTES PARA APLICAÇÃO EM BIOLOGIA MOLECULAR        (cont.)</vt:lpstr>
      <vt:lpstr>Apresentação do PowerPoint</vt:lpstr>
      <vt:lpstr>Apresentação do PowerPoint</vt:lpstr>
      <vt:lpstr>Apresentação do PowerPoint</vt:lpstr>
      <vt:lpstr>Marcas de seleção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Promotores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Pichia pastoris  - Vetores de transformação -   Plasmídeo vetor  pHIL-S1 -</vt:lpstr>
      <vt:lpstr>Clones de P. pastoris recombinantes –  Secreção de proteínas recombinantes</vt:lpstr>
      <vt:lpstr>Instituto de Ciências Biomédicas USP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Elisabete José Vicente</dc:creator>
  <cp:lastModifiedBy>Felipe Vicente Brandt</cp:lastModifiedBy>
  <cp:revision>48</cp:revision>
  <dcterms:created xsi:type="dcterms:W3CDTF">2020-05-07T00:03:42Z</dcterms:created>
  <dcterms:modified xsi:type="dcterms:W3CDTF">2022-06-22T01:53:13Z</dcterms:modified>
</cp:coreProperties>
</file>