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301" r:id="rId4"/>
    <p:sldId id="300" r:id="rId5"/>
    <p:sldId id="260" r:id="rId6"/>
    <p:sldId id="261" r:id="rId7"/>
    <p:sldId id="295" r:id="rId8"/>
    <p:sldId id="271" r:id="rId9"/>
    <p:sldId id="262" r:id="rId10"/>
    <p:sldId id="263" r:id="rId11"/>
    <p:sldId id="264" r:id="rId12"/>
    <p:sldId id="265" r:id="rId13"/>
    <p:sldId id="266" r:id="rId14"/>
    <p:sldId id="294" r:id="rId15"/>
    <p:sldId id="268" r:id="rId16"/>
    <p:sldId id="272" r:id="rId17"/>
    <p:sldId id="296" r:id="rId18"/>
    <p:sldId id="284" r:id="rId19"/>
    <p:sldId id="257" r:id="rId20"/>
    <p:sldId id="285" r:id="rId21"/>
    <p:sldId id="286" r:id="rId22"/>
    <p:sldId id="287" r:id="rId23"/>
    <p:sldId id="288" r:id="rId24"/>
    <p:sldId id="29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4"/>
    <p:restoredTop sz="90394"/>
  </p:normalViewPr>
  <p:slideViewPr>
    <p:cSldViewPr snapToGrid="0" snapToObjects="1">
      <p:cViewPr varScale="1">
        <p:scale>
          <a:sx n="94" d="100"/>
          <a:sy n="94" d="100"/>
        </p:scale>
        <p:origin x="21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2B1C1-46BE-D34F-94BA-BA20D5BDD04F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8B9AC-974E-9F40-BE1C-2AFD5B4464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02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8B9AC-974E-9F40-BE1C-2AFD5B4464D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26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8B9AC-974E-9F40-BE1C-2AFD5B4464D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26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11/5/19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K1NDTWb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ericschmidt/how-google-works-final-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businessinsider.com/the-inside-story-of-zenefits-2016-3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nextweb.com/entrepreneur/2015/05/23/co-founder-ex-ceo-500px-trial-errors-lessons-learned/?utm_content=buffer9fdc1&amp;utm_medium=social&amp;utm_source=facebook.com&amp;utm_campaign=buffer" TargetMode="External"/><Relationship Id="rId4" Type="http://schemas.openxmlformats.org/officeDocument/2006/relationships/hyperlink" Target="http://fortune.com/disrupted-excerpt-hubspot-startup-dan-lyons/?utm_content=bufferfc645&amp;utm_medium=social&amp;utm_source=facebook.com&amp;utm_campaign=buffe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uxdesign.cc/nosso-trabalho-&#233;-desenhar-cada-vez-menos-interfaces-acee0d004681" TargetMode="External"/><Relationship Id="rId2" Type="http://schemas.openxmlformats.org/officeDocument/2006/relationships/hyperlink" Target="https://medium.com/nossa-coletividad/ux-n%C3%A3o-%C3%A9-um-t%C3%ADtulo-%C3%A9-um-estilo-de-vida-6a34b84e8a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z_LgBAGYyo&amp;t=1s" TargetMode="External"/><Relationship Id="rId5" Type="http://schemas.openxmlformats.org/officeDocument/2006/relationships/hyperlink" Target="https://medium.com/the-black-box-of-product-management/the-black-box-of-product-management-3feb65db6ddb" TargetMode="External"/><Relationship Id="rId4" Type="http://schemas.openxmlformats.org/officeDocument/2006/relationships/hyperlink" Target="http://www.slate.com/articles/technology/cover_story/2016/01/how_facebook_s_news_feed_algorithm_works.single.html?utm_content=buffer63d1b&amp;utm_medium=social&amp;utm_source=facebook.com&amp;utm_campaign=buff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Produto e Opera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ções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pROF.</a:t>
            </a:r>
            <a:r>
              <a:rPr lang="pt-BR" dirty="0"/>
              <a:t> DR. GUILHERME ARY PLONSKI</a:t>
            </a:r>
          </a:p>
          <a:p>
            <a:r>
              <a:rPr lang="pt-BR" dirty="0"/>
              <a:t>ARTUR VILAS BOAS</a:t>
            </a:r>
          </a:p>
        </p:txBody>
      </p:sp>
    </p:spTree>
    <p:extLst>
      <p:ext uri="{BB962C8B-B14F-4D97-AF65-F5344CB8AC3E}">
        <p14:creationId xmlns:p14="http://schemas.microsoft.com/office/powerpoint/2010/main" val="117789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15403"/>
            <a:ext cx="10058400" cy="3998794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“</a:t>
            </a:r>
            <a:r>
              <a:rPr lang="pt-BR" sz="2400" dirty="0" err="1"/>
              <a:t>You’re</a:t>
            </a:r>
            <a:r>
              <a:rPr lang="pt-BR" sz="2400" dirty="0"/>
              <a:t> </a:t>
            </a:r>
            <a:r>
              <a:rPr lang="pt-BR" sz="2400" dirty="0" err="1"/>
              <a:t>probably</a:t>
            </a:r>
            <a:r>
              <a:rPr lang="pt-BR" sz="2400" dirty="0"/>
              <a:t> </a:t>
            </a:r>
            <a:r>
              <a:rPr lang="pt-BR" sz="2400" dirty="0" err="1"/>
              <a:t>going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start </a:t>
            </a:r>
            <a:r>
              <a:rPr lang="pt-BR" sz="2400" dirty="0" err="1"/>
              <a:t>by</a:t>
            </a:r>
            <a:r>
              <a:rPr lang="pt-BR" sz="2400" dirty="0"/>
              <a:t> </a:t>
            </a:r>
            <a:r>
              <a:rPr lang="pt-BR" sz="2400" dirty="0" err="1"/>
              <a:t>looking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historical</a:t>
            </a:r>
            <a:r>
              <a:rPr lang="pt-BR" sz="2400" dirty="0"/>
              <a:t> data,”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says</a:t>
            </a:r>
            <a:r>
              <a:rPr lang="pt-BR" sz="2400" dirty="0"/>
              <a:t>. “</a:t>
            </a:r>
            <a:r>
              <a:rPr lang="pt-BR" sz="2400" dirty="0" err="1"/>
              <a:t>You’re</a:t>
            </a:r>
            <a:r>
              <a:rPr lang="pt-BR" sz="2400" dirty="0"/>
              <a:t> </a:t>
            </a:r>
            <a:r>
              <a:rPr lang="pt-BR" sz="2400" dirty="0" err="1"/>
              <a:t>going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look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win-loss</a:t>
            </a:r>
            <a:r>
              <a:rPr lang="pt-BR" sz="2400" dirty="0"/>
              <a:t> </a:t>
            </a:r>
            <a:r>
              <a:rPr lang="pt-BR" sz="2400" dirty="0" err="1"/>
              <a:t>record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each</a:t>
            </a:r>
            <a:r>
              <a:rPr lang="pt-BR" sz="2400" dirty="0"/>
              <a:t> </a:t>
            </a:r>
            <a:r>
              <a:rPr lang="pt-BR" sz="2400" dirty="0" err="1"/>
              <a:t>team</a:t>
            </a:r>
            <a:r>
              <a:rPr lang="pt-BR" sz="2400" dirty="0"/>
              <a:t>,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records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individual players, </a:t>
            </a:r>
            <a:r>
              <a:rPr lang="pt-BR" sz="2400" dirty="0" err="1"/>
              <a:t>who’s</a:t>
            </a:r>
            <a:r>
              <a:rPr lang="pt-BR" sz="2400" dirty="0"/>
              <a:t> </a:t>
            </a:r>
            <a:r>
              <a:rPr lang="pt-BR" sz="2400" dirty="0" err="1"/>
              <a:t>injured</a:t>
            </a:r>
            <a:r>
              <a:rPr lang="pt-BR" sz="2400" dirty="0"/>
              <a:t>, </a:t>
            </a:r>
            <a:r>
              <a:rPr lang="pt-BR" sz="2400" dirty="0" err="1"/>
              <a:t>who’s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a </a:t>
            </a:r>
            <a:r>
              <a:rPr lang="pt-BR" sz="2400" dirty="0" err="1"/>
              <a:t>streak</a:t>
            </a:r>
            <a:r>
              <a:rPr lang="pt-BR" sz="2400" dirty="0"/>
              <a:t>.” </a:t>
            </a:r>
            <a:r>
              <a:rPr lang="pt-BR" sz="2400" dirty="0" err="1"/>
              <a:t>Maybe</a:t>
            </a:r>
            <a:r>
              <a:rPr lang="pt-BR" sz="2400" dirty="0"/>
              <a:t> </a:t>
            </a:r>
            <a:r>
              <a:rPr lang="pt-BR" sz="2400" dirty="0" err="1"/>
              <a:t>you’ll</a:t>
            </a:r>
            <a:r>
              <a:rPr lang="pt-BR" sz="2400" dirty="0"/>
              <a:t> </a:t>
            </a:r>
            <a:r>
              <a:rPr lang="pt-BR" sz="2400" dirty="0" err="1"/>
              <a:t>take</a:t>
            </a:r>
            <a:r>
              <a:rPr lang="pt-BR" sz="2400" dirty="0"/>
              <a:t> </a:t>
            </a:r>
            <a:r>
              <a:rPr lang="pt-BR" sz="2400" dirty="0" err="1"/>
              <a:t>into</a:t>
            </a:r>
            <a:r>
              <a:rPr lang="pt-BR" sz="2400" dirty="0"/>
              <a:t> </a:t>
            </a:r>
            <a:r>
              <a:rPr lang="pt-BR" sz="2400" dirty="0" err="1"/>
              <a:t>account</a:t>
            </a:r>
            <a:r>
              <a:rPr lang="pt-BR" sz="2400" dirty="0"/>
              <a:t> </a:t>
            </a:r>
            <a:r>
              <a:rPr lang="pt-BR" sz="2400" dirty="0" err="1"/>
              <a:t>environmental</a:t>
            </a:r>
            <a:r>
              <a:rPr lang="pt-BR" sz="2400" dirty="0"/>
              <a:t> </a:t>
            </a:r>
            <a:r>
              <a:rPr lang="pt-BR" sz="2400" dirty="0" err="1"/>
              <a:t>factors</a:t>
            </a:r>
            <a:r>
              <a:rPr lang="pt-BR" sz="2400" dirty="0"/>
              <a:t>: </a:t>
            </a:r>
            <a:r>
              <a:rPr lang="pt-BR" sz="2400" dirty="0" err="1"/>
              <a:t>Who’s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home </a:t>
            </a:r>
            <a:r>
              <a:rPr lang="pt-BR" sz="2400" dirty="0" err="1"/>
              <a:t>team</a:t>
            </a:r>
            <a:r>
              <a:rPr lang="pt-BR" sz="2400" dirty="0"/>
              <a:t>?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one</a:t>
            </a:r>
            <a:r>
              <a:rPr lang="pt-BR" sz="2400" dirty="0"/>
              <a:t> </a:t>
            </a:r>
            <a:r>
              <a:rPr lang="pt-BR" sz="2400" dirty="0" err="1"/>
              <a:t>squad</a:t>
            </a:r>
            <a:r>
              <a:rPr lang="pt-BR" sz="2400" dirty="0"/>
              <a:t> </a:t>
            </a:r>
            <a:r>
              <a:rPr lang="pt-BR" sz="2400" dirty="0" err="1"/>
              <a:t>playing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short </a:t>
            </a:r>
            <a:r>
              <a:rPr lang="pt-BR" sz="2400" dirty="0" err="1"/>
              <a:t>rest</a:t>
            </a:r>
            <a:r>
              <a:rPr lang="pt-BR" sz="2400" dirty="0"/>
              <a:t>, </a:t>
            </a:r>
            <a:r>
              <a:rPr lang="pt-BR" sz="2400" dirty="0" err="1"/>
              <a:t>or</a:t>
            </a:r>
            <a:r>
              <a:rPr lang="pt-BR" sz="2400" dirty="0"/>
              <a:t> </a:t>
            </a:r>
            <a:r>
              <a:rPr lang="pt-BR" sz="2400" dirty="0" err="1"/>
              <a:t>after</a:t>
            </a:r>
            <a:r>
              <a:rPr lang="pt-BR" sz="2400" dirty="0"/>
              <a:t> a cross-country </a:t>
            </a:r>
            <a:r>
              <a:rPr lang="pt-BR" sz="2400" dirty="0" err="1"/>
              <a:t>flight</a:t>
            </a:r>
            <a:r>
              <a:rPr lang="pt-BR" sz="2400" dirty="0"/>
              <a:t>? </a:t>
            </a:r>
            <a:r>
              <a:rPr lang="pt-BR" sz="2400" dirty="0" err="1"/>
              <a:t>Your</a:t>
            </a:r>
            <a:r>
              <a:rPr lang="pt-BR" sz="2400" dirty="0"/>
              <a:t> </a:t>
            </a:r>
            <a:r>
              <a:rPr lang="pt-BR" sz="2400" dirty="0" err="1"/>
              <a:t>prediction</a:t>
            </a:r>
            <a:r>
              <a:rPr lang="pt-BR" sz="2400" dirty="0"/>
              <a:t> </a:t>
            </a:r>
            <a:r>
              <a:rPr lang="pt-BR" sz="2400" dirty="0" err="1"/>
              <a:t>algorithm</a:t>
            </a:r>
            <a:r>
              <a:rPr lang="pt-BR" sz="2400" dirty="0"/>
              <a:t> </a:t>
            </a:r>
            <a:r>
              <a:rPr lang="pt-BR" sz="2400" dirty="0" err="1"/>
              <a:t>might</a:t>
            </a:r>
            <a:r>
              <a:rPr lang="pt-BR" sz="2400" dirty="0"/>
              <a:t> </a:t>
            </a:r>
            <a:r>
              <a:rPr lang="pt-BR" sz="2400" dirty="0" err="1"/>
              <a:t>incorporate</a:t>
            </a:r>
            <a:r>
              <a:rPr lang="pt-BR" sz="2400" dirty="0"/>
              <a:t> </a:t>
            </a:r>
            <a:r>
              <a:rPr lang="pt-BR" sz="2400" dirty="0" err="1"/>
              <a:t>all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these</a:t>
            </a:r>
            <a:r>
              <a:rPr lang="pt-BR" sz="2400" dirty="0"/>
              <a:t> </a:t>
            </a:r>
            <a:r>
              <a:rPr lang="pt-BR" sz="2400" dirty="0" err="1"/>
              <a:t>factors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more. </a:t>
            </a:r>
            <a:r>
              <a:rPr lang="pt-BR" sz="2400" dirty="0" err="1"/>
              <a:t>If</a:t>
            </a:r>
            <a:r>
              <a:rPr lang="pt-BR" sz="2400" dirty="0"/>
              <a:t> </a:t>
            </a:r>
            <a:r>
              <a:rPr lang="pt-BR" sz="2400" dirty="0" err="1"/>
              <a:t>it’s</a:t>
            </a:r>
            <a:r>
              <a:rPr lang="pt-BR" sz="2400" dirty="0"/>
              <a:t> </a:t>
            </a:r>
            <a:r>
              <a:rPr lang="pt-BR" sz="2400" dirty="0" err="1"/>
              <a:t>good</a:t>
            </a:r>
            <a:r>
              <a:rPr lang="pt-BR" sz="2400" dirty="0"/>
              <a:t>, it </a:t>
            </a:r>
            <a:r>
              <a:rPr lang="pt-BR" sz="2400" dirty="0" err="1"/>
              <a:t>will</a:t>
            </a:r>
            <a:r>
              <a:rPr lang="pt-BR" sz="2400" dirty="0"/>
              <a:t>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only</a:t>
            </a:r>
            <a:r>
              <a:rPr lang="pt-BR" sz="2400" dirty="0"/>
              <a:t> </a:t>
            </a:r>
            <a:r>
              <a:rPr lang="pt-BR" sz="2400" dirty="0" err="1"/>
              <a:t>predict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game’s</a:t>
            </a:r>
            <a:r>
              <a:rPr lang="pt-BR" sz="2400" dirty="0"/>
              <a:t> </a:t>
            </a:r>
            <a:r>
              <a:rPr lang="pt-BR" sz="2400" dirty="0" err="1"/>
              <a:t>winner</a:t>
            </a:r>
            <a:r>
              <a:rPr lang="pt-BR" sz="2400" dirty="0"/>
              <a:t>,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pt-BR" sz="2400" dirty="0" err="1"/>
              <a:t>tell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 its </a:t>
            </a:r>
            <a:r>
              <a:rPr lang="pt-BR" sz="2400" dirty="0" err="1"/>
              <a:t>degree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confidence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result.</a:t>
            </a:r>
          </a:p>
          <a:p>
            <a:endParaRPr lang="pt-BR" sz="2400" dirty="0"/>
          </a:p>
          <a:p>
            <a:r>
              <a:rPr lang="pt-BR" sz="2400" dirty="0" err="1"/>
              <a:t>That’s</a:t>
            </a:r>
            <a:r>
              <a:rPr lang="pt-BR" sz="2400" dirty="0"/>
              <a:t> </a:t>
            </a:r>
            <a:r>
              <a:rPr lang="pt-BR" sz="2400" dirty="0" err="1"/>
              <a:t>analogous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what</a:t>
            </a:r>
            <a:r>
              <a:rPr lang="pt-BR" sz="2400" dirty="0"/>
              <a:t> </a:t>
            </a:r>
            <a:r>
              <a:rPr lang="pt-BR" sz="2400" dirty="0" err="1"/>
              <a:t>Facebook’s</a:t>
            </a:r>
            <a:r>
              <a:rPr lang="pt-BR" sz="2400" dirty="0"/>
              <a:t> </a:t>
            </a:r>
            <a:r>
              <a:rPr lang="pt-BR" sz="2400" dirty="0" err="1"/>
              <a:t>news</a:t>
            </a:r>
            <a:r>
              <a:rPr lang="pt-BR" sz="2400" dirty="0"/>
              <a:t> </a:t>
            </a:r>
            <a:r>
              <a:rPr lang="pt-BR" sz="2400" dirty="0" err="1"/>
              <a:t>feed</a:t>
            </a:r>
            <a:r>
              <a:rPr lang="pt-BR" sz="2400" dirty="0"/>
              <a:t> </a:t>
            </a:r>
            <a:r>
              <a:rPr lang="pt-BR" sz="2400" dirty="0" err="1"/>
              <a:t>algorithm</a:t>
            </a:r>
            <a:r>
              <a:rPr lang="pt-BR" sz="2400" dirty="0"/>
              <a:t> does </a:t>
            </a:r>
            <a:r>
              <a:rPr lang="pt-BR" sz="2400" dirty="0" err="1"/>
              <a:t>when</a:t>
            </a:r>
            <a:r>
              <a:rPr lang="pt-BR" sz="2400" dirty="0"/>
              <a:t> it tries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predict</a:t>
            </a:r>
            <a:r>
              <a:rPr lang="pt-BR" sz="2400" dirty="0"/>
              <a:t> </a:t>
            </a:r>
            <a:r>
              <a:rPr lang="pt-BR" sz="2400" dirty="0" err="1"/>
              <a:t>whether</a:t>
            </a:r>
            <a:r>
              <a:rPr lang="pt-BR" sz="2400" dirty="0"/>
              <a:t> </a:t>
            </a:r>
            <a:r>
              <a:rPr lang="pt-BR" sz="2400" dirty="0" err="1"/>
              <a:t>you’ll</a:t>
            </a:r>
            <a:r>
              <a:rPr lang="pt-BR" sz="2400" dirty="0"/>
              <a:t> </a:t>
            </a:r>
            <a:r>
              <a:rPr lang="pt-BR" sz="2400" dirty="0" err="1"/>
              <a:t>like</a:t>
            </a:r>
            <a:r>
              <a:rPr lang="pt-BR" sz="2400" dirty="0"/>
              <a:t> a </a:t>
            </a:r>
            <a:r>
              <a:rPr lang="pt-BR" sz="2400" dirty="0" err="1"/>
              <a:t>given</a:t>
            </a:r>
            <a:r>
              <a:rPr lang="pt-BR" sz="2400" dirty="0"/>
              <a:t> post. </a:t>
            </a:r>
            <a:r>
              <a:rPr lang="pt-BR" sz="2400" dirty="0" err="1"/>
              <a:t>I</a:t>
            </a:r>
            <a:r>
              <a:rPr lang="pt-BR" sz="2400" dirty="0"/>
              <a:t> </a:t>
            </a:r>
            <a:r>
              <a:rPr lang="pt-BR" sz="2400" dirty="0" err="1"/>
              <a:t>ask</a:t>
            </a:r>
            <a:r>
              <a:rPr lang="pt-BR" sz="2400" dirty="0"/>
              <a:t> Alison </a:t>
            </a:r>
            <a:r>
              <a:rPr lang="pt-BR" sz="2400" dirty="0" err="1"/>
              <a:t>how</a:t>
            </a:r>
            <a:r>
              <a:rPr lang="pt-BR" sz="2400" dirty="0"/>
              <a:t> </a:t>
            </a:r>
            <a:r>
              <a:rPr lang="pt-BR" sz="2400" dirty="0" err="1"/>
              <a:t>many</a:t>
            </a:r>
            <a:r>
              <a:rPr lang="pt-BR" sz="2400" dirty="0"/>
              <a:t> </a:t>
            </a:r>
            <a:r>
              <a:rPr lang="pt-BR" sz="2400" dirty="0" err="1"/>
              <a:t>variables</a:t>
            </a:r>
            <a:r>
              <a:rPr lang="pt-BR" sz="2400" dirty="0"/>
              <a:t>—”</a:t>
            </a:r>
            <a:r>
              <a:rPr lang="pt-BR" sz="2400" dirty="0" err="1"/>
              <a:t>features</a:t>
            </a:r>
            <a:r>
              <a:rPr lang="pt-BR" sz="2400" dirty="0"/>
              <a:t>,” in </a:t>
            </a:r>
            <a:r>
              <a:rPr lang="pt-BR" sz="2400" b="1" dirty="0" err="1"/>
              <a:t>machine-learning</a:t>
            </a:r>
            <a:r>
              <a:rPr lang="pt-BR" sz="2400" dirty="0"/>
              <a:t> lingo—</a:t>
            </a:r>
            <a:r>
              <a:rPr lang="pt-BR" sz="2400" dirty="0" err="1"/>
              <a:t>Facebook’s</a:t>
            </a:r>
            <a:r>
              <a:rPr lang="pt-BR" sz="2400" dirty="0"/>
              <a:t> </a:t>
            </a:r>
            <a:r>
              <a:rPr lang="pt-BR" sz="2400" dirty="0" err="1"/>
              <a:t>algorithm</a:t>
            </a:r>
            <a:r>
              <a:rPr lang="pt-BR" sz="2400" dirty="0"/>
              <a:t> </a:t>
            </a:r>
            <a:r>
              <a:rPr lang="pt-BR" sz="2400" dirty="0" err="1"/>
              <a:t>takes</a:t>
            </a:r>
            <a:r>
              <a:rPr lang="pt-BR" sz="2400" dirty="0"/>
              <a:t> </a:t>
            </a:r>
            <a:r>
              <a:rPr lang="pt-BR" sz="2400" dirty="0" err="1"/>
              <a:t>into</a:t>
            </a:r>
            <a:r>
              <a:rPr lang="pt-BR" sz="2400" dirty="0"/>
              <a:t> </a:t>
            </a:r>
            <a:r>
              <a:rPr lang="pt-BR" sz="2400" dirty="0" err="1"/>
              <a:t>account</a:t>
            </a:r>
            <a:r>
              <a:rPr lang="pt-BR" sz="2400" dirty="0"/>
              <a:t>. “</a:t>
            </a:r>
            <a:r>
              <a:rPr lang="pt-BR" sz="2400" dirty="0" err="1"/>
              <a:t>Hundreds</a:t>
            </a:r>
            <a:r>
              <a:rPr lang="pt-BR" sz="2400" dirty="0"/>
              <a:t>,”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says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5014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056" y="1910688"/>
            <a:ext cx="10058400" cy="4226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/>
              <a:t>-</a:t>
            </a:r>
            <a:r>
              <a:rPr lang="pt-BR" sz="2400" dirty="0" err="1"/>
              <a:t>What</a:t>
            </a:r>
            <a:r>
              <a:rPr lang="pt-BR" sz="2400" dirty="0"/>
              <a:t> </a:t>
            </a:r>
            <a:r>
              <a:rPr lang="pt-BR" sz="2400" dirty="0" err="1"/>
              <a:t>if</a:t>
            </a:r>
            <a:r>
              <a:rPr lang="pt-BR" sz="2400" dirty="0"/>
              <a:t> </a:t>
            </a:r>
            <a:r>
              <a:rPr lang="pt-BR" sz="2400" dirty="0" err="1"/>
              <a:t>people</a:t>
            </a:r>
            <a:r>
              <a:rPr lang="pt-BR" sz="2400" dirty="0"/>
              <a:t> “</a:t>
            </a:r>
            <a:r>
              <a:rPr lang="pt-BR" sz="2400" dirty="0" err="1"/>
              <a:t>like</a:t>
            </a:r>
            <a:r>
              <a:rPr lang="pt-BR" sz="2400" dirty="0"/>
              <a:t>” posts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don’t</a:t>
            </a:r>
            <a:r>
              <a:rPr lang="pt-BR" sz="2400" dirty="0"/>
              <a:t> </a:t>
            </a:r>
            <a:r>
              <a:rPr lang="pt-BR" sz="2400" dirty="0" err="1"/>
              <a:t>really</a:t>
            </a:r>
            <a:r>
              <a:rPr lang="pt-BR" sz="2400" dirty="0"/>
              <a:t> </a:t>
            </a:r>
            <a:r>
              <a:rPr lang="pt-BR" sz="2400" dirty="0" err="1"/>
              <a:t>like</a:t>
            </a:r>
            <a:r>
              <a:rPr lang="pt-BR" sz="2400" dirty="0"/>
              <a:t>, </a:t>
            </a:r>
            <a:r>
              <a:rPr lang="pt-BR" sz="2400" dirty="0" err="1"/>
              <a:t>or</a:t>
            </a:r>
            <a:r>
              <a:rPr lang="pt-BR" sz="2400" dirty="0"/>
              <a:t> click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stories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turn</a:t>
            </a:r>
            <a:r>
              <a:rPr lang="pt-BR" sz="2400" dirty="0"/>
              <a:t> out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be</a:t>
            </a:r>
            <a:r>
              <a:rPr lang="pt-BR" sz="2400" dirty="0"/>
              <a:t> </a:t>
            </a:r>
            <a:r>
              <a:rPr lang="pt-BR" sz="2400" dirty="0" err="1"/>
              <a:t>unsatisfying</a:t>
            </a:r>
            <a:r>
              <a:rPr lang="pt-BR" sz="2400" dirty="0"/>
              <a:t>? The </a:t>
            </a:r>
            <a:r>
              <a:rPr lang="pt-BR" sz="2400" dirty="0" err="1"/>
              <a:t>result</a:t>
            </a:r>
            <a:r>
              <a:rPr lang="pt-BR" sz="2400" dirty="0"/>
              <a:t> </a:t>
            </a:r>
            <a:r>
              <a:rPr lang="pt-BR" sz="2400" dirty="0" err="1"/>
              <a:t>could</a:t>
            </a:r>
            <a:r>
              <a:rPr lang="pt-BR" sz="2400" dirty="0"/>
              <a:t> </a:t>
            </a:r>
            <a:r>
              <a:rPr lang="pt-BR" sz="2400" dirty="0" err="1"/>
              <a:t>be</a:t>
            </a:r>
            <a:r>
              <a:rPr lang="pt-BR" sz="2400" dirty="0"/>
              <a:t> a </a:t>
            </a:r>
            <a:r>
              <a:rPr lang="pt-BR" sz="2400" dirty="0" err="1"/>
              <a:t>news</a:t>
            </a:r>
            <a:r>
              <a:rPr lang="pt-BR" sz="2400" dirty="0"/>
              <a:t> </a:t>
            </a:r>
            <a:r>
              <a:rPr lang="pt-BR" sz="2400" dirty="0" err="1"/>
              <a:t>feed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optimizes</a:t>
            </a:r>
            <a:r>
              <a:rPr lang="pt-BR" sz="2400" dirty="0"/>
              <a:t> for </a:t>
            </a:r>
            <a:r>
              <a:rPr lang="pt-BR" sz="2400" dirty="0" err="1"/>
              <a:t>virality</a:t>
            </a:r>
            <a:r>
              <a:rPr lang="pt-BR" sz="2400" dirty="0"/>
              <a:t>, </a:t>
            </a:r>
            <a:r>
              <a:rPr lang="pt-BR" sz="2400" dirty="0" err="1"/>
              <a:t>rather</a:t>
            </a:r>
            <a:r>
              <a:rPr lang="pt-BR" sz="2400" dirty="0"/>
              <a:t> </a:t>
            </a:r>
            <a:r>
              <a:rPr lang="pt-BR" sz="2400" dirty="0" err="1"/>
              <a:t>than</a:t>
            </a:r>
            <a:r>
              <a:rPr lang="pt-BR" sz="2400" dirty="0"/>
              <a:t> </a:t>
            </a:r>
            <a:r>
              <a:rPr lang="pt-BR" sz="2400" dirty="0" err="1"/>
              <a:t>quality</a:t>
            </a:r>
            <a:r>
              <a:rPr lang="pt-BR" sz="2400" dirty="0"/>
              <a:t>—</a:t>
            </a:r>
            <a:r>
              <a:rPr lang="pt-BR" sz="2400" dirty="0" err="1"/>
              <a:t>one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feeds</a:t>
            </a:r>
            <a:r>
              <a:rPr lang="pt-BR" sz="2400" dirty="0"/>
              <a:t> </a:t>
            </a:r>
            <a:r>
              <a:rPr lang="pt-BR" sz="2400" dirty="0" err="1"/>
              <a:t>users</a:t>
            </a:r>
            <a:r>
              <a:rPr lang="pt-BR" sz="2400" dirty="0"/>
              <a:t> a </a:t>
            </a:r>
            <a:r>
              <a:rPr lang="pt-BR" sz="2400" dirty="0" err="1"/>
              <a:t>steady</a:t>
            </a:r>
            <a:r>
              <a:rPr lang="pt-BR" sz="2400" dirty="0"/>
              <a:t> diet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candy</a:t>
            </a:r>
            <a:r>
              <a:rPr lang="pt-BR" sz="2400" dirty="0"/>
              <a:t>, </a:t>
            </a:r>
            <a:r>
              <a:rPr lang="pt-BR" sz="2400" dirty="0" err="1"/>
              <a:t>leaving</a:t>
            </a:r>
            <a:r>
              <a:rPr lang="pt-BR" sz="2400" dirty="0"/>
              <a:t> </a:t>
            </a:r>
            <a:r>
              <a:rPr lang="pt-BR" sz="2400" dirty="0" err="1"/>
              <a:t>them</a:t>
            </a:r>
            <a:r>
              <a:rPr lang="pt-BR" sz="2400" dirty="0"/>
              <a:t> </a:t>
            </a:r>
            <a:r>
              <a:rPr lang="pt-BR" sz="2400" dirty="0" err="1"/>
              <a:t>dizzy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a </a:t>
            </a:r>
            <a:r>
              <a:rPr lang="pt-BR" sz="2400" dirty="0" err="1"/>
              <a:t>little</a:t>
            </a:r>
            <a:r>
              <a:rPr lang="pt-BR" sz="2400" dirty="0"/>
              <a:t> </a:t>
            </a:r>
            <a:r>
              <a:rPr lang="pt-BR" sz="2400" dirty="0" err="1"/>
              <a:t>nauseated</a:t>
            </a:r>
            <a:r>
              <a:rPr lang="pt-BR" sz="2400" dirty="0"/>
              <a:t>, </a:t>
            </a:r>
            <a:r>
              <a:rPr lang="pt-BR" sz="2400" dirty="0" err="1"/>
              <a:t>liking</a:t>
            </a:r>
            <a:r>
              <a:rPr lang="pt-BR" sz="2400" dirty="0"/>
              <a:t> </a:t>
            </a:r>
            <a:r>
              <a:rPr lang="pt-BR" sz="2400" dirty="0" err="1"/>
              <a:t>things</a:t>
            </a:r>
            <a:r>
              <a:rPr lang="pt-BR" sz="2400" dirty="0"/>
              <a:t> </a:t>
            </a:r>
            <a:r>
              <a:rPr lang="pt-BR" sz="2400" dirty="0" err="1"/>
              <a:t>left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right</a:t>
            </a:r>
            <a:r>
              <a:rPr lang="pt-BR" sz="2400" dirty="0"/>
              <a:t>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pt-BR" sz="2400" dirty="0" err="1"/>
              <a:t>gradually</a:t>
            </a:r>
            <a:r>
              <a:rPr lang="pt-BR" sz="2400" dirty="0"/>
              <a:t> </a:t>
            </a:r>
            <a:r>
              <a:rPr lang="pt-BR" sz="2400" dirty="0" err="1"/>
              <a:t>growing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hate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whole</a:t>
            </a:r>
            <a:r>
              <a:rPr lang="pt-BR" sz="2400" dirty="0"/>
              <a:t> </a:t>
            </a:r>
            <a:r>
              <a:rPr lang="pt-BR" sz="2400" dirty="0" err="1"/>
              <a:t>silly</a:t>
            </a:r>
            <a:r>
              <a:rPr lang="pt-BR" sz="2400" dirty="0"/>
              <a:t> game. </a:t>
            </a:r>
            <a:r>
              <a:rPr lang="pt-BR" sz="2400" dirty="0" err="1"/>
              <a:t>How</a:t>
            </a:r>
            <a:r>
              <a:rPr lang="pt-BR" sz="2400" dirty="0"/>
              <a:t> do </a:t>
            </a:r>
            <a:r>
              <a:rPr lang="pt-BR" sz="2400" dirty="0" err="1"/>
              <a:t>you</a:t>
            </a:r>
            <a:r>
              <a:rPr lang="pt-BR" sz="2400" dirty="0"/>
              <a:t> </a:t>
            </a:r>
            <a:r>
              <a:rPr lang="pt-BR" sz="2400" dirty="0" err="1"/>
              <a:t>optimize</a:t>
            </a:r>
            <a:r>
              <a:rPr lang="pt-BR" sz="2400" dirty="0"/>
              <a:t> </a:t>
            </a:r>
            <a:r>
              <a:rPr lang="pt-BR" sz="2400" dirty="0" err="1"/>
              <a:t>against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? </a:t>
            </a:r>
            <a:r>
              <a:rPr lang="pt-BR" sz="2400" b="1" dirty="0"/>
              <a:t>Do </a:t>
            </a:r>
            <a:r>
              <a:rPr lang="pt-BR" sz="2400" b="1" dirty="0" err="1"/>
              <a:t>we</a:t>
            </a:r>
            <a:r>
              <a:rPr lang="pt-BR" sz="2400" b="1" dirty="0"/>
              <a:t> </a:t>
            </a:r>
            <a:r>
              <a:rPr lang="pt-BR" sz="2400" b="1" dirty="0" err="1"/>
              <a:t>have</a:t>
            </a:r>
            <a:r>
              <a:rPr lang="pt-BR" sz="2400" b="1" dirty="0"/>
              <a:t> </a:t>
            </a:r>
            <a:r>
              <a:rPr lang="pt-BR" sz="2400" b="1" dirty="0" err="1"/>
              <a:t>any</a:t>
            </a:r>
            <a:r>
              <a:rPr lang="pt-BR" sz="2400" b="1" dirty="0"/>
              <a:t> </a:t>
            </a:r>
            <a:r>
              <a:rPr lang="pt-BR" sz="2400" b="1" dirty="0" err="1"/>
              <a:t>blind</a:t>
            </a:r>
            <a:r>
              <a:rPr lang="pt-BR" sz="2400" b="1" dirty="0"/>
              <a:t> spots?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err="1"/>
              <a:t>Facebook</a:t>
            </a:r>
            <a:r>
              <a:rPr lang="pt-BR" sz="2400" dirty="0"/>
              <a:t> </a:t>
            </a:r>
            <a:r>
              <a:rPr lang="pt-BR" sz="2400" dirty="0" err="1"/>
              <a:t>started</a:t>
            </a:r>
            <a:r>
              <a:rPr lang="pt-BR" sz="2400" dirty="0"/>
              <a:t> </a:t>
            </a:r>
            <a:r>
              <a:rPr lang="pt-BR" sz="2400" dirty="0" err="1"/>
              <a:t>by</a:t>
            </a:r>
            <a:r>
              <a:rPr lang="pt-BR" sz="2400" dirty="0"/>
              <a:t> </a:t>
            </a:r>
            <a:r>
              <a:rPr lang="pt-BR" sz="2400" dirty="0" err="1"/>
              <a:t>gathering</a:t>
            </a:r>
            <a:r>
              <a:rPr lang="pt-BR" sz="2400" dirty="0"/>
              <a:t> more </a:t>
            </a:r>
            <a:r>
              <a:rPr lang="pt-BR" sz="2400" dirty="0" err="1"/>
              <a:t>subtle</a:t>
            </a:r>
            <a:r>
              <a:rPr lang="pt-BR" sz="2400" dirty="0"/>
              <a:t> </a:t>
            </a:r>
            <a:r>
              <a:rPr lang="pt-BR" sz="2400" dirty="0" err="1"/>
              <a:t>forms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behavioral</a:t>
            </a:r>
            <a:r>
              <a:rPr lang="pt-BR" sz="2400" dirty="0"/>
              <a:t> data: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just</a:t>
            </a:r>
            <a:r>
              <a:rPr lang="pt-BR" sz="2400" dirty="0"/>
              <a:t> </a:t>
            </a:r>
            <a:r>
              <a:rPr lang="pt-BR" sz="2400" dirty="0" err="1"/>
              <a:t>whether</a:t>
            </a:r>
            <a:r>
              <a:rPr lang="pt-BR" sz="2400" dirty="0"/>
              <a:t> </a:t>
            </a:r>
            <a:r>
              <a:rPr lang="pt-BR" sz="2400" dirty="0" err="1"/>
              <a:t>someone</a:t>
            </a:r>
            <a:r>
              <a:rPr lang="pt-BR" sz="2400" dirty="0"/>
              <a:t> </a:t>
            </a:r>
            <a:r>
              <a:rPr lang="pt-BR" sz="2400" dirty="0" err="1"/>
              <a:t>clicked</a:t>
            </a:r>
            <a:r>
              <a:rPr lang="pt-BR" sz="2400" dirty="0"/>
              <a:t>,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pt-BR" sz="2400" dirty="0" err="1"/>
              <a:t>how</a:t>
            </a:r>
            <a:r>
              <a:rPr lang="pt-BR" sz="2400" dirty="0"/>
              <a:t> </a:t>
            </a:r>
            <a:r>
              <a:rPr lang="pt-BR" sz="2400" dirty="0" err="1"/>
              <a:t>long</a:t>
            </a:r>
            <a:r>
              <a:rPr lang="pt-BR" sz="2400" dirty="0"/>
              <a:t>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spent</a:t>
            </a:r>
            <a:r>
              <a:rPr lang="pt-BR" sz="2400" dirty="0"/>
              <a:t> </a:t>
            </a:r>
            <a:r>
              <a:rPr lang="pt-BR" sz="2400" dirty="0" err="1"/>
              <a:t>reading</a:t>
            </a:r>
            <a:r>
              <a:rPr lang="pt-BR" sz="2400" dirty="0"/>
              <a:t> a </a:t>
            </a:r>
            <a:r>
              <a:rPr lang="pt-BR" sz="2400" dirty="0" err="1"/>
              <a:t>story</a:t>
            </a:r>
            <a:r>
              <a:rPr lang="pt-BR" sz="2400" dirty="0"/>
              <a:t> </a:t>
            </a:r>
            <a:r>
              <a:rPr lang="pt-BR" sz="2400" dirty="0" err="1"/>
              <a:t>once</a:t>
            </a:r>
            <a:r>
              <a:rPr lang="pt-BR" sz="2400" dirty="0"/>
              <a:t>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clicked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it; </a:t>
            </a:r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just</a:t>
            </a:r>
            <a:r>
              <a:rPr lang="pt-BR" sz="2400" dirty="0"/>
              <a:t> </a:t>
            </a:r>
            <a:r>
              <a:rPr lang="pt-BR" sz="2400" dirty="0" err="1"/>
              <a:t>whether</a:t>
            </a:r>
            <a:r>
              <a:rPr lang="pt-BR" sz="2400" dirty="0"/>
              <a:t>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liked</a:t>
            </a:r>
            <a:r>
              <a:rPr lang="pt-BR" sz="2400" dirty="0"/>
              <a:t> it,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pt-BR" sz="2400" dirty="0" err="1"/>
              <a:t>whether</a:t>
            </a:r>
            <a:r>
              <a:rPr lang="pt-BR" sz="2400" dirty="0"/>
              <a:t> </a:t>
            </a:r>
            <a:r>
              <a:rPr lang="pt-BR" sz="2400" dirty="0" err="1"/>
              <a:t>he</a:t>
            </a:r>
            <a:r>
              <a:rPr lang="pt-BR" sz="2400" dirty="0"/>
              <a:t> </a:t>
            </a:r>
            <a:r>
              <a:rPr lang="pt-BR" sz="2400" dirty="0" err="1"/>
              <a:t>liked</a:t>
            </a:r>
            <a:r>
              <a:rPr lang="pt-BR" sz="2400" dirty="0"/>
              <a:t> it </a:t>
            </a:r>
            <a:r>
              <a:rPr lang="pt-BR" sz="2400" dirty="0" err="1"/>
              <a:t>before</a:t>
            </a:r>
            <a:r>
              <a:rPr lang="pt-BR" sz="2400" dirty="0"/>
              <a:t> </a:t>
            </a:r>
            <a:r>
              <a:rPr lang="pt-BR" sz="2400" dirty="0" err="1"/>
              <a:t>or</a:t>
            </a:r>
            <a:r>
              <a:rPr lang="pt-BR" sz="2400" dirty="0"/>
              <a:t> </a:t>
            </a:r>
            <a:r>
              <a:rPr lang="pt-BR" sz="2400" dirty="0" err="1"/>
              <a:t>after</a:t>
            </a:r>
            <a:r>
              <a:rPr lang="pt-BR" sz="2400" dirty="0"/>
              <a:t> </a:t>
            </a:r>
            <a:r>
              <a:rPr lang="pt-BR" sz="2400" dirty="0" err="1"/>
              <a:t>reading</a:t>
            </a:r>
            <a:r>
              <a:rPr lang="pt-BR" sz="2400" dirty="0"/>
              <a:t>. For </a:t>
            </a:r>
            <a:r>
              <a:rPr lang="pt-BR" sz="2400" dirty="0" err="1"/>
              <a:t>instance</a:t>
            </a:r>
            <a:r>
              <a:rPr lang="pt-BR" sz="2400" dirty="0"/>
              <a:t>: </a:t>
            </a:r>
            <a:r>
              <a:rPr lang="pt-BR" sz="2400" dirty="0" err="1"/>
              <a:t>Liking</a:t>
            </a:r>
            <a:r>
              <a:rPr lang="pt-BR" sz="2400" dirty="0"/>
              <a:t> a post </a:t>
            </a:r>
            <a:r>
              <a:rPr lang="pt-BR" sz="2400" dirty="0" err="1"/>
              <a:t>before</a:t>
            </a:r>
            <a:r>
              <a:rPr lang="pt-BR" sz="2400" dirty="0"/>
              <a:t> </a:t>
            </a:r>
            <a:r>
              <a:rPr lang="pt-BR" sz="2400" dirty="0" err="1"/>
              <a:t>you’ve</a:t>
            </a:r>
            <a:r>
              <a:rPr lang="pt-BR" sz="2400" dirty="0"/>
              <a:t> </a:t>
            </a:r>
            <a:r>
              <a:rPr lang="pt-BR" sz="2400" dirty="0" err="1"/>
              <a:t>read</a:t>
            </a:r>
            <a:r>
              <a:rPr lang="pt-BR" sz="2400" dirty="0"/>
              <a:t> it, </a:t>
            </a:r>
            <a:r>
              <a:rPr lang="pt-BR" sz="2400" dirty="0" err="1"/>
              <a:t>Facebook</a:t>
            </a:r>
            <a:r>
              <a:rPr lang="pt-BR" sz="2400" dirty="0"/>
              <a:t> </a:t>
            </a:r>
            <a:r>
              <a:rPr lang="pt-BR" sz="2400" dirty="0" err="1"/>
              <a:t>learned</a:t>
            </a:r>
            <a:r>
              <a:rPr lang="pt-BR" sz="2400" dirty="0"/>
              <a:t>, </a:t>
            </a:r>
            <a:r>
              <a:rPr lang="pt-BR" sz="2400" dirty="0" err="1"/>
              <a:t>corresponds</a:t>
            </a:r>
            <a:r>
              <a:rPr lang="pt-BR" sz="2400" dirty="0"/>
              <a:t> </a:t>
            </a:r>
            <a:r>
              <a:rPr lang="pt-BR" sz="2400" dirty="0" err="1"/>
              <a:t>much</a:t>
            </a:r>
            <a:r>
              <a:rPr lang="pt-BR" sz="2400" dirty="0"/>
              <a:t> more </a:t>
            </a:r>
            <a:r>
              <a:rPr lang="pt-BR" sz="2400" dirty="0" err="1"/>
              <a:t>weakly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your</a:t>
            </a:r>
            <a:r>
              <a:rPr lang="pt-BR" sz="2400" dirty="0"/>
              <a:t> </a:t>
            </a:r>
            <a:r>
              <a:rPr lang="pt-BR" sz="2400" dirty="0" err="1"/>
              <a:t>actual</a:t>
            </a:r>
            <a:r>
              <a:rPr lang="pt-BR" sz="2400" dirty="0"/>
              <a:t> </a:t>
            </a:r>
            <a:r>
              <a:rPr lang="pt-BR" sz="2400" dirty="0" err="1"/>
              <a:t>sentiment</a:t>
            </a:r>
            <a:r>
              <a:rPr lang="pt-BR" sz="2400" dirty="0"/>
              <a:t> </a:t>
            </a:r>
            <a:r>
              <a:rPr lang="pt-BR" sz="2400" dirty="0" err="1"/>
              <a:t>than</a:t>
            </a:r>
            <a:r>
              <a:rPr lang="pt-BR" sz="2400" dirty="0"/>
              <a:t> </a:t>
            </a:r>
            <a:r>
              <a:rPr lang="pt-BR" sz="2400" dirty="0" err="1"/>
              <a:t>liking</a:t>
            </a:r>
            <a:r>
              <a:rPr lang="pt-BR" sz="2400" dirty="0"/>
              <a:t> it </a:t>
            </a:r>
            <a:r>
              <a:rPr lang="pt-BR" sz="2400" dirty="0" err="1"/>
              <a:t>afterward</a:t>
            </a:r>
            <a:r>
              <a:rPr lang="pt-BR" sz="2400" dirty="0"/>
              <a:t>.</a:t>
            </a:r>
          </a:p>
          <a:p>
            <a:pPr>
              <a:buFontTx/>
              <a:buChar char="-"/>
            </a:pPr>
            <a:r>
              <a:rPr lang="pt-BR" sz="2400" b="1" dirty="0" err="1"/>
              <a:t>Feed</a:t>
            </a:r>
            <a:r>
              <a:rPr lang="pt-BR" sz="2400" b="1" dirty="0"/>
              <a:t> </a:t>
            </a:r>
            <a:r>
              <a:rPr lang="pt-BR" sz="2400" b="1" dirty="0" err="1"/>
              <a:t>Quality</a:t>
            </a:r>
            <a:r>
              <a:rPr lang="pt-BR" sz="2400" b="1" dirty="0"/>
              <a:t> </a:t>
            </a:r>
            <a:r>
              <a:rPr lang="pt-BR" sz="2400" b="1" dirty="0" err="1"/>
              <a:t>Panel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02531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75380"/>
            <a:ext cx="10058400" cy="4014061"/>
          </a:xfrm>
        </p:spPr>
        <p:txBody>
          <a:bodyPr>
            <a:normAutofit lnSpcReduction="10000"/>
          </a:bodyPr>
          <a:lstStyle/>
          <a:p>
            <a:r>
              <a:rPr lang="pt-BR" sz="2400" dirty="0" err="1"/>
              <a:t>Most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time, </a:t>
            </a:r>
            <a:r>
              <a:rPr lang="pt-BR" sz="2400" dirty="0" err="1"/>
              <a:t>when</a:t>
            </a:r>
            <a:r>
              <a:rPr lang="pt-BR" sz="2400" dirty="0"/>
              <a:t> </a:t>
            </a:r>
            <a:r>
              <a:rPr lang="pt-BR" sz="2400" dirty="0" err="1"/>
              <a:t>people</a:t>
            </a:r>
            <a:r>
              <a:rPr lang="pt-BR" sz="2400" dirty="0"/>
              <a:t> </a:t>
            </a:r>
            <a:r>
              <a:rPr lang="pt-BR" sz="2400" dirty="0" err="1"/>
              <a:t>see</a:t>
            </a:r>
            <a:r>
              <a:rPr lang="pt-BR" sz="2400" dirty="0"/>
              <a:t> a </a:t>
            </a:r>
            <a:r>
              <a:rPr lang="pt-BR" sz="2400" dirty="0" err="1"/>
              <a:t>story</a:t>
            </a:r>
            <a:r>
              <a:rPr lang="pt-BR" sz="2400" dirty="0"/>
              <a:t>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don’t</a:t>
            </a:r>
            <a:r>
              <a:rPr lang="pt-BR" sz="2400" dirty="0"/>
              <a:t> </a:t>
            </a:r>
            <a:r>
              <a:rPr lang="pt-BR" sz="2400" dirty="0" err="1"/>
              <a:t>care</a:t>
            </a:r>
            <a:r>
              <a:rPr lang="pt-BR" sz="2400" dirty="0"/>
              <a:t> </a:t>
            </a:r>
            <a:r>
              <a:rPr lang="pt-BR" sz="2400" dirty="0" err="1"/>
              <a:t>about</a:t>
            </a:r>
            <a:r>
              <a:rPr lang="pt-BR" sz="2400" dirty="0"/>
              <a:t> in </a:t>
            </a:r>
            <a:r>
              <a:rPr lang="pt-BR" sz="2400" dirty="0" err="1"/>
              <a:t>their</a:t>
            </a:r>
            <a:r>
              <a:rPr lang="pt-BR" sz="2400" dirty="0"/>
              <a:t> </a:t>
            </a:r>
            <a:r>
              <a:rPr lang="pt-BR" sz="2400" dirty="0" err="1"/>
              <a:t>news</a:t>
            </a:r>
            <a:r>
              <a:rPr lang="pt-BR" sz="2400" dirty="0"/>
              <a:t> </a:t>
            </a:r>
            <a:r>
              <a:rPr lang="pt-BR" sz="2400" dirty="0" err="1"/>
              <a:t>feed</a:t>
            </a:r>
            <a:r>
              <a:rPr lang="pt-BR" sz="2400" dirty="0"/>
              <a:t>, </a:t>
            </a:r>
            <a:r>
              <a:rPr lang="pt-BR" sz="2400" dirty="0" err="1"/>
              <a:t>they</a:t>
            </a:r>
            <a:r>
              <a:rPr lang="pt-BR" sz="2400" dirty="0"/>
              <a:t> scroll </a:t>
            </a:r>
            <a:r>
              <a:rPr lang="pt-BR" sz="2400" dirty="0" err="1"/>
              <a:t>right</a:t>
            </a:r>
            <a:r>
              <a:rPr lang="pt-BR" sz="2400" dirty="0"/>
              <a:t> </a:t>
            </a:r>
            <a:r>
              <a:rPr lang="pt-BR" sz="2400" dirty="0" err="1"/>
              <a:t>past</a:t>
            </a:r>
            <a:r>
              <a:rPr lang="pt-BR" sz="2400" dirty="0"/>
              <a:t> it. Some </a:t>
            </a:r>
            <a:r>
              <a:rPr lang="pt-BR" sz="2400" dirty="0" err="1"/>
              <a:t>stories</a:t>
            </a:r>
            <a:r>
              <a:rPr lang="pt-BR" sz="2400" dirty="0"/>
              <a:t> </a:t>
            </a:r>
            <a:r>
              <a:rPr lang="pt-BR" sz="2400" dirty="0" err="1"/>
              <a:t>irk</a:t>
            </a:r>
            <a:r>
              <a:rPr lang="pt-BR" sz="2400" dirty="0"/>
              <a:t> </a:t>
            </a:r>
            <a:r>
              <a:rPr lang="pt-BR" sz="2400" dirty="0" err="1"/>
              <a:t>them</a:t>
            </a:r>
            <a:r>
              <a:rPr lang="pt-BR" sz="2400" dirty="0"/>
              <a:t> </a:t>
            </a:r>
            <a:r>
              <a:rPr lang="pt-BR" sz="2400" dirty="0" err="1"/>
              <a:t>enough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they’re</a:t>
            </a:r>
            <a:r>
              <a:rPr lang="pt-BR" sz="2400" dirty="0"/>
              <a:t> </a:t>
            </a:r>
            <a:r>
              <a:rPr lang="pt-BR" sz="2400" dirty="0" err="1"/>
              <a:t>moved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click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little</a:t>
            </a:r>
            <a:r>
              <a:rPr lang="pt-BR" sz="2400" dirty="0"/>
              <a:t> </a:t>
            </a:r>
            <a:r>
              <a:rPr lang="pt-BR" sz="2400" dirty="0" err="1"/>
              <a:t>drop-down</a:t>
            </a:r>
            <a:r>
              <a:rPr lang="pt-BR" sz="2400" dirty="0"/>
              <a:t> menu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top </a:t>
            </a:r>
            <a:r>
              <a:rPr lang="pt-BR" sz="2400" dirty="0" err="1"/>
              <a:t>right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post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select</a:t>
            </a:r>
            <a:r>
              <a:rPr lang="pt-BR" sz="2400" dirty="0"/>
              <a:t> “</a:t>
            </a:r>
            <a:r>
              <a:rPr lang="pt-BR" sz="2400" dirty="0" err="1"/>
              <a:t>Hide</a:t>
            </a:r>
            <a:r>
              <a:rPr lang="pt-BR" sz="2400" dirty="0"/>
              <a:t> post.” </a:t>
            </a:r>
            <a:r>
              <a:rPr lang="pt-BR" sz="2400" dirty="0" err="1"/>
              <a:t>Facebook’s</a:t>
            </a:r>
            <a:r>
              <a:rPr lang="pt-BR" sz="2400" dirty="0"/>
              <a:t> </a:t>
            </a:r>
            <a:r>
              <a:rPr lang="pt-BR" sz="2400" dirty="0" err="1"/>
              <a:t>algorithm</a:t>
            </a:r>
            <a:r>
              <a:rPr lang="pt-BR" sz="2400" dirty="0"/>
              <a:t> </a:t>
            </a:r>
            <a:r>
              <a:rPr lang="pt-BR" sz="2400" dirty="0" err="1"/>
              <a:t>considers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a </a:t>
            </a:r>
            <a:r>
              <a:rPr lang="pt-BR" sz="2400" dirty="0" err="1"/>
              <a:t>strong</a:t>
            </a:r>
            <a:r>
              <a:rPr lang="pt-BR" sz="2400" dirty="0"/>
              <a:t> negative </a:t>
            </a:r>
            <a:r>
              <a:rPr lang="pt-BR" sz="2400" dirty="0" err="1"/>
              <a:t>signal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endeavors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show </a:t>
            </a:r>
            <a:r>
              <a:rPr lang="pt-BR" sz="2400" dirty="0" err="1"/>
              <a:t>them</a:t>
            </a:r>
            <a:r>
              <a:rPr lang="pt-BR" sz="2400" dirty="0"/>
              <a:t> </a:t>
            </a:r>
            <a:r>
              <a:rPr lang="pt-BR" sz="2400" dirty="0" err="1"/>
              <a:t>fewer</a:t>
            </a:r>
            <a:r>
              <a:rPr lang="pt-BR" sz="2400" dirty="0"/>
              <a:t> posts </a:t>
            </a:r>
            <a:r>
              <a:rPr lang="pt-BR" sz="2400" dirty="0" err="1"/>
              <a:t>like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future.</a:t>
            </a:r>
          </a:p>
          <a:p>
            <a:r>
              <a:rPr lang="pt-BR" sz="2400" dirty="0" err="1"/>
              <a:t>Not</a:t>
            </a:r>
            <a:r>
              <a:rPr lang="pt-BR" sz="2400" dirty="0"/>
              <a:t> </a:t>
            </a:r>
            <a:r>
              <a:rPr lang="pt-BR" sz="2400" dirty="0" err="1"/>
              <a:t>everyone</a:t>
            </a:r>
            <a:r>
              <a:rPr lang="pt-BR" sz="2400" dirty="0"/>
              <a:t> uses </a:t>
            </a:r>
            <a:r>
              <a:rPr lang="pt-BR" sz="2400" dirty="0" err="1"/>
              <a:t>Facebook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same</a:t>
            </a:r>
            <a:r>
              <a:rPr lang="pt-BR" sz="2400" dirty="0"/>
              <a:t> </a:t>
            </a:r>
            <a:r>
              <a:rPr lang="pt-BR" sz="2400" dirty="0" err="1"/>
              <a:t>way</a:t>
            </a:r>
            <a:r>
              <a:rPr lang="pt-BR" sz="2400" dirty="0"/>
              <a:t>, </a:t>
            </a:r>
            <a:r>
              <a:rPr lang="pt-BR" sz="2400" dirty="0" err="1"/>
              <a:t>however</a:t>
            </a:r>
            <a:r>
              <a:rPr lang="pt-BR" sz="2400" dirty="0"/>
              <a:t>. </a:t>
            </a:r>
            <a:r>
              <a:rPr lang="pt-BR" sz="2400" dirty="0" err="1"/>
              <a:t>Facebook’s</a:t>
            </a:r>
            <a:r>
              <a:rPr lang="pt-BR" sz="2400" dirty="0"/>
              <a:t> data </a:t>
            </a:r>
            <a:r>
              <a:rPr lang="pt-BR" sz="2400" dirty="0" err="1"/>
              <a:t>scientists</a:t>
            </a:r>
            <a:r>
              <a:rPr lang="pt-BR" sz="2400" dirty="0"/>
              <a:t> </a:t>
            </a:r>
            <a:r>
              <a:rPr lang="pt-BR" sz="2400" dirty="0" err="1"/>
              <a:t>were</a:t>
            </a:r>
            <a:r>
              <a:rPr lang="pt-BR" sz="2400" dirty="0"/>
              <a:t> </a:t>
            </a:r>
            <a:r>
              <a:rPr lang="pt-BR" sz="2400" dirty="0" err="1"/>
              <a:t>aware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a </a:t>
            </a:r>
            <a:r>
              <a:rPr lang="pt-BR" sz="2400" dirty="0" err="1"/>
              <a:t>small</a:t>
            </a:r>
            <a:r>
              <a:rPr lang="pt-BR" sz="2400" dirty="0"/>
              <a:t> </a:t>
            </a:r>
            <a:r>
              <a:rPr lang="pt-BR" sz="2400" dirty="0" err="1"/>
              <a:t>proportion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users</a:t>
            </a:r>
            <a:r>
              <a:rPr lang="pt-BR" sz="2400" dirty="0"/>
              <a:t>—5 </a:t>
            </a:r>
            <a:r>
              <a:rPr lang="pt-BR" sz="2400" dirty="0" err="1"/>
              <a:t>percent</a:t>
            </a:r>
            <a:r>
              <a:rPr lang="pt-BR" sz="2400" dirty="0"/>
              <a:t>—</a:t>
            </a:r>
            <a:r>
              <a:rPr lang="pt-BR" sz="2400" dirty="0" err="1"/>
              <a:t>were</a:t>
            </a:r>
            <a:r>
              <a:rPr lang="pt-BR" sz="2400" dirty="0"/>
              <a:t> </a:t>
            </a:r>
            <a:r>
              <a:rPr lang="pt-BR" sz="2400" dirty="0" err="1"/>
              <a:t>doing</a:t>
            </a:r>
            <a:r>
              <a:rPr lang="pt-BR" sz="2400" dirty="0"/>
              <a:t> 85 </a:t>
            </a:r>
            <a:r>
              <a:rPr lang="pt-BR" sz="2400" dirty="0" err="1"/>
              <a:t>percent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hiding</a:t>
            </a:r>
            <a:r>
              <a:rPr lang="pt-BR" sz="2400" dirty="0"/>
              <a:t>. </a:t>
            </a:r>
            <a:r>
              <a:rPr lang="pt-BR" sz="2400" dirty="0" err="1"/>
              <a:t>When</a:t>
            </a:r>
            <a:r>
              <a:rPr lang="pt-BR" sz="2400" dirty="0"/>
              <a:t> </a:t>
            </a:r>
            <a:r>
              <a:rPr lang="pt-BR" sz="2400" dirty="0" err="1"/>
              <a:t>Facebook</a:t>
            </a:r>
            <a:r>
              <a:rPr lang="pt-BR" sz="2400" dirty="0"/>
              <a:t> </a:t>
            </a:r>
            <a:r>
              <a:rPr lang="pt-BR" sz="2400" dirty="0" err="1"/>
              <a:t>dug</a:t>
            </a:r>
            <a:r>
              <a:rPr lang="pt-BR" sz="2400" dirty="0"/>
              <a:t> </a:t>
            </a:r>
            <a:r>
              <a:rPr lang="pt-BR" sz="2400" dirty="0" err="1"/>
              <a:t>deeper</a:t>
            </a:r>
            <a:r>
              <a:rPr lang="pt-BR" sz="2400" dirty="0"/>
              <a:t>, it </a:t>
            </a:r>
            <a:r>
              <a:rPr lang="pt-BR" sz="2400" dirty="0" err="1"/>
              <a:t>found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a </a:t>
            </a:r>
            <a:r>
              <a:rPr lang="pt-BR" sz="2400" dirty="0" err="1"/>
              <a:t>small</a:t>
            </a:r>
            <a:r>
              <a:rPr lang="pt-BR" sz="2400" dirty="0"/>
              <a:t> </a:t>
            </a:r>
            <a:r>
              <a:rPr lang="pt-BR" sz="2400" dirty="0" err="1"/>
              <a:t>subset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those</a:t>
            </a:r>
            <a:r>
              <a:rPr lang="pt-BR" sz="2400" dirty="0"/>
              <a:t> 5 </a:t>
            </a:r>
            <a:r>
              <a:rPr lang="pt-BR" sz="2400" dirty="0" err="1"/>
              <a:t>percent</a:t>
            </a:r>
            <a:r>
              <a:rPr lang="pt-BR" sz="2400" dirty="0"/>
              <a:t> </a:t>
            </a:r>
            <a:r>
              <a:rPr lang="pt-BR" sz="2400" dirty="0" err="1"/>
              <a:t>were</a:t>
            </a:r>
            <a:r>
              <a:rPr lang="pt-BR" sz="2400" dirty="0"/>
              <a:t> </a:t>
            </a:r>
            <a:r>
              <a:rPr lang="pt-BR" sz="2400" dirty="0" err="1"/>
              <a:t>hiding</a:t>
            </a:r>
            <a:r>
              <a:rPr lang="pt-BR" sz="2400" dirty="0"/>
              <a:t> </a:t>
            </a:r>
            <a:r>
              <a:rPr lang="pt-BR" sz="2400" dirty="0" err="1"/>
              <a:t>almost</a:t>
            </a:r>
            <a:r>
              <a:rPr lang="pt-BR" sz="2400" dirty="0"/>
              <a:t> </a:t>
            </a:r>
            <a:r>
              <a:rPr lang="pt-BR" sz="2400" dirty="0" err="1"/>
              <a:t>every</a:t>
            </a:r>
            <a:r>
              <a:rPr lang="pt-BR" sz="2400" dirty="0"/>
              <a:t> </a:t>
            </a:r>
            <a:r>
              <a:rPr lang="pt-BR" sz="2400" dirty="0" err="1"/>
              <a:t>story</a:t>
            </a:r>
            <a:r>
              <a:rPr lang="pt-BR" sz="2400" dirty="0"/>
              <a:t>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saw</a:t>
            </a:r>
            <a:r>
              <a:rPr lang="pt-BR" sz="2400" dirty="0"/>
              <a:t>—</a:t>
            </a:r>
            <a:r>
              <a:rPr lang="pt-BR" sz="2400" dirty="0" err="1"/>
              <a:t>even</a:t>
            </a:r>
            <a:r>
              <a:rPr lang="pt-BR" sz="2400" dirty="0"/>
              <a:t> </a:t>
            </a:r>
            <a:r>
              <a:rPr lang="pt-BR" sz="2400" dirty="0" err="1"/>
              <a:t>ones</a:t>
            </a:r>
            <a:r>
              <a:rPr lang="pt-BR" sz="2400" dirty="0"/>
              <a:t>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had</a:t>
            </a:r>
            <a:r>
              <a:rPr lang="pt-BR" sz="2400" dirty="0"/>
              <a:t> </a:t>
            </a:r>
            <a:r>
              <a:rPr lang="pt-BR" sz="2400" dirty="0" err="1"/>
              <a:t>liked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commented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. For </a:t>
            </a:r>
            <a:r>
              <a:rPr lang="pt-BR" sz="2400" dirty="0" err="1"/>
              <a:t>these</a:t>
            </a:r>
            <a:r>
              <a:rPr lang="pt-BR" sz="2400" dirty="0"/>
              <a:t> “</a:t>
            </a:r>
            <a:r>
              <a:rPr lang="pt-BR" sz="2400" dirty="0" err="1"/>
              <a:t>superhiders</a:t>
            </a:r>
            <a:r>
              <a:rPr lang="pt-BR" sz="2400" dirty="0"/>
              <a:t>,” it </a:t>
            </a:r>
            <a:r>
              <a:rPr lang="pt-BR" sz="2400" dirty="0" err="1"/>
              <a:t>turned</a:t>
            </a:r>
            <a:r>
              <a:rPr lang="pt-BR" sz="2400" dirty="0"/>
              <a:t> out, </a:t>
            </a:r>
            <a:r>
              <a:rPr lang="pt-BR" sz="2400" dirty="0" err="1"/>
              <a:t>hiding</a:t>
            </a:r>
            <a:r>
              <a:rPr lang="pt-BR" sz="2400" dirty="0"/>
              <a:t> a </a:t>
            </a:r>
            <a:r>
              <a:rPr lang="pt-BR" sz="2400" dirty="0" err="1"/>
              <a:t>story</a:t>
            </a:r>
            <a:r>
              <a:rPr lang="pt-BR" sz="2400" dirty="0"/>
              <a:t> </a:t>
            </a:r>
            <a:r>
              <a:rPr lang="pt-BR" sz="2400" dirty="0" err="1"/>
              <a:t>didn’t</a:t>
            </a:r>
            <a:r>
              <a:rPr lang="pt-BR" sz="2400" dirty="0"/>
              <a:t> </a:t>
            </a:r>
            <a:r>
              <a:rPr lang="pt-BR" sz="2400" dirty="0" err="1"/>
              <a:t>mean</a:t>
            </a:r>
            <a:r>
              <a:rPr lang="pt-BR" sz="2400" dirty="0"/>
              <a:t> </a:t>
            </a:r>
            <a:r>
              <a:rPr lang="pt-BR" sz="2400" dirty="0" err="1"/>
              <a:t>they</a:t>
            </a:r>
            <a:r>
              <a:rPr lang="pt-BR" sz="2400" dirty="0"/>
              <a:t> </a:t>
            </a:r>
            <a:r>
              <a:rPr lang="pt-BR" sz="2400" dirty="0" err="1"/>
              <a:t>disliked</a:t>
            </a:r>
            <a:r>
              <a:rPr lang="pt-BR" sz="2400" dirty="0"/>
              <a:t> it; it </a:t>
            </a:r>
            <a:r>
              <a:rPr lang="pt-BR" sz="2400" dirty="0" err="1"/>
              <a:t>was</a:t>
            </a:r>
            <a:r>
              <a:rPr lang="pt-BR" sz="2400" dirty="0"/>
              <a:t> </a:t>
            </a:r>
            <a:r>
              <a:rPr lang="pt-BR" sz="2400" dirty="0" err="1"/>
              <a:t>simply</a:t>
            </a:r>
            <a:r>
              <a:rPr lang="pt-BR" sz="2400" dirty="0"/>
              <a:t> </a:t>
            </a:r>
            <a:r>
              <a:rPr lang="pt-BR" sz="2400" dirty="0" err="1"/>
              <a:t>their</a:t>
            </a:r>
            <a:r>
              <a:rPr lang="pt-BR" sz="2400" dirty="0"/>
              <a:t> </a:t>
            </a:r>
            <a:r>
              <a:rPr lang="pt-BR" sz="2400" dirty="0" err="1"/>
              <a:t>way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marking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post “</a:t>
            </a:r>
            <a:r>
              <a:rPr lang="pt-BR" sz="2400" dirty="0" err="1"/>
              <a:t>read</a:t>
            </a:r>
            <a:r>
              <a:rPr lang="pt-BR" sz="2400" dirty="0"/>
              <a:t>,” </a:t>
            </a:r>
            <a:r>
              <a:rPr lang="pt-BR" sz="2400" dirty="0" err="1"/>
              <a:t>like</a:t>
            </a:r>
            <a:r>
              <a:rPr lang="pt-BR" sz="2400" dirty="0"/>
              <a:t> </a:t>
            </a:r>
            <a:r>
              <a:rPr lang="pt-BR" sz="2400" dirty="0" err="1"/>
              <a:t>archiving</a:t>
            </a:r>
            <a:r>
              <a:rPr lang="pt-BR" sz="2400" dirty="0"/>
              <a:t> a </a:t>
            </a:r>
            <a:r>
              <a:rPr lang="pt-BR" sz="2400" dirty="0" err="1"/>
              <a:t>message</a:t>
            </a:r>
            <a:r>
              <a:rPr lang="pt-BR" sz="2400" dirty="0"/>
              <a:t> in Gmail.</a:t>
            </a:r>
          </a:p>
        </p:txBody>
      </p:sp>
    </p:spTree>
    <p:extLst>
      <p:ext uri="{BB962C8B-B14F-4D97-AF65-F5344CB8AC3E}">
        <p14:creationId xmlns:p14="http://schemas.microsoft.com/office/powerpoint/2010/main" val="49915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75296"/>
            <a:ext cx="10058400" cy="4401517"/>
          </a:xfrm>
        </p:spPr>
        <p:txBody>
          <a:bodyPr>
            <a:normAutofit lnSpcReduction="10000"/>
          </a:bodyPr>
          <a:lstStyle/>
          <a:p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might</a:t>
            </a:r>
            <a:r>
              <a:rPr lang="pt-BR" dirty="0"/>
              <a:t> </a:t>
            </a:r>
            <a:r>
              <a:rPr lang="pt-BR" dirty="0" err="1"/>
              <a:t>sound</a:t>
            </a:r>
            <a:r>
              <a:rPr lang="pt-BR" dirty="0"/>
              <a:t> </a:t>
            </a:r>
            <a:r>
              <a:rPr lang="pt-BR" dirty="0" err="1"/>
              <a:t>like</a:t>
            </a:r>
            <a:r>
              <a:rPr lang="pt-BR" dirty="0"/>
              <a:t> a </a:t>
            </a:r>
            <a:r>
              <a:rPr lang="pt-BR" dirty="0" err="1"/>
              <a:t>simple</a:t>
            </a:r>
            <a:r>
              <a:rPr lang="pt-BR" dirty="0"/>
              <a:t> </a:t>
            </a:r>
            <a:r>
              <a:rPr lang="pt-BR" dirty="0" err="1"/>
              <a:t>fix</a:t>
            </a:r>
            <a:r>
              <a:rPr lang="pt-BR" dirty="0"/>
              <a:t>.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algorithm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so</a:t>
            </a:r>
            <a:r>
              <a:rPr lang="pt-BR" dirty="0"/>
              <a:t> </a:t>
            </a:r>
            <a:r>
              <a:rPr lang="pt-BR" dirty="0" err="1"/>
              <a:t>precious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every</a:t>
            </a:r>
            <a:r>
              <a:rPr lang="pt-BR" dirty="0"/>
              <a:t> </a:t>
            </a:r>
            <a:r>
              <a:rPr lang="pt-BR" dirty="0" err="1"/>
              <a:t>tweak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must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tested</a:t>
            </a:r>
            <a:r>
              <a:rPr lang="pt-BR" dirty="0"/>
              <a:t>—</a:t>
            </a:r>
            <a:r>
              <a:rPr lang="pt-BR" dirty="0" err="1"/>
              <a:t>first</a:t>
            </a:r>
            <a:r>
              <a:rPr lang="pt-BR" dirty="0"/>
              <a:t> in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offline</a:t>
            </a:r>
            <a:r>
              <a:rPr lang="pt-BR" dirty="0"/>
              <a:t> </a:t>
            </a:r>
            <a:r>
              <a:rPr lang="pt-BR" dirty="0" err="1"/>
              <a:t>simulation</a:t>
            </a:r>
            <a:r>
              <a:rPr lang="pt-BR" dirty="0"/>
              <a:t>,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among</a:t>
            </a:r>
            <a:r>
              <a:rPr lang="pt-BR" dirty="0"/>
              <a:t> a </a:t>
            </a:r>
            <a:r>
              <a:rPr lang="pt-BR" dirty="0" err="1"/>
              <a:t>tiny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employees</a:t>
            </a:r>
            <a:r>
              <a:rPr lang="pt-BR" dirty="0"/>
              <a:t>,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a </a:t>
            </a:r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fraction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—</a:t>
            </a:r>
            <a:r>
              <a:rPr lang="pt-BR" dirty="0" err="1"/>
              <a:t>before</a:t>
            </a:r>
            <a:r>
              <a:rPr lang="pt-BR" dirty="0"/>
              <a:t> it </a:t>
            </a:r>
            <a:r>
              <a:rPr lang="pt-BR" dirty="0" err="1"/>
              <a:t>goes</a:t>
            </a:r>
            <a:r>
              <a:rPr lang="pt-BR" dirty="0"/>
              <a:t> </a:t>
            </a:r>
            <a:r>
              <a:rPr lang="pt-BR" dirty="0" err="1"/>
              <a:t>live</a:t>
            </a:r>
            <a:r>
              <a:rPr lang="pt-BR" dirty="0"/>
              <a:t>. At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step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company</a:t>
            </a:r>
            <a:r>
              <a:rPr lang="pt-BR" dirty="0"/>
              <a:t> </a:t>
            </a:r>
            <a:r>
              <a:rPr lang="pt-BR" dirty="0" err="1"/>
              <a:t>collects</a:t>
            </a:r>
            <a:r>
              <a:rPr lang="pt-BR" dirty="0"/>
              <a:t> data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change’s</a:t>
            </a:r>
            <a:r>
              <a:rPr lang="pt-BR" dirty="0"/>
              <a:t> </a:t>
            </a:r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metrics</a:t>
            </a:r>
            <a:r>
              <a:rPr lang="pt-BR" dirty="0"/>
              <a:t> </a:t>
            </a:r>
            <a:r>
              <a:rPr lang="pt-BR" dirty="0" err="1"/>
              <a:t>ranging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user</a:t>
            </a:r>
            <a:r>
              <a:rPr lang="pt-BR" dirty="0"/>
              <a:t> </a:t>
            </a:r>
            <a:r>
              <a:rPr lang="pt-BR" dirty="0" err="1"/>
              <a:t>engagement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time </a:t>
            </a:r>
            <a:r>
              <a:rPr lang="pt-BR" dirty="0" err="1"/>
              <a:t>spent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site </a:t>
            </a:r>
            <a:r>
              <a:rPr lang="pt-BR" dirty="0" err="1"/>
              <a:t>to</a:t>
            </a:r>
            <a:r>
              <a:rPr lang="pt-BR" dirty="0"/>
              <a:t> ad </a:t>
            </a:r>
            <a:r>
              <a:rPr lang="pt-BR" dirty="0" err="1"/>
              <a:t>revenue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page-load</a:t>
            </a:r>
            <a:r>
              <a:rPr lang="pt-BR" dirty="0"/>
              <a:t> time. </a:t>
            </a:r>
            <a:r>
              <a:rPr lang="pt-BR" dirty="0" err="1"/>
              <a:t>Diagnostic</a:t>
            </a:r>
            <a:r>
              <a:rPr lang="pt-BR" dirty="0"/>
              <a:t> tools are set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detect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abnormally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any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crucial </a:t>
            </a:r>
            <a:r>
              <a:rPr lang="pt-BR" dirty="0" err="1"/>
              <a:t>metrics</a:t>
            </a:r>
            <a:r>
              <a:rPr lang="pt-BR" dirty="0"/>
              <a:t> in real time, setting off a </a:t>
            </a:r>
            <a:r>
              <a:rPr lang="pt-BR" dirty="0" err="1"/>
              <a:t>sort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internal</a:t>
            </a:r>
            <a:r>
              <a:rPr lang="pt-BR" dirty="0"/>
              <a:t> </a:t>
            </a:r>
            <a:r>
              <a:rPr lang="pt-BR" dirty="0" err="1"/>
              <a:t>alarm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automatically</a:t>
            </a:r>
            <a:r>
              <a:rPr lang="pt-BR" dirty="0"/>
              <a:t> </a:t>
            </a:r>
            <a:r>
              <a:rPr lang="pt-BR" dirty="0" err="1"/>
              <a:t>notifies</a:t>
            </a:r>
            <a:r>
              <a:rPr lang="pt-BR" dirty="0"/>
              <a:t> </a:t>
            </a:r>
            <a:r>
              <a:rPr lang="pt-BR" dirty="0" err="1"/>
              <a:t>key</a:t>
            </a:r>
            <a:r>
              <a:rPr lang="pt-BR" dirty="0"/>
              <a:t> </a:t>
            </a:r>
            <a:r>
              <a:rPr lang="pt-BR" dirty="0" err="1"/>
              <a:t>members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 </a:t>
            </a:r>
            <a:r>
              <a:rPr lang="pt-BR" dirty="0" err="1"/>
              <a:t>feed</a:t>
            </a:r>
            <a:r>
              <a:rPr lang="pt-BR" dirty="0"/>
              <a:t> </a:t>
            </a:r>
            <a:r>
              <a:rPr lang="pt-BR" dirty="0" err="1"/>
              <a:t>team</a:t>
            </a:r>
            <a:r>
              <a:rPr lang="pt-BR" dirty="0"/>
              <a:t>.</a:t>
            </a:r>
          </a:p>
          <a:p>
            <a:r>
              <a:rPr lang="pt-BR" dirty="0" err="1"/>
              <a:t>Once</a:t>
            </a:r>
            <a:r>
              <a:rPr lang="pt-BR" dirty="0"/>
              <a:t> a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like</a:t>
            </a:r>
            <a:r>
              <a:rPr lang="pt-BR" dirty="0"/>
              <a:t> </a:t>
            </a:r>
            <a:r>
              <a:rPr lang="pt-BR" dirty="0" err="1"/>
              <a:t>Tas</a:t>
            </a:r>
            <a:r>
              <a:rPr lang="pt-BR" dirty="0"/>
              <a:t>’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been</a:t>
            </a:r>
            <a:r>
              <a:rPr lang="pt-BR" dirty="0"/>
              <a:t> </a:t>
            </a:r>
            <a:r>
              <a:rPr lang="pt-BR" dirty="0" err="1"/>
              <a:t>tested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audiences</a:t>
            </a:r>
            <a:r>
              <a:rPr lang="pt-BR" dirty="0"/>
              <a:t>, </a:t>
            </a:r>
            <a:r>
              <a:rPr lang="pt-BR" dirty="0" err="1"/>
              <a:t>he’ll</a:t>
            </a:r>
            <a:r>
              <a:rPr lang="pt-BR" dirty="0"/>
              <a:t> </a:t>
            </a:r>
            <a:r>
              <a:rPr lang="pt-BR" dirty="0" err="1"/>
              <a:t>present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resulting</a:t>
            </a:r>
            <a:r>
              <a:rPr lang="pt-BR" dirty="0"/>
              <a:t> data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 </a:t>
            </a:r>
            <a:r>
              <a:rPr lang="pt-BR" dirty="0" err="1"/>
              <a:t>feed</a:t>
            </a:r>
            <a:r>
              <a:rPr lang="pt-BR" dirty="0"/>
              <a:t> </a:t>
            </a:r>
            <a:r>
              <a:rPr lang="pt-BR" dirty="0" err="1"/>
              <a:t>team’s</a:t>
            </a:r>
            <a:r>
              <a:rPr lang="pt-BR" dirty="0"/>
              <a:t> </a:t>
            </a:r>
            <a:r>
              <a:rPr lang="pt-BR" b="1" dirty="0" err="1"/>
              <a:t>weekly</a:t>
            </a:r>
            <a:r>
              <a:rPr lang="pt-BR" b="1" dirty="0"/>
              <a:t> “ranking meetings”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field</a:t>
            </a:r>
            <a:r>
              <a:rPr lang="pt-BR" dirty="0"/>
              <a:t> a </a:t>
            </a:r>
            <a:r>
              <a:rPr lang="pt-BR" dirty="0" err="1"/>
              <a:t>volley</a:t>
            </a:r>
            <a:r>
              <a:rPr lang="pt-BR" dirty="0"/>
              <a:t> </a:t>
            </a:r>
            <a:r>
              <a:rPr lang="pt-BR" dirty="0" err="1"/>
              <a:t>questions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Mosseri</a:t>
            </a:r>
            <a:r>
              <a:rPr lang="pt-BR" dirty="0"/>
              <a:t>, Allison, Marra,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his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colleagues</a:t>
            </a:r>
            <a:r>
              <a:rPr lang="pt-BR" dirty="0"/>
              <a:t> as </a:t>
            </a:r>
            <a:r>
              <a:rPr lang="pt-BR" dirty="0" err="1"/>
              <a:t>to</a:t>
            </a:r>
            <a:r>
              <a:rPr lang="pt-BR" dirty="0"/>
              <a:t> its </a:t>
            </a:r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metrics</a:t>
            </a:r>
            <a:r>
              <a:rPr lang="pt-BR" dirty="0"/>
              <a:t>.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team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satisfied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a positive </a:t>
            </a:r>
            <a:r>
              <a:rPr lang="pt-BR" dirty="0" err="1"/>
              <a:t>one</a:t>
            </a:r>
            <a:r>
              <a:rPr lang="pt-BR" dirty="0"/>
              <a:t>,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unintended</a:t>
            </a:r>
            <a:r>
              <a:rPr lang="pt-BR" dirty="0"/>
              <a:t> </a:t>
            </a:r>
            <a:r>
              <a:rPr lang="pt-BR" dirty="0" err="1"/>
              <a:t>consequences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engineers</a:t>
            </a:r>
            <a:r>
              <a:rPr lang="pt-BR" dirty="0"/>
              <a:t> in charge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code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iOS</a:t>
            </a:r>
            <a:r>
              <a:rPr lang="pt-BR" dirty="0"/>
              <a:t>, </a:t>
            </a:r>
            <a:r>
              <a:rPr lang="pt-BR" dirty="0" err="1"/>
              <a:t>Android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Web </a:t>
            </a:r>
            <a:r>
              <a:rPr lang="pt-BR" dirty="0" err="1"/>
              <a:t>teams</a:t>
            </a:r>
            <a:r>
              <a:rPr lang="pt-BR" dirty="0"/>
              <a:t> </a:t>
            </a:r>
            <a:r>
              <a:rPr lang="pt-BR" dirty="0" err="1"/>
              <a:t>will</a:t>
            </a:r>
            <a:r>
              <a:rPr lang="pt-BR" dirty="0"/>
              <a:t> </a:t>
            </a:r>
            <a:r>
              <a:rPr lang="pt-BR" dirty="0" err="1"/>
              <a:t>gradually</a:t>
            </a:r>
            <a:r>
              <a:rPr lang="pt-BR" dirty="0"/>
              <a:t> </a:t>
            </a:r>
            <a:r>
              <a:rPr lang="pt-BR" dirty="0" err="1"/>
              <a:t>roll</a:t>
            </a:r>
            <a:r>
              <a:rPr lang="pt-BR" dirty="0"/>
              <a:t> it out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public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.</a:t>
            </a:r>
          </a:p>
          <a:p>
            <a:r>
              <a:rPr lang="pt-BR" dirty="0" err="1"/>
              <a:t>Even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,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can’t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sure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</a:t>
            </a:r>
            <a:r>
              <a:rPr lang="pt-BR" dirty="0" err="1"/>
              <a:t>won’t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some </a:t>
            </a:r>
            <a:r>
              <a:rPr lang="pt-BR" dirty="0" err="1"/>
              <a:t>subtle</a:t>
            </a:r>
            <a:r>
              <a:rPr lang="pt-BR" dirty="0"/>
              <a:t>, </a:t>
            </a:r>
            <a:r>
              <a:rPr lang="pt-BR" dirty="0" err="1"/>
              <a:t>longer-term</a:t>
            </a:r>
            <a:r>
              <a:rPr lang="pt-BR" dirty="0"/>
              <a:t> </a:t>
            </a:r>
            <a:r>
              <a:rPr lang="pt-BR" dirty="0" err="1"/>
              <a:t>effect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it </a:t>
            </a:r>
            <a:r>
              <a:rPr lang="pt-BR" dirty="0" err="1"/>
              <a:t>had</a:t>
            </a:r>
            <a:r>
              <a:rPr lang="pt-BR" dirty="0"/>
              <a:t> </a:t>
            </a:r>
            <a:r>
              <a:rPr lang="pt-BR" dirty="0" err="1"/>
              <a:t>failed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anticipate</a:t>
            </a:r>
            <a:r>
              <a:rPr lang="pt-BR" dirty="0"/>
              <a:t>.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guard</a:t>
            </a:r>
            <a:r>
              <a:rPr lang="pt-BR" dirty="0"/>
              <a:t> </a:t>
            </a:r>
            <a:r>
              <a:rPr lang="pt-BR" dirty="0" err="1"/>
              <a:t>against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, it </a:t>
            </a:r>
            <a:r>
              <a:rPr lang="pt-BR" dirty="0" err="1"/>
              <a:t>maintains</a:t>
            </a:r>
            <a:r>
              <a:rPr lang="pt-BR" dirty="0"/>
              <a:t> a “</a:t>
            </a:r>
            <a:r>
              <a:rPr lang="pt-BR" dirty="0" err="1"/>
              <a:t>holdout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”—a </a:t>
            </a:r>
            <a:r>
              <a:rPr lang="pt-BR" dirty="0" err="1"/>
              <a:t>small</a:t>
            </a:r>
            <a:r>
              <a:rPr lang="pt-BR" dirty="0"/>
              <a:t> </a:t>
            </a:r>
            <a:r>
              <a:rPr lang="pt-BR" dirty="0" err="1"/>
              <a:t>proportion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 </a:t>
            </a:r>
            <a:r>
              <a:rPr lang="pt-BR" dirty="0" err="1"/>
              <a:t>who</a:t>
            </a:r>
            <a:r>
              <a:rPr lang="pt-BR" dirty="0"/>
              <a:t>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change</a:t>
            </a:r>
            <a:r>
              <a:rPr lang="pt-BR" dirty="0"/>
              <a:t> for </a:t>
            </a:r>
            <a:r>
              <a:rPr lang="pt-BR" dirty="0" err="1"/>
              <a:t>weeks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months</a:t>
            </a:r>
            <a:r>
              <a:rPr lang="pt-BR" dirty="0"/>
              <a:t> </a:t>
            </a:r>
            <a:r>
              <a:rPr lang="pt-BR" dirty="0" err="1"/>
              <a:t>after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rest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us.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3110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7C2DC0-7544-0F41-A2E3-5DB520A54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668745" y="736975"/>
            <a:ext cx="740459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 que esperar</a:t>
            </a:r>
          </a:p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 um bom </a:t>
            </a:r>
          </a:p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algoritmo no</a:t>
            </a:r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8800" b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Spotify</a:t>
            </a:r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087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Inside</a:t>
            </a:r>
            <a:r>
              <a:rPr lang="pt-BR" dirty="0"/>
              <a:t> </a:t>
            </a:r>
            <a:r>
              <a:rPr lang="pt-BR" dirty="0" err="1"/>
              <a:t>Spotify's</a:t>
            </a:r>
            <a:r>
              <a:rPr lang="pt-BR" dirty="0"/>
              <a:t> </a:t>
            </a:r>
            <a:r>
              <a:rPr lang="pt-BR" dirty="0" err="1"/>
              <a:t>Plan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Take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Apple Music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52786"/>
            <a:ext cx="10058400" cy="4401517"/>
          </a:xfrm>
        </p:spPr>
        <p:txBody>
          <a:bodyPr>
            <a:normAutofit/>
          </a:bodyPr>
          <a:lstStyle/>
          <a:p>
            <a:r>
              <a:rPr lang="pt-BR" b="1" dirty="0"/>
              <a:t>-</a:t>
            </a:r>
            <a:r>
              <a:rPr lang="pt-BR" dirty="0" err="1"/>
              <a:t>Fresh</a:t>
            </a:r>
            <a:r>
              <a:rPr lang="pt-BR" dirty="0"/>
              <a:t> </a:t>
            </a:r>
            <a:r>
              <a:rPr lang="pt-BR" dirty="0" err="1"/>
              <a:t>Finds</a:t>
            </a:r>
            <a:r>
              <a:rPr lang="pt-BR" dirty="0"/>
              <a:t> </a:t>
            </a:r>
            <a:r>
              <a:rPr lang="pt-BR" dirty="0" err="1"/>
              <a:t>takes</a:t>
            </a:r>
            <a:r>
              <a:rPr lang="pt-BR" dirty="0"/>
              <a:t> a central </a:t>
            </a:r>
            <a:r>
              <a:rPr lang="pt-BR" dirty="0" err="1"/>
              <a:t>component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The </a:t>
            </a:r>
            <a:r>
              <a:rPr lang="pt-BR" dirty="0" err="1"/>
              <a:t>Echo</a:t>
            </a:r>
            <a:r>
              <a:rPr lang="pt-BR" dirty="0"/>
              <a:t> </a:t>
            </a:r>
            <a:r>
              <a:rPr lang="pt-BR" dirty="0" err="1"/>
              <a:t>Nest's</a:t>
            </a:r>
            <a:r>
              <a:rPr lang="pt-BR" dirty="0"/>
              <a:t> original </a:t>
            </a:r>
            <a:r>
              <a:rPr lang="pt-BR" dirty="0" err="1"/>
              <a:t>methodology</a:t>
            </a:r>
            <a:r>
              <a:rPr lang="pt-BR" dirty="0"/>
              <a:t>—its web </a:t>
            </a:r>
            <a:r>
              <a:rPr lang="pt-BR" dirty="0" err="1"/>
              <a:t>content</a:t>
            </a:r>
            <a:r>
              <a:rPr lang="pt-BR" dirty="0"/>
              <a:t> </a:t>
            </a:r>
            <a:r>
              <a:rPr lang="pt-BR" dirty="0" err="1"/>
              <a:t>crawler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natural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 </a:t>
            </a:r>
            <a:r>
              <a:rPr lang="pt-BR" dirty="0" err="1"/>
              <a:t>technology</a:t>
            </a:r>
            <a:r>
              <a:rPr lang="pt-BR" dirty="0"/>
              <a:t>—</a:t>
            </a:r>
            <a:r>
              <a:rPr lang="pt-BR" dirty="0" err="1"/>
              <a:t>to</a:t>
            </a:r>
            <a:r>
              <a:rPr lang="pt-BR" dirty="0"/>
              <a:t> mine </a:t>
            </a:r>
            <a:r>
              <a:rPr lang="pt-BR" dirty="0" err="1"/>
              <a:t>music</a:t>
            </a:r>
            <a:r>
              <a:rPr lang="pt-BR" dirty="0"/>
              <a:t> blogs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reviews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sites </a:t>
            </a:r>
            <a:r>
              <a:rPr lang="pt-BR" dirty="0" err="1"/>
              <a:t>like</a:t>
            </a:r>
            <a:r>
              <a:rPr lang="pt-BR" dirty="0"/>
              <a:t> </a:t>
            </a:r>
            <a:r>
              <a:rPr lang="pt-BR" i="1" dirty="0"/>
              <a:t>Pitchfork</a:t>
            </a:r>
            <a:r>
              <a:rPr lang="pt-BR" dirty="0"/>
              <a:t> </a:t>
            </a:r>
            <a:r>
              <a:rPr lang="pt-BR" dirty="0" err="1"/>
              <a:t>and</a:t>
            </a:r>
            <a:r>
              <a:rPr lang="pt-BR" dirty="0"/>
              <a:t> </a:t>
            </a:r>
            <a:r>
              <a:rPr lang="pt-BR" i="1" dirty="0"/>
              <a:t>NME</a:t>
            </a:r>
            <a:r>
              <a:rPr lang="pt-BR" dirty="0"/>
              <a:t> </a:t>
            </a:r>
            <a:r>
              <a:rPr lang="pt-BR" dirty="0" err="1"/>
              <a:t>and</a:t>
            </a:r>
            <a:r>
              <a:rPr lang="pt-BR" dirty="0"/>
              <a:t> figure out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artists</a:t>
            </a:r>
            <a:r>
              <a:rPr lang="pt-BR" dirty="0"/>
              <a:t> are </a:t>
            </a:r>
            <a:r>
              <a:rPr lang="pt-BR" dirty="0" err="1"/>
              <a:t>starting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generate</a:t>
            </a:r>
            <a:r>
              <a:rPr lang="pt-BR" dirty="0"/>
              <a:t> </a:t>
            </a:r>
            <a:r>
              <a:rPr lang="pt-BR" dirty="0" err="1"/>
              <a:t>buzz</a:t>
            </a:r>
            <a:r>
              <a:rPr lang="pt-BR" dirty="0"/>
              <a:t>, </a:t>
            </a:r>
            <a:r>
              <a:rPr lang="pt-BR" dirty="0" err="1"/>
              <a:t>but</a:t>
            </a:r>
            <a:r>
              <a:rPr lang="pt-BR" dirty="0"/>
              <a:t> </a:t>
            </a:r>
            <a:r>
              <a:rPr lang="pt-BR" dirty="0" err="1"/>
              <a:t>don't</a:t>
            </a:r>
            <a:r>
              <a:rPr lang="pt-BR" dirty="0"/>
              <a:t> </a:t>
            </a:r>
            <a:r>
              <a:rPr lang="pt-BR" dirty="0" err="1"/>
              <a:t>yet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listenership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show for it. </a:t>
            </a:r>
            <a:r>
              <a:rPr lang="pt-BR" dirty="0" err="1"/>
              <a:t>Using</a:t>
            </a:r>
            <a:r>
              <a:rPr lang="pt-BR" dirty="0"/>
              <a:t> natural </a:t>
            </a:r>
            <a:r>
              <a:rPr lang="pt-BR" dirty="0" err="1"/>
              <a:t>language</a:t>
            </a:r>
            <a:r>
              <a:rPr lang="pt-BR" dirty="0"/>
              <a:t> </a:t>
            </a:r>
            <a:r>
              <a:rPr lang="pt-BR" dirty="0" err="1"/>
              <a:t>processing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system </a:t>
            </a:r>
            <a:r>
              <a:rPr lang="pt-BR" dirty="0" err="1"/>
              <a:t>analyzes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text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editorial </a:t>
            </a:r>
            <a:r>
              <a:rPr lang="pt-BR" dirty="0" err="1"/>
              <a:t>sources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understand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sentiment</a:t>
            </a:r>
            <a:r>
              <a:rPr lang="pt-BR" dirty="0"/>
              <a:t> </a:t>
            </a:r>
            <a:r>
              <a:rPr lang="pt-BR" dirty="0" err="1"/>
              <a:t>around</a:t>
            </a:r>
            <a:r>
              <a:rPr lang="pt-BR" dirty="0"/>
              <a:t> new </a:t>
            </a:r>
            <a:r>
              <a:rPr lang="pt-BR" dirty="0" err="1"/>
              <a:t>artists</a:t>
            </a:r>
            <a:r>
              <a:rPr lang="pt-BR" dirty="0"/>
              <a:t>.</a:t>
            </a:r>
            <a:endParaRPr lang="pt-BR" b="1" dirty="0"/>
          </a:p>
          <a:p>
            <a:br>
              <a:rPr lang="pt-BR" b="1" dirty="0"/>
            </a:br>
            <a:r>
              <a:rPr lang="pt-BR" b="1" dirty="0"/>
              <a:t>-</a:t>
            </a:r>
            <a:r>
              <a:rPr lang="pt-BR" dirty="0" err="1"/>
              <a:t>Discover</a:t>
            </a:r>
            <a:r>
              <a:rPr lang="pt-BR" dirty="0"/>
              <a:t> </a:t>
            </a:r>
            <a:r>
              <a:rPr lang="pt-BR" dirty="0" err="1"/>
              <a:t>Weekly</a:t>
            </a:r>
            <a:r>
              <a:rPr lang="pt-BR" dirty="0"/>
              <a:t> </a:t>
            </a:r>
            <a:r>
              <a:rPr lang="pt-BR" dirty="0" err="1"/>
              <a:t>analyzes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own</a:t>
            </a:r>
            <a:r>
              <a:rPr lang="pt-BR" dirty="0"/>
              <a:t> </a:t>
            </a:r>
            <a:r>
              <a:rPr lang="pt-BR" dirty="0" err="1"/>
              <a:t>listening</a:t>
            </a:r>
            <a:r>
              <a:rPr lang="pt-BR" dirty="0"/>
              <a:t> </a:t>
            </a:r>
            <a:r>
              <a:rPr lang="pt-BR" dirty="0" err="1"/>
              <a:t>history</a:t>
            </a:r>
            <a:r>
              <a:rPr lang="pt-BR" dirty="0"/>
              <a:t>,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emphasis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you've</a:t>
            </a:r>
            <a:r>
              <a:rPr lang="pt-BR" dirty="0"/>
              <a:t> </a:t>
            </a:r>
            <a:r>
              <a:rPr lang="pt-BR" dirty="0" err="1"/>
              <a:t>been</a:t>
            </a:r>
            <a:r>
              <a:rPr lang="pt-BR" dirty="0"/>
              <a:t> </a:t>
            </a:r>
            <a:r>
              <a:rPr lang="pt-BR" dirty="0" err="1"/>
              <a:t>bingeing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recently</a:t>
            </a:r>
            <a:r>
              <a:rPr lang="pt-BR" dirty="0"/>
              <a:t>. It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takes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knowledge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compares it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playlisting</a:t>
            </a:r>
            <a:r>
              <a:rPr lang="pt-BR" dirty="0"/>
              <a:t> </a:t>
            </a:r>
            <a:r>
              <a:rPr lang="pt-BR" dirty="0" err="1"/>
              <a:t>behavior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users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hopes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tapping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distinctly</a:t>
            </a:r>
            <a:r>
              <a:rPr lang="pt-BR" dirty="0"/>
              <a:t> </a:t>
            </a:r>
            <a:r>
              <a:rPr lang="pt-BR" dirty="0" err="1"/>
              <a:t>human</a:t>
            </a:r>
            <a:r>
              <a:rPr lang="pt-BR" dirty="0"/>
              <a:t>, </a:t>
            </a:r>
            <a:r>
              <a:rPr lang="pt-BR" dirty="0" err="1"/>
              <a:t>gut</a:t>
            </a:r>
            <a:r>
              <a:rPr lang="pt-BR" dirty="0"/>
              <a:t> feeling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dictates</a:t>
            </a:r>
            <a:r>
              <a:rPr lang="pt-BR" dirty="0"/>
              <a:t> </a:t>
            </a:r>
            <a:r>
              <a:rPr lang="pt-BR" dirty="0" err="1"/>
              <a:t>why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song</a:t>
            </a:r>
            <a:r>
              <a:rPr lang="pt-BR" dirty="0"/>
              <a:t> </a:t>
            </a:r>
            <a:r>
              <a:rPr lang="pt-BR" dirty="0" err="1"/>
              <a:t>sounds</a:t>
            </a:r>
            <a:r>
              <a:rPr lang="pt-BR" dirty="0"/>
              <a:t>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following</a:t>
            </a:r>
            <a:r>
              <a:rPr lang="pt-BR" dirty="0"/>
              <a:t> </a:t>
            </a:r>
            <a:r>
              <a:rPr lang="pt-BR" dirty="0" err="1"/>
              <a:t>another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why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particular </a:t>
            </a:r>
            <a:r>
              <a:rPr lang="pt-BR" dirty="0" err="1"/>
              <a:t>collection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35 </a:t>
            </a:r>
            <a:r>
              <a:rPr lang="pt-BR" dirty="0" err="1"/>
              <a:t>songs</a:t>
            </a:r>
            <a:r>
              <a:rPr lang="pt-BR" dirty="0"/>
              <a:t> </a:t>
            </a:r>
            <a:r>
              <a:rPr lang="pt-BR" dirty="0" err="1"/>
              <a:t>feels</a:t>
            </a:r>
            <a:r>
              <a:rPr lang="pt-BR" dirty="0"/>
              <a:t> </a:t>
            </a:r>
            <a:r>
              <a:rPr lang="pt-BR" dirty="0" err="1"/>
              <a:t>perfect</a:t>
            </a:r>
            <a:r>
              <a:rPr lang="pt-BR" dirty="0"/>
              <a:t> for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mood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a </a:t>
            </a:r>
            <a:r>
              <a:rPr lang="pt-BR" dirty="0" err="1"/>
              <a:t>given</a:t>
            </a:r>
            <a:r>
              <a:rPr lang="pt-BR" dirty="0"/>
              <a:t> </a:t>
            </a:r>
            <a:r>
              <a:rPr lang="pt-BR" dirty="0" err="1"/>
              <a:t>afternoon</a:t>
            </a:r>
            <a:r>
              <a:rPr lang="pt-BR" dirty="0"/>
              <a:t>. </a:t>
            </a:r>
            <a:r>
              <a:rPr lang="pt-BR" dirty="0" err="1"/>
              <a:t>Scanning</a:t>
            </a:r>
            <a:r>
              <a:rPr lang="pt-BR" dirty="0"/>
              <a:t> </a:t>
            </a:r>
            <a:r>
              <a:rPr lang="pt-BR" dirty="0" err="1"/>
              <a:t>millions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playlists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system tries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find</a:t>
            </a:r>
            <a:r>
              <a:rPr lang="pt-BR" dirty="0"/>
              <a:t> </a:t>
            </a:r>
            <a:r>
              <a:rPr lang="pt-BR" dirty="0" err="1"/>
              <a:t>tracks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are </a:t>
            </a:r>
            <a:r>
              <a:rPr lang="pt-BR" dirty="0" err="1"/>
              <a:t>commonly</a:t>
            </a:r>
            <a:r>
              <a:rPr lang="pt-BR" dirty="0"/>
              <a:t> </a:t>
            </a:r>
            <a:r>
              <a:rPr lang="pt-BR" dirty="0" err="1"/>
              <a:t>listed</a:t>
            </a:r>
            <a:r>
              <a:rPr lang="pt-BR" dirty="0"/>
              <a:t> </a:t>
            </a:r>
            <a:r>
              <a:rPr lang="pt-BR" dirty="0" err="1"/>
              <a:t>alongside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music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which</a:t>
            </a:r>
            <a:r>
              <a:rPr lang="pt-BR" dirty="0"/>
              <a:t> </a:t>
            </a:r>
            <a:r>
              <a:rPr lang="pt-BR" dirty="0" err="1"/>
              <a:t>you're</a:t>
            </a:r>
            <a:r>
              <a:rPr lang="pt-BR" dirty="0"/>
              <a:t> </a:t>
            </a:r>
            <a:r>
              <a:rPr lang="pt-BR" dirty="0" err="1"/>
              <a:t>already</a:t>
            </a:r>
            <a:r>
              <a:rPr lang="pt-BR" dirty="0"/>
              <a:t> familiar,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 </a:t>
            </a:r>
            <a:r>
              <a:rPr lang="pt-BR" dirty="0" err="1"/>
              <a:t>group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tracks</a:t>
            </a:r>
            <a:r>
              <a:rPr lang="pt-BR" dirty="0"/>
              <a:t> </a:t>
            </a:r>
            <a:r>
              <a:rPr lang="pt-BR" dirty="0" err="1"/>
              <a:t>together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a new, </a:t>
            </a:r>
            <a:r>
              <a:rPr lang="pt-BR" dirty="0" err="1"/>
              <a:t>personalized</a:t>
            </a:r>
            <a:r>
              <a:rPr lang="pt-BR" dirty="0"/>
              <a:t> </a:t>
            </a:r>
            <a:r>
              <a:rPr lang="pt-BR" dirty="0" err="1"/>
              <a:t>playlist</a:t>
            </a:r>
            <a:r>
              <a:rPr lang="pt-BR" dirty="0"/>
              <a:t>. 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6125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"/>
          <a:stretch/>
        </p:blipFill>
        <p:spPr>
          <a:xfrm>
            <a:off x="-1" y="154983"/>
            <a:ext cx="12221637" cy="6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5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7C2DC0-7544-0F41-A2E3-5DB520A547A2}"/>
              </a:ext>
            </a:extLst>
          </p:cNvPr>
          <p:cNvSpPr/>
          <p:nvPr/>
        </p:nvSpPr>
        <p:spPr>
          <a:xfrm>
            <a:off x="-3283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668745" y="1351508"/>
            <a:ext cx="53944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Produto =</a:t>
            </a:r>
          </a:p>
          <a:p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pt-BR" sz="8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r>
              <a:rPr lang="pt-BR" sz="88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Operação</a:t>
            </a:r>
          </a:p>
        </p:txBody>
      </p:sp>
    </p:spTree>
    <p:extLst>
      <p:ext uri="{BB962C8B-B14F-4D97-AF65-F5344CB8AC3E}">
        <p14:creationId xmlns:p14="http://schemas.microsoft.com/office/powerpoint/2010/main" val="83471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t-BR" sz="4400" b="1" dirty="0"/>
              <a:t>Time e cultura são chave.</a:t>
            </a:r>
          </a:p>
        </p:txBody>
      </p:sp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4E0A215-CBAB-8541-8880-1C217572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50255"/>
            <a:ext cx="6909801" cy="409405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957442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How spotify works?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How google works?</a:t>
            </a:r>
            <a:endParaRPr lang="en-US" dirty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Gympass</a:t>
            </a:r>
            <a:r>
              <a:rPr lang="en-US" dirty="0"/>
              <a:t>: 3 </a:t>
            </a:r>
            <a:r>
              <a:rPr lang="en-US" dirty="0" err="1"/>
              <a:t>usuários</a:t>
            </a:r>
            <a:r>
              <a:rPr lang="en-US" dirty="0"/>
              <a:t> + </a:t>
            </a:r>
            <a:r>
              <a:rPr lang="en-US" dirty="0" err="1"/>
              <a:t>interno</a:t>
            </a:r>
            <a:r>
              <a:rPr lang="en-US" dirty="0"/>
              <a:t> (com </a:t>
            </a:r>
            <a:r>
              <a:rPr lang="en-US" dirty="0" err="1"/>
              <a:t>guildas</a:t>
            </a:r>
            <a:r>
              <a:rPr lang="en-US" dirty="0"/>
              <a:t> de </a:t>
            </a:r>
            <a:r>
              <a:rPr lang="en-US" dirty="0" err="1"/>
              <a:t>operação</a:t>
            </a:r>
            <a:r>
              <a:rPr lang="en-US" dirty="0"/>
              <a:t>). 5-9 eng </a:t>
            </a:r>
            <a:r>
              <a:rPr lang="en-US" dirty="0" err="1"/>
              <a:t>para</a:t>
            </a:r>
            <a:r>
              <a:rPr lang="en-US" dirty="0"/>
              <a:t> 1 UX + PO. </a:t>
            </a:r>
          </a:p>
          <a:p>
            <a:r>
              <a:rPr lang="en-US" dirty="0"/>
              <a:t>-</a:t>
            </a:r>
            <a:r>
              <a:rPr lang="en-US" dirty="0" err="1"/>
              <a:t>Modelo</a:t>
            </a:r>
            <a:r>
              <a:rPr lang="en-US" dirty="0"/>
              <a:t> Agile </a:t>
            </a:r>
            <a:r>
              <a:rPr lang="en-US" dirty="0" err="1"/>
              <a:t>em</a:t>
            </a:r>
            <a:r>
              <a:rPr lang="en-US" dirty="0"/>
              <a:t> startups.</a:t>
            </a:r>
          </a:p>
          <a:p>
            <a:r>
              <a:rPr lang="en" dirty="0"/>
              <a:t>-Case Harvard: The Ordinary Heroes of the Taj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911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6" b="5635"/>
          <a:stretch/>
        </p:blipFill>
        <p:spPr>
          <a:xfrm>
            <a:off x="-17078" y="0"/>
            <a:ext cx="12212976" cy="6865748"/>
          </a:xfrm>
          <a:prstGeom prst="rect">
            <a:avLst/>
          </a:prstGeom>
        </p:spPr>
      </p:pic>
      <p:cxnSp>
        <p:nvCxnSpPr>
          <p:cNvPr id="14" name="Conector de Seta Reta 13"/>
          <p:cNvCxnSpPr/>
          <p:nvPr/>
        </p:nvCxnSpPr>
        <p:spPr>
          <a:xfrm>
            <a:off x="8508569" y="5966847"/>
            <a:ext cx="681926" cy="1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9234141" y="2746484"/>
            <a:ext cx="173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Front-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end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experi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ência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usuário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4293" y="2746484"/>
            <a:ext cx="173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Back-end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arquitetura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produto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207574" y="5520680"/>
            <a:ext cx="173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Operações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e Product management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75675" y="2045776"/>
            <a:ext cx="5532894" cy="2324746"/>
          </a:xfrm>
          <a:prstGeom prst="rect">
            <a:avLst/>
          </a:prstGeom>
          <a:noFill/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6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B52678-F9F7-764A-BA77-2229757E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Justificativa</a:t>
            </a:r>
            <a:r>
              <a:rPr lang="en-US" b="1" dirty="0"/>
              <a:t>: </a:t>
            </a:r>
            <a:r>
              <a:rPr lang="en-US" b="1" dirty="0" err="1"/>
              <a:t>produto</a:t>
            </a:r>
            <a:r>
              <a:rPr lang="en-US" b="1" dirty="0"/>
              <a:t> e </a:t>
            </a:r>
            <a:r>
              <a:rPr lang="en-US" b="1" dirty="0" err="1"/>
              <a:t>operações</a:t>
            </a:r>
            <a:endParaRPr lang="en-US" b="1" dirty="0"/>
          </a:p>
        </p:txBody>
      </p:sp>
      <p:pic>
        <p:nvPicPr>
          <p:cNvPr id="5" name="Imagem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BD2B58C-F3E5-704A-8080-AFEEDACD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8" y="13648"/>
            <a:ext cx="6033320" cy="631761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E7BFD66-4D4C-314B-8DF6-1F221AB3B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6180" y="2255169"/>
            <a:ext cx="4975359" cy="4023360"/>
          </a:xfrm>
        </p:spPr>
        <p:txBody>
          <a:bodyPr>
            <a:normAutofit/>
          </a:bodyPr>
          <a:lstStyle/>
          <a:p>
            <a:r>
              <a:rPr lang="pt-BR" sz="2400" dirty="0"/>
              <a:t>-Produto como design e experiência do usuário se tornam uma das principais alavancas no contexto de startups;</a:t>
            </a:r>
          </a:p>
          <a:p>
            <a:r>
              <a:rPr lang="pt-BR" sz="2400" dirty="0"/>
              <a:t>-Um bom produto depende diretamente do time e da qualidade da operação;</a:t>
            </a:r>
          </a:p>
          <a:p>
            <a:r>
              <a:rPr lang="pt-BR" sz="2400" dirty="0"/>
              <a:t>-Time e operação dependem de cultura. </a:t>
            </a:r>
          </a:p>
          <a:p>
            <a:r>
              <a:rPr lang="pt-BR" sz="2400" dirty="0"/>
              <a:t>“</a:t>
            </a:r>
            <a:r>
              <a:rPr lang="en" sz="2400" dirty="0"/>
              <a:t>Culture eats strategy for breakfast” </a:t>
            </a:r>
            <a:br>
              <a:rPr lang="en" sz="2400" dirty="0"/>
            </a:br>
            <a:r>
              <a:rPr lang="en" sz="2400" dirty="0"/>
              <a:t>P. Drucker.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2913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The Black Box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Product</a:t>
            </a:r>
            <a:r>
              <a:rPr lang="pt-BR" dirty="0"/>
              <a:t> Management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69762"/>
            <a:ext cx="10058400" cy="3983065"/>
          </a:xfrm>
        </p:spPr>
        <p:txBody>
          <a:bodyPr>
            <a:normAutofit lnSpcReduction="10000"/>
          </a:bodyPr>
          <a:lstStyle/>
          <a:p>
            <a:r>
              <a:rPr lang="pt-BR" sz="2400" dirty="0" err="1"/>
              <a:t>Product</a:t>
            </a:r>
            <a:r>
              <a:rPr lang="pt-BR" sz="2400" dirty="0"/>
              <a:t> Management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by-product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two</a:t>
            </a:r>
            <a:r>
              <a:rPr lang="pt-BR" sz="2400" dirty="0"/>
              <a:t> </a:t>
            </a:r>
            <a:r>
              <a:rPr lang="pt-BR" sz="2400" dirty="0" err="1"/>
              <a:t>exponential</a:t>
            </a:r>
            <a:r>
              <a:rPr lang="pt-BR" sz="2400" dirty="0"/>
              <a:t> forces </a:t>
            </a:r>
            <a:r>
              <a:rPr lang="pt-BR" sz="2400" dirty="0" err="1"/>
              <a:t>being</a:t>
            </a:r>
            <a:r>
              <a:rPr lang="pt-BR" sz="2400" dirty="0"/>
              <a:t> </a:t>
            </a:r>
            <a:r>
              <a:rPr lang="pt-BR" sz="2400" dirty="0" err="1"/>
              <a:t>exerted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a </a:t>
            </a:r>
            <a:r>
              <a:rPr lang="pt-BR" sz="2400" dirty="0" err="1"/>
              <a:t>company</a:t>
            </a:r>
            <a:r>
              <a:rPr lang="pt-BR" sz="2400" dirty="0"/>
              <a:t>.</a:t>
            </a:r>
          </a:p>
          <a:p>
            <a:endParaRPr lang="pt-BR" sz="2400" dirty="0"/>
          </a:p>
          <a:p>
            <a:pPr lvl="1"/>
            <a:r>
              <a:rPr lang="pt-BR" sz="2200" b="1" dirty="0" err="1"/>
              <a:t>Speed</a:t>
            </a:r>
            <a:r>
              <a:rPr lang="pt-BR" sz="2200" b="1" dirty="0"/>
              <a:t>:</a:t>
            </a:r>
            <a:r>
              <a:rPr lang="pt-BR" sz="2200" dirty="0"/>
              <a:t> The </a:t>
            </a:r>
            <a:r>
              <a:rPr lang="pt-BR" sz="2200" dirty="0" err="1"/>
              <a:t>company</a:t>
            </a:r>
            <a:r>
              <a:rPr lang="pt-BR" sz="2200" dirty="0"/>
              <a:t> </a:t>
            </a:r>
            <a:r>
              <a:rPr lang="pt-BR" sz="2200" dirty="0" err="1"/>
              <a:t>exists</a:t>
            </a:r>
            <a:r>
              <a:rPr lang="pt-BR" sz="2200" dirty="0"/>
              <a:t> in </a:t>
            </a:r>
            <a:r>
              <a:rPr lang="pt-BR" sz="2200" dirty="0" err="1"/>
              <a:t>an</a:t>
            </a:r>
            <a:r>
              <a:rPr lang="pt-BR" sz="2200" dirty="0"/>
              <a:t> </a:t>
            </a:r>
            <a:r>
              <a:rPr lang="pt-BR" sz="2200" dirty="0" err="1"/>
              <a:t>industry</a:t>
            </a:r>
            <a:r>
              <a:rPr lang="pt-BR" sz="2200" dirty="0"/>
              <a:t> </a:t>
            </a:r>
            <a:r>
              <a:rPr lang="pt-BR" sz="2200" dirty="0" err="1"/>
              <a:t>where</a:t>
            </a:r>
            <a:r>
              <a:rPr lang="pt-BR" sz="2200" dirty="0"/>
              <a:t> </a:t>
            </a:r>
            <a:r>
              <a:rPr lang="pt-BR" sz="2200" dirty="0" err="1"/>
              <a:t>the</a:t>
            </a:r>
            <a:r>
              <a:rPr lang="pt-BR" sz="2200" dirty="0"/>
              <a:t> rate </a:t>
            </a:r>
            <a:r>
              <a:rPr lang="pt-BR" sz="2200" dirty="0" err="1"/>
              <a:t>of</a:t>
            </a:r>
            <a:r>
              <a:rPr lang="pt-BR" sz="2200" dirty="0"/>
              <a:t> </a:t>
            </a:r>
            <a:r>
              <a:rPr lang="pt-BR" sz="2200" dirty="0" err="1"/>
              <a:t>technological</a:t>
            </a:r>
            <a:r>
              <a:rPr lang="pt-BR" sz="2200" dirty="0"/>
              <a:t> </a:t>
            </a:r>
            <a:r>
              <a:rPr lang="pt-BR" sz="2200" dirty="0" err="1"/>
              <a:t>innovation</a:t>
            </a:r>
            <a:r>
              <a:rPr lang="pt-BR" sz="2200" dirty="0"/>
              <a:t> </a:t>
            </a:r>
            <a:r>
              <a:rPr lang="pt-BR" sz="2200" dirty="0" err="1"/>
              <a:t>is</a:t>
            </a:r>
            <a:r>
              <a:rPr lang="pt-BR" sz="2200" dirty="0"/>
              <a:t> </a:t>
            </a:r>
            <a:r>
              <a:rPr lang="pt-BR" sz="2200" dirty="0" err="1"/>
              <a:t>accelerating</a:t>
            </a:r>
            <a:endParaRPr lang="pt-BR" sz="2200" dirty="0"/>
          </a:p>
          <a:p>
            <a:pPr lvl="1"/>
            <a:r>
              <a:rPr lang="pt-BR" sz="2200" b="1" dirty="0" err="1"/>
              <a:t>Scale</a:t>
            </a:r>
            <a:r>
              <a:rPr lang="pt-BR" sz="2200" b="1" dirty="0"/>
              <a:t>:</a:t>
            </a:r>
            <a:r>
              <a:rPr lang="pt-BR" sz="2200" dirty="0"/>
              <a:t> </a:t>
            </a:r>
            <a:r>
              <a:rPr lang="pt-BR" sz="2200" dirty="0" err="1"/>
              <a:t>Growth</a:t>
            </a:r>
            <a:r>
              <a:rPr lang="pt-BR" sz="2200" dirty="0"/>
              <a:t> in </a:t>
            </a:r>
            <a:r>
              <a:rPr lang="pt-BR" sz="2200" dirty="0" err="1"/>
              <a:t>the</a:t>
            </a:r>
            <a:r>
              <a:rPr lang="pt-BR" sz="2200" dirty="0"/>
              <a:t> </a:t>
            </a:r>
            <a:r>
              <a:rPr lang="pt-BR" sz="2200" dirty="0" err="1"/>
              <a:t>company’s</a:t>
            </a:r>
            <a:r>
              <a:rPr lang="pt-BR" sz="2200" dirty="0"/>
              <a:t> </a:t>
            </a:r>
            <a:r>
              <a:rPr lang="pt-BR" sz="2200" dirty="0" err="1"/>
              <a:t>product</a:t>
            </a:r>
            <a:r>
              <a:rPr lang="pt-BR" sz="2200" dirty="0"/>
              <a:t>, </a:t>
            </a:r>
            <a:r>
              <a:rPr lang="pt-BR" sz="2200" dirty="0" err="1"/>
              <a:t>organization</a:t>
            </a:r>
            <a:r>
              <a:rPr lang="pt-BR" sz="2200" dirty="0"/>
              <a:t>,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customers</a:t>
            </a:r>
            <a:r>
              <a:rPr lang="pt-BR" sz="2200" dirty="0"/>
              <a:t> are </a:t>
            </a:r>
            <a:r>
              <a:rPr lang="pt-BR" sz="2200" dirty="0" err="1"/>
              <a:t>creating</a:t>
            </a:r>
            <a:r>
              <a:rPr lang="pt-BR" sz="2200" dirty="0"/>
              <a:t> </a:t>
            </a:r>
            <a:r>
              <a:rPr lang="pt-BR" sz="2200" dirty="0" err="1"/>
              <a:t>complexity</a:t>
            </a:r>
            <a:endParaRPr lang="pt-BR" sz="2200" dirty="0"/>
          </a:p>
          <a:p>
            <a:pPr lvl="1"/>
            <a:endParaRPr lang="pt-BR" sz="2200" dirty="0"/>
          </a:p>
          <a:p>
            <a:r>
              <a:rPr lang="pt-BR" sz="2400" dirty="0" err="1"/>
              <a:t>Speed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an</a:t>
            </a:r>
            <a:r>
              <a:rPr lang="pt-BR" sz="2400" dirty="0"/>
              <a:t> </a:t>
            </a:r>
            <a:r>
              <a:rPr lang="pt-BR" sz="2400" dirty="0" err="1"/>
              <a:t>exponential</a:t>
            </a:r>
            <a:r>
              <a:rPr lang="pt-BR" sz="2400" dirty="0"/>
              <a:t> force </a:t>
            </a:r>
            <a:r>
              <a:rPr lang="pt-BR" sz="2400" dirty="0" err="1"/>
              <a:t>because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</a:t>
            </a:r>
            <a:r>
              <a:rPr lang="pt-BR" sz="2400" dirty="0" err="1"/>
              <a:t>every</a:t>
            </a:r>
            <a:r>
              <a:rPr lang="pt-BR" sz="2400" dirty="0"/>
              <a:t> </a:t>
            </a:r>
            <a:r>
              <a:rPr lang="pt-BR" sz="2400" dirty="0" err="1"/>
              <a:t>period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time, more </a:t>
            </a:r>
            <a:r>
              <a:rPr lang="pt-BR" sz="2400" dirty="0" err="1"/>
              <a:t>change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occurring</a:t>
            </a:r>
            <a:r>
              <a:rPr lang="pt-BR" sz="2400" dirty="0"/>
              <a:t> </a:t>
            </a:r>
            <a:r>
              <a:rPr lang="pt-BR" sz="2400" dirty="0" err="1"/>
              <a:t>than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last</a:t>
            </a:r>
            <a:r>
              <a:rPr lang="pt-BR" sz="2400" dirty="0"/>
              <a:t>. </a:t>
            </a:r>
            <a:r>
              <a:rPr lang="pt-BR" sz="2400" dirty="0" err="1"/>
              <a:t>Similarly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</a:t>
            </a:r>
            <a:r>
              <a:rPr lang="pt-BR" sz="2400" dirty="0" err="1"/>
              <a:t>scale</a:t>
            </a:r>
            <a:r>
              <a:rPr lang="pt-BR" sz="2400" dirty="0"/>
              <a:t>; </a:t>
            </a:r>
            <a:r>
              <a:rPr lang="pt-BR" sz="2400" dirty="0" err="1"/>
              <a:t>every</a:t>
            </a:r>
            <a:r>
              <a:rPr lang="pt-BR" sz="2400" dirty="0"/>
              <a:t> extra </a:t>
            </a:r>
            <a:r>
              <a:rPr lang="pt-BR" sz="2400" dirty="0" err="1"/>
              <a:t>feature</a:t>
            </a:r>
            <a:r>
              <a:rPr lang="pt-BR" sz="2400" dirty="0"/>
              <a:t>, </a:t>
            </a:r>
            <a:r>
              <a:rPr lang="pt-BR" sz="2400" dirty="0" err="1"/>
              <a:t>employee</a:t>
            </a:r>
            <a:r>
              <a:rPr lang="pt-BR" sz="2400" dirty="0"/>
              <a:t>, </a:t>
            </a:r>
            <a:r>
              <a:rPr lang="pt-BR" sz="2400" dirty="0" err="1"/>
              <a:t>or</a:t>
            </a:r>
            <a:r>
              <a:rPr lang="pt-BR" sz="2400" dirty="0"/>
              <a:t> </a:t>
            </a:r>
            <a:r>
              <a:rPr lang="pt-BR" sz="2400" dirty="0" err="1"/>
              <a:t>user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adding</a:t>
            </a:r>
            <a:r>
              <a:rPr lang="pt-BR" sz="2400" dirty="0"/>
              <a:t> more </a:t>
            </a:r>
            <a:r>
              <a:rPr lang="pt-BR" sz="2400" dirty="0" err="1"/>
              <a:t>complexity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system </a:t>
            </a:r>
            <a:r>
              <a:rPr lang="pt-BR" sz="2400" dirty="0" err="1"/>
              <a:t>than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last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457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The Black Box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Product</a:t>
            </a:r>
            <a:r>
              <a:rPr lang="pt-BR" dirty="0"/>
              <a:t> Management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45776"/>
            <a:ext cx="10058400" cy="4107051"/>
          </a:xfrm>
        </p:spPr>
        <p:txBody>
          <a:bodyPr>
            <a:normAutofit/>
          </a:bodyPr>
          <a:lstStyle/>
          <a:p>
            <a:r>
              <a:rPr lang="pt-BR" sz="2400" dirty="0"/>
              <a:t>Software </a:t>
            </a:r>
            <a:r>
              <a:rPr lang="pt-BR" sz="2400" dirty="0" err="1"/>
              <a:t>development</a:t>
            </a:r>
            <a:r>
              <a:rPr lang="pt-BR" sz="2400" dirty="0"/>
              <a:t> </a:t>
            </a:r>
            <a:r>
              <a:rPr lang="pt-BR" sz="2400" dirty="0" err="1"/>
              <a:t>itself</a:t>
            </a:r>
            <a:r>
              <a:rPr lang="pt-BR" sz="2400" dirty="0"/>
              <a:t> </a:t>
            </a:r>
            <a:r>
              <a:rPr lang="pt-BR" sz="2400" dirty="0" err="1"/>
              <a:t>has</a:t>
            </a:r>
            <a:r>
              <a:rPr lang="pt-BR" sz="2400" dirty="0"/>
              <a:t> a </a:t>
            </a:r>
            <a:r>
              <a:rPr lang="pt-BR" sz="2400" dirty="0" err="1"/>
              <a:t>lowered</a:t>
            </a:r>
            <a:r>
              <a:rPr lang="pt-BR" sz="2400" dirty="0"/>
              <a:t> bar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entry</a:t>
            </a:r>
            <a:r>
              <a:rPr lang="pt-BR" sz="2400" dirty="0"/>
              <a:t>. </a:t>
            </a:r>
            <a:r>
              <a:rPr lang="pt-BR" sz="2400" dirty="0" err="1"/>
              <a:t>Approachability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high </a:t>
            </a:r>
            <a:r>
              <a:rPr lang="pt-BR" sz="2400" dirty="0" err="1"/>
              <a:t>level</a:t>
            </a:r>
            <a:r>
              <a:rPr lang="pt-BR" sz="2400" dirty="0"/>
              <a:t> </a:t>
            </a:r>
            <a:r>
              <a:rPr lang="pt-BR" sz="2400" dirty="0" err="1"/>
              <a:t>programming</a:t>
            </a:r>
            <a:r>
              <a:rPr lang="pt-BR" sz="2400" dirty="0"/>
              <a:t> </a:t>
            </a:r>
            <a:r>
              <a:rPr lang="pt-BR" sz="2400" dirty="0" err="1"/>
              <a:t>languages</a:t>
            </a:r>
            <a:r>
              <a:rPr lang="pt-BR" sz="2400" dirty="0"/>
              <a:t>,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prevalence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open </a:t>
            </a:r>
            <a:r>
              <a:rPr lang="pt-BR" sz="2400" dirty="0" err="1"/>
              <a:t>source</a:t>
            </a:r>
            <a:r>
              <a:rPr lang="pt-BR" sz="2400" dirty="0"/>
              <a:t> </a:t>
            </a:r>
            <a:r>
              <a:rPr lang="pt-BR" sz="2400" dirty="0" err="1"/>
              <a:t>libraries</a:t>
            </a:r>
            <a:r>
              <a:rPr lang="pt-BR" sz="2400" dirty="0"/>
              <a:t> </a:t>
            </a:r>
            <a:r>
              <a:rPr lang="pt-BR" sz="2400" dirty="0" err="1"/>
              <a:t>has</a:t>
            </a:r>
            <a:r>
              <a:rPr lang="pt-BR" sz="2400" dirty="0"/>
              <a:t> </a:t>
            </a:r>
            <a:r>
              <a:rPr lang="pt-BR" sz="2400" dirty="0" err="1"/>
              <a:t>super</a:t>
            </a:r>
            <a:r>
              <a:rPr lang="pt-BR" sz="2400" dirty="0"/>
              <a:t> </a:t>
            </a:r>
            <a:r>
              <a:rPr lang="pt-BR" sz="2400" dirty="0" err="1"/>
              <a:t>charged</a:t>
            </a:r>
            <a:r>
              <a:rPr lang="pt-BR" sz="2400" dirty="0"/>
              <a:t> </a:t>
            </a:r>
            <a:r>
              <a:rPr lang="pt-BR" sz="2400" dirty="0" err="1"/>
              <a:t>developers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</a:t>
            </a:r>
            <a:r>
              <a:rPr lang="pt-BR" sz="2400" dirty="0" err="1"/>
              <a:t>unprecedented</a:t>
            </a:r>
            <a:r>
              <a:rPr lang="pt-BR" sz="2400" dirty="0"/>
              <a:t> </a:t>
            </a:r>
            <a:r>
              <a:rPr lang="pt-BR" sz="2400" dirty="0" err="1"/>
              <a:t>productivity</a:t>
            </a:r>
            <a:r>
              <a:rPr lang="pt-BR" sz="2400" dirty="0"/>
              <a:t>. At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same</a:t>
            </a:r>
            <a:r>
              <a:rPr lang="pt-BR" sz="2400" dirty="0"/>
              <a:t> time,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infrastructure</a:t>
            </a:r>
            <a:r>
              <a:rPr lang="pt-BR" sz="2400" dirty="0"/>
              <a:t> </a:t>
            </a:r>
            <a:r>
              <a:rPr lang="pt-BR" sz="2400" dirty="0" err="1"/>
              <a:t>costs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building</a:t>
            </a:r>
            <a:r>
              <a:rPr lang="pt-BR" sz="2400" dirty="0"/>
              <a:t> a </a:t>
            </a:r>
            <a:r>
              <a:rPr lang="pt-BR" sz="2400" dirty="0" err="1"/>
              <a:t>functional</a:t>
            </a:r>
            <a:r>
              <a:rPr lang="pt-BR" sz="2400" dirty="0"/>
              <a:t> </a:t>
            </a:r>
            <a:r>
              <a:rPr lang="pt-BR" sz="2400" dirty="0" err="1"/>
              <a:t>product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deploying</a:t>
            </a:r>
            <a:r>
              <a:rPr lang="pt-BR" sz="2400" dirty="0"/>
              <a:t> it </a:t>
            </a:r>
            <a:r>
              <a:rPr lang="pt-BR" sz="2400" dirty="0" err="1"/>
              <a:t>has</a:t>
            </a:r>
            <a:r>
              <a:rPr lang="pt-BR" sz="2400" dirty="0"/>
              <a:t> </a:t>
            </a:r>
            <a:r>
              <a:rPr lang="pt-BR" sz="2400" dirty="0" err="1"/>
              <a:t>dropped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basically</a:t>
            </a:r>
            <a:r>
              <a:rPr lang="pt-BR" sz="2400" dirty="0"/>
              <a:t> zero.</a:t>
            </a:r>
          </a:p>
          <a:p>
            <a:pPr algn="ctr"/>
            <a:r>
              <a:rPr lang="pt-BR" sz="2400" b="1" dirty="0" err="1"/>
              <a:t>This</a:t>
            </a:r>
            <a:r>
              <a:rPr lang="pt-BR" sz="2400" b="1" dirty="0"/>
              <a:t> </a:t>
            </a:r>
            <a:r>
              <a:rPr lang="pt-BR" sz="2400" b="1" dirty="0" err="1"/>
              <a:t>means</a:t>
            </a:r>
            <a:r>
              <a:rPr lang="pt-BR" sz="2400" b="1" dirty="0"/>
              <a:t> </a:t>
            </a:r>
            <a:r>
              <a:rPr lang="pt-BR" sz="2400" b="1" dirty="0" err="1"/>
              <a:t>that</a:t>
            </a:r>
            <a:r>
              <a:rPr lang="pt-BR" sz="2400" b="1" dirty="0"/>
              <a:t> </a:t>
            </a:r>
            <a:r>
              <a:rPr lang="pt-BR" sz="2400" b="1" dirty="0" err="1"/>
              <a:t>every</a:t>
            </a:r>
            <a:r>
              <a:rPr lang="pt-BR" sz="2400" b="1" dirty="0"/>
              <a:t> </a:t>
            </a:r>
            <a:r>
              <a:rPr lang="pt-BR" sz="2400" b="1" dirty="0" err="1"/>
              <a:t>large</a:t>
            </a:r>
            <a:r>
              <a:rPr lang="pt-BR" sz="2400" b="1" dirty="0"/>
              <a:t> </a:t>
            </a:r>
            <a:r>
              <a:rPr lang="pt-BR" sz="2400" b="1" dirty="0" err="1"/>
              <a:t>problem</a:t>
            </a:r>
            <a:r>
              <a:rPr lang="pt-BR" sz="2400" b="1" dirty="0"/>
              <a:t> in </a:t>
            </a:r>
            <a:r>
              <a:rPr lang="pt-BR" sz="2400" b="1" dirty="0" err="1"/>
              <a:t>the</a:t>
            </a:r>
            <a:r>
              <a:rPr lang="pt-BR" sz="2400" b="1" dirty="0"/>
              <a:t> world </a:t>
            </a:r>
            <a:r>
              <a:rPr lang="pt-BR" sz="2400" b="1" dirty="0" err="1"/>
              <a:t>likely</a:t>
            </a:r>
            <a:r>
              <a:rPr lang="pt-BR" sz="2400" b="1" dirty="0"/>
              <a:t> </a:t>
            </a:r>
            <a:r>
              <a:rPr lang="pt-BR" sz="2400" b="1" dirty="0" err="1"/>
              <a:t>has</a:t>
            </a:r>
            <a:r>
              <a:rPr lang="pt-BR" sz="2400" b="1" dirty="0"/>
              <a:t> </a:t>
            </a:r>
            <a:r>
              <a:rPr lang="pt-BR" sz="2400" b="1" dirty="0" err="1"/>
              <a:t>hundreds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independent</a:t>
            </a:r>
            <a:r>
              <a:rPr lang="pt-BR" sz="2400" b="1" dirty="0"/>
              <a:t> </a:t>
            </a:r>
            <a:r>
              <a:rPr lang="pt-BR" sz="2400" b="1" dirty="0" err="1"/>
              <a:t>teams</a:t>
            </a:r>
            <a:r>
              <a:rPr lang="pt-BR" sz="2400" b="1" dirty="0"/>
              <a:t> </a:t>
            </a:r>
            <a:r>
              <a:rPr lang="pt-BR" sz="2400" b="1" dirty="0" err="1"/>
              <a:t>working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solve it.</a:t>
            </a:r>
          </a:p>
          <a:p>
            <a:r>
              <a:rPr lang="pt-BR" sz="2400" dirty="0"/>
              <a:t>In </a:t>
            </a:r>
            <a:r>
              <a:rPr lang="pt-BR" sz="2400" dirty="0" err="1"/>
              <a:t>this</a:t>
            </a:r>
            <a:r>
              <a:rPr lang="pt-BR" sz="2400" dirty="0"/>
              <a:t> </a:t>
            </a:r>
            <a:r>
              <a:rPr lang="pt-BR" sz="2400" dirty="0" err="1"/>
              <a:t>way</a:t>
            </a:r>
            <a:r>
              <a:rPr lang="pt-BR" sz="2400" dirty="0"/>
              <a:t>, </a:t>
            </a:r>
            <a:r>
              <a:rPr lang="pt-BR" sz="3200" b="1" dirty="0" err="1"/>
              <a:t>speed</a:t>
            </a:r>
            <a:r>
              <a:rPr lang="pt-BR" sz="2400" i="1" dirty="0"/>
              <a:t> </a:t>
            </a:r>
            <a:r>
              <a:rPr lang="pt-BR" sz="2400" dirty="0" err="1"/>
              <a:t>has</a:t>
            </a:r>
            <a:r>
              <a:rPr lang="pt-BR" sz="2400" dirty="0"/>
              <a:t> </a:t>
            </a:r>
            <a:r>
              <a:rPr lang="pt-BR" sz="2400" dirty="0" err="1"/>
              <a:t>two</a:t>
            </a:r>
            <a:r>
              <a:rPr lang="pt-BR" sz="2400" dirty="0"/>
              <a:t> </a:t>
            </a:r>
            <a:r>
              <a:rPr lang="pt-BR" sz="2400" dirty="0" err="1"/>
              <a:t>meanings</a:t>
            </a:r>
            <a:r>
              <a:rPr lang="pt-BR" sz="2400" dirty="0"/>
              <a:t>: </a:t>
            </a:r>
            <a:r>
              <a:rPr lang="pt-BR" sz="2400" dirty="0" err="1"/>
              <a:t>both</a:t>
            </a:r>
            <a:r>
              <a:rPr lang="pt-BR" sz="2400" dirty="0"/>
              <a:t> </a:t>
            </a:r>
            <a:r>
              <a:rPr lang="pt-BR" sz="2400" dirty="0" err="1"/>
              <a:t>how</a:t>
            </a:r>
            <a:r>
              <a:rPr lang="pt-BR" sz="2400" dirty="0"/>
              <a:t> </a:t>
            </a:r>
            <a:r>
              <a:rPr lang="pt-BR" sz="2400" dirty="0" err="1"/>
              <a:t>quickly</a:t>
            </a:r>
            <a:r>
              <a:rPr lang="pt-BR" sz="2400" dirty="0"/>
              <a:t> </a:t>
            </a:r>
            <a:r>
              <a:rPr lang="pt-BR" sz="2400" dirty="0" err="1"/>
              <a:t>you</a:t>
            </a:r>
            <a:r>
              <a:rPr lang="pt-BR" sz="2400" dirty="0"/>
              <a:t> </a:t>
            </a:r>
            <a:r>
              <a:rPr lang="pt-BR" sz="2400" dirty="0" err="1"/>
              <a:t>can</a:t>
            </a:r>
            <a:r>
              <a:rPr lang="pt-BR" sz="2400" dirty="0"/>
              <a:t> </a:t>
            </a:r>
            <a:r>
              <a:rPr lang="pt-BR" sz="2400" dirty="0" err="1"/>
              <a:t>get</a:t>
            </a:r>
            <a:r>
              <a:rPr lang="pt-BR" sz="2400" dirty="0"/>
              <a:t> </a:t>
            </a:r>
            <a:r>
              <a:rPr lang="pt-BR" sz="2400" dirty="0" err="1"/>
              <a:t>something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market</a:t>
            </a:r>
            <a:r>
              <a:rPr lang="pt-BR" sz="2400" dirty="0"/>
              <a:t> </a:t>
            </a:r>
            <a:r>
              <a:rPr lang="pt-BR" sz="2400" dirty="0" err="1"/>
              <a:t>with</a:t>
            </a:r>
            <a:r>
              <a:rPr lang="pt-BR" sz="2400" dirty="0"/>
              <a:t> software </a:t>
            </a:r>
            <a:r>
              <a:rPr lang="pt-BR" sz="2400" dirty="0" err="1"/>
              <a:t>development</a:t>
            </a:r>
            <a:r>
              <a:rPr lang="pt-BR" sz="2400" dirty="0"/>
              <a:t>, </a:t>
            </a:r>
            <a:r>
              <a:rPr lang="pt-BR" sz="2400" dirty="0" err="1"/>
              <a:t>and</a:t>
            </a:r>
            <a:r>
              <a:rPr lang="pt-BR" sz="2400" dirty="0"/>
              <a:t> (</a:t>
            </a:r>
            <a:r>
              <a:rPr lang="pt-BR" sz="2400" dirty="0" err="1"/>
              <a:t>critically</a:t>
            </a:r>
            <a:r>
              <a:rPr lang="pt-BR" sz="2400" dirty="0"/>
              <a:t>) </a:t>
            </a:r>
            <a:r>
              <a:rPr lang="pt-BR" sz="2400" dirty="0" err="1"/>
              <a:t>how</a:t>
            </a:r>
            <a:r>
              <a:rPr lang="pt-BR" sz="2400" dirty="0"/>
              <a:t> </a:t>
            </a:r>
            <a:r>
              <a:rPr lang="pt-BR" sz="2400" dirty="0" err="1"/>
              <a:t>competition</a:t>
            </a:r>
            <a:r>
              <a:rPr lang="pt-BR" sz="2400" dirty="0"/>
              <a:t> forces </a:t>
            </a:r>
            <a:r>
              <a:rPr lang="pt-BR" sz="2400" dirty="0" err="1"/>
              <a:t>companies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go </a:t>
            </a:r>
            <a:r>
              <a:rPr lang="pt-BR" sz="2400" dirty="0" err="1"/>
              <a:t>faster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survive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4805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The Black Box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Product</a:t>
            </a:r>
            <a:r>
              <a:rPr lang="pt-BR" dirty="0"/>
              <a:t> Management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45777"/>
            <a:ext cx="10058400" cy="1208868"/>
          </a:xfrm>
        </p:spPr>
        <p:txBody>
          <a:bodyPr>
            <a:normAutofit lnSpcReduction="10000"/>
          </a:bodyPr>
          <a:lstStyle/>
          <a:p>
            <a:r>
              <a:rPr lang="pt-BR" sz="3600" b="1" dirty="0" err="1"/>
              <a:t>Scale</a:t>
            </a:r>
            <a:r>
              <a:rPr lang="pt-BR" sz="3600" b="1" dirty="0"/>
              <a:t>: </a:t>
            </a:r>
            <a:r>
              <a:rPr lang="pt-BR" sz="2400" dirty="0"/>
              <a:t>as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company</a:t>
            </a:r>
            <a:r>
              <a:rPr lang="pt-BR" sz="2400" dirty="0"/>
              <a:t> </a:t>
            </a:r>
            <a:r>
              <a:rPr lang="pt-BR" sz="2400" dirty="0" err="1"/>
              <a:t>grows</a:t>
            </a:r>
            <a:r>
              <a:rPr lang="pt-BR" sz="2400" dirty="0"/>
              <a:t>, </a:t>
            </a:r>
            <a:r>
              <a:rPr lang="pt-BR" sz="2400" dirty="0" err="1"/>
              <a:t>complexity</a:t>
            </a:r>
            <a:r>
              <a:rPr lang="pt-BR" sz="2400" dirty="0"/>
              <a:t> emerges as more </a:t>
            </a:r>
            <a:r>
              <a:rPr lang="pt-BR" sz="2400" dirty="0" err="1"/>
              <a:t>features</a:t>
            </a:r>
            <a:r>
              <a:rPr lang="pt-BR" sz="2400" dirty="0"/>
              <a:t> are </a:t>
            </a:r>
            <a:r>
              <a:rPr lang="pt-BR" sz="2400" dirty="0" err="1"/>
              <a:t>added</a:t>
            </a:r>
            <a:r>
              <a:rPr lang="pt-BR" sz="2400" dirty="0"/>
              <a:t>, </a:t>
            </a:r>
            <a:r>
              <a:rPr lang="pt-BR" sz="2400" dirty="0" err="1"/>
              <a:t>customers</a:t>
            </a:r>
            <a:r>
              <a:rPr lang="pt-BR" sz="2400" dirty="0"/>
              <a:t> </a:t>
            </a:r>
            <a:r>
              <a:rPr lang="pt-BR" sz="2400" dirty="0" err="1"/>
              <a:t>become</a:t>
            </a:r>
            <a:r>
              <a:rPr lang="pt-BR" sz="2400" dirty="0"/>
              <a:t> more </a:t>
            </a:r>
            <a:r>
              <a:rPr lang="pt-BR" sz="2400" dirty="0" err="1"/>
              <a:t>diverse</a:t>
            </a:r>
            <a:r>
              <a:rPr lang="pt-BR" sz="2400" dirty="0"/>
              <a:t>,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team</a:t>
            </a:r>
            <a:r>
              <a:rPr lang="pt-BR" sz="2400" dirty="0"/>
              <a:t> </a:t>
            </a:r>
            <a:r>
              <a:rPr lang="pt-BR" sz="2400" dirty="0" err="1"/>
              <a:t>grows</a:t>
            </a:r>
            <a:r>
              <a:rPr lang="pt-BR" sz="2400" dirty="0"/>
              <a:t>.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that</a:t>
            </a:r>
            <a:r>
              <a:rPr lang="pt-BR" sz="2400" dirty="0"/>
              <a:t> </a:t>
            </a:r>
            <a:r>
              <a:rPr lang="pt-BR" sz="2400" dirty="0" err="1"/>
              <a:t>complexity</a:t>
            </a:r>
            <a:r>
              <a:rPr lang="pt-BR" sz="2400" dirty="0"/>
              <a:t> </a:t>
            </a:r>
            <a:r>
              <a:rPr lang="pt-BR" sz="2400" dirty="0" err="1"/>
              <a:t>grows</a:t>
            </a:r>
            <a:r>
              <a:rPr lang="pt-BR" sz="2400" dirty="0"/>
              <a:t> </a:t>
            </a:r>
            <a:r>
              <a:rPr lang="pt-BR" sz="2400" dirty="0" err="1"/>
              <a:t>exponentially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30" y="3563062"/>
            <a:ext cx="7346529" cy="25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pt-BR" dirty="0"/>
              <a:t>Sobre escalar </a:t>
            </a:r>
            <a:r>
              <a:rPr lang="pt-BR"/>
              <a:t>uma startup:</a:t>
            </a:r>
          </a:p>
        </p:txBody>
      </p:sp>
      <p:pic>
        <p:nvPicPr>
          <p:cNvPr id="7" name="Imagem 6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5EDF3E8-ECD0-D443-9668-5B6CA579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4" y="285238"/>
            <a:ext cx="7450778" cy="577435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4076" y="2198913"/>
            <a:ext cx="4177231" cy="4135399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hlinkClick r:id="rId3"/>
              </a:rPr>
              <a:t>-Lies, Booze and Billions (Zenefits)</a:t>
            </a:r>
            <a:r>
              <a:rPr lang="en-US" dirty="0">
                <a:hlinkClick r:id="rId3"/>
              </a:rPr>
              <a:t>;</a:t>
            </a:r>
            <a:endParaRPr lang="pt-BR" dirty="0"/>
          </a:p>
          <a:p>
            <a:r>
              <a:rPr lang="pt-BR" dirty="0">
                <a:hlinkClick r:id="rId4"/>
              </a:rPr>
              <a:t>-My year in startup hell;</a:t>
            </a:r>
            <a:endParaRPr lang="pt-BR" dirty="0"/>
          </a:p>
          <a:p>
            <a:r>
              <a:rPr lang="pt-BR" dirty="0">
                <a:hlinkClick r:id="rId5"/>
              </a:rPr>
              <a:t>-From co-founder to ousted CEO of 500px;</a:t>
            </a:r>
            <a:br>
              <a:rPr lang="pt-BR" dirty="0"/>
            </a:br>
            <a:endParaRPr lang="pt-BR" dirty="0"/>
          </a:p>
          <a:p>
            <a:r>
              <a:rPr lang="en-US" b="1" dirty="0" err="1"/>
              <a:t>Livros</a:t>
            </a:r>
            <a:r>
              <a:rPr lang="en-US" b="1" dirty="0"/>
              <a:t> </a:t>
            </a:r>
            <a:r>
              <a:rPr lang="en-US" b="1" dirty="0" err="1"/>
              <a:t>sobre</a:t>
            </a:r>
            <a:r>
              <a:rPr lang="en-US" b="1" dirty="0"/>
              <a:t> </a:t>
            </a:r>
            <a:r>
              <a:rPr lang="en-US" b="1" dirty="0" err="1"/>
              <a:t>gestão</a:t>
            </a:r>
            <a:r>
              <a:rPr lang="en-US" b="1" dirty="0"/>
              <a:t> e </a:t>
            </a:r>
            <a:r>
              <a:rPr lang="en-US" b="1" dirty="0" err="1"/>
              <a:t>escala</a:t>
            </a:r>
            <a:r>
              <a:rPr lang="en-US" b="1" dirty="0"/>
              <a:t>:</a:t>
            </a:r>
          </a:p>
          <a:p>
            <a:r>
              <a:rPr lang="en-US" dirty="0"/>
              <a:t>-Hard Things about Hard Things;</a:t>
            </a:r>
          </a:p>
          <a:p>
            <a:r>
              <a:rPr lang="en-US" dirty="0"/>
              <a:t>-Only the paranoid survive;</a:t>
            </a:r>
          </a:p>
          <a:p>
            <a:r>
              <a:rPr lang="en-US" dirty="0"/>
              <a:t>-</a:t>
            </a:r>
            <a:r>
              <a:rPr lang="en-US" dirty="0" err="1"/>
              <a:t>Criatividade</a:t>
            </a:r>
            <a:r>
              <a:rPr lang="en-US" dirty="0"/>
              <a:t> S/A;</a:t>
            </a:r>
          </a:p>
          <a:p>
            <a:r>
              <a:rPr lang="en-US" dirty="0"/>
              <a:t>-Inspired (Marty </a:t>
            </a:r>
            <a:r>
              <a:rPr lang="en-US" dirty="0" err="1"/>
              <a:t>Cagan</a:t>
            </a:r>
            <a:r>
              <a:rPr lang="en-US" dirty="0"/>
              <a:t>);</a:t>
            </a:r>
          </a:p>
          <a:p>
            <a:r>
              <a:rPr lang="pt-BR" dirty="0"/>
              <a:t>-</a:t>
            </a:r>
            <a:r>
              <a:rPr lang="pt-BR" dirty="0" err="1"/>
              <a:t>Powerful</a:t>
            </a:r>
            <a:r>
              <a:rPr lang="pt-BR" dirty="0"/>
              <a:t> (Patty </a:t>
            </a:r>
            <a:r>
              <a:rPr lang="pt-BR" dirty="0" err="1"/>
              <a:t>McCord</a:t>
            </a:r>
            <a:r>
              <a:rPr lang="pt-BR" dirty="0"/>
              <a:t>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48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06B48-E283-3947-AE84-59E5EB16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Four Startup </a:t>
            </a:r>
            <a:r>
              <a:rPr lang="pt-BR" dirty="0" err="1"/>
              <a:t>Engineering</a:t>
            </a:r>
            <a:r>
              <a:rPr lang="pt-BR" dirty="0"/>
              <a:t> </a:t>
            </a:r>
            <a:r>
              <a:rPr lang="pt-BR" dirty="0" err="1"/>
              <a:t>Killers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3D1169-2F4C-624D-8411-D0A6F0406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4941"/>
          </a:xfrm>
        </p:spPr>
        <p:txBody>
          <a:bodyPr>
            <a:normAutofit/>
          </a:bodyPr>
          <a:lstStyle/>
          <a:p>
            <a:r>
              <a:rPr lang="pt-BR" dirty="0"/>
              <a:t>“</a:t>
            </a:r>
            <a:r>
              <a:rPr lang="en" dirty="0"/>
              <a:t>In 2016, I gave technical advice to a first-time entrepreneur building a seed-funded food delivery marketplace. In my view, </a:t>
            </a:r>
            <a:r>
              <a:rPr lang="en" b="1" dirty="0"/>
              <a:t>every tech choice the company had made was wrong</a:t>
            </a:r>
            <a:r>
              <a:rPr lang="en" dirty="0"/>
              <a:t>. The CEO believed in “empowering the engineer.” They then let their first engineer choose the framework (Scala/Play) because it was what the engineer wanted to use, not because it made </a:t>
            </a:r>
            <a:r>
              <a:rPr lang="en" b="1" dirty="0"/>
              <a:t>sense for the company, their use case, or the recruiting pool</a:t>
            </a:r>
            <a:r>
              <a:rPr lang="en" dirty="0"/>
              <a:t>. Much of the early technical work had been </a:t>
            </a:r>
            <a:r>
              <a:rPr lang="en" b="1" dirty="0"/>
              <a:t>outsourced</a:t>
            </a:r>
            <a:r>
              <a:rPr lang="en" dirty="0"/>
              <a:t>. Their product roadmap was </a:t>
            </a:r>
            <a:r>
              <a:rPr lang="en" b="1" dirty="0"/>
              <a:t>widely optimistic</a:t>
            </a:r>
            <a:r>
              <a:rPr lang="en" dirty="0"/>
              <a:t> (web and mobile concurrently) despite the fact that most of the business was still unvalidated. It was a recipe for disaster.”</a:t>
            </a:r>
            <a:br>
              <a:rPr lang="en" dirty="0"/>
            </a:br>
            <a:endParaRPr lang="en" dirty="0"/>
          </a:p>
          <a:p>
            <a:pPr marL="201168" lvl="1" indent="0">
              <a:buNone/>
            </a:pPr>
            <a:r>
              <a:rPr lang="en" sz="2400" dirty="0"/>
              <a:t>1. Premature Scaling (build large scale when you’re small – “</a:t>
            </a:r>
            <a:r>
              <a:rPr lang="en" sz="2400" i="1" dirty="0"/>
              <a:t>technical debt</a:t>
            </a:r>
            <a:r>
              <a:rPr lang="en" sz="2400" dirty="0"/>
              <a:t>”)</a:t>
            </a:r>
          </a:p>
          <a:p>
            <a:pPr marL="201168" lvl="1" indent="0">
              <a:buNone/>
            </a:pPr>
            <a:r>
              <a:rPr lang="en" sz="2400" dirty="0"/>
              <a:t>2. Using Untested Technology (</a:t>
            </a:r>
            <a:r>
              <a:rPr lang="en" sz="2400" dirty="0" err="1"/>
              <a:t>escolha</a:t>
            </a:r>
            <a:r>
              <a:rPr lang="en" sz="2400" dirty="0"/>
              <a:t> do </a:t>
            </a:r>
            <a:r>
              <a:rPr lang="en" sz="2400" i="1" dirty="0"/>
              <a:t>stack </a:t>
            </a:r>
            <a:r>
              <a:rPr lang="en" sz="2400" dirty="0"/>
              <a:t>da </a:t>
            </a:r>
            <a:r>
              <a:rPr lang="en" sz="2400" dirty="0" err="1"/>
              <a:t>empresa</a:t>
            </a:r>
            <a:r>
              <a:rPr lang="en" sz="2400" dirty="0"/>
              <a:t>)</a:t>
            </a:r>
          </a:p>
          <a:p>
            <a:pPr marL="201168" lvl="1" indent="0">
              <a:buNone/>
            </a:pPr>
            <a:r>
              <a:rPr lang="en" sz="2400" dirty="0"/>
              <a:t>3. Hiring the wrong engineer (large company, elite comp sci, junior, dev shops)</a:t>
            </a:r>
          </a:p>
          <a:p>
            <a:pPr marL="201168" lvl="1" indent="0">
              <a:buNone/>
            </a:pPr>
            <a:r>
              <a:rPr lang="en" sz="2400" dirty="0"/>
              <a:t>4. Bad product management (</a:t>
            </a:r>
            <a:r>
              <a:rPr lang="en" sz="2400" dirty="0" err="1"/>
              <a:t>otimismo</a:t>
            </a:r>
            <a:r>
              <a:rPr lang="en" sz="2400" dirty="0"/>
              <a:t> </a:t>
            </a:r>
            <a:r>
              <a:rPr lang="en" sz="2400" dirty="0" err="1"/>
              <a:t>excessiv</a:t>
            </a:r>
            <a:r>
              <a:rPr lang="pt-BR" sz="2400" dirty="0"/>
              <a:t>e</a:t>
            </a:r>
            <a:r>
              <a:rPr lang="en" sz="2400" dirty="0"/>
              <a:t> e engineering advisors)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54388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</a:t>
            </a:r>
            <a:r>
              <a:rPr lang="en-US" dirty="0" err="1"/>
              <a:t>utilizados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39815"/>
            <a:ext cx="10058400" cy="4154742"/>
          </a:xfrm>
        </p:spPr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https://medium.com/nossa-coletividad/ux-n%C3%A3o-%C3%A9-um-t%C3%ADtulo-%C3%A9-um-estilo-de-vida-6a34b84e8ab8</a:t>
            </a:r>
            <a:endParaRPr lang="pt-BR" dirty="0"/>
          </a:p>
          <a:p>
            <a:r>
              <a:rPr lang="pt-BR" dirty="0">
                <a:hlinkClick r:id="rId3"/>
              </a:rPr>
              <a:t>https://brasil.uxdesign.cc/nosso-trabalho-é-desenhar-cada-vez-menos-interfaces-acee0d004681</a:t>
            </a:r>
            <a:endParaRPr lang="pt-BR" dirty="0"/>
          </a:p>
          <a:p>
            <a:r>
              <a:rPr lang="pt-BR" dirty="0">
                <a:hlinkClick r:id="rId4"/>
              </a:rPr>
              <a:t>http://www.slate.com/articles/technology/cover_story/2016/01/how_facebook_s_news_feed_algorithm_works.single.html?utm_content=buffer63d1b&amp;utm_medium=social&amp;utm_source=facebook.com&amp;utm_campaign=buffer</a:t>
            </a:r>
            <a:endParaRPr lang="pt-BR" dirty="0"/>
          </a:p>
          <a:p>
            <a:r>
              <a:rPr lang="pt-BR" dirty="0">
                <a:hlinkClick r:id="rId5"/>
              </a:rPr>
              <a:t>https://medium.com/the-black-box-of-product-management/the-black-box-of-product-management-3feb65db6ddb</a:t>
            </a:r>
            <a:endParaRPr lang="pt-BR" dirty="0"/>
          </a:p>
          <a:p>
            <a:endParaRPr lang="pt-BR" dirty="0"/>
          </a:p>
          <a:p>
            <a:r>
              <a:rPr lang="pt-BR" dirty="0"/>
              <a:t>Muito importante: </a:t>
            </a:r>
            <a:r>
              <a:rPr lang="pt-BR" dirty="0" err="1">
                <a:hlinkClick r:id="rId6"/>
              </a:rPr>
              <a:t>how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to</a:t>
            </a:r>
            <a:r>
              <a:rPr lang="pt-BR" dirty="0">
                <a:hlinkClick r:id="rId6"/>
              </a:rPr>
              <a:t> build </a:t>
            </a:r>
            <a:r>
              <a:rPr lang="pt-BR" dirty="0" err="1">
                <a:hlinkClick r:id="rId6"/>
              </a:rPr>
              <a:t>products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that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users</a:t>
            </a:r>
            <a:r>
              <a:rPr lang="pt-BR" dirty="0">
                <a:hlinkClick r:id="rId6"/>
              </a:rPr>
              <a:t> </a:t>
            </a:r>
            <a:r>
              <a:rPr lang="pt-BR" dirty="0" err="1">
                <a:hlinkClick r:id="rId6"/>
              </a:rPr>
              <a:t>love</a:t>
            </a:r>
            <a:r>
              <a:rPr lang="pt-BR" dirty="0">
                <a:hlinkClick r:id="rId6"/>
              </a:rPr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6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1FB85-E938-5845-A067-B4B0DC21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99 </a:t>
            </a:r>
            <a:r>
              <a:rPr lang="pt-BR" sz="5400" b="1" dirty="0" err="1">
                <a:latin typeface="Arial" pitchFamily="34" charset="0"/>
                <a:cs typeface="Arial" pitchFamily="34" charset="0"/>
              </a:rPr>
              <a:t>x</a:t>
            </a:r>
            <a:r>
              <a:rPr lang="pt-BR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5400" b="1" dirty="0" err="1">
                <a:latin typeface="Arial" pitchFamily="34" charset="0"/>
                <a:cs typeface="Arial" pitchFamily="34" charset="0"/>
              </a:rPr>
              <a:t>Easy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81DF48-E9D5-B543-B759-582C2F81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367" y="2101755"/>
            <a:ext cx="9736313" cy="3849225"/>
          </a:xfrm>
        </p:spPr>
        <p:txBody>
          <a:bodyPr>
            <a:normAutofit/>
          </a:bodyPr>
          <a:lstStyle/>
          <a:p>
            <a:r>
              <a:rPr lang="pt-BR" sz="2800" dirty="0"/>
              <a:t>-</a:t>
            </a:r>
            <a:r>
              <a:rPr lang="pt-BR" sz="2800" dirty="0" err="1"/>
              <a:t>Monashees</a:t>
            </a:r>
            <a:r>
              <a:rPr lang="pt-BR" sz="2800" dirty="0"/>
              <a:t> </a:t>
            </a:r>
            <a:r>
              <a:rPr lang="pt-BR" sz="2800" dirty="0" err="1"/>
              <a:t>vs</a:t>
            </a:r>
            <a:r>
              <a:rPr lang="pt-BR" sz="2800" dirty="0"/>
              <a:t> </a:t>
            </a:r>
            <a:r>
              <a:rPr lang="pt-BR" sz="2800" dirty="0" err="1"/>
              <a:t>Rocket</a:t>
            </a:r>
            <a:r>
              <a:rPr lang="pt-BR" sz="2800" dirty="0"/>
              <a:t> Internet</a:t>
            </a:r>
          </a:p>
          <a:p>
            <a:r>
              <a:rPr lang="pt-BR" sz="2800" dirty="0"/>
              <a:t>-</a:t>
            </a:r>
            <a:r>
              <a:rPr lang="pt-BR" sz="2800" dirty="0" err="1"/>
              <a:t>Mindset</a:t>
            </a:r>
            <a:r>
              <a:rPr lang="pt-BR" sz="2800" dirty="0"/>
              <a:t> para cultura </a:t>
            </a:r>
            <a:r>
              <a:rPr lang="pt-BR" sz="2800" dirty="0" err="1"/>
              <a:t>vs</a:t>
            </a:r>
            <a:r>
              <a:rPr lang="pt-BR" sz="2800" dirty="0"/>
              <a:t> </a:t>
            </a:r>
            <a:r>
              <a:rPr lang="pt-BR" sz="2800" dirty="0" err="1"/>
              <a:t>Mindset</a:t>
            </a:r>
            <a:r>
              <a:rPr lang="pt-BR" sz="2800" dirty="0"/>
              <a:t> para velocidade</a:t>
            </a:r>
          </a:p>
          <a:p>
            <a:r>
              <a:rPr lang="pt-BR" sz="2800" dirty="0"/>
              <a:t>-Construção de times </a:t>
            </a:r>
            <a:r>
              <a:rPr lang="pt-BR" sz="2800" dirty="0" err="1"/>
              <a:t>vs</a:t>
            </a:r>
            <a:r>
              <a:rPr lang="pt-BR" sz="2800" dirty="0"/>
              <a:t> Alta rotatividade</a:t>
            </a:r>
          </a:p>
          <a:p>
            <a:r>
              <a:rPr lang="pt-BR" sz="2800" dirty="0"/>
              <a:t>-Algoritmo robusto </a:t>
            </a:r>
            <a:r>
              <a:rPr lang="pt-BR" sz="2800" dirty="0" err="1"/>
              <a:t>vs</a:t>
            </a:r>
            <a:r>
              <a:rPr lang="pt-BR" sz="2800" dirty="0"/>
              <a:t> Algoritmo </a:t>
            </a:r>
            <a:r>
              <a:rPr lang="pt-BR" sz="2800" dirty="0" err="1"/>
              <a:t>Fast</a:t>
            </a:r>
            <a:r>
              <a:rPr lang="pt-BR" sz="2800" dirty="0"/>
              <a:t> Draw</a:t>
            </a:r>
          </a:p>
          <a:p>
            <a:endParaRPr lang="pt-BR" sz="2800" dirty="0"/>
          </a:p>
          <a:p>
            <a:r>
              <a:rPr lang="pt-BR" sz="2800" dirty="0"/>
              <a:t>-Caso </a:t>
            </a:r>
            <a:r>
              <a:rPr lang="pt-BR" sz="2800" dirty="0" err="1"/>
              <a:t>Johnnie</a:t>
            </a:r>
            <a:r>
              <a:rPr lang="pt-BR" sz="2800" dirty="0"/>
              <a:t> Walker (2014). </a:t>
            </a:r>
          </a:p>
        </p:txBody>
      </p:sp>
    </p:spTree>
    <p:extLst>
      <p:ext uri="{BB962C8B-B14F-4D97-AF65-F5344CB8AC3E}">
        <p14:creationId xmlns:p14="http://schemas.microsoft.com/office/powerpoint/2010/main" val="134444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37C2DC0-7544-0F41-A2E3-5DB520A54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BF9922-C5B5-8244-9484-18F3635BAFC1}"/>
              </a:ext>
            </a:extLst>
          </p:cNvPr>
          <p:cNvSpPr txBox="1"/>
          <p:nvPr/>
        </p:nvSpPr>
        <p:spPr>
          <a:xfrm>
            <a:off x="313899" y="928047"/>
            <a:ext cx="72987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Produto </a:t>
            </a:r>
          </a:p>
          <a:p>
            <a:r>
              <a:rPr lang="pt-BR" sz="96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como </a:t>
            </a:r>
          </a:p>
          <a:p>
            <a:r>
              <a:rPr lang="pt-BR" sz="9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experiência.</a:t>
            </a:r>
          </a:p>
        </p:txBody>
      </p:sp>
    </p:spTree>
    <p:extLst>
      <p:ext uri="{BB962C8B-B14F-4D97-AF65-F5344CB8AC3E}">
        <p14:creationId xmlns:p14="http://schemas.microsoft.com/office/powerpoint/2010/main" val="376035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653300"/>
            <a:ext cx="5135531" cy="516070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786650" y="1055323"/>
            <a:ext cx="62145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/>
              <a:t>“A experiência do usuário é afetada por </a:t>
            </a:r>
            <a:r>
              <a:rPr lang="pt-BR" sz="1900" b="1" dirty="0"/>
              <a:t>toda a história</a:t>
            </a:r>
            <a:r>
              <a:rPr lang="pt-BR" sz="1900" dirty="0"/>
              <a:t>: marca, campanhas, literatura, websites, design da loja, embalagem, experiências ‘fora da caixa’, design do produto, design de interação, apoio ao cliente, comunidade do usuário, disposição/substituição. É absurdo pensar que uma pessoa só é capaz de projetar tudo isso. </a:t>
            </a:r>
            <a:r>
              <a:rPr lang="pt-BR" sz="1900" b="1" dirty="0"/>
              <a:t>UX é trabalho de todo mundo</a:t>
            </a:r>
            <a:r>
              <a:rPr lang="pt-BR" sz="1900" dirty="0"/>
              <a:t>, do redator aperfeiçoando suas manchetes para o site se comunicar com a audiência certa, ao desenvolvedor afinando seu código para o aplicativo responder mais rapidamente ao toque. Eu preferiria que considerássemos mais UX como valor e menos como uma disciplina.” Nielsen </a:t>
            </a:r>
            <a:r>
              <a:rPr lang="pt-BR" sz="1900" dirty="0" err="1"/>
              <a:t>Group</a:t>
            </a:r>
            <a:endParaRPr lang="pt-BR" sz="1900" dirty="0"/>
          </a:p>
          <a:p>
            <a:endParaRPr lang="pt-BR" sz="1900" dirty="0"/>
          </a:p>
          <a:p>
            <a:r>
              <a:rPr lang="pt-BR" sz="1900" dirty="0"/>
              <a:t>-</a:t>
            </a:r>
            <a:r>
              <a:rPr lang="pt-BR" sz="1900" dirty="0" err="1"/>
              <a:t>Experi</a:t>
            </a:r>
            <a:r>
              <a:rPr lang="en-US" sz="1900" dirty="0" err="1"/>
              <a:t>ência</a:t>
            </a:r>
            <a:r>
              <a:rPr lang="en-US" sz="1900" dirty="0"/>
              <a:t> do </a:t>
            </a:r>
            <a:r>
              <a:rPr lang="en-US" sz="1900" dirty="0" err="1"/>
              <a:t>Usuário</a:t>
            </a:r>
            <a:r>
              <a:rPr lang="en-US" sz="1900" dirty="0"/>
              <a:t> </a:t>
            </a:r>
            <a:r>
              <a:rPr lang="en-US" sz="1900" dirty="0" err="1"/>
              <a:t>vai</a:t>
            </a:r>
            <a:r>
              <a:rPr lang="en-US" sz="1900" dirty="0"/>
              <a:t> </a:t>
            </a:r>
            <a:r>
              <a:rPr lang="en-US" sz="1900" dirty="0" err="1"/>
              <a:t>muito</a:t>
            </a:r>
            <a:r>
              <a:rPr lang="en-US" sz="1900" dirty="0"/>
              <a:t> </a:t>
            </a:r>
            <a:r>
              <a:rPr lang="en-US" sz="1900" dirty="0" err="1"/>
              <a:t>além</a:t>
            </a:r>
            <a:r>
              <a:rPr lang="en-US" sz="1900" dirty="0"/>
              <a:t> do digital: </a:t>
            </a:r>
            <a:r>
              <a:rPr lang="en-US" sz="1900" dirty="0" err="1"/>
              <a:t>eventos</a:t>
            </a:r>
            <a:r>
              <a:rPr lang="en-US" sz="1900" dirty="0"/>
              <a:t>, </a:t>
            </a:r>
            <a:r>
              <a:rPr lang="en-US" sz="1900" dirty="0" err="1"/>
              <a:t>apresentações</a:t>
            </a:r>
            <a:r>
              <a:rPr lang="en-US" sz="1900" dirty="0"/>
              <a:t> de </a:t>
            </a:r>
            <a:r>
              <a:rPr lang="en-US" sz="1900" dirty="0" err="1"/>
              <a:t>consultoria</a:t>
            </a:r>
            <a:r>
              <a:rPr lang="en-US" sz="1900" dirty="0"/>
              <a:t>, </a:t>
            </a:r>
            <a:r>
              <a:rPr lang="en-US" sz="1900" dirty="0" err="1"/>
              <a:t>dinâmicas</a:t>
            </a:r>
            <a:r>
              <a:rPr lang="en-US" sz="1900" dirty="0"/>
              <a:t>, </a:t>
            </a:r>
            <a:r>
              <a:rPr lang="en-US" sz="1900" dirty="0" err="1"/>
              <a:t>abordagens</a:t>
            </a:r>
            <a:r>
              <a:rPr lang="en-US" sz="1900" dirty="0"/>
              <a:t> para </a:t>
            </a:r>
            <a:r>
              <a:rPr lang="en-US" sz="1900" dirty="0" err="1"/>
              <a:t>venda</a:t>
            </a:r>
            <a:r>
              <a:rPr lang="en-US" sz="1900" dirty="0"/>
              <a:t> de </a:t>
            </a:r>
            <a:r>
              <a:rPr lang="en-US" sz="1900" dirty="0" err="1"/>
              <a:t>produtos</a:t>
            </a:r>
            <a:r>
              <a:rPr lang="en-US" sz="1900" dirty="0"/>
              <a:t> </a:t>
            </a:r>
            <a:r>
              <a:rPr lang="en-US" sz="1900" dirty="0" err="1"/>
              <a:t>financeiros</a:t>
            </a:r>
            <a:r>
              <a:rPr lang="en-US" sz="1900" dirty="0"/>
              <a:t>, </a:t>
            </a:r>
            <a:r>
              <a:rPr lang="en-US" sz="1900" dirty="0" err="1"/>
              <a:t>imersão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Disney etc.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E118D16-7B36-7B4A-B950-272ADF02D21C}"/>
              </a:ext>
            </a:extLst>
          </p:cNvPr>
          <p:cNvSpPr txBox="1"/>
          <p:nvPr/>
        </p:nvSpPr>
        <p:spPr>
          <a:xfrm>
            <a:off x="5705342" y="261106"/>
            <a:ext cx="466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Experiência do Usuário</a:t>
            </a:r>
          </a:p>
        </p:txBody>
      </p:sp>
    </p:spTree>
    <p:extLst>
      <p:ext uri="{BB962C8B-B14F-4D97-AF65-F5344CB8AC3E}">
        <p14:creationId xmlns:p14="http://schemas.microsoft.com/office/powerpoint/2010/main" val="202120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873" y="263234"/>
            <a:ext cx="5474001" cy="1450757"/>
          </a:xfrm>
        </p:spPr>
        <p:txBody>
          <a:bodyPr/>
          <a:lstStyle/>
          <a:p>
            <a:r>
              <a:rPr lang="pt-BR" dirty="0"/>
              <a:t>Temas relevantes em UX atualmente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842" y="1922527"/>
            <a:ext cx="5085062" cy="4508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-</a:t>
            </a:r>
            <a:r>
              <a:rPr lang="pt-BR" dirty="0" err="1"/>
              <a:t>DesignTech</a:t>
            </a:r>
            <a:r>
              <a:rPr lang="pt-BR" dirty="0"/>
              <a:t> </a:t>
            </a:r>
            <a:r>
              <a:rPr lang="pt-BR" dirty="0" err="1"/>
              <a:t>Companies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  <a:r>
              <a:rPr lang="pt-BR" dirty="0" err="1"/>
              <a:t>Frictionless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-</a:t>
            </a:r>
            <a:r>
              <a:rPr lang="en-US" dirty="0"/>
              <a:t>”</a:t>
            </a:r>
            <a:r>
              <a:rPr lang="en-US" dirty="0" err="1"/>
              <a:t>Fim</a:t>
            </a:r>
            <a:r>
              <a:rPr lang="en-US" dirty="0"/>
              <a:t> dos apps” (app killers dos OS) e o </a:t>
            </a:r>
            <a:r>
              <a:rPr lang="en-US" dirty="0" err="1"/>
              <a:t>crescimento</a:t>
            </a:r>
            <a:r>
              <a:rPr lang="en-US" dirty="0"/>
              <a:t> do </a:t>
            </a:r>
            <a:r>
              <a:rPr lang="en-US" dirty="0" err="1"/>
              <a:t>conteúdo</a:t>
            </a:r>
            <a:r>
              <a:rPr lang="en-US" dirty="0"/>
              <a:t> e das </a:t>
            </a:r>
            <a:r>
              <a:rPr lang="en-US" dirty="0" err="1"/>
              <a:t>notificações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Experiências</a:t>
            </a:r>
            <a:r>
              <a:rPr lang="en-US" dirty="0"/>
              <a:t> </a:t>
            </a:r>
            <a:r>
              <a:rPr lang="en-US" dirty="0" err="1"/>
              <a:t>pró-ativas</a:t>
            </a:r>
            <a:r>
              <a:rPr lang="en-US" dirty="0"/>
              <a:t> e AI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Novas</a:t>
            </a:r>
            <a:r>
              <a:rPr lang="en-US" dirty="0"/>
              <a:t> interfaces (</a:t>
            </a:r>
            <a:r>
              <a:rPr lang="en-US" dirty="0" err="1"/>
              <a:t>relógios</a:t>
            </a:r>
            <a:r>
              <a:rPr lang="en-US" dirty="0"/>
              <a:t>, </a:t>
            </a:r>
            <a:r>
              <a:rPr lang="en-US" dirty="0" err="1"/>
              <a:t>dispositivos</a:t>
            </a:r>
            <a:r>
              <a:rPr lang="en-US" dirty="0"/>
              <a:t> de </a:t>
            </a:r>
            <a:r>
              <a:rPr lang="en-US" dirty="0" err="1"/>
              <a:t>voz</a:t>
            </a:r>
            <a:r>
              <a:rPr lang="en-US" dirty="0"/>
              <a:t>, features dos smartphones etc.)</a:t>
            </a:r>
          </a:p>
          <a:p>
            <a:pPr marL="0" indent="0">
              <a:buNone/>
            </a:pPr>
            <a:r>
              <a:rPr lang="en-US" dirty="0"/>
              <a:t>-Engineering as Marketing (bots, testes etc.)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 err="1"/>
              <a:t>Algoritmos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Livros</a:t>
            </a:r>
            <a:r>
              <a:rPr lang="en-US" dirty="0"/>
              <a:t> : The Design of Everyday Things; </a:t>
            </a:r>
            <a:br>
              <a:rPr lang="en-US" dirty="0"/>
            </a:br>
            <a:r>
              <a:rPr lang="en-US" dirty="0"/>
              <a:t>Design para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designer.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0"/>
            <a:ext cx="6192762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87FDF8-DB8D-CA42-92E4-2550EA89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42" y="5104263"/>
            <a:ext cx="7277100" cy="17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64FF2-35AC-8048-9E93-AED677F9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Experiências relevantes</a:t>
            </a:r>
            <a:r>
              <a:rPr lang="pt-BR" dirty="0"/>
              <a:t> = recorrência e recomendação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927C9C-6C41-1D46-B914-3176C438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424" y="2101754"/>
            <a:ext cx="9777256" cy="4162568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O “</a:t>
            </a:r>
            <a:r>
              <a:rPr lang="pt-BR" sz="2400" i="1" dirty="0" err="1"/>
              <a:t>customer</a:t>
            </a:r>
            <a:r>
              <a:rPr lang="pt-BR" sz="2400" i="1" dirty="0"/>
              <a:t> </a:t>
            </a:r>
            <a:r>
              <a:rPr lang="pt-BR" sz="2400" i="1" dirty="0" err="1"/>
              <a:t>delight</a:t>
            </a:r>
            <a:r>
              <a:rPr lang="pt-BR" sz="2400" dirty="0"/>
              <a:t>” pode existir em produtos físicos ou digitais, se desdobrando em muitas possibilidades:</a:t>
            </a:r>
          </a:p>
          <a:p>
            <a:pPr marL="292608" lvl="1" indent="0">
              <a:buNone/>
            </a:pPr>
            <a:endParaRPr lang="pt-BR" sz="2400" dirty="0"/>
          </a:p>
          <a:p>
            <a:pPr marL="292608" lvl="1" indent="0">
              <a:buNone/>
            </a:pPr>
            <a:r>
              <a:rPr lang="pt-BR" sz="2400" dirty="0"/>
              <a:t>-Experiência dentro do produto: momentos específicos em que a experiência te encanta, como uma interferência proativa positiva do </a:t>
            </a:r>
            <a:r>
              <a:rPr lang="pt-BR" sz="2400" dirty="0" err="1"/>
              <a:t>google</a:t>
            </a:r>
            <a:r>
              <a:rPr lang="pt-BR" sz="2400" dirty="0"/>
              <a:t>; atalhos e processos inteligentes; </a:t>
            </a:r>
            <a:r>
              <a:rPr lang="pt-BR" sz="2400" dirty="0" err="1"/>
              <a:t>feeds</a:t>
            </a:r>
            <a:r>
              <a:rPr lang="pt-BR" sz="2400" dirty="0"/>
              <a:t> e algoritmos.</a:t>
            </a:r>
          </a:p>
          <a:p>
            <a:pPr marL="292608" lvl="1" indent="0">
              <a:buNone/>
            </a:pPr>
            <a:r>
              <a:rPr lang="pt-BR" sz="2400" dirty="0"/>
              <a:t>-Experiência de atendimento: </a:t>
            </a:r>
            <a:r>
              <a:rPr lang="pt-BR" sz="2400" dirty="0" err="1"/>
              <a:t>Nubank</a:t>
            </a:r>
            <a:r>
              <a:rPr lang="pt-BR" sz="2400" dirty="0"/>
              <a:t> e outros que colocam o cliente acima de tudo.</a:t>
            </a:r>
          </a:p>
          <a:p>
            <a:pPr marL="292608" lvl="1" indent="0">
              <a:buNone/>
            </a:pPr>
            <a:r>
              <a:rPr lang="pt-BR" sz="2400" dirty="0"/>
              <a:t>-Experiência de entrada ou pós-venda: estratégias de </a:t>
            </a:r>
            <a:r>
              <a:rPr lang="pt-BR" sz="2400" i="1" dirty="0" err="1"/>
              <a:t>onboarding</a:t>
            </a:r>
            <a:r>
              <a:rPr lang="pt-BR" sz="2400" dirty="0"/>
              <a:t> (</a:t>
            </a:r>
            <a:r>
              <a:rPr lang="pt-BR" sz="2400" dirty="0" err="1"/>
              <a:t>Notion</a:t>
            </a:r>
            <a:r>
              <a:rPr lang="pt-BR" sz="2400" dirty="0"/>
              <a:t>).</a:t>
            </a:r>
          </a:p>
          <a:p>
            <a:pPr marL="0" indent="0">
              <a:buNone/>
            </a:pPr>
            <a:br>
              <a:rPr lang="pt-BR" sz="2600" b="1" dirty="0"/>
            </a:br>
            <a:r>
              <a:rPr lang="pt-BR" sz="2600" b="1" dirty="0"/>
              <a:t>Caso </a:t>
            </a:r>
            <a:r>
              <a:rPr lang="pt-BR" sz="2600" b="1" dirty="0" err="1"/>
              <a:t>SuperHuman</a:t>
            </a:r>
            <a:r>
              <a:rPr lang="pt-BR" sz="2600" b="1" dirty="0"/>
              <a:t> de construção de produto.</a:t>
            </a:r>
          </a:p>
        </p:txBody>
      </p:sp>
    </p:spTree>
    <p:extLst>
      <p:ext uri="{BB962C8B-B14F-4D97-AF65-F5344CB8AC3E}">
        <p14:creationId xmlns:p14="http://schemas.microsoft.com/office/powerpoint/2010/main" val="137614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031709"/>
            <a:ext cx="10058400" cy="4508573"/>
          </a:xfrm>
        </p:spPr>
        <p:txBody>
          <a:bodyPr>
            <a:normAutofit/>
          </a:bodyPr>
          <a:lstStyle/>
          <a:p>
            <a:r>
              <a:rPr lang="pt-BR" dirty="0"/>
              <a:t>“</a:t>
            </a:r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study</a:t>
            </a:r>
            <a:r>
              <a:rPr lang="pt-BR" dirty="0"/>
              <a:t> </a:t>
            </a:r>
            <a:r>
              <a:rPr lang="pt-BR" dirty="0" err="1"/>
              <a:t>computer</a:t>
            </a:r>
            <a:r>
              <a:rPr lang="pt-BR" dirty="0"/>
              <a:t> </a:t>
            </a:r>
            <a:r>
              <a:rPr lang="pt-BR" dirty="0" err="1"/>
              <a:t>science</a:t>
            </a:r>
            <a:r>
              <a:rPr lang="pt-BR" dirty="0"/>
              <a:t>,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algorithms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learn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a </a:t>
            </a:r>
            <a:r>
              <a:rPr lang="pt-BR" dirty="0" err="1"/>
              <a:t>sorting</a:t>
            </a:r>
            <a:r>
              <a:rPr lang="pt-BR" dirty="0"/>
              <a:t> </a:t>
            </a:r>
            <a:r>
              <a:rPr lang="pt-BR" dirty="0" err="1"/>
              <a:t>algorithm</a:t>
            </a:r>
            <a:r>
              <a:rPr lang="pt-BR" dirty="0"/>
              <a:t>,” Alison </a:t>
            </a:r>
            <a:r>
              <a:rPr lang="pt-BR" dirty="0" err="1"/>
              <a:t>says</a:t>
            </a:r>
            <a:r>
              <a:rPr lang="pt-BR" dirty="0"/>
              <a:t>. He </a:t>
            </a:r>
            <a:r>
              <a:rPr lang="pt-BR" dirty="0" err="1"/>
              <a:t>scribbles</a:t>
            </a:r>
            <a:r>
              <a:rPr lang="pt-BR" dirty="0"/>
              <a:t> a </a:t>
            </a:r>
            <a:r>
              <a:rPr lang="pt-BR" dirty="0" err="1"/>
              <a:t>list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positive </a:t>
            </a:r>
            <a:r>
              <a:rPr lang="pt-BR" dirty="0" err="1"/>
              <a:t>integers</a:t>
            </a:r>
            <a:r>
              <a:rPr lang="pt-BR" dirty="0"/>
              <a:t> in </a:t>
            </a:r>
            <a:r>
              <a:rPr lang="pt-BR" dirty="0" err="1"/>
              <a:t>dry</a:t>
            </a:r>
            <a:r>
              <a:rPr lang="pt-BR" dirty="0"/>
              <a:t> </a:t>
            </a:r>
            <a:r>
              <a:rPr lang="pt-BR" dirty="0" err="1"/>
              <a:t>erase</a:t>
            </a:r>
            <a:r>
              <a:rPr lang="pt-BR" dirty="0"/>
              <a:t>: 4, 1, 3, 2, 5</a:t>
            </a:r>
          </a:p>
          <a:p>
            <a:r>
              <a:rPr lang="pt-BR" dirty="0"/>
              <a:t>The </a:t>
            </a:r>
            <a:r>
              <a:rPr lang="pt-BR" dirty="0" err="1"/>
              <a:t>simple</a:t>
            </a:r>
            <a:r>
              <a:rPr lang="pt-BR" dirty="0"/>
              <a:t> </a:t>
            </a:r>
            <a:r>
              <a:rPr lang="pt-BR" dirty="0" err="1"/>
              <a:t>task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hand</a:t>
            </a:r>
            <a:r>
              <a:rPr lang="pt-BR" dirty="0"/>
              <a:t>: </a:t>
            </a:r>
            <a:r>
              <a:rPr lang="pt-BR" dirty="0" err="1"/>
              <a:t>devise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</a:t>
            </a:r>
            <a:r>
              <a:rPr lang="pt-BR" dirty="0" err="1"/>
              <a:t>algorithm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sort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</a:t>
            </a:r>
            <a:r>
              <a:rPr lang="pt-BR" dirty="0" err="1"/>
              <a:t>numbers</a:t>
            </a:r>
            <a:r>
              <a:rPr lang="pt-BR" dirty="0"/>
              <a:t> 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ascending</a:t>
            </a:r>
            <a:r>
              <a:rPr lang="pt-BR" dirty="0"/>
              <a:t> </a:t>
            </a:r>
            <a:r>
              <a:rPr lang="pt-BR" dirty="0" err="1"/>
              <a:t>order</a:t>
            </a:r>
            <a:r>
              <a:rPr lang="pt-BR" dirty="0"/>
              <a:t>. “</a:t>
            </a:r>
            <a:r>
              <a:rPr lang="pt-BR" dirty="0" err="1"/>
              <a:t>Human</a:t>
            </a:r>
            <a:r>
              <a:rPr lang="pt-BR" dirty="0"/>
              <a:t> </a:t>
            </a:r>
            <a:r>
              <a:rPr lang="pt-BR" dirty="0" err="1"/>
              <a:t>beings</a:t>
            </a:r>
            <a:r>
              <a:rPr lang="pt-BR" dirty="0"/>
              <a:t> </a:t>
            </a:r>
            <a:r>
              <a:rPr lang="pt-BR" dirty="0" err="1"/>
              <a:t>know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do </a:t>
            </a:r>
            <a:r>
              <a:rPr lang="pt-BR" dirty="0" err="1"/>
              <a:t>this</a:t>
            </a:r>
            <a:r>
              <a:rPr lang="pt-BR" dirty="0"/>
              <a:t>,” Alison </a:t>
            </a:r>
            <a:r>
              <a:rPr lang="pt-BR" dirty="0" err="1"/>
              <a:t>says</a:t>
            </a:r>
            <a:r>
              <a:rPr lang="pt-BR" dirty="0"/>
              <a:t>. “</a:t>
            </a:r>
            <a:r>
              <a:rPr lang="pt-BR" dirty="0" err="1"/>
              <a:t>We</a:t>
            </a:r>
            <a:r>
              <a:rPr lang="pt-BR" dirty="0"/>
              <a:t> </a:t>
            </a:r>
            <a:r>
              <a:rPr lang="pt-BR" dirty="0" err="1"/>
              <a:t>just</a:t>
            </a:r>
            <a:r>
              <a:rPr lang="pt-BR" dirty="0"/>
              <a:t> </a:t>
            </a:r>
            <a:r>
              <a:rPr lang="pt-BR" dirty="0" err="1"/>
              <a:t>kind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do it in </a:t>
            </a:r>
            <a:r>
              <a:rPr lang="pt-BR" dirty="0" err="1"/>
              <a:t>our</a:t>
            </a:r>
            <a:r>
              <a:rPr lang="pt-BR" dirty="0"/>
              <a:t> </a:t>
            </a:r>
            <a:r>
              <a:rPr lang="pt-BR" dirty="0" err="1"/>
              <a:t>heads</a:t>
            </a:r>
            <a:r>
              <a:rPr lang="pt-BR" dirty="0"/>
              <a:t>.” </a:t>
            </a:r>
            <a:r>
              <a:rPr lang="pt-BR" dirty="0" err="1"/>
              <a:t>Computers</a:t>
            </a:r>
            <a:r>
              <a:rPr lang="pt-BR" dirty="0"/>
              <a:t>, </a:t>
            </a:r>
            <a:r>
              <a:rPr lang="pt-BR" dirty="0" err="1"/>
              <a:t>however</a:t>
            </a:r>
            <a:r>
              <a:rPr lang="pt-BR" dirty="0"/>
              <a:t>, must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told</a:t>
            </a:r>
            <a:r>
              <a:rPr lang="pt-BR" dirty="0"/>
              <a:t> </a:t>
            </a:r>
            <a:r>
              <a:rPr lang="pt-BR" dirty="0" err="1"/>
              <a:t>precisely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.</a:t>
            </a:r>
            <a:r>
              <a:rPr lang="pt-BR" b="1" dirty="0"/>
              <a:t> </a:t>
            </a:r>
            <a:r>
              <a:rPr lang="pt-BR" b="1" dirty="0" err="1"/>
              <a:t>That</a:t>
            </a:r>
            <a:r>
              <a:rPr lang="pt-BR" b="1" dirty="0"/>
              <a:t> </a:t>
            </a:r>
            <a:r>
              <a:rPr lang="pt-BR" b="1" dirty="0" err="1"/>
              <a:t>requires</a:t>
            </a:r>
            <a:r>
              <a:rPr lang="pt-BR" b="1" dirty="0"/>
              <a:t> </a:t>
            </a:r>
            <a:r>
              <a:rPr lang="pt-BR" b="1" dirty="0" err="1"/>
              <a:t>an</a:t>
            </a:r>
            <a:r>
              <a:rPr lang="pt-BR" b="1" dirty="0"/>
              <a:t> </a:t>
            </a:r>
            <a:r>
              <a:rPr lang="pt-BR" b="1" dirty="0" err="1"/>
              <a:t>algorithm</a:t>
            </a:r>
            <a:r>
              <a:rPr lang="pt-BR" b="1" dirty="0"/>
              <a:t>: a set </a:t>
            </a:r>
            <a:r>
              <a:rPr lang="pt-BR" b="1" dirty="0" err="1"/>
              <a:t>of</a:t>
            </a:r>
            <a:r>
              <a:rPr lang="pt-BR" b="1" dirty="0"/>
              <a:t> concrete </a:t>
            </a:r>
            <a:r>
              <a:rPr lang="pt-BR" b="1" dirty="0" err="1"/>
              <a:t>instructions</a:t>
            </a:r>
            <a:r>
              <a:rPr lang="pt-BR" b="1" dirty="0"/>
              <a:t> </a:t>
            </a:r>
            <a:r>
              <a:rPr lang="pt-BR" b="1" dirty="0" err="1"/>
              <a:t>by</a:t>
            </a:r>
            <a:r>
              <a:rPr lang="pt-BR" b="1" dirty="0"/>
              <a:t> </a:t>
            </a:r>
            <a:r>
              <a:rPr lang="pt-BR" b="1" dirty="0" err="1"/>
              <a:t>which</a:t>
            </a:r>
            <a:r>
              <a:rPr lang="pt-BR" b="1" dirty="0"/>
              <a:t> a </a:t>
            </a:r>
            <a:r>
              <a:rPr lang="pt-BR" b="1" dirty="0" err="1"/>
              <a:t>given</a:t>
            </a:r>
            <a:r>
              <a:rPr lang="pt-BR" b="1" dirty="0"/>
              <a:t> </a:t>
            </a:r>
            <a:r>
              <a:rPr lang="pt-BR" b="1" dirty="0" err="1"/>
              <a:t>problem</a:t>
            </a:r>
            <a:r>
              <a:rPr lang="pt-BR" b="1" dirty="0"/>
              <a:t> </a:t>
            </a:r>
            <a:r>
              <a:rPr lang="pt-BR" b="1" dirty="0" err="1"/>
              <a:t>may</a:t>
            </a:r>
            <a:r>
              <a:rPr lang="pt-BR" b="1" dirty="0"/>
              <a:t> </a:t>
            </a:r>
            <a:r>
              <a:rPr lang="pt-BR" b="1" dirty="0" err="1"/>
              <a:t>be</a:t>
            </a:r>
            <a:r>
              <a:rPr lang="pt-BR" b="1" dirty="0"/>
              <a:t> </a:t>
            </a:r>
            <a:r>
              <a:rPr lang="pt-BR" b="1" dirty="0" err="1"/>
              <a:t>solved</a:t>
            </a:r>
            <a:r>
              <a:rPr lang="pt-BR" b="1" dirty="0"/>
              <a:t>.</a:t>
            </a:r>
            <a:r>
              <a:rPr lang="pt-BR" dirty="0"/>
              <a:t> The </a:t>
            </a:r>
            <a:r>
              <a:rPr lang="pt-BR" dirty="0" err="1"/>
              <a:t>algorithm</a:t>
            </a:r>
            <a:r>
              <a:rPr lang="pt-BR" dirty="0"/>
              <a:t> Alison shows me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called</a:t>
            </a:r>
            <a:r>
              <a:rPr lang="pt-BR" dirty="0"/>
              <a:t> “</a:t>
            </a:r>
            <a:r>
              <a:rPr lang="pt-BR" dirty="0" err="1"/>
              <a:t>bubble</a:t>
            </a:r>
            <a:r>
              <a:rPr lang="pt-BR" dirty="0"/>
              <a:t> </a:t>
            </a:r>
            <a:r>
              <a:rPr lang="pt-BR" dirty="0" err="1"/>
              <a:t>sort</a:t>
            </a:r>
            <a:r>
              <a:rPr lang="pt-BR" dirty="0"/>
              <a:t>,” </a:t>
            </a:r>
            <a:r>
              <a:rPr lang="pt-BR" dirty="0" err="1"/>
              <a:t>and</a:t>
            </a:r>
            <a:r>
              <a:rPr lang="pt-BR" dirty="0"/>
              <a:t> it </a:t>
            </a:r>
            <a:r>
              <a:rPr lang="pt-BR" dirty="0" err="1"/>
              <a:t>works</a:t>
            </a:r>
            <a:r>
              <a:rPr lang="pt-BR" dirty="0"/>
              <a:t> </a:t>
            </a:r>
            <a:r>
              <a:rPr lang="pt-BR" dirty="0" err="1"/>
              <a:t>like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:</a:t>
            </a:r>
          </a:p>
          <a:p>
            <a:r>
              <a:rPr lang="pt-BR" dirty="0"/>
              <a:t>&gt;&gt;For </a:t>
            </a:r>
            <a:r>
              <a:rPr lang="pt-BR" dirty="0" err="1"/>
              <a:t>each</a:t>
            </a:r>
            <a:r>
              <a:rPr lang="pt-BR" dirty="0"/>
              <a:t> </a:t>
            </a:r>
            <a:r>
              <a:rPr lang="pt-BR" dirty="0" err="1"/>
              <a:t>number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set, </a:t>
            </a:r>
            <a:r>
              <a:rPr lang="pt-BR" dirty="0" err="1"/>
              <a:t>starting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first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, compare it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follows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see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they’re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desired</a:t>
            </a:r>
            <a:r>
              <a:rPr lang="pt-BR" dirty="0"/>
              <a:t> </a:t>
            </a:r>
            <a:r>
              <a:rPr lang="pt-BR" dirty="0" err="1"/>
              <a:t>order</a:t>
            </a:r>
            <a:r>
              <a:rPr lang="pt-BR" dirty="0"/>
              <a:t>.</a:t>
            </a:r>
          </a:p>
          <a:p>
            <a:r>
              <a:rPr lang="pt-BR" dirty="0"/>
              <a:t>&gt;&gt;&gt;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not</a:t>
            </a:r>
            <a:r>
              <a:rPr lang="pt-BR" dirty="0"/>
              <a:t>, reverse </a:t>
            </a:r>
            <a:r>
              <a:rPr lang="pt-BR" dirty="0" err="1"/>
              <a:t>them</a:t>
            </a:r>
            <a:r>
              <a:rPr lang="pt-BR" dirty="0"/>
              <a:t>.</a:t>
            </a:r>
          </a:p>
          <a:p>
            <a:r>
              <a:rPr lang="pt-BR" dirty="0"/>
              <a:t>&gt;&gt;&gt;&gt;</a:t>
            </a:r>
            <a:r>
              <a:rPr lang="pt-BR" dirty="0" err="1"/>
              <a:t>Repeat</a:t>
            </a:r>
            <a:r>
              <a:rPr lang="pt-BR" dirty="0"/>
              <a:t> </a:t>
            </a:r>
            <a:r>
              <a:rPr lang="pt-BR" dirty="0" err="1"/>
              <a:t>steps</a:t>
            </a:r>
            <a:r>
              <a:rPr lang="pt-BR" dirty="0"/>
              <a:t> 1 </a:t>
            </a:r>
            <a:r>
              <a:rPr lang="pt-BR" dirty="0" err="1"/>
              <a:t>and</a:t>
            </a:r>
            <a:r>
              <a:rPr lang="pt-BR" dirty="0"/>
              <a:t> 2 </a:t>
            </a:r>
            <a:r>
              <a:rPr lang="pt-BR" dirty="0" err="1"/>
              <a:t>until</a:t>
            </a:r>
            <a:r>
              <a:rPr lang="pt-BR" dirty="0"/>
              <a:t> </a:t>
            </a:r>
            <a:r>
              <a:rPr lang="pt-BR" dirty="0" err="1"/>
              <a:t>you’re</a:t>
            </a:r>
            <a:r>
              <a:rPr lang="pt-BR" dirty="0"/>
              <a:t> </a:t>
            </a:r>
            <a:r>
              <a:rPr lang="pt-BR" dirty="0" err="1"/>
              <a:t>able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proceed</a:t>
            </a:r>
            <a:r>
              <a:rPr lang="pt-BR" dirty="0"/>
              <a:t> </a:t>
            </a:r>
            <a:r>
              <a:rPr lang="pt-BR" dirty="0" err="1"/>
              <a:t>through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set </a:t>
            </a:r>
            <a:r>
              <a:rPr lang="pt-BR" dirty="0" err="1"/>
              <a:t>from</a:t>
            </a:r>
            <a:r>
              <a:rPr lang="pt-BR" dirty="0"/>
              <a:t> start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end</a:t>
            </a:r>
            <a:r>
              <a:rPr lang="pt-BR" dirty="0"/>
              <a:t> </a:t>
            </a:r>
            <a:r>
              <a:rPr lang="pt-BR" dirty="0" err="1"/>
              <a:t>without</a:t>
            </a:r>
            <a:r>
              <a:rPr lang="pt-BR" dirty="0"/>
              <a:t> </a:t>
            </a:r>
            <a:r>
              <a:rPr lang="pt-BR" dirty="0" err="1"/>
              <a:t>reversing</a:t>
            </a:r>
            <a:r>
              <a:rPr lang="pt-BR" dirty="0"/>
              <a:t> </a:t>
            </a:r>
            <a:r>
              <a:rPr lang="pt-BR" dirty="0" err="1"/>
              <a:t>any</a:t>
            </a:r>
            <a:r>
              <a:rPr lang="pt-BR" dirty="0"/>
              <a:t> </a:t>
            </a:r>
            <a:r>
              <a:rPr lang="pt-BR" dirty="0" err="1"/>
              <a:t>numbers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51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Who </a:t>
            </a:r>
            <a:r>
              <a:rPr lang="pt-BR" dirty="0" err="1"/>
              <a:t>controls</a:t>
            </a:r>
            <a:r>
              <a:rPr lang="pt-BR" dirty="0"/>
              <a:t> </a:t>
            </a:r>
            <a:r>
              <a:rPr lang="pt-BR" dirty="0" err="1"/>
              <a:t>your</a:t>
            </a:r>
            <a:r>
              <a:rPr lang="pt-BR" dirty="0"/>
              <a:t> </a:t>
            </a:r>
            <a:r>
              <a:rPr lang="pt-BR" dirty="0" err="1"/>
              <a:t>facebook</a:t>
            </a:r>
            <a:r>
              <a:rPr lang="pt-BR" dirty="0"/>
              <a:t> </a:t>
            </a:r>
            <a:r>
              <a:rPr lang="pt-BR" dirty="0" err="1"/>
              <a:t>feed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40196"/>
            <a:ext cx="10058400" cy="4369086"/>
          </a:xfrm>
        </p:spPr>
        <p:txBody>
          <a:bodyPr>
            <a:normAutofit/>
          </a:bodyPr>
          <a:lstStyle/>
          <a:p>
            <a:r>
              <a:rPr lang="pt-BR" sz="2800" b="1" dirty="0" err="1"/>
              <a:t>Prediction</a:t>
            </a:r>
            <a:r>
              <a:rPr lang="pt-BR" sz="2800" b="1" dirty="0"/>
              <a:t> </a:t>
            </a:r>
            <a:r>
              <a:rPr lang="pt-BR" sz="2800" b="1" dirty="0" err="1"/>
              <a:t>Algorithms</a:t>
            </a:r>
            <a:endParaRPr lang="pt-BR" sz="2800" b="1" dirty="0"/>
          </a:p>
          <a:p>
            <a:r>
              <a:rPr lang="pt-BR" sz="2400" dirty="0"/>
              <a:t>Algoritmos para prever resultados = melhores </a:t>
            </a:r>
            <a:r>
              <a:rPr lang="pt-BR" sz="2400" dirty="0" err="1"/>
              <a:t>experi</a:t>
            </a:r>
            <a:r>
              <a:rPr lang="en-US" sz="2400" dirty="0" err="1"/>
              <a:t>ências</a:t>
            </a:r>
            <a:r>
              <a:rPr lang="en-US" sz="2400" dirty="0"/>
              <a:t> do </a:t>
            </a:r>
            <a:r>
              <a:rPr lang="en-US" sz="2400" dirty="0" err="1"/>
              <a:t>usuário</a:t>
            </a:r>
            <a:r>
              <a:rPr lang="en-US" sz="2400" dirty="0"/>
              <a:t> (feed com posts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gostaria</a:t>
            </a:r>
            <a:r>
              <a:rPr lang="en-US" sz="2400" dirty="0"/>
              <a:t> de </a:t>
            </a:r>
            <a:r>
              <a:rPr lang="en-US" sz="2400" dirty="0" err="1"/>
              <a:t>ver</a:t>
            </a:r>
            <a:r>
              <a:rPr lang="en-US" sz="2400" dirty="0"/>
              <a:t>; </a:t>
            </a:r>
            <a:r>
              <a:rPr lang="en-US" sz="2400" dirty="0" err="1"/>
              <a:t>plataforma</a:t>
            </a:r>
            <a:r>
              <a:rPr lang="en-US" sz="2400" dirty="0"/>
              <a:t> com as </a:t>
            </a:r>
            <a:r>
              <a:rPr lang="en-US" sz="2400" dirty="0" err="1"/>
              <a:t>notícias</a:t>
            </a:r>
            <a:r>
              <a:rPr lang="en-US" sz="2400" dirty="0"/>
              <a:t> </a:t>
            </a:r>
            <a:r>
              <a:rPr lang="en-US" sz="2400" dirty="0" err="1"/>
              <a:t>certas</a:t>
            </a:r>
            <a:r>
              <a:rPr lang="en-US" sz="2400" dirty="0"/>
              <a:t> para </a:t>
            </a:r>
            <a:r>
              <a:rPr lang="en-US" sz="2400" dirty="0" err="1"/>
              <a:t>você</a:t>
            </a:r>
            <a:r>
              <a:rPr lang="en-US" sz="2400" dirty="0"/>
              <a:t>; </a:t>
            </a:r>
            <a:r>
              <a:rPr lang="en-US" sz="2400" dirty="0" err="1"/>
              <a:t>indicação</a:t>
            </a:r>
            <a:r>
              <a:rPr lang="en-US" sz="2400" dirty="0"/>
              <a:t> </a:t>
            </a:r>
            <a:r>
              <a:rPr lang="en-US" sz="2400" dirty="0" err="1"/>
              <a:t>correta</a:t>
            </a:r>
            <a:r>
              <a:rPr lang="en-US" sz="2400" dirty="0"/>
              <a:t> do </a:t>
            </a:r>
            <a:r>
              <a:rPr lang="en-US" sz="2400" dirty="0" err="1"/>
              <a:t>melhor</a:t>
            </a:r>
            <a:r>
              <a:rPr lang="en-US" sz="2400" dirty="0"/>
              <a:t> </a:t>
            </a:r>
            <a:r>
              <a:rPr lang="en-US" sz="2400" dirty="0" err="1"/>
              <a:t>produto</a:t>
            </a:r>
            <a:r>
              <a:rPr lang="en-US" sz="2400" dirty="0"/>
              <a:t> </a:t>
            </a:r>
            <a:r>
              <a:rPr lang="en-US" sz="2400" dirty="0" err="1"/>
              <a:t>financeiro</a:t>
            </a:r>
            <a:r>
              <a:rPr lang="en-US" sz="2400" dirty="0"/>
              <a:t>; </a:t>
            </a:r>
            <a:r>
              <a:rPr lang="en-US" sz="2400" dirty="0" err="1"/>
              <a:t>melhor</a:t>
            </a:r>
            <a:r>
              <a:rPr lang="en-US" sz="2400" dirty="0"/>
              <a:t> </a:t>
            </a:r>
            <a:r>
              <a:rPr lang="en-US" sz="2400" dirty="0" err="1"/>
              <a:t>taxista</a:t>
            </a:r>
            <a:r>
              <a:rPr lang="en-US" sz="2400" dirty="0"/>
              <a:t> para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experiência</a:t>
            </a:r>
            <a:r>
              <a:rPr lang="en-US" sz="2400" dirty="0"/>
              <a:t>; </a:t>
            </a:r>
            <a:r>
              <a:rPr lang="en-US" sz="2400" dirty="0" err="1"/>
              <a:t>filme</a:t>
            </a:r>
            <a:r>
              <a:rPr lang="en-US" sz="2400" dirty="0"/>
              <a:t>/</a:t>
            </a:r>
            <a:r>
              <a:rPr lang="en-US" sz="2400" dirty="0" err="1"/>
              <a:t>série</a:t>
            </a:r>
            <a:r>
              <a:rPr lang="en-US" sz="2400" dirty="0"/>
              <a:t> que </a:t>
            </a:r>
            <a:r>
              <a:rPr lang="en-US" sz="2400" dirty="0" err="1"/>
              <a:t>você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se </a:t>
            </a:r>
            <a:r>
              <a:rPr lang="en-US" sz="2400" dirty="0" err="1"/>
              <a:t>viciar</a:t>
            </a:r>
            <a:r>
              <a:rPr lang="en-US" sz="2400" dirty="0"/>
              <a:t> etc.)</a:t>
            </a:r>
            <a:endParaRPr lang="pt-BR" dirty="0"/>
          </a:p>
          <a:p>
            <a:endParaRPr lang="pt-BR" dirty="0"/>
          </a:p>
          <a:p>
            <a:r>
              <a:rPr lang="pt-BR" sz="2800" b="1" dirty="0"/>
              <a:t>Palmeiras </a:t>
            </a:r>
            <a:r>
              <a:rPr lang="pt-BR" sz="2800" b="1" dirty="0" err="1"/>
              <a:t>x</a:t>
            </a:r>
            <a:r>
              <a:rPr lang="pt-BR" sz="2800" b="1" dirty="0"/>
              <a:t> Corinthians – quem ganha?</a:t>
            </a:r>
          </a:p>
          <a:p>
            <a:br>
              <a:rPr lang="pt-BR" sz="2800" b="1" dirty="0"/>
            </a:br>
            <a:r>
              <a:rPr lang="pt-BR" sz="2800" b="1" dirty="0"/>
              <a:t>GSW </a:t>
            </a:r>
            <a:r>
              <a:rPr lang="pt-BR" sz="2800" b="1" dirty="0" err="1"/>
              <a:t>x</a:t>
            </a:r>
            <a:r>
              <a:rPr lang="pt-BR" sz="2800" b="1" dirty="0"/>
              <a:t> </a:t>
            </a:r>
            <a:r>
              <a:rPr lang="pt-BR" sz="2800" b="1" dirty="0" err="1"/>
              <a:t>Rockets</a:t>
            </a:r>
            <a:r>
              <a:rPr lang="pt-BR" sz="2800" b="1" dirty="0"/>
              <a:t> – 1 </a:t>
            </a:r>
            <a:r>
              <a:rPr lang="pt-BR" sz="2800" b="1" dirty="0" err="1"/>
              <a:t>milh</a:t>
            </a:r>
            <a:r>
              <a:rPr lang="en-US" sz="2800" b="1" dirty="0" err="1"/>
              <a:t>ão</a:t>
            </a:r>
            <a:r>
              <a:rPr lang="en-US" sz="2800" b="1" dirty="0"/>
              <a:t> de reais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jogo</a:t>
            </a:r>
            <a:r>
              <a:rPr lang="en-US" sz="2800" b="1" dirty="0"/>
              <a:t>. Como </a:t>
            </a:r>
            <a:r>
              <a:rPr lang="en-US" sz="2800" b="1" dirty="0" err="1"/>
              <a:t>você</a:t>
            </a:r>
            <a:r>
              <a:rPr lang="en-US" sz="2800" b="1" dirty="0"/>
              <a:t> </a:t>
            </a:r>
            <a:r>
              <a:rPr lang="en-US" sz="2800" b="1" dirty="0" err="1"/>
              <a:t>decidiria</a:t>
            </a:r>
            <a:r>
              <a:rPr lang="en-US" sz="2800" b="1" dirty="0"/>
              <a:t>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6460785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1884</Words>
  <Application>Microsoft Macintosh PowerPoint</Application>
  <PresentationFormat>Widescreen</PresentationFormat>
  <Paragraphs>125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Retrospecto</vt:lpstr>
      <vt:lpstr>Produto e Operações</vt:lpstr>
      <vt:lpstr>Justificativa: produto e operações</vt:lpstr>
      <vt:lpstr>99 x Easy</vt:lpstr>
      <vt:lpstr>Apresentação do PowerPoint</vt:lpstr>
      <vt:lpstr>Apresentação do PowerPoint</vt:lpstr>
      <vt:lpstr>Temas relevantes em UX atualmente</vt:lpstr>
      <vt:lpstr>Experiências relevantes = recorrência e recomendação</vt:lpstr>
      <vt:lpstr>Who controls your facebook feed</vt:lpstr>
      <vt:lpstr>Who controls your facebook feed</vt:lpstr>
      <vt:lpstr>Who controls your facebook feed</vt:lpstr>
      <vt:lpstr>Who controls your facebook feed</vt:lpstr>
      <vt:lpstr>Who controls your facebook feed</vt:lpstr>
      <vt:lpstr>Who controls your facebook feed</vt:lpstr>
      <vt:lpstr>Apresentação do PowerPoint</vt:lpstr>
      <vt:lpstr>Inside Spotify's Plan To Take On Apple Music</vt:lpstr>
      <vt:lpstr>Apresentação do PowerPoint</vt:lpstr>
      <vt:lpstr>Apresentação do PowerPoint</vt:lpstr>
      <vt:lpstr>Time e cultura são chave.</vt:lpstr>
      <vt:lpstr>Apresentação do PowerPoint</vt:lpstr>
      <vt:lpstr>The Black Box of Product Management</vt:lpstr>
      <vt:lpstr>The Black Box of Product Management</vt:lpstr>
      <vt:lpstr>The Black Box of Product Management</vt:lpstr>
      <vt:lpstr>Sobre escalar uma startup:</vt:lpstr>
      <vt:lpstr>Four Startup Engineering Killers</vt:lpstr>
      <vt:lpstr>Links utilizados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Produto e Operações</dc:title>
  <dc:creator>Artur Vilas Boas</dc:creator>
  <cp:lastModifiedBy>Artur Vilas Boas</cp:lastModifiedBy>
  <cp:revision>6</cp:revision>
  <dcterms:created xsi:type="dcterms:W3CDTF">2019-05-22T00:34:59Z</dcterms:created>
  <dcterms:modified xsi:type="dcterms:W3CDTF">2019-11-05T09:52:03Z</dcterms:modified>
</cp:coreProperties>
</file>