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82" autoAdjust="0"/>
  </p:normalViewPr>
  <p:slideViewPr>
    <p:cSldViewPr snapToGrid="0" snapToObjects="1">
      <p:cViewPr>
        <p:scale>
          <a:sx n="80" d="100"/>
          <a:sy n="80" d="100"/>
        </p:scale>
        <p:origin x="-1496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B3A6-A1AE-0741-B793-97B4EAC5FA3A}" type="datetimeFigureOut">
              <a:rPr lang="en-US" smtClean="0"/>
              <a:t>12/10/15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FE17-4464-D24E-BC6E-F291816352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6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FE17-4464-D24E-BC6E-F2918163521C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46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73BD99EE-0E82-6440-A4DE-6E50F338CEDB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476EC96B-1AB8-9C43-B6CA-6537DC6878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Método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Hedônico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Preço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Kolstad</a:t>
            </a:r>
            <a:endParaRPr lang="en-US" dirty="0" smtClean="0"/>
          </a:p>
          <a:p>
            <a:r>
              <a:rPr lang="en-US" dirty="0" err="1" smtClean="0"/>
              <a:t>Capítulo</a:t>
            </a:r>
            <a:r>
              <a:rPr lang="en-US" dirty="0" smtClean="0"/>
              <a:t>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8"/>
            <a:ext cx="8229600" cy="1143000"/>
          </a:xfrm>
        </p:spPr>
        <p:txBody>
          <a:bodyPr/>
          <a:lstStyle/>
          <a:p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200" y="1218327"/>
            <a:ext cx="6572514" cy="5712698"/>
            <a:chOff x="838200" y="884952"/>
            <a:chExt cx="6572514" cy="5712698"/>
          </a:xfrm>
        </p:grpSpPr>
        <p:sp>
          <p:nvSpPr>
            <p:cNvPr id="18" name="Arc 17"/>
            <p:cNvSpPr/>
            <p:nvPr/>
          </p:nvSpPr>
          <p:spPr>
            <a:xfrm rot="5921048">
              <a:off x="1253327" y="1172966"/>
              <a:ext cx="3478117" cy="290208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38200" y="1259856"/>
              <a:ext cx="6572514" cy="5337794"/>
              <a:chOff x="838200" y="1275731"/>
              <a:chExt cx="6572514" cy="5337794"/>
            </a:xfrm>
          </p:grpSpPr>
          <p:sp>
            <p:nvSpPr>
              <p:cNvPr id="19" name="Arc 18"/>
              <p:cNvSpPr/>
              <p:nvPr/>
            </p:nvSpPr>
            <p:spPr>
              <a:xfrm rot="5921048">
                <a:off x="1745556" y="1563745"/>
                <a:ext cx="3478117" cy="2902089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838200" y="1660525"/>
                <a:ext cx="6572514" cy="4953000"/>
                <a:chOff x="838200" y="1676400"/>
                <a:chExt cx="6572514" cy="4953000"/>
              </a:xfrm>
            </p:grpSpPr>
            <p:sp>
              <p:nvSpPr>
                <p:cNvPr id="20" name="Arc 19"/>
                <p:cNvSpPr/>
                <p:nvPr/>
              </p:nvSpPr>
              <p:spPr>
                <a:xfrm rot="5921048">
                  <a:off x="2126556" y="2020945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" name="Group 3"/>
                <p:cNvGrpSpPr/>
                <p:nvPr/>
              </p:nvGrpSpPr>
              <p:grpSpPr>
                <a:xfrm>
                  <a:off x="838200" y="1676400"/>
                  <a:ext cx="6572514" cy="4953000"/>
                  <a:chOff x="838200" y="1676400"/>
                  <a:chExt cx="6572514" cy="4953000"/>
                </a:xfrm>
              </p:grpSpPr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5248374" y="3489239"/>
                    <a:ext cx="1685826" cy="5493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 smtClean="0"/>
                      <a:t>φ</a:t>
                    </a:r>
                    <a:r>
                      <a:rPr lang="en-US" dirty="0" smtClean="0"/>
                      <a:t>(</a:t>
                    </a:r>
                    <a:r>
                      <a:rPr lang="en-US" dirty="0" err="1" smtClean="0"/>
                      <a:t>r,z</a:t>
                    </a:r>
                    <a:r>
                      <a:rPr lang="en-US" dirty="0" smtClean="0"/>
                      <a:t>,</a:t>
                    </a:r>
                    <a:r>
                      <a:rPr lang="el-GR" dirty="0" smtClean="0"/>
                      <a:t>π</a:t>
                    </a:r>
                    <a:r>
                      <a:rPr lang="en-US" baseline="-25000" dirty="0" smtClean="0"/>
                      <a:t>0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838200" y="1676400"/>
                    <a:ext cx="6572514" cy="4953000"/>
                    <a:chOff x="888472" y="2839366"/>
                    <a:chExt cx="5446889" cy="3329874"/>
                  </a:xfrm>
                </p:grpSpPr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>
                      <a:off x="1222314" y="3024032"/>
                      <a:ext cx="0" cy="276716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Straight Connector 10"/>
                    <p:cNvCxnSpPr/>
                    <p:nvPr/>
                  </p:nvCxnSpPr>
                  <p:spPr>
                    <a:xfrm>
                      <a:off x="1219199" y="5791200"/>
                      <a:ext cx="497814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6059322" y="5799908"/>
                      <a:ext cx="27603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88472" y="2839366"/>
                      <a:ext cx="3016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$</a:t>
                      </a:r>
                    </a:p>
                  </p:txBody>
                </p:sp>
              </p:grp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840875" y="2983468"/>
                    <a:ext cx="95032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 smtClean="0"/>
                      <a:t>φ</a:t>
                    </a:r>
                    <a:r>
                      <a:rPr lang="en-US" dirty="0" smtClean="0"/>
                      <a:t>(</a:t>
                    </a:r>
                    <a:r>
                      <a:rPr lang="en-US" dirty="0" err="1" smtClean="0"/>
                      <a:t>r,z</a:t>
                    </a:r>
                    <a:r>
                      <a:rPr lang="en-US" dirty="0" smtClean="0"/>
                      <a:t>,</a:t>
                    </a:r>
                    <a:r>
                      <a:rPr lang="el-GR" dirty="0" smtClean="0"/>
                      <a:t>π</a:t>
                    </a:r>
                    <a:r>
                      <a:rPr lang="en-US" baseline="-25000" dirty="0" smtClean="0"/>
                      <a:t>1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4307475" y="2526268"/>
                    <a:ext cx="95032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 smtClean="0"/>
                      <a:t>φ</a:t>
                    </a:r>
                    <a:r>
                      <a:rPr lang="en-US" dirty="0" smtClean="0"/>
                      <a:t>(</a:t>
                    </a:r>
                    <a:r>
                      <a:rPr lang="en-US" dirty="0" err="1" smtClean="0"/>
                      <a:t>r,z</a:t>
                    </a:r>
                    <a:r>
                      <a:rPr lang="en-US" dirty="0" smtClean="0"/>
                      <a:t>,</a:t>
                    </a:r>
                    <a:r>
                      <a:rPr lang="el-GR" dirty="0" smtClean="0"/>
                      <a:t>π</a:t>
                    </a:r>
                    <a:r>
                      <a:rPr lang="en-US" baseline="-25000" dirty="0" smtClean="0"/>
                      <a:t>2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2839986" y="2754868"/>
                    <a:ext cx="817614" cy="82653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752600" y="2133600"/>
                    <a:ext cx="124745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 smtClean="0"/>
                      <a:t>π</a:t>
                    </a:r>
                    <a:r>
                      <a:rPr lang="en-US" baseline="-25000" dirty="0" smtClean="0"/>
                      <a:t>2</a:t>
                    </a:r>
                    <a:r>
                      <a:rPr lang="en-US" dirty="0" smtClean="0"/>
                      <a:t> &gt; </a:t>
                    </a:r>
                    <a:r>
                      <a:rPr lang="el-GR" dirty="0" smtClean="0"/>
                      <a:t>π</a:t>
                    </a:r>
                    <a:r>
                      <a:rPr lang="en-US" baseline="-25000" dirty="0" smtClean="0"/>
                      <a:t>1</a:t>
                    </a:r>
                    <a:r>
                      <a:rPr lang="en-US" dirty="0" smtClean="0"/>
                      <a:t> &gt; </a:t>
                    </a:r>
                    <a:r>
                      <a:rPr lang="el-GR" dirty="0" smtClean="0"/>
                      <a:t>π</a:t>
                    </a:r>
                    <a:r>
                      <a:rPr lang="en-US" baseline="-25000" dirty="0" smtClean="0"/>
                      <a:t>0</a:t>
                    </a:r>
                    <a:endParaRPr lang="en-US" dirty="0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01439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601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Produtores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25924" y="2318266"/>
            <a:ext cx="3695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Ponto A: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lucro</a:t>
            </a:r>
            <a:r>
              <a:rPr lang="en-US" dirty="0" smtClean="0"/>
              <a:t>,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reço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do </a:t>
            </a:r>
            <a:r>
              <a:rPr lang="en-US" dirty="0" err="1" smtClean="0"/>
              <a:t>produtor</a:t>
            </a:r>
            <a:r>
              <a:rPr lang="en-US" dirty="0" smtClean="0"/>
              <a:t> </a:t>
            </a:r>
            <a:r>
              <a:rPr lang="el-GR" dirty="0" smtClean="0"/>
              <a:t>φ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preço</a:t>
            </a:r>
            <a:r>
              <a:rPr lang="en-US" dirty="0" smtClean="0"/>
              <a:t> P(z).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" y="882031"/>
            <a:ext cx="4844924" cy="5799201"/>
            <a:chOff x="381000" y="56531"/>
            <a:chExt cx="4844924" cy="5799201"/>
          </a:xfrm>
        </p:grpSpPr>
        <p:sp>
          <p:nvSpPr>
            <p:cNvPr id="23" name="Arc 22"/>
            <p:cNvSpPr/>
            <p:nvPr/>
          </p:nvSpPr>
          <p:spPr>
            <a:xfrm rot="5921048">
              <a:off x="373956" y="639566"/>
              <a:ext cx="3478117" cy="290208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81000" y="56531"/>
              <a:ext cx="4844924" cy="5799201"/>
              <a:chOff x="381000" y="56531"/>
              <a:chExt cx="4844924" cy="579920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81000" y="56531"/>
                <a:ext cx="4844924" cy="5799201"/>
                <a:chOff x="381000" y="56531"/>
                <a:chExt cx="4844924" cy="5799201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381000" y="1828800"/>
                  <a:ext cx="4844924" cy="4026932"/>
                  <a:chOff x="838200" y="2057400"/>
                  <a:chExt cx="4844924" cy="4026932"/>
                </a:xfrm>
              </p:grpSpPr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3200400" y="3886200"/>
                    <a:ext cx="0" cy="19050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838200" y="2057400"/>
                    <a:ext cx="4844924" cy="4026932"/>
                    <a:chOff x="838200" y="2057400"/>
                    <a:chExt cx="4844924" cy="4026932"/>
                  </a:xfrm>
                </p:grpSpPr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3048000" y="3505200"/>
                      <a:ext cx="31771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p:txBody>
                </p:sp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838200" y="2057400"/>
                      <a:ext cx="4844924" cy="4026932"/>
                      <a:chOff x="841314" y="2057400"/>
                      <a:chExt cx="4844924" cy="4026932"/>
                    </a:xfrm>
                  </p:grpSpPr>
                  <p:grpSp>
                    <p:nvGrpSpPr>
                      <p:cNvPr id="32" name="Group 31"/>
                      <p:cNvGrpSpPr/>
                      <p:nvPr/>
                    </p:nvGrpSpPr>
                    <p:grpSpPr>
                      <a:xfrm>
                        <a:off x="841314" y="2057400"/>
                        <a:ext cx="4844924" cy="4026932"/>
                        <a:chOff x="841314" y="2057400"/>
                        <a:chExt cx="4844924" cy="4026932"/>
                      </a:xfrm>
                    </p:grpSpPr>
                    <p:cxnSp>
                      <p:nvCxnSpPr>
                        <p:cNvPr id="4" name="Straight Connector 3"/>
                        <p:cNvCxnSpPr/>
                        <p:nvPr/>
                      </p:nvCxnSpPr>
                      <p:spPr>
                        <a:xfrm>
                          <a:off x="1219200" y="2057400"/>
                          <a:ext cx="0" cy="373380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" name="Straight Connector 5"/>
                        <p:cNvCxnSpPr/>
                        <p:nvPr/>
                      </p:nvCxnSpPr>
                      <p:spPr>
                        <a:xfrm>
                          <a:off x="1219200" y="5791200"/>
                          <a:ext cx="4373041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>
                          <a:off x="5410200" y="5715000"/>
                          <a:ext cx="27603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26" name="TextBox 25"/>
                        <p:cNvSpPr txBox="1"/>
                        <p:nvPr/>
                      </p:nvSpPr>
                      <p:spPr>
                        <a:xfrm>
                          <a:off x="841314" y="2057400"/>
                          <a:ext cx="30168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p:txBody>
                    </p:sp>
                  </p:grpSp>
                  <p:sp>
                    <p:nvSpPr>
                      <p:cNvPr id="5" name="Freeform 4"/>
                      <p:cNvSpPr/>
                      <p:nvPr/>
                    </p:nvSpPr>
                    <p:spPr>
                      <a:xfrm>
                        <a:off x="1567543" y="2560320"/>
                        <a:ext cx="3082834" cy="2926080"/>
                      </a:xfrm>
                      <a:custGeom>
                        <a:avLst/>
                        <a:gdLst>
                          <a:gd name="connsiteX0" fmla="*/ 0 w 3082834"/>
                          <a:gd name="connsiteY0" fmla="*/ 2926080 h 2926080"/>
                          <a:gd name="connsiteX1" fmla="*/ 522514 w 3082834"/>
                          <a:gd name="connsiteY1" fmla="*/ 2050869 h 2926080"/>
                          <a:gd name="connsiteX2" fmla="*/ 2325188 w 3082834"/>
                          <a:gd name="connsiteY2" fmla="*/ 849086 h 2926080"/>
                          <a:gd name="connsiteX3" fmla="*/ 2769326 w 3082834"/>
                          <a:gd name="connsiteY3" fmla="*/ 431074 h 2926080"/>
                          <a:gd name="connsiteX4" fmla="*/ 3082834 w 3082834"/>
                          <a:gd name="connsiteY4" fmla="*/ 0 h 2926080"/>
                          <a:gd name="connsiteX5" fmla="*/ 3082834 w 3082834"/>
                          <a:gd name="connsiteY5" fmla="*/ 0 h 29260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3082834" h="2926080">
                            <a:moveTo>
                              <a:pt x="0" y="2926080"/>
                            </a:moveTo>
                            <a:cubicBezTo>
                              <a:pt x="67491" y="2661557"/>
                              <a:pt x="134983" y="2397035"/>
                              <a:pt x="522514" y="2050869"/>
                            </a:cubicBezTo>
                            <a:cubicBezTo>
                              <a:pt x="910045" y="1704703"/>
                              <a:pt x="1950719" y="1119052"/>
                              <a:pt x="2325188" y="849086"/>
                            </a:cubicBezTo>
                            <a:cubicBezTo>
                              <a:pt x="2699657" y="579120"/>
                              <a:pt x="2643052" y="572588"/>
                              <a:pt x="2769326" y="431074"/>
                            </a:cubicBezTo>
                            <a:cubicBezTo>
                              <a:pt x="2895600" y="289560"/>
                              <a:pt x="3082834" y="0"/>
                              <a:pt x="3082834" y="0"/>
                            </a:cubicBezTo>
                            <a:lnTo>
                              <a:pt x="3082834" y="0"/>
                            </a:lnTo>
                          </a:path>
                        </a:pathLst>
                      </a:cu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4572000" y="2362200"/>
                        <a:ext cx="53572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P(z)</a:t>
                        </a:r>
                        <a:endParaRPr lang="en-US" dirty="0"/>
                      </a:p>
                    </p:txBody>
                  </p:sp>
                  <p:sp>
                    <p:nvSpPr>
                      <p:cNvPr id="11" name="Oval 10"/>
                      <p:cNvSpPr/>
                      <p:nvPr/>
                    </p:nvSpPr>
                    <p:spPr>
                      <a:xfrm flipH="1">
                        <a:off x="3178703" y="3810000"/>
                        <a:ext cx="97897" cy="1143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24" name="Arc 23"/>
                <p:cNvSpPr/>
                <p:nvPr/>
              </p:nvSpPr>
              <p:spPr>
                <a:xfrm rot="5921048">
                  <a:off x="110327" y="344545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276600" y="1981200"/>
                  <a:ext cx="1685826" cy="549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2895600" y="1676400"/>
                <a:ext cx="950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φ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r,z</a:t>
                </a:r>
                <a:r>
                  <a:rPr lang="en-US" dirty="0" smtClean="0"/>
                  <a:t>,</a:t>
                </a:r>
                <a:r>
                  <a:rPr lang="el-GR" dirty="0" smtClean="0"/>
                  <a:t>π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77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71469" y="108672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Produtores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23982" y="539750"/>
            <a:ext cx="6534150" cy="6318250"/>
            <a:chOff x="623981" y="-381000"/>
            <a:chExt cx="7148419" cy="7180580"/>
          </a:xfrm>
        </p:grpSpPr>
        <p:sp>
          <p:nvSpPr>
            <p:cNvPr id="25" name="Oval 24"/>
            <p:cNvSpPr/>
            <p:nvPr/>
          </p:nvSpPr>
          <p:spPr>
            <a:xfrm flipH="1">
              <a:off x="5638800" y="3086100"/>
              <a:ext cx="97897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23981" y="-381000"/>
              <a:ext cx="7148419" cy="7180580"/>
              <a:chOff x="381000" y="-1248648"/>
              <a:chExt cx="7148419" cy="718058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81000" y="1143000"/>
                <a:ext cx="7148419" cy="4788932"/>
                <a:chOff x="841314" y="1371600"/>
                <a:chExt cx="7148419" cy="478893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841314" y="2057400"/>
                  <a:ext cx="7148419" cy="4103132"/>
                  <a:chOff x="841314" y="2057400"/>
                  <a:chExt cx="7148419" cy="4103132"/>
                </a:xfrm>
              </p:grpSpPr>
              <p:cxnSp>
                <p:nvCxnSpPr>
                  <p:cNvPr id="4" name="Straight Connector 3"/>
                  <p:cNvCxnSpPr/>
                  <p:nvPr/>
                </p:nvCxnSpPr>
                <p:spPr>
                  <a:xfrm>
                    <a:off x="1219200" y="2057400"/>
                    <a:ext cx="0" cy="37338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1219200" y="5791200"/>
                    <a:ext cx="663251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713695" y="5791200"/>
                    <a:ext cx="27603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z</a:t>
                    </a:r>
                    <a:endParaRPr lang="en-US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841314" y="20574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$</a:t>
                    </a:r>
                  </a:p>
                </p:txBody>
              </p:sp>
            </p:grpSp>
            <p:sp>
              <p:nvSpPr>
                <p:cNvPr id="5" name="Freeform 4"/>
                <p:cNvSpPr/>
                <p:nvPr/>
              </p:nvSpPr>
              <p:spPr>
                <a:xfrm>
                  <a:off x="1567542" y="1447800"/>
                  <a:ext cx="5445971" cy="4038600"/>
                </a:xfrm>
                <a:custGeom>
                  <a:avLst/>
                  <a:gdLst>
                    <a:gd name="connsiteX0" fmla="*/ 0 w 3082834"/>
                    <a:gd name="connsiteY0" fmla="*/ 2926080 h 2926080"/>
                    <a:gd name="connsiteX1" fmla="*/ 522514 w 3082834"/>
                    <a:gd name="connsiteY1" fmla="*/ 2050869 h 2926080"/>
                    <a:gd name="connsiteX2" fmla="*/ 2325188 w 3082834"/>
                    <a:gd name="connsiteY2" fmla="*/ 849086 h 2926080"/>
                    <a:gd name="connsiteX3" fmla="*/ 2769326 w 3082834"/>
                    <a:gd name="connsiteY3" fmla="*/ 431074 h 2926080"/>
                    <a:gd name="connsiteX4" fmla="*/ 3082834 w 3082834"/>
                    <a:gd name="connsiteY4" fmla="*/ 0 h 2926080"/>
                    <a:gd name="connsiteX5" fmla="*/ 3082834 w 3082834"/>
                    <a:gd name="connsiteY5" fmla="*/ 0 h 2926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82834" h="2926080">
                      <a:moveTo>
                        <a:pt x="0" y="2926080"/>
                      </a:moveTo>
                      <a:cubicBezTo>
                        <a:pt x="67491" y="2661557"/>
                        <a:pt x="134983" y="2397035"/>
                        <a:pt x="522514" y="2050869"/>
                      </a:cubicBezTo>
                      <a:cubicBezTo>
                        <a:pt x="910045" y="1704703"/>
                        <a:pt x="1950719" y="1119052"/>
                        <a:pt x="2325188" y="849086"/>
                      </a:cubicBezTo>
                      <a:cubicBezTo>
                        <a:pt x="2699657" y="579120"/>
                        <a:pt x="2643052" y="572588"/>
                        <a:pt x="2769326" y="431074"/>
                      </a:cubicBezTo>
                      <a:cubicBezTo>
                        <a:pt x="2895600" y="289560"/>
                        <a:pt x="3082834" y="0"/>
                        <a:pt x="3082834" y="0"/>
                      </a:cubicBezTo>
                      <a:lnTo>
                        <a:pt x="3082834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937314" y="1371600"/>
                  <a:ext cx="5357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P(z)</a:t>
                  </a:r>
                  <a:endParaRPr lang="en-US" dirty="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 flipH="1">
                  <a:off x="2953217" y="3886200"/>
                  <a:ext cx="97897" cy="1143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Arc 28"/>
              <p:cNvSpPr/>
              <p:nvPr/>
            </p:nvSpPr>
            <p:spPr>
              <a:xfrm rot="5921048">
                <a:off x="373956" y="639566"/>
                <a:ext cx="3478117" cy="2902089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 rot="5921048">
                <a:off x="3082127" y="-722255"/>
                <a:ext cx="3478117" cy="2902089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 rot="5921048">
                <a:off x="186527" y="334766"/>
                <a:ext cx="3478117" cy="2902089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 rot="5921048">
                <a:off x="2929727" y="-960634"/>
                <a:ext cx="3478117" cy="2902089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276600" y="1981200"/>
                <a:ext cx="1067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φ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r,z</a:t>
                </a:r>
                <a:r>
                  <a:rPr lang="en-US" dirty="0" smtClean="0"/>
                  <a:t>,</a:t>
                </a:r>
                <a:r>
                  <a:rPr lang="el-GR" dirty="0" smtClean="0"/>
                  <a:t>π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895600" y="1676400"/>
                <a:ext cx="1067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φ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r,z</a:t>
                </a:r>
                <a:r>
                  <a:rPr lang="en-US" dirty="0" smtClean="0"/>
                  <a:t>,</a:t>
                </a:r>
                <a:r>
                  <a:rPr lang="el-GR" dirty="0" smtClean="0"/>
                  <a:t>π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38974" y="685800"/>
                <a:ext cx="1067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φ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r,z</a:t>
                </a:r>
                <a:r>
                  <a:rPr lang="en-US" dirty="0" smtClean="0"/>
                  <a:t>,</a:t>
                </a:r>
                <a:r>
                  <a:rPr lang="el-GR" dirty="0" smtClean="0"/>
                  <a:t>π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857974" y="381000"/>
                <a:ext cx="1067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φ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r,z</a:t>
                </a:r>
                <a:r>
                  <a:rPr lang="en-US" dirty="0" smtClean="0"/>
                  <a:t>,</a:t>
                </a:r>
                <a:r>
                  <a:rPr lang="el-GR" dirty="0" smtClean="0"/>
                  <a:t>π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738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92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Equilíbrio</a:t>
            </a:r>
            <a:r>
              <a:rPr lang="en-US" dirty="0" smtClean="0"/>
              <a:t> de Mercado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27100" y="746126"/>
            <a:ext cx="6925317" cy="6934200"/>
            <a:chOff x="609600" y="-381000"/>
            <a:chExt cx="7878816" cy="8258167"/>
          </a:xfrm>
        </p:grpSpPr>
        <p:sp>
          <p:nvSpPr>
            <p:cNvPr id="23" name="Arc 22"/>
            <p:cNvSpPr/>
            <p:nvPr/>
          </p:nvSpPr>
          <p:spPr>
            <a:xfrm rot="16464110">
              <a:off x="2050903" y="4314801"/>
              <a:ext cx="3276600" cy="33528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6464110">
              <a:off x="2355703" y="4562467"/>
              <a:ext cx="3276600" cy="33528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09600" y="-381000"/>
              <a:ext cx="7878816" cy="7180580"/>
              <a:chOff x="623981" y="-381000"/>
              <a:chExt cx="7878816" cy="7180580"/>
            </a:xfrm>
          </p:grpSpPr>
          <p:sp>
            <p:nvSpPr>
              <p:cNvPr id="25" name="Oval 24"/>
              <p:cNvSpPr/>
              <p:nvPr/>
            </p:nvSpPr>
            <p:spPr>
              <a:xfrm flipH="1">
                <a:off x="5638800" y="3086100"/>
                <a:ext cx="97897" cy="1143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623981" y="-381000"/>
                <a:ext cx="7148419" cy="7180580"/>
                <a:chOff x="381000" y="-1248648"/>
                <a:chExt cx="7148419" cy="718058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381000" y="1143000"/>
                  <a:ext cx="7148419" cy="4788932"/>
                  <a:chOff x="841314" y="1371600"/>
                  <a:chExt cx="7148419" cy="4788932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841314" y="2057400"/>
                    <a:ext cx="7148419" cy="4103132"/>
                    <a:chOff x="841314" y="2057400"/>
                    <a:chExt cx="7148419" cy="4103132"/>
                  </a:xfrm>
                </p:grpSpPr>
                <p:cxnSp>
                  <p:nvCxnSpPr>
                    <p:cNvPr id="4" name="Straight Connector 3"/>
                    <p:cNvCxnSpPr/>
                    <p:nvPr/>
                  </p:nvCxnSpPr>
                  <p:spPr>
                    <a:xfrm>
                      <a:off x="1219200" y="2057400"/>
                      <a:ext cx="0" cy="37338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>
                    <a:xfrm>
                      <a:off x="1219200" y="5791200"/>
                      <a:ext cx="663251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7713695" y="5791200"/>
                      <a:ext cx="27603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841314" y="2057400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$</a:t>
                      </a:r>
                    </a:p>
                  </p:txBody>
                </p:sp>
              </p:grpSp>
              <p:sp>
                <p:nvSpPr>
                  <p:cNvPr id="5" name="Freeform 4"/>
                  <p:cNvSpPr/>
                  <p:nvPr/>
                </p:nvSpPr>
                <p:spPr>
                  <a:xfrm>
                    <a:off x="1567542" y="1447800"/>
                    <a:ext cx="5445971" cy="4038600"/>
                  </a:xfrm>
                  <a:custGeom>
                    <a:avLst/>
                    <a:gdLst>
                      <a:gd name="connsiteX0" fmla="*/ 0 w 3082834"/>
                      <a:gd name="connsiteY0" fmla="*/ 2926080 h 2926080"/>
                      <a:gd name="connsiteX1" fmla="*/ 522514 w 3082834"/>
                      <a:gd name="connsiteY1" fmla="*/ 2050869 h 2926080"/>
                      <a:gd name="connsiteX2" fmla="*/ 2325188 w 3082834"/>
                      <a:gd name="connsiteY2" fmla="*/ 849086 h 2926080"/>
                      <a:gd name="connsiteX3" fmla="*/ 2769326 w 3082834"/>
                      <a:gd name="connsiteY3" fmla="*/ 431074 h 2926080"/>
                      <a:gd name="connsiteX4" fmla="*/ 3082834 w 3082834"/>
                      <a:gd name="connsiteY4" fmla="*/ 0 h 2926080"/>
                      <a:gd name="connsiteX5" fmla="*/ 3082834 w 3082834"/>
                      <a:gd name="connsiteY5" fmla="*/ 0 h 2926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82834" h="2926080">
                        <a:moveTo>
                          <a:pt x="0" y="2926080"/>
                        </a:moveTo>
                        <a:cubicBezTo>
                          <a:pt x="67491" y="2661557"/>
                          <a:pt x="134983" y="2397035"/>
                          <a:pt x="522514" y="2050869"/>
                        </a:cubicBezTo>
                        <a:cubicBezTo>
                          <a:pt x="910045" y="1704703"/>
                          <a:pt x="1950719" y="1119052"/>
                          <a:pt x="2325188" y="849086"/>
                        </a:cubicBezTo>
                        <a:cubicBezTo>
                          <a:pt x="2699657" y="579120"/>
                          <a:pt x="2643052" y="572588"/>
                          <a:pt x="2769326" y="431074"/>
                        </a:cubicBezTo>
                        <a:cubicBezTo>
                          <a:pt x="2895600" y="289560"/>
                          <a:pt x="3082834" y="0"/>
                          <a:pt x="3082834" y="0"/>
                        </a:cubicBezTo>
                        <a:lnTo>
                          <a:pt x="3082834" y="0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6937314" y="1371600"/>
                    <a:ext cx="5357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P(z)</a:t>
                    </a:r>
                    <a:endParaRPr lang="en-US" dirty="0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 flipH="1">
                    <a:off x="2953217" y="3886200"/>
                    <a:ext cx="97897" cy="1143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Arc 28"/>
                <p:cNvSpPr/>
                <p:nvPr/>
              </p:nvSpPr>
              <p:spPr>
                <a:xfrm rot="5921048">
                  <a:off x="373956" y="639566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921048">
                  <a:off x="3082127" y="-722255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921048">
                  <a:off x="186527" y="334766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921048">
                  <a:off x="2929727" y="-960634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276600" y="1981200"/>
                  <a:ext cx="1067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895600" y="1676400"/>
                  <a:ext cx="1067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6238974" y="685800"/>
                  <a:ext cx="1067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2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5857974" y="381000"/>
                  <a:ext cx="1067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2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p:grpSp>
          <p:sp>
            <p:nvSpPr>
              <p:cNvPr id="27" name="Arc 26"/>
              <p:cNvSpPr/>
              <p:nvPr/>
            </p:nvSpPr>
            <p:spPr>
              <a:xfrm rot="16464110">
                <a:off x="4959497" y="2828933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 rot="16464110">
                <a:off x="5188097" y="3114667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39540" y="4114800"/>
                <a:ext cx="1061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91940" y="4583668"/>
                <a:ext cx="1061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629400" y="3135868"/>
                <a:ext cx="1022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629400" y="2754868"/>
                <a:ext cx="1022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8460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763"/>
            <a:ext cx="8229600" cy="1143000"/>
          </a:xfrm>
        </p:spPr>
        <p:txBody>
          <a:bodyPr/>
          <a:lstStyle/>
          <a:p>
            <a:r>
              <a:rPr lang="en-US" dirty="0" err="1" smtClean="0"/>
              <a:t>Equilíbrio</a:t>
            </a:r>
            <a:r>
              <a:rPr lang="en-US" dirty="0" smtClean="0"/>
              <a:t> de Mercado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282825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de P(z),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lance e </a:t>
            </a:r>
            <a:r>
              <a:rPr lang="en-US" dirty="0" err="1" smtClean="0"/>
              <a:t>uma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tangentes</a:t>
            </a:r>
            <a:r>
              <a:rPr lang="en-US" dirty="0" smtClean="0"/>
              <a:t>: o </a:t>
            </a:r>
            <a:r>
              <a:rPr lang="en-US" dirty="0" err="1" smtClean="0"/>
              <a:t>consumidor</a:t>
            </a:r>
            <a:r>
              <a:rPr lang="en-US" dirty="0" smtClean="0"/>
              <a:t> e </a:t>
            </a:r>
            <a:r>
              <a:rPr lang="en-US" dirty="0" err="1" smtClean="0"/>
              <a:t>produtor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valoração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z (</a:t>
            </a:r>
            <a:r>
              <a:rPr lang="en-US" dirty="0" err="1" smtClean="0"/>
              <a:t>inclinação</a:t>
            </a:r>
            <a:r>
              <a:rPr lang="en-US" dirty="0" smtClean="0"/>
              <a:t> de 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n-US" dirty="0" err="1" smtClean="0"/>
              <a:t>inclinação</a:t>
            </a:r>
            <a:r>
              <a:rPr lang="en-US" dirty="0" smtClean="0"/>
              <a:t> de </a:t>
            </a:r>
            <a:r>
              <a:rPr lang="el-GR" dirty="0" smtClean="0"/>
              <a:t>φ</a:t>
            </a:r>
            <a:r>
              <a:rPr lang="en-US" dirty="0" smtClean="0"/>
              <a:t> = </a:t>
            </a:r>
            <a:r>
              <a:rPr lang="en-US" dirty="0" err="1" smtClean="0"/>
              <a:t>inclinação</a:t>
            </a:r>
            <a:r>
              <a:rPr lang="en-US" dirty="0" smtClean="0"/>
              <a:t> de P(z)).</a:t>
            </a:r>
          </a:p>
          <a:p>
            <a:r>
              <a:rPr lang="en-US" dirty="0"/>
              <a:t>D</a:t>
            </a:r>
            <a:r>
              <a:rPr lang="en-US" dirty="0" smtClean="0"/>
              <a:t>AP </a:t>
            </a:r>
            <a:r>
              <a:rPr lang="en-US" dirty="0" smtClean="0"/>
              <a:t>do </a:t>
            </a:r>
            <a:r>
              <a:rPr lang="en-US" dirty="0" err="1" smtClean="0"/>
              <a:t>consumidor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z </a:t>
            </a:r>
            <a:r>
              <a:rPr lang="en-US" dirty="0" err="1" smtClean="0"/>
              <a:t>adicional</a:t>
            </a:r>
            <a:r>
              <a:rPr lang="en-US" dirty="0" smtClean="0"/>
              <a:t> = </a:t>
            </a:r>
            <a:r>
              <a:rPr lang="en-US" dirty="0" err="1" smtClean="0"/>
              <a:t>aumento</a:t>
            </a:r>
            <a:r>
              <a:rPr lang="en-US" dirty="0" smtClean="0"/>
              <a:t> no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compensar</a:t>
            </a:r>
            <a:r>
              <a:rPr lang="en-US" dirty="0" smtClean="0"/>
              <a:t> o </a:t>
            </a:r>
            <a:r>
              <a:rPr lang="en-US" dirty="0" err="1" smtClean="0"/>
              <a:t>produtor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ofertar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de z.</a:t>
            </a:r>
          </a:p>
          <a:p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457200" y="1584325"/>
            <a:ext cx="4191000" cy="5867400"/>
            <a:chOff x="609600" y="-381000"/>
            <a:chExt cx="7878816" cy="8258167"/>
          </a:xfrm>
        </p:grpSpPr>
        <p:sp>
          <p:nvSpPr>
            <p:cNvPr id="58" name="Arc 57"/>
            <p:cNvSpPr/>
            <p:nvPr/>
          </p:nvSpPr>
          <p:spPr>
            <a:xfrm rot="16464110">
              <a:off x="2050903" y="4314801"/>
              <a:ext cx="3276600" cy="33528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6464110">
              <a:off x="2355703" y="4562467"/>
              <a:ext cx="3276600" cy="33528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09600" y="-381000"/>
              <a:ext cx="7878816" cy="7180580"/>
              <a:chOff x="623981" y="-381000"/>
              <a:chExt cx="7878816" cy="7180580"/>
            </a:xfrm>
          </p:grpSpPr>
          <p:sp>
            <p:nvSpPr>
              <p:cNvPr id="61" name="Oval 60"/>
              <p:cNvSpPr/>
              <p:nvPr/>
            </p:nvSpPr>
            <p:spPr>
              <a:xfrm flipH="1">
                <a:off x="5638800" y="3086100"/>
                <a:ext cx="97897" cy="1143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623981" y="-381000"/>
                <a:ext cx="7148419" cy="7180580"/>
                <a:chOff x="381000" y="-1248648"/>
                <a:chExt cx="7148419" cy="7180580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381000" y="1143000"/>
                  <a:ext cx="7148419" cy="4788932"/>
                  <a:chOff x="841314" y="1371600"/>
                  <a:chExt cx="7148419" cy="4788932"/>
                </a:xfrm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841314" y="2057400"/>
                    <a:ext cx="7148419" cy="4103132"/>
                    <a:chOff x="841314" y="2057400"/>
                    <a:chExt cx="7148419" cy="4103132"/>
                  </a:xfrm>
                </p:grpSpPr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>
                      <a:off x="1219200" y="2057400"/>
                      <a:ext cx="0" cy="37338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1219200" y="5791200"/>
                      <a:ext cx="663251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4" name="TextBox 83"/>
                    <p:cNvSpPr txBox="1"/>
                    <p:nvPr/>
                  </p:nvSpPr>
                  <p:spPr>
                    <a:xfrm>
                      <a:off x="7713695" y="5791200"/>
                      <a:ext cx="27603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p:txBody>
                </p:sp>
                <p:sp>
                  <p:nvSpPr>
                    <p:cNvPr id="85" name="TextBox 84"/>
                    <p:cNvSpPr txBox="1"/>
                    <p:nvPr/>
                  </p:nvSpPr>
                  <p:spPr>
                    <a:xfrm>
                      <a:off x="841314" y="2057400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$</a:t>
                      </a:r>
                    </a:p>
                  </p:txBody>
                </p:sp>
              </p:grpSp>
              <p:sp>
                <p:nvSpPr>
                  <p:cNvPr id="79" name="Freeform 78"/>
                  <p:cNvSpPr/>
                  <p:nvPr/>
                </p:nvSpPr>
                <p:spPr>
                  <a:xfrm>
                    <a:off x="1567542" y="1447800"/>
                    <a:ext cx="5445971" cy="4038600"/>
                  </a:xfrm>
                  <a:custGeom>
                    <a:avLst/>
                    <a:gdLst>
                      <a:gd name="connsiteX0" fmla="*/ 0 w 3082834"/>
                      <a:gd name="connsiteY0" fmla="*/ 2926080 h 2926080"/>
                      <a:gd name="connsiteX1" fmla="*/ 522514 w 3082834"/>
                      <a:gd name="connsiteY1" fmla="*/ 2050869 h 2926080"/>
                      <a:gd name="connsiteX2" fmla="*/ 2325188 w 3082834"/>
                      <a:gd name="connsiteY2" fmla="*/ 849086 h 2926080"/>
                      <a:gd name="connsiteX3" fmla="*/ 2769326 w 3082834"/>
                      <a:gd name="connsiteY3" fmla="*/ 431074 h 2926080"/>
                      <a:gd name="connsiteX4" fmla="*/ 3082834 w 3082834"/>
                      <a:gd name="connsiteY4" fmla="*/ 0 h 2926080"/>
                      <a:gd name="connsiteX5" fmla="*/ 3082834 w 3082834"/>
                      <a:gd name="connsiteY5" fmla="*/ 0 h 2926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82834" h="2926080">
                        <a:moveTo>
                          <a:pt x="0" y="2926080"/>
                        </a:moveTo>
                        <a:cubicBezTo>
                          <a:pt x="67491" y="2661557"/>
                          <a:pt x="134983" y="2397035"/>
                          <a:pt x="522514" y="2050869"/>
                        </a:cubicBezTo>
                        <a:cubicBezTo>
                          <a:pt x="910045" y="1704703"/>
                          <a:pt x="1950719" y="1119052"/>
                          <a:pt x="2325188" y="849086"/>
                        </a:cubicBezTo>
                        <a:cubicBezTo>
                          <a:pt x="2699657" y="579120"/>
                          <a:pt x="2643052" y="572588"/>
                          <a:pt x="2769326" y="431074"/>
                        </a:cubicBezTo>
                        <a:cubicBezTo>
                          <a:pt x="2895600" y="289560"/>
                          <a:pt x="3082834" y="0"/>
                          <a:pt x="3082834" y="0"/>
                        </a:cubicBezTo>
                        <a:lnTo>
                          <a:pt x="3082834" y="0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6937314" y="1371600"/>
                    <a:ext cx="5357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P(z)</a:t>
                    </a:r>
                    <a:endParaRPr lang="en-US" dirty="0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 flipH="1">
                    <a:off x="2953217" y="3886200"/>
                    <a:ext cx="97897" cy="1143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0" name="Arc 69"/>
                <p:cNvSpPr/>
                <p:nvPr/>
              </p:nvSpPr>
              <p:spPr>
                <a:xfrm rot="5921048">
                  <a:off x="373956" y="684941"/>
                  <a:ext cx="3478116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921048">
                  <a:off x="3005593" y="-614631"/>
                  <a:ext cx="3478116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921048">
                  <a:off x="186527" y="334766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921048">
                  <a:off x="2929727" y="-960634"/>
                  <a:ext cx="3478117" cy="2902089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3276599" y="1981200"/>
                  <a:ext cx="10673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2895600" y="1676400"/>
                  <a:ext cx="10673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6238974" y="685800"/>
                  <a:ext cx="1067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2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5857974" y="381000"/>
                  <a:ext cx="1067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φ</a:t>
                  </a:r>
                  <a:r>
                    <a:rPr lang="en-US" baseline="-25000" dirty="0" smtClean="0"/>
                    <a:t>2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r,z</a:t>
                  </a:r>
                  <a:r>
                    <a:rPr lang="en-US" dirty="0" smtClean="0"/>
                    <a:t>,</a:t>
                  </a:r>
                  <a:r>
                    <a:rPr lang="el-GR" dirty="0" smtClean="0"/>
                    <a:t>π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p:grpSp>
          <p:sp>
            <p:nvSpPr>
              <p:cNvPr id="63" name="Arc 62"/>
              <p:cNvSpPr/>
              <p:nvPr/>
            </p:nvSpPr>
            <p:spPr>
              <a:xfrm rot="16464110">
                <a:off x="4959497" y="2828933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/>
              <p:cNvSpPr/>
              <p:nvPr/>
            </p:nvSpPr>
            <p:spPr>
              <a:xfrm rot="16464110">
                <a:off x="5188097" y="3114667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739540" y="4114800"/>
                <a:ext cx="1061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91940" y="4583668"/>
                <a:ext cx="1061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629400" y="3135868"/>
                <a:ext cx="1022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629400" y="2754868"/>
                <a:ext cx="1022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186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375"/>
            <a:ext cx="8229600" cy="1143000"/>
          </a:xfrm>
        </p:spPr>
        <p:txBody>
          <a:bodyPr/>
          <a:lstStyle/>
          <a:p>
            <a:r>
              <a:rPr lang="en-US" dirty="0" err="1" smtClean="0"/>
              <a:t>Equilíbrio</a:t>
            </a:r>
            <a:r>
              <a:rPr lang="en-US" dirty="0" smtClean="0"/>
              <a:t> de Mercado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82296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Inclinação</a:t>
            </a:r>
            <a:r>
              <a:rPr lang="en-US" dirty="0" smtClean="0"/>
              <a:t> de P(z)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preço</a:t>
            </a:r>
            <a:r>
              <a:rPr lang="en-US" dirty="0" smtClean="0"/>
              <a:t> de z (</a:t>
            </a:r>
            <a:r>
              <a:rPr lang="en-US" dirty="0" err="1" smtClean="0"/>
              <a:t>aumento</a:t>
            </a:r>
            <a:r>
              <a:rPr lang="en-US" dirty="0" smtClean="0"/>
              <a:t> no </a:t>
            </a:r>
            <a:r>
              <a:rPr lang="en-US" dirty="0" err="1" smtClean="0"/>
              <a:t>preço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casa se z </a:t>
            </a:r>
            <a:r>
              <a:rPr lang="en-US" dirty="0" err="1" smtClean="0"/>
              <a:t>aumenta</a:t>
            </a:r>
            <a:r>
              <a:rPr lang="en-US" dirty="0" smtClean="0"/>
              <a:t> de 1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err="1" smtClean="0"/>
              <a:t>desta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z).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P’(z) = (</a:t>
            </a:r>
            <a:r>
              <a:rPr lang="el-GR" dirty="0" smtClean="0"/>
              <a:t>Δ</a:t>
            </a:r>
            <a:r>
              <a:rPr lang="en-US" dirty="0" smtClean="0"/>
              <a:t>P(z))/(</a:t>
            </a:r>
            <a:r>
              <a:rPr lang="el-GR" dirty="0" smtClean="0"/>
              <a:t>Δ</a:t>
            </a:r>
            <a:r>
              <a:rPr lang="en-US" dirty="0" smtClean="0"/>
              <a:t>z)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preço</a:t>
            </a:r>
            <a:r>
              <a:rPr lang="en-US" dirty="0" smtClean="0"/>
              <a:t> de z.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6647" y="3689350"/>
            <a:ext cx="8003953" cy="3112532"/>
            <a:chOff x="606647" y="3276600"/>
            <a:chExt cx="8003953" cy="31125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2000" y="3581400"/>
              <a:ext cx="0" cy="2514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62000" y="6096000"/>
              <a:ext cx="3352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05400" y="3581400"/>
              <a:ext cx="0" cy="2514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05400" y="6096000"/>
              <a:ext cx="3352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962400" y="601980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34562" y="601980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21447" y="32766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6647" y="3276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</a:t>
              </a:r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88274" y="3670663"/>
              <a:ext cx="2586446" cy="2272937"/>
            </a:xfrm>
            <a:custGeom>
              <a:avLst/>
              <a:gdLst>
                <a:gd name="connsiteX0" fmla="*/ 0 w 2586446"/>
                <a:gd name="connsiteY0" fmla="*/ 2272937 h 2272937"/>
                <a:gd name="connsiteX1" fmla="*/ 613955 w 2586446"/>
                <a:gd name="connsiteY1" fmla="*/ 1319348 h 2272937"/>
                <a:gd name="connsiteX2" fmla="*/ 1698172 w 2586446"/>
                <a:gd name="connsiteY2" fmla="*/ 796834 h 2272937"/>
                <a:gd name="connsiteX3" fmla="*/ 2586446 w 2586446"/>
                <a:gd name="connsiteY3" fmla="*/ 0 h 227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6446" h="2272937">
                  <a:moveTo>
                    <a:pt x="0" y="2272937"/>
                  </a:moveTo>
                  <a:cubicBezTo>
                    <a:pt x="165463" y="1919151"/>
                    <a:pt x="330927" y="1565365"/>
                    <a:pt x="613955" y="1319348"/>
                  </a:cubicBezTo>
                  <a:cubicBezTo>
                    <a:pt x="896983" y="1073331"/>
                    <a:pt x="1369424" y="1016725"/>
                    <a:pt x="1698172" y="796834"/>
                  </a:cubicBezTo>
                  <a:cubicBezTo>
                    <a:pt x="2026921" y="576943"/>
                    <a:pt x="2306683" y="288471"/>
                    <a:pt x="2586446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29646" y="3958046"/>
              <a:ext cx="2518954" cy="2061754"/>
            </a:xfrm>
            <a:custGeom>
              <a:avLst/>
              <a:gdLst>
                <a:gd name="connsiteX0" fmla="*/ 0 w 2299063"/>
                <a:gd name="connsiteY0" fmla="*/ 0 h 1946365"/>
                <a:gd name="connsiteX1" fmla="*/ 326571 w 2299063"/>
                <a:gd name="connsiteY1" fmla="*/ 574765 h 1946365"/>
                <a:gd name="connsiteX2" fmla="*/ 901337 w 2299063"/>
                <a:gd name="connsiteY2" fmla="*/ 940525 h 1946365"/>
                <a:gd name="connsiteX3" fmla="*/ 1436914 w 2299063"/>
                <a:gd name="connsiteY3" fmla="*/ 1201783 h 1946365"/>
                <a:gd name="connsiteX4" fmla="*/ 1854925 w 2299063"/>
                <a:gd name="connsiteY4" fmla="*/ 1724297 h 1946365"/>
                <a:gd name="connsiteX5" fmla="*/ 2299063 w 2299063"/>
                <a:gd name="connsiteY5" fmla="*/ 1946365 h 194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9063" h="1946365">
                  <a:moveTo>
                    <a:pt x="0" y="0"/>
                  </a:moveTo>
                  <a:cubicBezTo>
                    <a:pt x="88174" y="209005"/>
                    <a:pt x="176348" y="418011"/>
                    <a:pt x="326571" y="574765"/>
                  </a:cubicBezTo>
                  <a:cubicBezTo>
                    <a:pt x="476794" y="731519"/>
                    <a:pt x="716280" y="836022"/>
                    <a:pt x="901337" y="940525"/>
                  </a:cubicBezTo>
                  <a:cubicBezTo>
                    <a:pt x="1086394" y="1045028"/>
                    <a:pt x="1277983" y="1071154"/>
                    <a:pt x="1436914" y="1201783"/>
                  </a:cubicBezTo>
                  <a:cubicBezTo>
                    <a:pt x="1595845" y="1332412"/>
                    <a:pt x="1711234" y="1600200"/>
                    <a:pt x="1854925" y="1724297"/>
                  </a:cubicBezTo>
                  <a:cubicBezTo>
                    <a:pt x="1998616" y="1848394"/>
                    <a:pt x="2148839" y="1897379"/>
                    <a:pt x="2299063" y="194636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52800" y="37338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P(z)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10200" y="3733800"/>
              <a:ext cx="1894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P’(z) = (</a:t>
              </a:r>
              <a:r>
                <a:rPr lang="el-GR" dirty="0" smtClean="0"/>
                <a:t>Δ</a:t>
              </a:r>
              <a:r>
                <a:rPr lang="en-US" dirty="0" smtClean="0"/>
                <a:t>P(z))/(</a:t>
              </a:r>
              <a:r>
                <a:rPr lang="el-GR" dirty="0" smtClean="0"/>
                <a:t>Δ</a:t>
              </a:r>
              <a:r>
                <a:rPr lang="en-US" dirty="0" smtClean="0"/>
                <a:t>z)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4892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138"/>
            <a:ext cx="8229600" cy="1143000"/>
          </a:xfrm>
        </p:spPr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Propensão</a:t>
            </a:r>
            <a:r>
              <a:rPr lang="en-US" dirty="0" smtClean="0"/>
              <a:t> a </a:t>
            </a:r>
            <a:r>
              <a:rPr lang="en-US" dirty="0" err="1" smtClean="0"/>
              <a:t>Pagar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289559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Função</a:t>
            </a:r>
            <a:r>
              <a:rPr lang="en-US" sz="2400" dirty="0" smtClean="0"/>
              <a:t> P’(z) </a:t>
            </a:r>
            <a:r>
              <a:rPr lang="en-US" sz="2400" dirty="0" err="1" smtClean="0"/>
              <a:t>corresponde</a:t>
            </a:r>
            <a:r>
              <a:rPr lang="en-US" sz="2400" dirty="0" smtClean="0"/>
              <a:t> a “dados (</a:t>
            </a:r>
            <a:r>
              <a:rPr lang="en-US" sz="2400" dirty="0" err="1" smtClean="0"/>
              <a:t>sintéticos</a:t>
            </a:r>
            <a:r>
              <a:rPr lang="en-US" sz="2400" dirty="0" smtClean="0"/>
              <a:t>)” de </a:t>
            </a:r>
            <a:r>
              <a:rPr lang="en-US" sz="2400" dirty="0" err="1" smtClean="0"/>
              <a:t>preço</a:t>
            </a:r>
            <a:r>
              <a:rPr lang="en-US" sz="2400" dirty="0" smtClean="0"/>
              <a:t> e </a:t>
            </a:r>
            <a:r>
              <a:rPr lang="en-US" sz="2400" dirty="0" err="1" smtClean="0"/>
              <a:t>quantidade</a:t>
            </a:r>
            <a:r>
              <a:rPr lang="en-US" sz="2400" dirty="0" smtClean="0"/>
              <a:t> de z. P’(z) </a:t>
            </a:r>
            <a:r>
              <a:rPr lang="en-US" sz="2400" dirty="0" err="1" smtClean="0"/>
              <a:t>é</a:t>
            </a:r>
            <a:r>
              <a:rPr lang="en-US" sz="2400" dirty="0" smtClean="0"/>
              <a:t> o </a:t>
            </a:r>
            <a:r>
              <a:rPr lang="en-US" sz="2400" dirty="0" err="1" smtClean="0"/>
              <a:t>preço</a:t>
            </a:r>
            <a:r>
              <a:rPr lang="en-US" sz="2400" dirty="0" smtClean="0"/>
              <a:t> </a:t>
            </a:r>
            <a:r>
              <a:rPr lang="en-US" sz="2400" dirty="0" err="1" smtClean="0"/>
              <a:t>inferido</a:t>
            </a:r>
            <a:r>
              <a:rPr lang="en-US" sz="2400" dirty="0" smtClean="0"/>
              <a:t> de z.</a:t>
            </a:r>
          </a:p>
          <a:p>
            <a:r>
              <a:rPr lang="en-US" sz="2400" dirty="0" err="1" smtClean="0"/>
              <a:t>Portanto</a:t>
            </a:r>
            <a:r>
              <a:rPr lang="en-US" sz="2400" dirty="0" smtClean="0"/>
              <a:t>, P’(z)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geral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o </a:t>
            </a:r>
            <a:r>
              <a:rPr lang="en-US" sz="2400" dirty="0" err="1" smtClean="0"/>
              <a:t>mesmo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PMgP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z.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indivíduo</a:t>
            </a:r>
            <a:r>
              <a:rPr lang="en-US" sz="2400" dirty="0" smtClean="0"/>
              <a:t> tem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PMgP</a:t>
            </a:r>
            <a:r>
              <a:rPr lang="en-US" sz="2400" dirty="0" smtClean="0"/>
              <a:t> </a:t>
            </a:r>
            <a:r>
              <a:rPr lang="en-US" sz="2400" dirty="0" err="1" smtClean="0"/>
              <a:t>própria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intersecta</a:t>
            </a:r>
            <a:r>
              <a:rPr lang="en-US" sz="2400" dirty="0" smtClean="0"/>
              <a:t> P’(z).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24400" y="3874532"/>
            <a:ext cx="0" cy="2514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24400" y="6389132"/>
            <a:ext cx="335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939181" y="6324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5647" y="37338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$/unit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948646" y="4251178"/>
            <a:ext cx="2518954" cy="2061754"/>
          </a:xfrm>
          <a:custGeom>
            <a:avLst/>
            <a:gdLst>
              <a:gd name="connsiteX0" fmla="*/ 0 w 2299063"/>
              <a:gd name="connsiteY0" fmla="*/ 0 h 1946365"/>
              <a:gd name="connsiteX1" fmla="*/ 326571 w 2299063"/>
              <a:gd name="connsiteY1" fmla="*/ 574765 h 1946365"/>
              <a:gd name="connsiteX2" fmla="*/ 901337 w 2299063"/>
              <a:gd name="connsiteY2" fmla="*/ 940525 h 1946365"/>
              <a:gd name="connsiteX3" fmla="*/ 1436914 w 2299063"/>
              <a:gd name="connsiteY3" fmla="*/ 1201783 h 1946365"/>
              <a:gd name="connsiteX4" fmla="*/ 1854925 w 2299063"/>
              <a:gd name="connsiteY4" fmla="*/ 1724297 h 1946365"/>
              <a:gd name="connsiteX5" fmla="*/ 2299063 w 2299063"/>
              <a:gd name="connsiteY5" fmla="*/ 1946365 h 194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9063" h="1946365">
                <a:moveTo>
                  <a:pt x="0" y="0"/>
                </a:moveTo>
                <a:cubicBezTo>
                  <a:pt x="88174" y="209005"/>
                  <a:pt x="176348" y="418011"/>
                  <a:pt x="326571" y="574765"/>
                </a:cubicBezTo>
                <a:cubicBezTo>
                  <a:pt x="476794" y="731519"/>
                  <a:pt x="716280" y="836022"/>
                  <a:pt x="901337" y="940525"/>
                </a:cubicBezTo>
                <a:cubicBezTo>
                  <a:pt x="1086394" y="1045028"/>
                  <a:pt x="1277983" y="1071154"/>
                  <a:pt x="1436914" y="1201783"/>
                </a:cubicBezTo>
                <a:cubicBezTo>
                  <a:pt x="1595845" y="1332412"/>
                  <a:pt x="1711234" y="1600200"/>
                  <a:pt x="1854925" y="1724297"/>
                </a:cubicBezTo>
                <a:cubicBezTo>
                  <a:pt x="1998616" y="1848394"/>
                  <a:pt x="2148839" y="1897379"/>
                  <a:pt x="2299063" y="194636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22041" y="4179332"/>
            <a:ext cx="666206" cy="1600200"/>
          </a:xfrm>
          <a:custGeom>
            <a:avLst/>
            <a:gdLst>
              <a:gd name="connsiteX0" fmla="*/ 0 w 666206"/>
              <a:gd name="connsiteY0" fmla="*/ 0 h 1384663"/>
              <a:gd name="connsiteX1" fmla="*/ 235131 w 666206"/>
              <a:gd name="connsiteY1" fmla="*/ 836023 h 1384663"/>
              <a:gd name="connsiteX2" fmla="*/ 666206 w 666206"/>
              <a:gd name="connsiteY2" fmla="*/ 1384663 h 13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206" h="1384663">
                <a:moveTo>
                  <a:pt x="0" y="0"/>
                </a:moveTo>
                <a:cubicBezTo>
                  <a:pt x="62048" y="302623"/>
                  <a:pt x="124097" y="605246"/>
                  <a:pt x="235131" y="836023"/>
                </a:cubicBezTo>
                <a:cubicBezTo>
                  <a:pt x="346165" y="1066800"/>
                  <a:pt x="506185" y="1225731"/>
                  <a:pt x="666206" y="1384663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88247" y="4407933"/>
            <a:ext cx="685800" cy="1676400"/>
          </a:xfrm>
          <a:custGeom>
            <a:avLst/>
            <a:gdLst>
              <a:gd name="connsiteX0" fmla="*/ 0 w 666206"/>
              <a:gd name="connsiteY0" fmla="*/ 0 h 1384663"/>
              <a:gd name="connsiteX1" fmla="*/ 235131 w 666206"/>
              <a:gd name="connsiteY1" fmla="*/ 836023 h 1384663"/>
              <a:gd name="connsiteX2" fmla="*/ 666206 w 666206"/>
              <a:gd name="connsiteY2" fmla="*/ 1384663 h 13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206" h="1384663">
                <a:moveTo>
                  <a:pt x="0" y="0"/>
                </a:moveTo>
                <a:cubicBezTo>
                  <a:pt x="62048" y="302623"/>
                  <a:pt x="124097" y="605246"/>
                  <a:pt x="235131" y="836023"/>
                </a:cubicBezTo>
                <a:cubicBezTo>
                  <a:pt x="346165" y="1066800"/>
                  <a:pt x="506185" y="1225731"/>
                  <a:pt x="666206" y="1384663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60523" y="4560333"/>
            <a:ext cx="723124" cy="1752600"/>
          </a:xfrm>
          <a:custGeom>
            <a:avLst/>
            <a:gdLst>
              <a:gd name="connsiteX0" fmla="*/ 0 w 666206"/>
              <a:gd name="connsiteY0" fmla="*/ 0 h 1384663"/>
              <a:gd name="connsiteX1" fmla="*/ 235131 w 666206"/>
              <a:gd name="connsiteY1" fmla="*/ 836023 h 1384663"/>
              <a:gd name="connsiteX2" fmla="*/ 666206 w 666206"/>
              <a:gd name="connsiteY2" fmla="*/ 1384663 h 13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206" h="1384663">
                <a:moveTo>
                  <a:pt x="0" y="0"/>
                </a:moveTo>
                <a:cubicBezTo>
                  <a:pt x="62048" y="302623"/>
                  <a:pt x="124097" y="605246"/>
                  <a:pt x="235131" y="836023"/>
                </a:cubicBezTo>
                <a:cubicBezTo>
                  <a:pt x="346165" y="1066800"/>
                  <a:pt x="506185" y="1225731"/>
                  <a:pt x="666206" y="1384663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54847" y="4788932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40647" y="5246133"/>
            <a:ext cx="0" cy="11429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1"/>
          </p:cNvCxnSpPr>
          <p:nvPr/>
        </p:nvCxnSpPr>
        <p:spPr>
          <a:xfrm>
            <a:off x="6615743" y="5618507"/>
            <a:ext cx="10704" cy="7706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724400" y="4788932"/>
            <a:ext cx="53044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24400" y="5246133"/>
            <a:ext cx="121624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1"/>
          </p:cNvCxnSpPr>
          <p:nvPr/>
        </p:nvCxnSpPr>
        <p:spPr>
          <a:xfrm flipH="1">
            <a:off x="4724400" y="5618507"/>
            <a:ext cx="18913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19962" y="632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34162" y="63246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05762" y="632460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24400" y="38978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MWTP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10200" y="41264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MWTP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09681" y="43550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MWTP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66516" y="4572000"/>
            <a:ext cx="634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P’(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66516" y="5040868"/>
            <a:ext cx="634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P’(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5410200"/>
            <a:ext cx="66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P’(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249782" y="5955268"/>
            <a:ext cx="59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P’(z)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0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388"/>
            <a:ext cx="8229600" cy="1143000"/>
          </a:xfrm>
        </p:spPr>
        <p:txBody>
          <a:bodyPr/>
          <a:lstStyle/>
          <a:p>
            <a:r>
              <a:rPr lang="en-US" dirty="0" err="1" smtClean="0"/>
              <a:t>Estimando</a:t>
            </a:r>
            <a:r>
              <a:rPr lang="en-US" dirty="0" smtClean="0"/>
              <a:t> </a:t>
            </a:r>
            <a:r>
              <a:rPr lang="en-US" dirty="0" err="1" smtClean="0"/>
              <a:t>PMgP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Para se </a:t>
            </a:r>
            <a:r>
              <a:rPr lang="en-US" dirty="0" err="1" smtClean="0"/>
              <a:t>estimar</a:t>
            </a:r>
            <a:r>
              <a:rPr lang="en-US" dirty="0" smtClean="0"/>
              <a:t> </a:t>
            </a:r>
            <a:r>
              <a:rPr lang="en-US" dirty="0" err="1" smtClean="0"/>
              <a:t>PMgP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competitivo</a:t>
            </a:r>
            <a:r>
              <a:rPr lang="en-US" dirty="0" smtClean="0"/>
              <a:t>, </a:t>
            </a:r>
            <a:r>
              <a:rPr lang="en-US" dirty="0" err="1" smtClean="0"/>
              <a:t>precisamos</a:t>
            </a:r>
            <a:r>
              <a:rPr lang="en-US" dirty="0" smtClean="0"/>
              <a:t> </a:t>
            </a:r>
            <a:r>
              <a:rPr lang="en-US" dirty="0" err="1" smtClean="0"/>
              <a:t>estimá</a:t>
            </a:r>
            <a:r>
              <a:rPr lang="en-US" dirty="0" smtClean="0"/>
              <a:t>-la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com o </a:t>
            </a:r>
            <a:r>
              <a:rPr lang="en-US" dirty="0" err="1" smtClean="0"/>
              <a:t>custo</a:t>
            </a:r>
            <a:r>
              <a:rPr lang="en-US" dirty="0" smtClean="0"/>
              <a:t> marginal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dos </a:t>
            </a:r>
            <a:r>
              <a:rPr lang="en-US" dirty="0" err="1" smtClean="0"/>
              <a:t>produtores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indivíduo</a:t>
            </a:r>
            <a:r>
              <a:rPr lang="en-US" dirty="0" smtClean="0"/>
              <a:t> tem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(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renda</a:t>
            </a:r>
            <a:r>
              <a:rPr lang="en-US" dirty="0" smtClean="0"/>
              <a:t>, </a:t>
            </a:r>
            <a:r>
              <a:rPr lang="en-US" dirty="0" err="1" smtClean="0"/>
              <a:t>educação</a:t>
            </a:r>
            <a:r>
              <a:rPr lang="en-US" dirty="0" smtClean="0"/>
              <a:t>, </a:t>
            </a:r>
            <a:r>
              <a:rPr lang="en-US" dirty="0" err="1" smtClean="0"/>
              <a:t>estado</a:t>
            </a:r>
            <a:r>
              <a:rPr lang="en-US" dirty="0" smtClean="0"/>
              <a:t> civil, etc.).</a:t>
            </a:r>
          </a:p>
          <a:p>
            <a:pPr lvl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produtor</a:t>
            </a:r>
            <a:r>
              <a:rPr lang="en-US" dirty="0" smtClean="0"/>
              <a:t> tem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(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determinam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).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estimarmos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equações</a:t>
            </a:r>
            <a:r>
              <a:rPr lang="en-US" dirty="0" smtClean="0"/>
              <a:t> </a:t>
            </a:r>
            <a:r>
              <a:rPr lang="en-US" dirty="0" err="1" smtClean="0"/>
              <a:t>simultâneas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calcular</a:t>
            </a:r>
            <a:r>
              <a:rPr lang="en-US" dirty="0" smtClean="0"/>
              <a:t> a </a:t>
            </a:r>
            <a:r>
              <a:rPr lang="en-US" dirty="0" err="1" smtClean="0"/>
              <a:t>propensão</a:t>
            </a:r>
            <a:r>
              <a:rPr lang="en-US" dirty="0" smtClean="0"/>
              <a:t> a </a:t>
            </a:r>
            <a:r>
              <a:rPr lang="en-US" dirty="0" err="1" smtClean="0"/>
              <a:t>pagar</a:t>
            </a:r>
            <a:r>
              <a:rPr lang="en-US" dirty="0" smtClean="0"/>
              <a:t> de um </a:t>
            </a:r>
            <a:r>
              <a:rPr lang="en-US" dirty="0" err="1" smtClean="0"/>
              <a:t>domicílio</a:t>
            </a:r>
            <a:r>
              <a:rPr lang="en-US" dirty="0" smtClean="0"/>
              <a:t> </a:t>
            </a:r>
            <a:r>
              <a:rPr lang="en-US" dirty="0" err="1" smtClean="0"/>
              <a:t>típico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médio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8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77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Aplicação</a:t>
            </a:r>
            <a:r>
              <a:rPr lang="en-US" dirty="0" smtClean="0"/>
              <a:t> da </a:t>
            </a:r>
            <a:r>
              <a:rPr lang="en-US" dirty="0" err="1" smtClean="0"/>
              <a:t>Valoração</a:t>
            </a:r>
            <a:r>
              <a:rPr lang="en-US" dirty="0" smtClean="0"/>
              <a:t> </a:t>
            </a:r>
            <a:r>
              <a:rPr lang="en-US" dirty="0" err="1" smtClean="0"/>
              <a:t>Hedônica</a:t>
            </a:r>
            <a:r>
              <a:rPr lang="en-US" dirty="0" smtClean="0"/>
              <a:t>: “Superfund” dos EUA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7332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Comprehensive environmental response, compensation, and liability act (1980).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contaminados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EUA.</a:t>
            </a:r>
          </a:p>
          <a:p>
            <a:pPr eaLnBrk="1" hangingPunct="1"/>
            <a:r>
              <a:rPr lang="en-US" dirty="0" smtClean="0"/>
              <a:t>CERCLA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estabeleceu</a:t>
            </a:r>
            <a:r>
              <a:rPr lang="en-US" dirty="0" smtClean="0"/>
              <a:t> o “Superfund”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limpar</a:t>
            </a:r>
            <a:r>
              <a:rPr lang="en-US" dirty="0" smtClean="0"/>
              <a:t>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contaminados</a:t>
            </a:r>
            <a:r>
              <a:rPr lang="en-US" dirty="0" smtClean="0"/>
              <a:t> no </a:t>
            </a:r>
            <a:r>
              <a:rPr lang="en-US" dirty="0" err="1" smtClean="0"/>
              <a:t>passado</a:t>
            </a:r>
            <a:r>
              <a:rPr lang="en-US" dirty="0" smtClean="0"/>
              <a:t>.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provenientes</a:t>
            </a:r>
            <a:r>
              <a:rPr lang="en-US" dirty="0" smtClean="0"/>
              <a:t> de:</a:t>
            </a:r>
          </a:p>
          <a:p>
            <a:pPr lvl="1" eaLnBrk="1" hangingPunct="1"/>
            <a:r>
              <a:rPr lang="en-US" dirty="0" err="1" smtClean="0"/>
              <a:t>Taxas</a:t>
            </a:r>
            <a:r>
              <a:rPr lang="en-US" dirty="0" smtClean="0"/>
              <a:t> </a:t>
            </a:r>
            <a:r>
              <a:rPr lang="en-US" dirty="0" err="1" smtClean="0"/>
              <a:t>pagas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poluidores</a:t>
            </a:r>
            <a:r>
              <a:rPr lang="en-US" dirty="0" smtClean="0"/>
              <a:t> de </a:t>
            </a:r>
            <a:r>
              <a:rPr lang="en-US" dirty="0" err="1" smtClean="0"/>
              <a:t>determinados</a:t>
            </a:r>
            <a:r>
              <a:rPr lang="en-US" dirty="0" smtClean="0"/>
              <a:t> </a:t>
            </a:r>
            <a:r>
              <a:rPr lang="en-US" dirty="0" err="1" smtClean="0"/>
              <a:t>resíduos</a:t>
            </a:r>
            <a:r>
              <a:rPr lang="en-US" dirty="0" smtClean="0"/>
              <a:t> </a:t>
            </a:r>
            <a:r>
              <a:rPr lang="en-US" dirty="0" err="1" smtClean="0"/>
              <a:t>químicos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advindos</a:t>
            </a:r>
            <a:r>
              <a:rPr lang="en-US" dirty="0" smtClean="0"/>
              <a:t> do </a:t>
            </a:r>
            <a:r>
              <a:rPr lang="en-US" dirty="0" err="1" smtClean="0"/>
              <a:t>orçamento</a:t>
            </a:r>
            <a:r>
              <a:rPr lang="en-US" dirty="0" smtClean="0"/>
              <a:t> federal.</a:t>
            </a:r>
          </a:p>
        </p:txBody>
      </p:sp>
    </p:spTree>
    <p:extLst>
      <p:ext uri="{BB962C8B-B14F-4D97-AF65-F5344CB8AC3E}">
        <p14:creationId xmlns:p14="http://schemas.microsoft.com/office/powerpoint/2010/main" val="40736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Programa</a:t>
            </a:r>
            <a:r>
              <a:rPr lang="en-US" dirty="0" smtClean="0"/>
              <a:t> Superfund</a:t>
            </a:r>
            <a:br>
              <a:rPr lang="en-US" dirty="0" smtClean="0"/>
            </a:br>
            <a:r>
              <a:rPr lang="en-US" dirty="0" err="1" smtClean="0"/>
              <a:t>Custo-Efetivo</a:t>
            </a:r>
            <a:r>
              <a:rPr lang="en-US" dirty="0" smtClean="0"/>
              <a:t>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489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Greenstone and Gallagher, QJE (2008), </a:t>
            </a:r>
            <a:r>
              <a:rPr lang="en-US" dirty="0" err="1" smtClean="0"/>
              <a:t>perguntam</a:t>
            </a:r>
            <a:r>
              <a:rPr lang="en-US" dirty="0" smtClean="0"/>
              <a:t> se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gastos</a:t>
            </a:r>
            <a:r>
              <a:rPr lang="en-US" dirty="0" smtClean="0"/>
              <a:t> de </a:t>
            </a:r>
            <a:r>
              <a:rPr lang="en-US" dirty="0" err="1" smtClean="0"/>
              <a:t>limpeza</a:t>
            </a:r>
            <a:r>
              <a:rPr lang="en-US" dirty="0" smtClean="0"/>
              <a:t> de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contaminados</a:t>
            </a:r>
            <a:r>
              <a:rPr lang="en-US" dirty="0" smtClean="0"/>
              <a:t> </a:t>
            </a:r>
            <a:r>
              <a:rPr lang="en-US" dirty="0" err="1" smtClean="0"/>
              <a:t>passariam</a:t>
            </a:r>
            <a:r>
              <a:rPr lang="en-US" dirty="0" smtClean="0"/>
              <a:t> no </a:t>
            </a:r>
            <a:r>
              <a:rPr lang="en-US" dirty="0" err="1" smtClean="0"/>
              <a:t>critério</a:t>
            </a:r>
            <a:r>
              <a:rPr lang="en-US" dirty="0" smtClean="0"/>
              <a:t> de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custo-benefício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, a </a:t>
            </a:r>
            <a:r>
              <a:rPr lang="en-US" dirty="0" err="1" smtClean="0"/>
              <a:t>limpeza</a:t>
            </a:r>
            <a:r>
              <a:rPr lang="en-US" dirty="0" smtClean="0"/>
              <a:t> de um local </a:t>
            </a:r>
            <a:r>
              <a:rPr lang="en-US" dirty="0" err="1" smtClean="0"/>
              <a:t>contaminado</a:t>
            </a:r>
            <a:r>
              <a:rPr lang="en-US" dirty="0" smtClean="0"/>
              <a:t> do “superfund” </a:t>
            </a:r>
            <a:r>
              <a:rPr lang="en-US" dirty="0" err="1" smtClean="0"/>
              <a:t>custa</a:t>
            </a:r>
            <a:r>
              <a:rPr lang="en-US" dirty="0" smtClean="0"/>
              <a:t> US$43 </a:t>
            </a:r>
            <a:r>
              <a:rPr lang="en-US" dirty="0" err="1" smtClean="0"/>
              <a:t>milhões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benefícios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0632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996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Hedônica</a:t>
            </a:r>
            <a:r>
              <a:rPr lang="en-US" dirty="0" smtClean="0"/>
              <a:t> de </a:t>
            </a:r>
            <a:r>
              <a:rPr lang="en-US" dirty="0" err="1" smtClean="0"/>
              <a:t>Preços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232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Bem</a:t>
            </a:r>
            <a:r>
              <a:rPr lang="en-US" dirty="0" smtClean="0"/>
              <a:t> com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vendido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“</a:t>
            </a:r>
            <a:r>
              <a:rPr lang="en-US" dirty="0" err="1" smtClean="0"/>
              <a:t>pacote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Casa: # quartos, m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segurança</a:t>
            </a:r>
            <a:r>
              <a:rPr lang="en-US" dirty="0" smtClean="0"/>
              <a:t>,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ar</a:t>
            </a:r>
            <a:r>
              <a:rPr lang="en-US" dirty="0" smtClean="0"/>
              <a:t>, etc.</a:t>
            </a:r>
          </a:p>
          <a:p>
            <a:pPr lvl="1"/>
            <a:r>
              <a:rPr lang="en-US" dirty="0" err="1" smtClean="0"/>
              <a:t>Emprego</a:t>
            </a:r>
            <a:r>
              <a:rPr lang="en-US" dirty="0" smtClean="0"/>
              <a:t>: local, </a:t>
            </a:r>
            <a:r>
              <a:rPr lang="en-US" dirty="0" err="1" smtClean="0"/>
              <a:t>risco</a:t>
            </a:r>
            <a:r>
              <a:rPr lang="en-US" dirty="0" smtClean="0"/>
              <a:t> de </a:t>
            </a:r>
            <a:r>
              <a:rPr lang="en-US" dirty="0" err="1" smtClean="0"/>
              <a:t>acidente</a:t>
            </a:r>
            <a:r>
              <a:rPr lang="en-US" dirty="0" smtClean="0"/>
              <a:t>, </a:t>
            </a:r>
            <a:r>
              <a:rPr lang="en-US" dirty="0" err="1" smtClean="0"/>
              <a:t>qualidade</a:t>
            </a:r>
            <a:r>
              <a:rPr lang="en-US" dirty="0" smtClean="0"/>
              <a:t> </a:t>
            </a:r>
            <a:r>
              <a:rPr lang="en-US" dirty="0" err="1" smtClean="0"/>
              <a:t>ambiental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Paga</a:t>
            </a:r>
            <a:r>
              <a:rPr lang="en-US" dirty="0" smtClean="0"/>
              <a:t>-se um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“</a:t>
            </a:r>
            <a:r>
              <a:rPr lang="en-US" dirty="0" err="1" smtClean="0"/>
              <a:t>pacote</a:t>
            </a:r>
            <a:r>
              <a:rPr lang="en-US" dirty="0" smtClean="0"/>
              <a:t>”, mas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preços</a:t>
            </a:r>
            <a:r>
              <a:rPr lang="en-US" dirty="0" smtClean="0"/>
              <a:t> dos </a:t>
            </a:r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(ex: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932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1795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Programa</a:t>
            </a:r>
            <a:r>
              <a:rPr lang="en-US" dirty="0" smtClean="0"/>
              <a:t> Superfund</a:t>
            </a:r>
            <a:br>
              <a:rPr lang="en-US" dirty="0" smtClean="0"/>
            </a:br>
            <a:r>
              <a:rPr lang="en-US" dirty="0" err="1" smtClean="0"/>
              <a:t>Custo-Efetivo</a:t>
            </a:r>
            <a:r>
              <a:rPr lang="en-US" dirty="0" smtClean="0"/>
              <a:t>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50507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/>
              <a:t>Em</a:t>
            </a:r>
            <a:r>
              <a:rPr lang="en-US" sz="2800" dirty="0" smtClean="0"/>
              <a:t> 1982, a EPA </a:t>
            </a:r>
            <a:r>
              <a:rPr lang="en-US" sz="2800" dirty="0" err="1" smtClean="0"/>
              <a:t>ranqueou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locais</a:t>
            </a:r>
            <a:r>
              <a:rPr lang="en-US" sz="2800" dirty="0" smtClean="0"/>
              <a:t> </a:t>
            </a:r>
            <a:r>
              <a:rPr lang="en-US" sz="2800" dirty="0" err="1" smtClean="0"/>
              <a:t>contaminados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críticos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Ranking </a:t>
            </a:r>
            <a:r>
              <a:rPr lang="en-US" sz="2800" dirty="0" err="1" smtClean="0"/>
              <a:t>baseado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um </a:t>
            </a:r>
            <a:r>
              <a:rPr lang="en-US" sz="2800" dirty="0" err="1" smtClean="0"/>
              <a:t>índice</a:t>
            </a:r>
            <a:r>
              <a:rPr lang="en-US" sz="2800" dirty="0" smtClean="0"/>
              <a:t> de 0 a 100 (Hazardous Ranking System – HRS).</a:t>
            </a:r>
          </a:p>
          <a:p>
            <a:pPr eaLnBrk="1" hangingPunct="1"/>
            <a:r>
              <a:rPr lang="en-US" sz="2800" dirty="0" err="1" smtClean="0"/>
              <a:t>Os</a:t>
            </a:r>
            <a:r>
              <a:rPr lang="en-US" sz="2800" dirty="0" smtClean="0"/>
              <a:t> 400 </a:t>
            </a:r>
            <a:r>
              <a:rPr lang="en-US" sz="2800" dirty="0" err="1" smtClean="0"/>
              <a:t>locais</a:t>
            </a:r>
            <a:r>
              <a:rPr lang="en-US" sz="2800" dirty="0" smtClean="0"/>
              <a:t> com </a:t>
            </a:r>
            <a:r>
              <a:rPr lang="en-US" sz="2800" dirty="0" err="1" smtClean="0"/>
              <a:t>maior</a:t>
            </a:r>
            <a:r>
              <a:rPr lang="en-US" sz="2800" dirty="0" smtClean="0"/>
              <a:t> </a:t>
            </a:r>
            <a:r>
              <a:rPr lang="en-US" sz="2800" dirty="0" err="1" smtClean="0"/>
              <a:t>pontuação</a:t>
            </a:r>
            <a:r>
              <a:rPr lang="en-US" sz="2800" dirty="0" smtClean="0"/>
              <a:t> </a:t>
            </a:r>
            <a:r>
              <a:rPr lang="en-US" sz="2800" dirty="0" err="1" smtClean="0"/>
              <a:t>foram</a:t>
            </a:r>
            <a:r>
              <a:rPr lang="en-US" sz="2800" dirty="0" smtClean="0"/>
              <a:t> </a:t>
            </a:r>
            <a:r>
              <a:rPr lang="en-US" sz="2800" dirty="0" err="1" smtClean="0"/>
              <a:t>escolhidos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descontaminação</a:t>
            </a:r>
            <a:r>
              <a:rPr lang="en-US" sz="2800" dirty="0" smtClean="0"/>
              <a:t> com </a:t>
            </a:r>
            <a:r>
              <a:rPr lang="en-US" sz="2800" dirty="0" err="1" smtClean="0"/>
              <a:t>fundos</a:t>
            </a:r>
            <a:r>
              <a:rPr lang="en-US" sz="2800" dirty="0" smtClean="0"/>
              <a:t> do Superfund (National Priorities List  - NPL).</a:t>
            </a:r>
          </a:p>
          <a:p>
            <a:pPr eaLnBrk="1" hangingPunct="1"/>
            <a:r>
              <a:rPr lang="en-US" sz="2800" dirty="0" err="1" smtClean="0"/>
              <a:t>Locais</a:t>
            </a:r>
            <a:r>
              <a:rPr lang="en-US" sz="2800" dirty="0" smtClean="0"/>
              <a:t> </a:t>
            </a:r>
            <a:r>
              <a:rPr lang="en-US" sz="2800" dirty="0" err="1" smtClean="0"/>
              <a:t>contaminados</a:t>
            </a:r>
            <a:r>
              <a:rPr lang="en-US" sz="2800" dirty="0" smtClean="0"/>
              <a:t> com </a:t>
            </a:r>
            <a:r>
              <a:rPr lang="en-US" sz="2800" dirty="0" err="1" smtClean="0"/>
              <a:t>pontuação</a:t>
            </a:r>
            <a:r>
              <a:rPr lang="en-US" sz="2800" dirty="0" smtClean="0"/>
              <a:t> HRS de 28.5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foram</a:t>
            </a:r>
            <a:r>
              <a:rPr lang="en-US" sz="2800" dirty="0" smtClean="0"/>
              <a:t> </a:t>
            </a:r>
            <a:r>
              <a:rPr lang="en-US" sz="2800" dirty="0" err="1" smtClean="0"/>
              <a:t>incluídos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NPL.</a:t>
            </a:r>
          </a:p>
        </p:txBody>
      </p:sp>
    </p:spTree>
    <p:extLst>
      <p:ext uri="{BB962C8B-B14F-4D97-AF65-F5344CB8AC3E}">
        <p14:creationId xmlns:p14="http://schemas.microsoft.com/office/powerpoint/2010/main" val="48647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1524000"/>
            <a:ext cx="7134225" cy="50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11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546225"/>
            <a:ext cx="7067550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06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131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Programa</a:t>
            </a:r>
            <a:r>
              <a:rPr lang="en-US" dirty="0" smtClean="0"/>
              <a:t> Superfund</a:t>
            </a:r>
            <a:br>
              <a:rPr lang="en-US" dirty="0" smtClean="0"/>
            </a:br>
            <a:r>
              <a:rPr lang="en-US" dirty="0" err="1" smtClean="0"/>
              <a:t>Custo-Efetivo</a:t>
            </a:r>
            <a:r>
              <a:rPr lang="en-US" dirty="0" smtClean="0"/>
              <a:t>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Greenstone e Gallagher </a:t>
            </a:r>
            <a:r>
              <a:rPr lang="en-US" dirty="0" err="1" smtClean="0"/>
              <a:t>conduziram</a:t>
            </a:r>
            <a:r>
              <a:rPr lang="en-US" dirty="0" smtClean="0"/>
              <a:t> um </a:t>
            </a:r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hedônico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e </a:t>
            </a:r>
            <a:r>
              <a:rPr lang="en-US" dirty="0" err="1" smtClean="0"/>
              <a:t>benefícios</a:t>
            </a:r>
            <a:r>
              <a:rPr lang="en-US" dirty="0" smtClean="0"/>
              <a:t> da </a:t>
            </a:r>
            <a:r>
              <a:rPr lang="en-US" dirty="0" err="1" smtClean="0"/>
              <a:t>descontaminação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Hipótese</a:t>
            </a:r>
            <a:r>
              <a:rPr lang="en-US" dirty="0" smtClean="0"/>
              <a:t>: </a:t>
            </a:r>
            <a:r>
              <a:rPr lang="en-US" dirty="0" err="1" smtClean="0"/>
              <a:t>espera</a:t>
            </a:r>
            <a:r>
              <a:rPr lang="en-US" dirty="0" smtClean="0"/>
              <a:t>-se </a:t>
            </a:r>
            <a:r>
              <a:rPr lang="en-US" dirty="0" err="1" smtClean="0"/>
              <a:t>que</a:t>
            </a:r>
            <a:r>
              <a:rPr lang="en-US" dirty="0" smtClean="0"/>
              <a:t> casas </a:t>
            </a:r>
            <a:r>
              <a:rPr lang="en-US" dirty="0" err="1" smtClean="0"/>
              <a:t>próximas</a:t>
            </a:r>
            <a:r>
              <a:rPr lang="en-US" dirty="0" smtClean="0"/>
              <a:t> a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escolhidos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descontaminação</a:t>
            </a:r>
            <a:r>
              <a:rPr lang="en-US" dirty="0" smtClean="0"/>
              <a:t> </a:t>
            </a:r>
            <a:r>
              <a:rPr lang="en-US" dirty="0" err="1" smtClean="0"/>
              <a:t>experimentem</a:t>
            </a: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de </a:t>
            </a:r>
            <a:r>
              <a:rPr lang="en-US" dirty="0" err="1" smtClean="0"/>
              <a:t>preço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err="1" smtClean="0"/>
              <a:t>Vizinhança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limpa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err="1" smtClean="0"/>
              <a:t>Expectativa</a:t>
            </a:r>
            <a:r>
              <a:rPr lang="en-US" dirty="0" smtClean="0"/>
              <a:t> de </a:t>
            </a:r>
            <a:r>
              <a:rPr lang="en-US" dirty="0" err="1" smtClean="0"/>
              <a:t>vizinhança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limpa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51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1953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Programa</a:t>
            </a:r>
            <a:r>
              <a:rPr lang="en-US" dirty="0" smtClean="0"/>
              <a:t> Superfund</a:t>
            </a:r>
            <a:br>
              <a:rPr lang="en-US" dirty="0" smtClean="0"/>
            </a:br>
            <a:r>
              <a:rPr lang="en-US" dirty="0" err="1" smtClean="0"/>
              <a:t>Custo-Efetivo</a:t>
            </a:r>
            <a:r>
              <a:rPr lang="en-US" dirty="0" smtClean="0"/>
              <a:t>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5209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preços</a:t>
            </a:r>
            <a:r>
              <a:rPr lang="en-US" sz="3000" dirty="0" smtClean="0"/>
              <a:t> das casas </a:t>
            </a:r>
            <a:r>
              <a:rPr lang="en-US" sz="3000" dirty="0" err="1" smtClean="0"/>
              <a:t>próximas</a:t>
            </a:r>
            <a:r>
              <a:rPr lang="en-US" sz="3000" dirty="0" smtClean="0"/>
              <a:t> dos </a:t>
            </a:r>
            <a:r>
              <a:rPr lang="en-US" sz="3000" dirty="0" err="1" smtClean="0"/>
              <a:t>locais</a:t>
            </a:r>
            <a:r>
              <a:rPr lang="en-US" sz="3000" dirty="0" smtClean="0"/>
              <a:t> da NPL </a:t>
            </a:r>
            <a:r>
              <a:rPr lang="en-US" sz="3000" dirty="0" err="1" smtClean="0"/>
              <a:t>aumentaram</a:t>
            </a:r>
            <a:r>
              <a:rPr lang="en-US" sz="3000" dirty="0" smtClean="0"/>
              <a:t>?</a:t>
            </a:r>
          </a:p>
          <a:p>
            <a:pPr eaLnBrk="1" hangingPunct="1"/>
            <a:r>
              <a:rPr lang="en-US" sz="3000" dirty="0" err="1" smtClean="0"/>
              <a:t>Comparação</a:t>
            </a:r>
            <a:r>
              <a:rPr lang="en-US" sz="3000" dirty="0" smtClean="0"/>
              <a:t> de </a:t>
            </a:r>
            <a:r>
              <a:rPr lang="en-US" sz="3000" dirty="0" err="1" smtClean="0"/>
              <a:t>preços</a:t>
            </a:r>
            <a:r>
              <a:rPr lang="en-US" sz="3000" dirty="0" smtClean="0"/>
              <a:t> de casas </a:t>
            </a:r>
            <a:r>
              <a:rPr lang="en-US" sz="3000" dirty="0" err="1" smtClean="0"/>
              <a:t>próximas</a:t>
            </a:r>
            <a:r>
              <a:rPr lang="en-US" sz="3000" dirty="0" smtClean="0"/>
              <a:t> a </a:t>
            </a:r>
            <a:r>
              <a:rPr lang="en-US" sz="3000" dirty="0" err="1" smtClean="0"/>
              <a:t>locais</a:t>
            </a:r>
            <a:r>
              <a:rPr lang="en-US" sz="3000" dirty="0" smtClean="0"/>
              <a:t> NPL e </a:t>
            </a:r>
            <a:r>
              <a:rPr lang="en-US" sz="3000" dirty="0" err="1" smtClean="0"/>
              <a:t>locais</a:t>
            </a:r>
            <a:r>
              <a:rPr lang="en-US" sz="3000" dirty="0" smtClean="0"/>
              <a:t> </a:t>
            </a:r>
            <a:r>
              <a:rPr lang="en-US" sz="3000" dirty="0" err="1" smtClean="0"/>
              <a:t>contaminados</a:t>
            </a:r>
            <a:r>
              <a:rPr lang="en-US" sz="3000" dirty="0" smtClean="0"/>
              <a:t>, </a:t>
            </a:r>
            <a:r>
              <a:rPr lang="en-US" sz="3000" dirty="0" err="1" smtClean="0"/>
              <a:t>porém</a:t>
            </a:r>
            <a:r>
              <a:rPr lang="en-US" sz="3000" dirty="0" smtClean="0"/>
              <a:t> </a:t>
            </a:r>
            <a:r>
              <a:rPr lang="en-US" sz="3000" dirty="0" err="1" smtClean="0"/>
              <a:t>não</a:t>
            </a:r>
            <a:r>
              <a:rPr lang="en-US" sz="3000" dirty="0" smtClean="0"/>
              <a:t> </a:t>
            </a:r>
            <a:r>
              <a:rPr lang="en-US" sz="3000" dirty="0" err="1" smtClean="0"/>
              <a:t>listados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NPL: </a:t>
            </a:r>
            <a:r>
              <a:rPr lang="en-US" sz="3000" dirty="0" err="1" smtClean="0"/>
              <a:t>Inclusão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NPL </a:t>
            </a:r>
            <a:r>
              <a:rPr lang="en-US" sz="3000" dirty="0" err="1" smtClean="0"/>
              <a:t>aumentou</a:t>
            </a:r>
            <a:r>
              <a:rPr lang="en-US" sz="3000" dirty="0" smtClean="0"/>
              <a:t> valor das casas da </a:t>
            </a:r>
            <a:r>
              <a:rPr lang="en-US" sz="3000" dirty="0" err="1" smtClean="0"/>
              <a:t>vizinhança</a:t>
            </a:r>
            <a:r>
              <a:rPr lang="en-US" sz="3000" dirty="0" smtClean="0"/>
              <a:t> (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 smtClean="0"/>
              <a:t>até</a:t>
            </a:r>
            <a:r>
              <a:rPr lang="en-US" sz="3000" dirty="0" smtClean="0"/>
              <a:t> 19%)!</a:t>
            </a:r>
          </a:p>
          <a:p>
            <a:pPr eaLnBrk="1" hangingPunct="1"/>
            <a:r>
              <a:rPr lang="en-US" sz="3000" dirty="0" smtClean="0"/>
              <a:t>Mas </a:t>
            </a:r>
            <a:r>
              <a:rPr lang="en-US" sz="3000" dirty="0" err="1" smtClean="0"/>
              <a:t>este</a:t>
            </a:r>
            <a:r>
              <a:rPr lang="en-US" sz="3000" dirty="0" smtClean="0"/>
              <a:t> </a:t>
            </a:r>
            <a:r>
              <a:rPr lang="en-US" sz="3000" dirty="0" err="1" smtClean="0"/>
              <a:t>exercício</a:t>
            </a:r>
            <a:r>
              <a:rPr lang="en-US" sz="3000" dirty="0" smtClean="0"/>
              <a:t> </a:t>
            </a:r>
            <a:r>
              <a:rPr lang="en-US" sz="3000" dirty="0" err="1" smtClean="0"/>
              <a:t>examinou</a:t>
            </a:r>
            <a:r>
              <a:rPr lang="en-US" sz="3000" dirty="0" smtClean="0"/>
              <a:t> </a:t>
            </a:r>
            <a:r>
              <a:rPr lang="en-US" sz="3000" dirty="0" err="1" smtClean="0"/>
              <a:t>locais</a:t>
            </a:r>
            <a:r>
              <a:rPr lang="en-US" sz="3000" dirty="0" smtClean="0"/>
              <a:t> </a:t>
            </a:r>
            <a:r>
              <a:rPr lang="en-US" sz="3000" dirty="0" err="1" smtClean="0"/>
              <a:t>muito</a:t>
            </a:r>
            <a:r>
              <a:rPr lang="en-US" sz="3000" dirty="0" smtClean="0"/>
              <a:t> </a:t>
            </a:r>
            <a:r>
              <a:rPr lang="en-US" sz="3000" dirty="0" err="1" smtClean="0"/>
              <a:t>diferentes</a:t>
            </a:r>
            <a:r>
              <a:rPr lang="en-US" sz="3000" dirty="0"/>
              <a:t> </a:t>
            </a:r>
            <a:r>
              <a:rPr lang="en-US" sz="3000" dirty="0" smtClean="0"/>
              <a:t>e a </a:t>
            </a:r>
            <a:r>
              <a:rPr lang="en-US" sz="3000" dirty="0" err="1" smtClean="0"/>
              <a:t>comparabilidade</a:t>
            </a:r>
            <a:r>
              <a:rPr lang="en-US" sz="3000" dirty="0" smtClean="0"/>
              <a:t> entre </a:t>
            </a:r>
            <a:r>
              <a:rPr lang="en-US" sz="3000" dirty="0" err="1" smtClean="0"/>
              <a:t>eles</a:t>
            </a:r>
            <a:r>
              <a:rPr lang="en-US" sz="3000" dirty="0" smtClean="0"/>
              <a:t>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questionável</a:t>
            </a:r>
            <a:r>
              <a:rPr lang="en-US" sz="3000" dirty="0" smtClean="0"/>
              <a:t> → </a:t>
            </a:r>
            <a:r>
              <a:rPr lang="en-US" sz="3000" dirty="0" err="1" smtClean="0"/>
              <a:t>conclusões</a:t>
            </a:r>
            <a:r>
              <a:rPr lang="en-US" sz="3000" dirty="0" smtClean="0"/>
              <a:t> </a:t>
            </a:r>
            <a:r>
              <a:rPr lang="en-US" sz="3000" dirty="0" err="1" smtClean="0"/>
              <a:t>questionáveis</a:t>
            </a:r>
            <a:r>
              <a:rPr lang="en-US" sz="3000" dirty="0" smtClean="0"/>
              <a:t> </a:t>
            </a:r>
            <a:r>
              <a:rPr lang="en-US" sz="3000" dirty="0" err="1" smtClean="0"/>
              <a:t>deste</a:t>
            </a:r>
            <a:r>
              <a:rPr lang="en-US" sz="3000" dirty="0" smtClean="0"/>
              <a:t> </a:t>
            </a:r>
            <a:r>
              <a:rPr lang="en-US" sz="3000" dirty="0" err="1" smtClean="0"/>
              <a:t>estudo</a:t>
            </a:r>
            <a:r>
              <a:rPr lang="en-US" sz="3000" dirty="0" smtClean="0"/>
              <a:t> </a:t>
            </a:r>
            <a:r>
              <a:rPr lang="en-US" sz="3000" dirty="0" err="1" smtClean="0"/>
              <a:t>hedônico</a:t>
            </a:r>
            <a:r>
              <a:rPr lang="en-US" sz="3000" dirty="0" smtClean="0"/>
              <a:t> </a:t>
            </a:r>
            <a:r>
              <a:rPr lang="en-US" sz="3000" dirty="0" err="1" smtClean="0"/>
              <a:t>convencional</a:t>
            </a:r>
            <a:r>
              <a:rPr lang="en-US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978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Programa</a:t>
            </a:r>
            <a:r>
              <a:rPr lang="en-US" dirty="0" smtClean="0"/>
              <a:t> Superfund</a:t>
            </a:r>
            <a:br>
              <a:rPr lang="en-US" dirty="0" smtClean="0"/>
            </a:br>
            <a:r>
              <a:rPr lang="en-US" dirty="0" err="1" smtClean="0"/>
              <a:t>Custo-Efetivo</a:t>
            </a:r>
            <a:r>
              <a:rPr lang="en-US" dirty="0" smtClean="0"/>
              <a:t>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preços</a:t>
            </a:r>
            <a:r>
              <a:rPr lang="en-US" dirty="0"/>
              <a:t> das casas </a:t>
            </a:r>
            <a:r>
              <a:rPr lang="en-US" dirty="0" err="1"/>
              <a:t>próximas</a:t>
            </a:r>
            <a:r>
              <a:rPr lang="en-US" dirty="0"/>
              <a:t> dos </a:t>
            </a:r>
            <a:r>
              <a:rPr lang="en-US" dirty="0" err="1"/>
              <a:t>locais</a:t>
            </a:r>
            <a:r>
              <a:rPr lang="en-US" dirty="0"/>
              <a:t> da NPL </a:t>
            </a:r>
            <a:r>
              <a:rPr lang="en-US" dirty="0" err="1"/>
              <a:t>aumentaram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similares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comparáveis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similares</a:t>
            </a:r>
            <a:r>
              <a:rPr lang="en-US" dirty="0" smtClean="0"/>
              <a:t>: </a:t>
            </a:r>
            <a:r>
              <a:rPr lang="en-US" dirty="0" err="1" smtClean="0"/>
              <a:t>Aqueles</a:t>
            </a:r>
            <a:r>
              <a:rPr lang="en-US" dirty="0" smtClean="0"/>
              <a:t> com </a:t>
            </a:r>
            <a:r>
              <a:rPr lang="en-US" dirty="0" err="1" smtClean="0"/>
              <a:t>pontuação</a:t>
            </a:r>
            <a:r>
              <a:rPr lang="en-US" dirty="0" smtClean="0"/>
              <a:t> HRS entre 16.5 e 40.5.</a:t>
            </a:r>
          </a:p>
        </p:txBody>
      </p:sp>
    </p:spTree>
    <p:extLst>
      <p:ext uri="{BB962C8B-B14F-4D97-AF65-F5344CB8AC3E}">
        <p14:creationId xmlns:p14="http://schemas.microsoft.com/office/powerpoint/2010/main" val="199320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752600"/>
            <a:ext cx="72961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60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1160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Programa</a:t>
            </a:r>
            <a:r>
              <a:rPr lang="en-US" dirty="0" smtClean="0"/>
              <a:t> Superfund</a:t>
            </a:r>
            <a:br>
              <a:rPr lang="en-US" dirty="0" smtClean="0"/>
            </a:br>
            <a:r>
              <a:rPr lang="en-US" dirty="0" err="1" smtClean="0"/>
              <a:t>Custo-Efetivo</a:t>
            </a:r>
            <a:r>
              <a:rPr lang="en-US" dirty="0" smtClean="0"/>
              <a:t>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44157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preços</a:t>
            </a:r>
            <a:r>
              <a:rPr lang="en-US" dirty="0"/>
              <a:t> das casas </a:t>
            </a:r>
            <a:r>
              <a:rPr lang="en-US" dirty="0" err="1"/>
              <a:t>próximas</a:t>
            </a:r>
            <a:r>
              <a:rPr lang="en-US" dirty="0"/>
              <a:t> dos </a:t>
            </a:r>
            <a:r>
              <a:rPr lang="en-US" dirty="0" err="1"/>
              <a:t>locais</a:t>
            </a:r>
            <a:r>
              <a:rPr lang="en-US" dirty="0"/>
              <a:t> da NPL </a:t>
            </a:r>
            <a:r>
              <a:rPr lang="en-US" dirty="0" err="1"/>
              <a:t>aumentaram</a:t>
            </a:r>
            <a:r>
              <a:rPr lang="en-US" dirty="0"/>
              <a:t>?</a:t>
            </a:r>
          </a:p>
          <a:p>
            <a:r>
              <a:rPr lang="en-US" dirty="0" err="1"/>
              <a:t>Comparação</a:t>
            </a:r>
            <a:r>
              <a:rPr lang="en-US" dirty="0"/>
              <a:t> de </a:t>
            </a:r>
            <a:r>
              <a:rPr lang="en-US" dirty="0" err="1"/>
              <a:t>preços</a:t>
            </a:r>
            <a:r>
              <a:rPr lang="en-US" dirty="0"/>
              <a:t> de casas </a:t>
            </a:r>
            <a:r>
              <a:rPr lang="en-US" dirty="0" err="1"/>
              <a:t>próximas</a:t>
            </a:r>
            <a:r>
              <a:rPr lang="en-US" dirty="0"/>
              <a:t> a </a:t>
            </a:r>
            <a:r>
              <a:rPr lang="en-US" dirty="0" err="1"/>
              <a:t>locais</a:t>
            </a:r>
            <a:r>
              <a:rPr lang="en-US" dirty="0"/>
              <a:t> NPL e </a:t>
            </a:r>
            <a:r>
              <a:rPr lang="en-US" dirty="0" err="1"/>
              <a:t>locais</a:t>
            </a:r>
            <a:r>
              <a:rPr lang="en-US" dirty="0"/>
              <a:t> </a:t>
            </a:r>
            <a:r>
              <a:rPr lang="en-US" dirty="0" err="1"/>
              <a:t>contaminados</a:t>
            </a:r>
            <a:r>
              <a:rPr lang="en-US" dirty="0"/>
              <a:t>, </a:t>
            </a:r>
            <a:r>
              <a:rPr lang="en-US" dirty="0" err="1"/>
              <a:t>porém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listados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NPL</a:t>
            </a:r>
            <a:r>
              <a:rPr lang="en-US" dirty="0" smtClean="0"/>
              <a:t>: </a:t>
            </a:r>
            <a:r>
              <a:rPr lang="en-US" dirty="0" err="1" smtClean="0"/>
              <a:t>Inclusão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NPL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afetar</a:t>
            </a:r>
            <a:r>
              <a:rPr lang="en-US" dirty="0" smtClean="0"/>
              <a:t> valor das casas!</a:t>
            </a:r>
          </a:p>
          <a:p>
            <a:pPr eaLnBrk="1" hangingPunct="1"/>
            <a:r>
              <a:rPr lang="en-US" dirty="0" err="1" smtClean="0"/>
              <a:t>Custo-efetivo</a:t>
            </a:r>
            <a:r>
              <a:rPr lang="en-US" dirty="0" smtClean="0"/>
              <a:t>? </a:t>
            </a:r>
            <a:r>
              <a:rPr lang="en-US" dirty="0" err="1" smtClean="0"/>
              <a:t>Evidência</a:t>
            </a:r>
            <a:r>
              <a:rPr lang="en-US" dirty="0" smtClean="0"/>
              <a:t> </a:t>
            </a:r>
            <a:r>
              <a:rPr lang="en-US" dirty="0" err="1" smtClean="0"/>
              <a:t>sugere</a:t>
            </a:r>
            <a:r>
              <a:rPr lang="en-US" dirty="0" smtClean="0"/>
              <a:t> </a:t>
            </a:r>
            <a:r>
              <a:rPr lang="en-US" dirty="0" err="1" smtClean="0"/>
              <a:t>benefícios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nulos</a:t>
            </a:r>
            <a:r>
              <a:rPr lang="en-US" dirty="0" smtClean="0"/>
              <a:t> (com base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das casas) vs. </a:t>
            </a:r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r>
              <a:rPr lang="en-US" dirty="0" smtClean="0"/>
              <a:t> de </a:t>
            </a:r>
            <a:r>
              <a:rPr lang="en-US" dirty="0" err="1" smtClean="0"/>
              <a:t>descontaminação</a:t>
            </a:r>
            <a:r>
              <a:rPr lang="en-US" dirty="0" smtClean="0"/>
              <a:t> de US$ 43 </a:t>
            </a:r>
            <a:r>
              <a:rPr lang="en-US" dirty="0" err="1" smtClean="0"/>
              <a:t>milhões</a:t>
            </a:r>
            <a:r>
              <a:rPr lang="en-US" dirty="0" smtClean="0"/>
              <a:t>/local.</a:t>
            </a:r>
          </a:p>
        </p:txBody>
      </p:sp>
    </p:spTree>
    <p:extLst>
      <p:ext uri="{BB962C8B-B14F-4D97-AF65-F5344CB8AC3E}">
        <p14:creationId xmlns:p14="http://schemas.microsoft.com/office/powerpoint/2010/main" val="49537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Greenstone, M. and J. Gallagher (2008) “Does hazardous waste matter? Evidence from the housing market and the superfund program”. </a:t>
            </a:r>
            <a:r>
              <a:rPr lang="en-US" i="1" dirty="0"/>
              <a:t>The Quarterly Journal of Economics</a:t>
            </a:r>
            <a:r>
              <a:rPr lang="en-US" dirty="0"/>
              <a:t>, 123(3), pp. 951-1003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3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Hedônica</a:t>
            </a:r>
            <a:r>
              <a:rPr lang="en-US" dirty="0" smtClean="0"/>
              <a:t> de </a:t>
            </a:r>
            <a:r>
              <a:rPr lang="en-US" dirty="0" err="1" smtClean="0"/>
              <a:t>Preços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575"/>
            <a:ext cx="843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Mercado </a:t>
            </a:r>
            <a:r>
              <a:rPr lang="en-US" dirty="0" err="1" smtClean="0"/>
              <a:t>imobiliário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atributo</a:t>
            </a:r>
            <a:r>
              <a:rPr lang="en-US" dirty="0" smtClean="0"/>
              <a:t> </a:t>
            </a:r>
            <a:r>
              <a:rPr lang="en-US" dirty="0" err="1" smtClean="0"/>
              <a:t>varia</a:t>
            </a:r>
            <a:r>
              <a:rPr lang="en-US" dirty="0" smtClean="0"/>
              <a:t> entre casas: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ar</a:t>
            </a:r>
            <a:r>
              <a:rPr lang="en-US" dirty="0" smtClean="0"/>
              <a:t> z</a:t>
            </a:r>
          </a:p>
          <a:p>
            <a:pPr lvl="1"/>
            <a:r>
              <a:rPr lang="en-US" dirty="0" smtClean="0"/>
              <a:t>P(z): </a:t>
            </a:r>
            <a:r>
              <a:rPr lang="en-US" dirty="0" err="1" smtClean="0"/>
              <a:t>preço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casa, </a:t>
            </a:r>
            <a:r>
              <a:rPr lang="en-US" dirty="0" err="1" smtClean="0"/>
              <a:t>varia</a:t>
            </a:r>
            <a:r>
              <a:rPr lang="en-US" dirty="0" smtClean="0"/>
              <a:t> com z</a:t>
            </a:r>
          </a:p>
          <a:p>
            <a:pPr lvl="1"/>
            <a:r>
              <a:rPr lang="en-US" dirty="0" smtClean="0"/>
              <a:t>Mercado </a:t>
            </a:r>
            <a:r>
              <a:rPr lang="en-US" dirty="0" err="1" smtClean="0"/>
              <a:t>competitivo</a:t>
            </a:r>
            <a:r>
              <a:rPr lang="en-US" dirty="0" smtClean="0"/>
              <a:t>: </a:t>
            </a:r>
            <a:r>
              <a:rPr lang="en-US" dirty="0" err="1" smtClean="0"/>
              <a:t>produtores</a:t>
            </a:r>
            <a:r>
              <a:rPr lang="en-US" dirty="0" smtClean="0"/>
              <a:t> e </a:t>
            </a:r>
            <a:r>
              <a:rPr lang="en-US" dirty="0" err="1" smtClean="0"/>
              <a:t>consumidores</a:t>
            </a:r>
            <a:r>
              <a:rPr lang="en-US" dirty="0" smtClean="0"/>
              <a:t> </a:t>
            </a:r>
            <a:r>
              <a:rPr lang="en-US" dirty="0" err="1" smtClean="0"/>
              <a:t>tomadores</a:t>
            </a:r>
            <a:r>
              <a:rPr lang="en-US" dirty="0" smtClean="0"/>
              <a:t> de </a:t>
            </a:r>
            <a:r>
              <a:rPr lang="en-US" dirty="0" err="1" smtClean="0"/>
              <a:t>preço</a:t>
            </a:r>
            <a:r>
              <a:rPr lang="en-US" dirty="0" smtClean="0"/>
              <a:t> (P(z)).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676962" y="4625975"/>
            <a:ext cx="4086038" cy="2133600"/>
            <a:chOff x="1828800" y="4114800"/>
            <a:chExt cx="4086038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3600" y="4191000"/>
              <a:ext cx="0" cy="1752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3600" y="5943600"/>
              <a:ext cx="3581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2325189" y="4402183"/>
              <a:ext cx="2847702" cy="1306286"/>
            </a:xfrm>
            <a:custGeom>
              <a:avLst/>
              <a:gdLst>
                <a:gd name="connsiteX0" fmla="*/ 0 w 2847702"/>
                <a:gd name="connsiteY0" fmla="*/ 1306286 h 1306286"/>
                <a:gd name="connsiteX1" fmla="*/ 849085 w 2847702"/>
                <a:gd name="connsiteY1" fmla="*/ 561703 h 1306286"/>
                <a:gd name="connsiteX2" fmla="*/ 2272937 w 2847702"/>
                <a:gd name="connsiteY2" fmla="*/ 287383 h 1306286"/>
                <a:gd name="connsiteX3" fmla="*/ 2847702 w 2847702"/>
                <a:gd name="connsiteY3" fmla="*/ 0 h 1306286"/>
                <a:gd name="connsiteX4" fmla="*/ 2847702 w 2847702"/>
                <a:gd name="connsiteY4" fmla="*/ 0 h 13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7702" h="1306286">
                  <a:moveTo>
                    <a:pt x="0" y="1306286"/>
                  </a:moveTo>
                  <a:cubicBezTo>
                    <a:pt x="235131" y="1018903"/>
                    <a:pt x="470262" y="731520"/>
                    <a:pt x="849085" y="561703"/>
                  </a:cubicBezTo>
                  <a:cubicBezTo>
                    <a:pt x="1227908" y="391886"/>
                    <a:pt x="1939834" y="381000"/>
                    <a:pt x="2272937" y="287383"/>
                  </a:cubicBezTo>
                  <a:cubicBezTo>
                    <a:pt x="2606040" y="193766"/>
                    <a:pt x="2847702" y="0"/>
                    <a:pt x="2847702" y="0"/>
                  </a:cubicBezTo>
                  <a:lnTo>
                    <a:pt x="2847702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28800" y="4114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38800" y="5879068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81600" y="41910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P(z)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09600" y="4394716"/>
            <a:ext cx="3657600" cy="2253734"/>
            <a:chOff x="609600" y="4299466"/>
            <a:chExt cx="3657600" cy="2253734"/>
          </a:xfrm>
        </p:grpSpPr>
        <p:sp>
          <p:nvSpPr>
            <p:cNvPr id="22" name="Rectangle 21"/>
            <p:cNvSpPr/>
            <p:nvPr/>
          </p:nvSpPr>
          <p:spPr>
            <a:xfrm>
              <a:off x="609600" y="4299466"/>
              <a:ext cx="3657600" cy="22537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8200" y="4560332"/>
              <a:ext cx="381000" cy="2402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52600" y="4572000"/>
              <a:ext cx="381000" cy="2402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38200" y="5181600"/>
              <a:ext cx="381000" cy="2402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52600" y="5181600"/>
              <a:ext cx="381000" cy="2402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38200" y="5779532"/>
              <a:ext cx="381000" cy="2402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52600" y="5779532"/>
              <a:ext cx="381000" cy="2402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67000" y="4572000"/>
              <a:ext cx="381000" cy="2402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81400" y="4583668"/>
              <a:ext cx="381000" cy="2402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7000" y="5193268"/>
              <a:ext cx="381000" cy="2402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81400" y="5193268"/>
              <a:ext cx="381000" cy="2402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67000" y="5791200"/>
              <a:ext cx="381000" cy="2402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81400" y="5791200"/>
              <a:ext cx="381000" cy="2402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4000" y="6172200"/>
              <a:ext cx="18752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Poluição</a:t>
              </a:r>
              <a:r>
                <a:rPr lang="en-US" dirty="0" smtClean="0"/>
                <a:t> </a:t>
              </a:r>
              <a:r>
                <a:rPr lang="en-US" dirty="0" err="1" smtClean="0"/>
                <a:t>aumenta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429000" y="6356866"/>
              <a:ext cx="685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38" idx="1"/>
            </p:cNvCxnSpPr>
            <p:nvPr/>
          </p:nvCxnSpPr>
          <p:spPr>
            <a:xfrm>
              <a:off x="838200" y="6356866"/>
              <a:ext cx="685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976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263"/>
            <a:ext cx="8229600" cy="1143000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Consumidores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9825"/>
            <a:ext cx="8229600" cy="4525963"/>
          </a:xfrm>
        </p:spPr>
        <p:txBody>
          <a:bodyPr/>
          <a:lstStyle/>
          <a:p>
            <a:r>
              <a:rPr lang="en-US" dirty="0" err="1" smtClean="0"/>
              <a:t>Renda</a:t>
            </a:r>
            <a:r>
              <a:rPr lang="en-US" dirty="0" smtClean="0"/>
              <a:t> y </a:t>
            </a:r>
            <a:r>
              <a:rPr lang="en-US" dirty="0" err="1" smtClean="0"/>
              <a:t>dividida</a:t>
            </a:r>
            <a:r>
              <a:rPr lang="en-US" dirty="0" smtClean="0"/>
              <a:t> entre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x e casa (com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ar</a:t>
            </a:r>
            <a:r>
              <a:rPr lang="en-US" dirty="0" smtClean="0"/>
              <a:t> z).</a:t>
            </a:r>
          </a:p>
          <a:p>
            <a:r>
              <a:rPr lang="en-US" dirty="0" err="1" smtClean="0"/>
              <a:t>Preço</a:t>
            </a:r>
            <a:r>
              <a:rPr lang="en-US" dirty="0" smtClean="0"/>
              <a:t> de x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= 1, </a:t>
            </a:r>
            <a:r>
              <a:rPr lang="en-US" dirty="0" err="1" smtClean="0"/>
              <a:t>preço</a:t>
            </a:r>
            <a:r>
              <a:rPr lang="en-US" dirty="0" smtClean="0"/>
              <a:t> da casa = P(z)</a:t>
            </a:r>
          </a:p>
          <a:p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consumidor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err="1" smtClean="0"/>
              <a:t>Max</a:t>
            </a:r>
            <a:r>
              <a:rPr lang="en-US" baseline="-25000" dirty="0" err="1" smtClean="0"/>
              <a:t>x,z</a:t>
            </a:r>
            <a:r>
              <a:rPr lang="en-US" dirty="0" smtClean="0"/>
              <a:t> u(</a:t>
            </a:r>
            <a:r>
              <a:rPr lang="en-US" dirty="0" err="1" smtClean="0"/>
              <a:t>x,z</a:t>
            </a:r>
            <a:r>
              <a:rPr lang="en-US" dirty="0" smtClean="0"/>
              <a:t>)  </a:t>
            </a:r>
            <a:r>
              <a:rPr lang="en-US" dirty="0" err="1" smtClean="0"/>
              <a:t>s.a.</a:t>
            </a:r>
            <a:r>
              <a:rPr lang="en-US" dirty="0" smtClean="0"/>
              <a:t>  y = x + P(z)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1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Consumidores</a:t>
            </a:r>
            <a:r>
              <a:rPr lang="en-US" dirty="0" smtClean="0"/>
              <a:t>: </a:t>
            </a:r>
            <a:r>
              <a:rPr lang="en-US" dirty="0" err="1" smtClean="0"/>
              <a:t>Formulação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700"/>
            <a:ext cx="840105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Fixe </a:t>
            </a:r>
            <a:r>
              <a:rPr lang="en-US" dirty="0" err="1" smtClean="0"/>
              <a:t>utilidade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</a:t>
            </a:r>
            <a:r>
              <a:rPr lang="en-US" baseline="-25000" dirty="0" smtClean="0"/>
              <a:t>0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 err="1" smtClean="0"/>
              <a:t>denota</a:t>
            </a:r>
            <a:r>
              <a:rPr lang="en-US" dirty="0" smtClean="0"/>
              <a:t> a </a:t>
            </a:r>
            <a:r>
              <a:rPr lang="en-US" dirty="0" err="1" smtClean="0"/>
              <a:t>quantia</a:t>
            </a:r>
            <a:r>
              <a:rPr lang="en-US" dirty="0" smtClean="0"/>
              <a:t> </a:t>
            </a:r>
            <a:r>
              <a:rPr lang="en-US" dirty="0" err="1" smtClean="0"/>
              <a:t>gasta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casa. Para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renda</a:t>
            </a:r>
            <a:r>
              <a:rPr lang="en-US" dirty="0" smtClean="0"/>
              <a:t> y, </a:t>
            </a:r>
            <a:r>
              <a:rPr lang="en-US" dirty="0" err="1" smtClean="0"/>
              <a:t>temos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x + </a:t>
            </a:r>
            <a:r>
              <a:rPr lang="el-GR" dirty="0" smtClean="0"/>
              <a:t>θ</a:t>
            </a:r>
            <a:r>
              <a:rPr lang="en-US" dirty="0" smtClean="0"/>
              <a:t> = y </a:t>
            </a:r>
            <a:r>
              <a:rPr lang="en-US" dirty="0" err="1" smtClean="0"/>
              <a:t>ou</a:t>
            </a:r>
            <a:r>
              <a:rPr lang="en-US" dirty="0" smtClean="0"/>
              <a:t> x = y –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err="1" smtClean="0"/>
              <a:t>Reescreva</a:t>
            </a:r>
            <a:r>
              <a:rPr lang="en-US" dirty="0" smtClean="0"/>
              <a:t> a </a:t>
            </a:r>
            <a:r>
              <a:rPr lang="en-US" dirty="0" err="1" smtClean="0"/>
              <a:t>utilidade</a:t>
            </a:r>
            <a:r>
              <a:rPr lang="en-US" dirty="0" smtClean="0"/>
              <a:t>: u(y – </a:t>
            </a:r>
            <a:r>
              <a:rPr lang="el-GR" dirty="0" smtClean="0"/>
              <a:t>θ</a:t>
            </a:r>
            <a:r>
              <a:rPr lang="en-US" dirty="0" smtClean="0"/>
              <a:t>,z) = u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seguir</a:t>
            </a:r>
            <a:r>
              <a:rPr lang="en-US" dirty="0" smtClean="0"/>
              <a:t>, </a:t>
            </a:r>
            <a:r>
              <a:rPr lang="en-US" dirty="0" err="1" smtClean="0"/>
              <a:t>resolva</a:t>
            </a:r>
            <a:r>
              <a:rPr lang="el-GR" dirty="0" smtClean="0"/>
              <a:t>θ</a:t>
            </a:r>
            <a:r>
              <a:rPr lang="en-US" dirty="0" smtClean="0"/>
              <a:t>(y,z,u</a:t>
            </a:r>
            <a:r>
              <a:rPr lang="en-US" baseline="-25000" dirty="0" smtClean="0"/>
              <a:t>0</a:t>
            </a:r>
            <a:r>
              <a:rPr lang="en-US" dirty="0" smtClean="0"/>
              <a:t>).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“</a:t>
            </a:r>
            <a:r>
              <a:rPr lang="en-US" dirty="0" err="1" smtClean="0"/>
              <a:t>função</a:t>
            </a:r>
            <a:r>
              <a:rPr lang="en-US" dirty="0" smtClean="0"/>
              <a:t> de lance” (“bid function”).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dada a </a:t>
            </a:r>
            <a:r>
              <a:rPr lang="en-US" dirty="0" err="1" smtClean="0"/>
              <a:t>renda</a:t>
            </a:r>
            <a:r>
              <a:rPr lang="en-US" dirty="0" smtClean="0"/>
              <a:t> y, o </a:t>
            </a:r>
            <a:r>
              <a:rPr lang="en-US" dirty="0" err="1" smtClean="0"/>
              <a:t>consumidor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um lance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casa com </a:t>
            </a:r>
            <a:r>
              <a:rPr lang="en-US" dirty="0" err="1" smtClean="0"/>
              <a:t>qualidade</a:t>
            </a:r>
            <a:r>
              <a:rPr lang="en-US" dirty="0" smtClean="0"/>
              <a:t> z do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manter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utilidade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seguir</a:t>
            </a:r>
            <a:r>
              <a:rPr lang="en-US" dirty="0" smtClean="0"/>
              <a:t>, </a:t>
            </a:r>
            <a:r>
              <a:rPr lang="en-US" dirty="0" err="1" smtClean="0"/>
              <a:t>faça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z e </a:t>
            </a:r>
            <a:r>
              <a:rPr lang="en-US" dirty="0" err="1" smtClean="0"/>
              <a:t>níveis</a:t>
            </a:r>
            <a:r>
              <a:rPr lang="en-US" dirty="0" smtClean="0"/>
              <a:t> de </a:t>
            </a:r>
            <a:r>
              <a:rPr lang="en-US" dirty="0" err="1" smtClean="0"/>
              <a:t>utilidade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9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8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Consumidores</a:t>
            </a:r>
            <a:r>
              <a:rPr lang="en-US" dirty="0" smtClean="0"/>
              <a:t>: </a:t>
            </a:r>
            <a:r>
              <a:rPr lang="en-US" dirty="0" err="1" smtClean="0"/>
              <a:t>Formulação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41314" y="2628900"/>
            <a:ext cx="7875527" cy="4886317"/>
            <a:chOff x="841314" y="2152650"/>
            <a:chExt cx="7875527" cy="4886317"/>
          </a:xfrm>
        </p:grpSpPr>
        <p:grpSp>
          <p:nvGrpSpPr>
            <p:cNvPr id="35" name="Group 34"/>
            <p:cNvGrpSpPr/>
            <p:nvPr/>
          </p:nvGrpSpPr>
          <p:grpSpPr>
            <a:xfrm>
              <a:off x="2863997" y="3516868"/>
              <a:ext cx="3352800" cy="3522099"/>
              <a:chOff x="2863997" y="3516868"/>
              <a:chExt cx="3352800" cy="3522099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648200" y="3516868"/>
                <a:ext cx="9440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dirty="0" smtClean="0"/>
                  <a:t>(y,z,u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21" name="Arc 20"/>
              <p:cNvSpPr/>
              <p:nvPr/>
            </p:nvSpPr>
            <p:spPr>
              <a:xfrm rot="16464110">
                <a:off x="2902097" y="3724267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841314" y="2152650"/>
              <a:ext cx="7875527" cy="4314833"/>
              <a:chOff x="841314" y="2057400"/>
              <a:chExt cx="7875527" cy="431483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012803" y="2133600"/>
                <a:ext cx="3352800" cy="3533767"/>
                <a:chOff x="2012803" y="2133600"/>
                <a:chExt cx="3352800" cy="3533767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780359" y="2133600"/>
                  <a:ext cx="9440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θ</a:t>
                  </a:r>
                  <a:r>
                    <a:rPr lang="en-US" dirty="0" smtClean="0"/>
                    <a:t>(y,z,u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16464110">
                  <a:off x="2050903" y="2352667"/>
                  <a:ext cx="3276600" cy="3352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2406797" y="2819400"/>
                <a:ext cx="3352800" cy="3552833"/>
                <a:chOff x="2406797" y="2819400"/>
                <a:chExt cx="3352800" cy="3552833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4114800" y="2819400"/>
                  <a:ext cx="9440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θ</a:t>
                  </a:r>
                  <a:r>
                    <a:rPr lang="en-US" dirty="0" smtClean="0"/>
                    <a:t>(y,z,u</a:t>
                  </a:r>
                  <a:r>
                    <a:rPr lang="en-US" baseline="-25000" dirty="0"/>
                    <a:t>1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16464110">
                  <a:off x="2444897" y="3057533"/>
                  <a:ext cx="3276600" cy="3352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841314" y="2057400"/>
                <a:ext cx="4844924" cy="4026932"/>
                <a:chOff x="841314" y="2057400"/>
                <a:chExt cx="4844924" cy="4026932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219200" y="2057400"/>
                  <a:ext cx="0" cy="3733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1219200" y="5791200"/>
                  <a:ext cx="437304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5410200" y="5715000"/>
                  <a:ext cx="276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</a:t>
                  </a:r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41314" y="20574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$</a:t>
                  </a: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3405720" y="2133600"/>
                <a:ext cx="0" cy="36576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3733800" y="4267200"/>
                <a:ext cx="533400" cy="533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114800" y="4791670"/>
                <a:ext cx="460204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</a:t>
                </a:r>
                <a:r>
                  <a:rPr lang="en-US" baseline="-25000" dirty="0" smtClean="0"/>
                  <a:t>2 </a:t>
                </a:r>
                <a:r>
                  <a:rPr lang="en-US" dirty="0" smtClean="0"/>
                  <a:t>&gt; u</a:t>
                </a:r>
                <a:r>
                  <a:rPr lang="en-US" baseline="-25000" dirty="0"/>
                  <a:t>1</a:t>
                </a:r>
                <a:r>
                  <a:rPr lang="en-US" dirty="0" smtClean="0"/>
                  <a:t> &gt; u</a:t>
                </a:r>
                <a:r>
                  <a:rPr lang="en-US" baseline="-25000" dirty="0"/>
                  <a:t>0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err="1" smtClean="0"/>
                  <a:t>Mesmo</a:t>
                </a:r>
                <a:r>
                  <a:rPr lang="en-US" dirty="0" smtClean="0"/>
                  <a:t> z, </a:t>
                </a:r>
                <a:r>
                  <a:rPr lang="en-US" dirty="0" err="1" smtClean="0"/>
                  <a:t>menos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gasto</a:t>
                </a:r>
                <a:r>
                  <a:rPr lang="en-US" dirty="0" smtClean="0"/>
                  <a:t> com casa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:r>
                  <a:rPr lang="en-US" dirty="0" err="1" smtClean="0">
                    <a:sym typeface="Wingdings" pitchFamily="2" charset="2"/>
                  </a:rPr>
                  <a:t>sobra</a:t>
                </a:r>
                <a:r>
                  <a:rPr lang="en-US" dirty="0" smtClean="0">
                    <a:sym typeface="Wingdings" pitchFamily="2" charset="2"/>
                  </a:rPr>
                  <a:t> </a:t>
                </a:r>
                <a:r>
                  <a:rPr lang="en-US" dirty="0" err="1" smtClean="0">
                    <a:sym typeface="Wingdings" pitchFamily="2" charset="2"/>
                  </a:rPr>
                  <a:t>mais</a:t>
                </a:r>
                <a:endParaRPr lang="en-US" dirty="0" smtClean="0">
                  <a:sym typeface="Wingdings" pitchFamily="2" charset="2"/>
                </a:endParaRPr>
              </a:p>
              <a:p>
                <a:r>
                  <a:rPr lang="en-US" dirty="0" err="1">
                    <a:sym typeface="Wingdings" pitchFamily="2" charset="2"/>
                  </a:rPr>
                  <a:t>p</a:t>
                </a:r>
                <a:r>
                  <a:rPr lang="en-US" dirty="0" err="1" smtClean="0">
                    <a:sym typeface="Wingdings" pitchFamily="2" charset="2"/>
                  </a:rPr>
                  <a:t>ara</a:t>
                </a:r>
                <a:r>
                  <a:rPr lang="en-US" dirty="0" smtClean="0">
                    <a:sym typeface="Wingdings" pitchFamily="2" charset="2"/>
                  </a:rPr>
                  <a:t> </a:t>
                </a:r>
                <a:r>
                  <a:rPr lang="en-US" dirty="0" err="1" smtClean="0">
                    <a:sym typeface="Wingdings" pitchFamily="2" charset="2"/>
                  </a:rPr>
                  <a:t>gastar</a:t>
                </a:r>
                <a:r>
                  <a:rPr lang="en-US" dirty="0" smtClean="0">
                    <a:sym typeface="Wingdings" pitchFamily="2" charset="2"/>
                  </a:rPr>
                  <a:t> com x.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073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Consumidores</a:t>
            </a:r>
            <a:r>
              <a:rPr lang="en-US" dirty="0" smtClean="0"/>
              <a:t>: </a:t>
            </a:r>
            <a:r>
              <a:rPr lang="en-US" dirty="0" err="1" smtClean="0"/>
              <a:t>Formulação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81000" y="2574925"/>
            <a:ext cx="5254686" cy="5229233"/>
            <a:chOff x="838200" y="2057400"/>
            <a:chExt cx="5254686" cy="522923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2004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838200" y="2057400"/>
              <a:ext cx="5254686" cy="5229233"/>
              <a:chOff x="838200" y="2057400"/>
              <a:chExt cx="5254686" cy="5229233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048000" y="35052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838200" y="2057400"/>
                <a:ext cx="5254686" cy="5229233"/>
                <a:chOff x="841314" y="2057400"/>
                <a:chExt cx="5254686" cy="5229233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2438400" y="3352800"/>
                  <a:ext cx="3352800" cy="3533767"/>
                  <a:chOff x="2012803" y="2133600"/>
                  <a:chExt cx="3352800" cy="3533767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780359" y="2133600"/>
                    <a:ext cx="94404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 smtClean="0"/>
                      <a:t>θ</a:t>
                    </a:r>
                    <a:r>
                      <a:rPr lang="en-US" dirty="0" smtClean="0"/>
                      <a:t>(y,z,u</a:t>
                    </a:r>
                    <a:r>
                      <a:rPr lang="en-US" baseline="-25000" dirty="0" smtClean="0"/>
                      <a:t>0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  <p:sp>
                <p:nvSpPr>
                  <p:cNvPr id="19" name="Arc 18"/>
                  <p:cNvSpPr/>
                  <p:nvPr/>
                </p:nvSpPr>
                <p:spPr>
                  <a:xfrm rot="16464110">
                    <a:off x="2050903" y="2352667"/>
                    <a:ext cx="3276600" cy="3352800"/>
                  </a:xfrm>
                  <a:prstGeom prst="arc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/>
                <p:cNvGrpSpPr/>
                <p:nvPr/>
              </p:nvGrpSpPr>
              <p:grpSpPr>
                <a:xfrm>
                  <a:off x="2743200" y="3733800"/>
                  <a:ext cx="3352800" cy="3552833"/>
                  <a:chOff x="2406797" y="2819400"/>
                  <a:chExt cx="3352800" cy="3552833"/>
                </a:xfrm>
              </p:grpSpPr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4114800" y="2819400"/>
                    <a:ext cx="94404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 smtClean="0"/>
                      <a:t>θ</a:t>
                    </a:r>
                    <a:r>
                      <a:rPr lang="en-US" dirty="0" smtClean="0"/>
                      <a:t>(y,z,u</a:t>
                    </a:r>
                    <a:r>
                      <a:rPr lang="en-US" baseline="-25000" dirty="0"/>
                      <a:t>1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rot="16464110">
                    <a:off x="2444897" y="3057533"/>
                    <a:ext cx="3276600" cy="3352800"/>
                  </a:xfrm>
                  <a:prstGeom prst="arc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841314" y="2057400"/>
                  <a:ext cx="4844924" cy="4026932"/>
                  <a:chOff x="841314" y="2057400"/>
                  <a:chExt cx="4844924" cy="4026932"/>
                </a:xfrm>
              </p:grpSpPr>
              <p:cxnSp>
                <p:nvCxnSpPr>
                  <p:cNvPr id="4" name="Straight Connector 3"/>
                  <p:cNvCxnSpPr/>
                  <p:nvPr/>
                </p:nvCxnSpPr>
                <p:spPr>
                  <a:xfrm>
                    <a:off x="1219200" y="2057400"/>
                    <a:ext cx="0" cy="37338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1219200" y="5791200"/>
                    <a:ext cx="437304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5410200" y="5715000"/>
                    <a:ext cx="27603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z</a:t>
                    </a:r>
                    <a:endParaRPr lang="en-US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841314" y="2057400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$</a:t>
                    </a:r>
                  </a:p>
                </p:txBody>
              </p:sp>
            </p:grpSp>
            <p:sp>
              <p:nvSpPr>
                <p:cNvPr id="5" name="Freeform 4"/>
                <p:cNvSpPr/>
                <p:nvPr/>
              </p:nvSpPr>
              <p:spPr>
                <a:xfrm>
                  <a:off x="1567543" y="2560320"/>
                  <a:ext cx="3082834" cy="2926080"/>
                </a:xfrm>
                <a:custGeom>
                  <a:avLst/>
                  <a:gdLst>
                    <a:gd name="connsiteX0" fmla="*/ 0 w 3082834"/>
                    <a:gd name="connsiteY0" fmla="*/ 2926080 h 2926080"/>
                    <a:gd name="connsiteX1" fmla="*/ 522514 w 3082834"/>
                    <a:gd name="connsiteY1" fmla="*/ 2050869 h 2926080"/>
                    <a:gd name="connsiteX2" fmla="*/ 2325188 w 3082834"/>
                    <a:gd name="connsiteY2" fmla="*/ 849086 h 2926080"/>
                    <a:gd name="connsiteX3" fmla="*/ 2769326 w 3082834"/>
                    <a:gd name="connsiteY3" fmla="*/ 431074 h 2926080"/>
                    <a:gd name="connsiteX4" fmla="*/ 3082834 w 3082834"/>
                    <a:gd name="connsiteY4" fmla="*/ 0 h 2926080"/>
                    <a:gd name="connsiteX5" fmla="*/ 3082834 w 3082834"/>
                    <a:gd name="connsiteY5" fmla="*/ 0 h 2926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82834" h="2926080">
                      <a:moveTo>
                        <a:pt x="0" y="2926080"/>
                      </a:moveTo>
                      <a:cubicBezTo>
                        <a:pt x="67491" y="2661557"/>
                        <a:pt x="134983" y="2397035"/>
                        <a:pt x="522514" y="2050869"/>
                      </a:cubicBezTo>
                      <a:cubicBezTo>
                        <a:pt x="910045" y="1704703"/>
                        <a:pt x="1950719" y="1119052"/>
                        <a:pt x="2325188" y="849086"/>
                      </a:cubicBezTo>
                      <a:cubicBezTo>
                        <a:pt x="2699657" y="579120"/>
                        <a:pt x="2643052" y="572588"/>
                        <a:pt x="2769326" y="431074"/>
                      </a:cubicBezTo>
                      <a:cubicBezTo>
                        <a:pt x="2895600" y="289560"/>
                        <a:pt x="3082834" y="0"/>
                        <a:pt x="3082834" y="0"/>
                      </a:cubicBezTo>
                      <a:lnTo>
                        <a:pt x="3082834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572000" y="2362200"/>
                  <a:ext cx="5357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P(z)</a:t>
                  </a:r>
                  <a:endParaRPr lang="en-US" dirty="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 flipH="1">
                  <a:off x="3178703" y="3810000"/>
                  <a:ext cx="97897" cy="1143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8" name="TextBox 17"/>
          <p:cNvSpPr txBox="1"/>
          <p:nvPr/>
        </p:nvSpPr>
        <p:spPr>
          <a:xfrm>
            <a:off x="5225924" y="3064391"/>
            <a:ext cx="3349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Ponto A: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utilidade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propensão</a:t>
            </a:r>
            <a:r>
              <a:rPr lang="en-US" dirty="0" smtClean="0"/>
              <a:t> marginal a </a:t>
            </a:r>
            <a:r>
              <a:rPr lang="en-US" dirty="0" err="1" smtClean="0"/>
              <a:t>pagar</a:t>
            </a:r>
            <a:r>
              <a:rPr lang="en-US" dirty="0" smtClean="0"/>
              <a:t> do</a:t>
            </a:r>
          </a:p>
          <a:p>
            <a:r>
              <a:rPr lang="en-US" dirty="0"/>
              <a:t> </a:t>
            </a:r>
            <a:r>
              <a:rPr lang="en-US" dirty="0" err="1"/>
              <a:t>consumidor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preço</a:t>
            </a:r>
            <a:r>
              <a:rPr lang="en-US" dirty="0" smtClean="0"/>
              <a:t> P(z).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1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726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" y="2000250"/>
            <a:ext cx="7956403" cy="5915033"/>
            <a:chOff x="381000" y="1127125"/>
            <a:chExt cx="7956403" cy="5915033"/>
          </a:xfrm>
        </p:grpSpPr>
        <p:grpSp>
          <p:nvGrpSpPr>
            <p:cNvPr id="15" name="Group 14"/>
            <p:cNvGrpSpPr/>
            <p:nvPr/>
          </p:nvGrpSpPr>
          <p:grpSpPr>
            <a:xfrm>
              <a:off x="381000" y="1127125"/>
              <a:ext cx="7148419" cy="5915033"/>
              <a:chOff x="841314" y="1371600"/>
              <a:chExt cx="7148419" cy="591503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181311" y="3505200"/>
                <a:ext cx="3352800" cy="3533767"/>
                <a:chOff x="1755714" y="2286000"/>
                <a:chExt cx="3352800" cy="3533767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463717" y="2286000"/>
                  <a:ext cx="10610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θ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(y,z,u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16464110">
                  <a:off x="1793814" y="2505067"/>
                  <a:ext cx="3276600" cy="3352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2486111" y="3974068"/>
                <a:ext cx="3352800" cy="3312565"/>
                <a:chOff x="2149708" y="3059668"/>
                <a:chExt cx="3352800" cy="3312565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3705311" y="3059668"/>
                  <a:ext cx="10610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θ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(y,z,u</a:t>
                  </a:r>
                  <a:r>
                    <a:rPr lang="en-US" baseline="-25000" dirty="0" smtClean="0"/>
                    <a:t>1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16464110">
                  <a:off x="2187808" y="3057533"/>
                  <a:ext cx="3276600" cy="3352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841314" y="2057400"/>
                <a:ext cx="7148419" cy="4103132"/>
                <a:chOff x="841314" y="2057400"/>
                <a:chExt cx="7148419" cy="4103132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219200" y="2057400"/>
                  <a:ext cx="0" cy="3733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1219200" y="5791200"/>
                  <a:ext cx="663251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7713695" y="5791200"/>
                  <a:ext cx="276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</a:t>
                  </a:r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41314" y="20574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$</a:t>
                  </a:r>
                </a:p>
              </p:txBody>
            </p:sp>
          </p:grpSp>
          <p:sp>
            <p:nvSpPr>
              <p:cNvPr id="5" name="Freeform 4"/>
              <p:cNvSpPr/>
              <p:nvPr/>
            </p:nvSpPr>
            <p:spPr>
              <a:xfrm>
                <a:off x="1567542" y="1447800"/>
                <a:ext cx="5445971" cy="4038600"/>
              </a:xfrm>
              <a:custGeom>
                <a:avLst/>
                <a:gdLst>
                  <a:gd name="connsiteX0" fmla="*/ 0 w 3082834"/>
                  <a:gd name="connsiteY0" fmla="*/ 2926080 h 2926080"/>
                  <a:gd name="connsiteX1" fmla="*/ 522514 w 3082834"/>
                  <a:gd name="connsiteY1" fmla="*/ 2050869 h 2926080"/>
                  <a:gd name="connsiteX2" fmla="*/ 2325188 w 3082834"/>
                  <a:gd name="connsiteY2" fmla="*/ 849086 h 2926080"/>
                  <a:gd name="connsiteX3" fmla="*/ 2769326 w 3082834"/>
                  <a:gd name="connsiteY3" fmla="*/ 431074 h 2926080"/>
                  <a:gd name="connsiteX4" fmla="*/ 3082834 w 3082834"/>
                  <a:gd name="connsiteY4" fmla="*/ 0 h 2926080"/>
                  <a:gd name="connsiteX5" fmla="*/ 3082834 w 3082834"/>
                  <a:gd name="connsiteY5" fmla="*/ 0 h 292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82834" h="2926080">
                    <a:moveTo>
                      <a:pt x="0" y="2926080"/>
                    </a:moveTo>
                    <a:cubicBezTo>
                      <a:pt x="67491" y="2661557"/>
                      <a:pt x="134983" y="2397035"/>
                      <a:pt x="522514" y="2050869"/>
                    </a:cubicBezTo>
                    <a:cubicBezTo>
                      <a:pt x="910045" y="1704703"/>
                      <a:pt x="1950719" y="1119052"/>
                      <a:pt x="2325188" y="849086"/>
                    </a:cubicBezTo>
                    <a:cubicBezTo>
                      <a:pt x="2699657" y="579120"/>
                      <a:pt x="2643052" y="572588"/>
                      <a:pt x="2769326" y="431074"/>
                    </a:cubicBezTo>
                    <a:cubicBezTo>
                      <a:pt x="2895600" y="289560"/>
                      <a:pt x="3082834" y="0"/>
                      <a:pt x="3082834" y="0"/>
                    </a:cubicBezTo>
                    <a:lnTo>
                      <a:pt x="3082834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937314" y="13716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P(z)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 flipH="1">
                <a:off x="2953217" y="3886200"/>
                <a:ext cx="97897" cy="1143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756003" y="1828800"/>
              <a:ext cx="3581400" cy="3686167"/>
              <a:chOff x="4756003" y="1828800"/>
              <a:chExt cx="3581400" cy="3686167"/>
            </a:xfrm>
          </p:grpSpPr>
          <p:sp>
            <p:nvSpPr>
              <p:cNvPr id="23" name="Arc 22"/>
              <p:cNvSpPr/>
              <p:nvPr/>
            </p:nvSpPr>
            <p:spPr>
              <a:xfrm rot="16464110">
                <a:off x="4794103" y="1914533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/>
              <p:cNvSpPr/>
              <p:nvPr/>
            </p:nvSpPr>
            <p:spPr>
              <a:xfrm rot="16464110">
                <a:off x="5022703" y="2200267"/>
                <a:ext cx="3276600" cy="3352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flipH="1">
                <a:off x="5444837" y="2140982"/>
                <a:ext cx="97897" cy="1143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482740" y="2209800"/>
                <a:ext cx="1022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82740" y="1828800"/>
                <a:ext cx="1022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(y,z,u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892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388"/>
            <a:ext cx="8229600" cy="1143000"/>
          </a:xfrm>
        </p:spPr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Produtores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Lucros</a:t>
            </a:r>
            <a:r>
              <a:rPr lang="en-US" dirty="0" smtClean="0"/>
              <a:t> </a:t>
            </a:r>
            <a:r>
              <a:rPr lang="en-US" dirty="0" err="1" smtClean="0"/>
              <a:t>dependem</a:t>
            </a:r>
            <a:r>
              <a:rPr lang="en-US" dirty="0" smtClean="0"/>
              <a:t> do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l-GR" dirty="0" smtClean="0"/>
              <a:t>φ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produtores</a:t>
            </a:r>
            <a:r>
              <a:rPr lang="en-US" dirty="0" smtClean="0"/>
              <a:t> </a:t>
            </a:r>
            <a:r>
              <a:rPr lang="en-US" dirty="0" err="1" smtClean="0"/>
              <a:t>ofertam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casa e </a:t>
            </a:r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devido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preço</a:t>
            </a:r>
            <a:r>
              <a:rPr lang="en-US" dirty="0" smtClean="0"/>
              <a:t> dos </a:t>
            </a:r>
            <a:r>
              <a:rPr lang="en-US" dirty="0" err="1" smtClean="0"/>
              <a:t>insumos</a:t>
            </a:r>
            <a:r>
              <a:rPr lang="en-US" dirty="0" smtClean="0"/>
              <a:t> r and e </a:t>
            </a:r>
            <a:r>
              <a:rPr lang="en-US" dirty="0" err="1" smtClean="0"/>
              <a:t>qualidade</a:t>
            </a:r>
            <a:r>
              <a:rPr lang="en-US" dirty="0" smtClean="0"/>
              <a:t> z do </a:t>
            </a:r>
            <a:r>
              <a:rPr lang="en-US" dirty="0" err="1" smtClean="0"/>
              <a:t>ar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π = </a:t>
            </a:r>
            <a:r>
              <a:rPr lang="el-GR" dirty="0" smtClean="0"/>
              <a:t>φ</a:t>
            </a:r>
            <a:r>
              <a:rPr lang="en-US" dirty="0" smtClean="0"/>
              <a:t> – c(</a:t>
            </a:r>
            <a:r>
              <a:rPr lang="en-US" dirty="0" err="1" smtClean="0"/>
              <a:t>r,z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φ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“</a:t>
            </a:r>
            <a:r>
              <a:rPr lang="en-US" dirty="0" err="1" smtClean="0"/>
              <a:t>preço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”, c(</a:t>
            </a:r>
            <a:r>
              <a:rPr lang="en-US" dirty="0" err="1" smtClean="0"/>
              <a:t>r,z</a:t>
            </a:r>
            <a:r>
              <a:rPr lang="en-US" dirty="0" smtClean="0"/>
              <a:t>)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custo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Dado o </a:t>
            </a:r>
            <a:r>
              <a:rPr lang="en-US" dirty="0" err="1" smtClean="0"/>
              <a:t>preço</a:t>
            </a:r>
            <a:r>
              <a:rPr lang="en-US" dirty="0"/>
              <a:t> </a:t>
            </a:r>
            <a:r>
              <a:rPr lang="en-US" dirty="0" smtClean="0"/>
              <a:t>r dos </a:t>
            </a:r>
            <a:r>
              <a:rPr lang="en-US" dirty="0" err="1" smtClean="0"/>
              <a:t>insumos</a:t>
            </a:r>
            <a:r>
              <a:rPr lang="en-US" dirty="0" smtClean="0"/>
              <a:t> e o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lucros</a:t>
            </a:r>
            <a:r>
              <a:rPr lang="en-US" dirty="0" smtClean="0"/>
              <a:t> π , o </a:t>
            </a:r>
            <a:r>
              <a:rPr lang="en-US" dirty="0" err="1" smtClean="0"/>
              <a:t>preço</a:t>
            </a:r>
            <a:r>
              <a:rPr lang="en-US" dirty="0" smtClean="0"/>
              <a:t> da casa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ar</a:t>
            </a:r>
            <a:r>
              <a:rPr lang="en-US" dirty="0" smtClean="0"/>
              <a:t> z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</a:t>
            </a:r>
            <a:r>
              <a:rPr lang="en-US" dirty="0" err="1" smtClean="0"/>
              <a:t>lucro</a:t>
            </a:r>
            <a:r>
              <a:rPr lang="en-US" dirty="0" smtClean="0"/>
              <a:t> π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dirty="0" err="1" smtClean="0"/>
              <a:t>r,z</a:t>
            </a:r>
            <a:r>
              <a:rPr lang="en-US" dirty="0" smtClean="0"/>
              <a:t>, π).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1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</TotalTime>
  <Words>1620</Words>
  <Application>Microsoft Macintosh PowerPoint</Application>
  <PresentationFormat>On-screen Show (4:3)</PresentationFormat>
  <Paragraphs>173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Método Hedônico de Preço</vt:lpstr>
      <vt:lpstr>Teoria Hedônica de Preços</vt:lpstr>
      <vt:lpstr>Teoria Hedônica de Preços</vt:lpstr>
      <vt:lpstr>A. Consumidores</vt:lpstr>
      <vt:lpstr>Consumidores: Formulação Alternativa</vt:lpstr>
      <vt:lpstr>Consumidores: Formulação Alternativa</vt:lpstr>
      <vt:lpstr>Consumidores: Formulação Alternativa</vt:lpstr>
      <vt:lpstr>Diferentes Consumidores</vt:lpstr>
      <vt:lpstr>B. Produtores</vt:lpstr>
      <vt:lpstr>Função de Oferta</vt:lpstr>
      <vt:lpstr>Produtores</vt:lpstr>
      <vt:lpstr>Diferentes Produtores</vt:lpstr>
      <vt:lpstr>C. Equilíbrio de Mercado</vt:lpstr>
      <vt:lpstr>Equilíbrio de Mercado</vt:lpstr>
      <vt:lpstr>Equilíbrio de Mercado</vt:lpstr>
      <vt:lpstr>D. Propensão a Pagar</vt:lpstr>
      <vt:lpstr>Estimando PMgP</vt:lpstr>
      <vt:lpstr>Aplicação da Valoração Hedônica: “Superfund” dos EUA</vt:lpstr>
      <vt:lpstr>Programa Superfund Custo-Efetivo?</vt:lpstr>
      <vt:lpstr>Programa Superfund Custo-Efetivo?</vt:lpstr>
      <vt:lpstr>PowerPoint Presentation</vt:lpstr>
      <vt:lpstr>PowerPoint Presentation</vt:lpstr>
      <vt:lpstr>Programa Superfund Custo-Efetivo?</vt:lpstr>
      <vt:lpstr>Programa Superfund Custo-Efetivo?</vt:lpstr>
      <vt:lpstr>Programa Superfund Custo-Efetivo?</vt:lpstr>
      <vt:lpstr>PowerPoint Presentation</vt:lpstr>
      <vt:lpstr>Programa Superfund Custo-Efetivo?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e Mercados</dc:title>
  <dc:subject/>
  <dc:creator>Ariaster Chimeli</dc:creator>
  <cp:keywords/>
  <dc:description/>
  <cp:lastModifiedBy>Ariaster Chimeli</cp:lastModifiedBy>
  <cp:revision>136</cp:revision>
  <dcterms:created xsi:type="dcterms:W3CDTF">2015-07-18T17:11:57Z</dcterms:created>
  <dcterms:modified xsi:type="dcterms:W3CDTF">2015-10-13T03:07:58Z</dcterms:modified>
  <cp:category/>
</cp:coreProperties>
</file>