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27"/>
  </p:notesMasterIdLst>
  <p:sldIdLst>
    <p:sldId id="256" r:id="rId2"/>
    <p:sldId id="313" r:id="rId3"/>
    <p:sldId id="315" r:id="rId4"/>
    <p:sldId id="314" r:id="rId5"/>
    <p:sldId id="316" r:id="rId6"/>
    <p:sldId id="318" r:id="rId7"/>
    <p:sldId id="319" r:id="rId8"/>
    <p:sldId id="320" r:id="rId9"/>
    <p:sldId id="321" r:id="rId10"/>
    <p:sldId id="317" r:id="rId11"/>
    <p:sldId id="301" r:id="rId12"/>
    <p:sldId id="322" r:id="rId13"/>
    <p:sldId id="311" r:id="rId14"/>
    <p:sldId id="324" r:id="rId15"/>
    <p:sldId id="312" r:id="rId16"/>
    <p:sldId id="323" r:id="rId17"/>
    <p:sldId id="289" r:id="rId18"/>
    <p:sldId id="290" r:id="rId19"/>
    <p:sldId id="291" r:id="rId20"/>
    <p:sldId id="292" r:id="rId21"/>
    <p:sldId id="293" r:id="rId22"/>
    <p:sldId id="294" r:id="rId23"/>
    <p:sldId id="298" r:id="rId24"/>
    <p:sldId id="325" r:id="rId25"/>
    <p:sldId id="326" r:id="rId26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Verdana" panose="020B0604030504040204" pitchFamily="34" charset="0"/>
      <p:regular r:id="rId34"/>
      <p:bold r:id="rId35"/>
      <p:italic r:id="rId36"/>
      <p:boldItalic r:id="rId37"/>
    </p:embeddedFont>
    <p:embeddedFont>
      <p:font typeface="Source Code Pro" panose="020B0604020202020204" charset="0"/>
      <p:regular r:id="rId38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napToGrid="0">
      <p:cViewPr>
        <p:scale>
          <a:sx n="280" d="100"/>
          <a:sy n="280" d="100"/>
        </p:scale>
        <p:origin x="6198" y="34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Viveiro%20Escola\Tabelas%20finais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pt-BR"/>
              <a:t>n=55</a:t>
            </a:r>
          </a:p>
        </c:rich>
      </c:tx>
      <c:layout>
        <c:manualLayout>
          <c:xMode val="edge"/>
          <c:yMode val="edge"/>
          <c:x val="0.81347922134733153"/>
          <c:y val="0.15277777777777779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5379225540596511E-2"/>
          <c:y val="0.18576355013394613"/>
          <c:w val="0.90836365945996222"/>
          <c:h val="0.44014348415946825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Plan1!$A$40:$A$48</c:f>
              <c:strCache>
                <c:ptCount val="9"/>
                <c:pt idx="0">
                  <c:v>1. Afeto/Bem-Estar</c:v>
                </c:pt>
                <c:pt idx="1">
                  <c:v>2. O espaço</c:v>
                </c:pt>
                <c:pt idx="2">
                  <c:v>3. Presença no espaço (participação)</c:v>
                </c:pt>
                <c:pt idx="3">
                  <c:v>4. Relações</c:v>
                </c:pt>
                <c:pt idx="4">
                  <c:v>5. Agricultura (tema)</c:v>
                </c:pt>
                <c:pt idx="5">
                  <c:v>6. A roda da amizade</c:v>
                </c:pt>
                <c:pt idx="6">
                  <c:v>7. Educador</c:v>
                </c:pt>
                <c:pt idx="7">
                  <c:v>8. Elementos de Biodiversidade</c:v>
                </c:pt>
                <c:pt idx="8">
                  <c:v>9. "Naturezas Genéricas"</c:v>
                </c:pt>
              </c:strCache>
            </c:strRef>
          </c:cat>
          <c:val>
            <c:numRef>
              <c:f>Plan1!$B$40:$B$48</c:f>
              <c:numCache>
                <c:formatCode>0%</c:formatCode>
                <c:ptCount val="9"/>
                <c:pt idx="0">
                  <c:v>0.91</c:v>
                </c:pt>
                <c:pt idx="1">
                  <c:v>0.85000000000000009</c:v>
                </c:pt>
                <c:pt idx="2">
                  <c:v>0.75000000000000011</c:v>
                </c:pt>
                <c:pt idx="3">
                  <c:v>0.69000000000000006</c:v>
                </c:pt>
                <c:pt idx="4">
                  <c:v>0.60000000000000009</c:v>
                </c:pt>
                <c:pt idx="5">
                  <c:v>0.42000000000000004</c:v>
                </c:pt>
                <c:pt idx="6">
                  <c:v>0.4</c:v>
                </c:pt>
                <c:pt idx="7">
                  <c:v>0.24000000000000002</c:v>
                </c:pt>
                <c:pt idx="8">
                  <c:v>0.13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918-4E0B-9406-3D2EFF849DA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4899840"/>
        <c:axId val="165349248"/>
        <c:axId val="0"/>
      </c:bar3DChart>
      <c:catAx>
        <c:axId val="1648998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65349248"/>
        <c:crosses val="autoZero"/>
        <c:auto val="1"/>
        <c:lblAlgn val="ctr"/>
        <c:lblOffset val="100"/>
        <c:noMultiLvlLbl val="0"/>
      </c:catAx>
      <c:valAx>
        <c:axId val="16534924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164899840"/>
        <c:crosses val="autoZero"/>
        <c:crossBetween val="between"/>
      </c:valAx>
    </c:plotArea>
    <c:plotVisOnly val="1"/>
    <c:dispBlanksAs val="gap"/>
    <c:showDLblsOverMax val="0"/>
  </c:chart>
  <c:spPr>
    <a:ln>
      <a:solidFill>
        <a:srgbClr val="00B0F0"/>
      </a:solidFill>
    </a:ln>
    <a:effectLst>
      <a:glow rad="139700">
        <a:schemeClr val="accent1">
          <a:satMod val="175000"/>
          <a:alpha val="40000"/>
        </a:schemeClr>
      </a:glow>
    </a:effectLst>
  </c:spPr>
  <c:txPr>
    <a:bodyPr/>
    <a:lstStyle/>
    <a:p>
      <a:pPr>
        <a:defRPr>
          <a:solidFill>
            <a:srgbClr val="002060"/>
          </a:solidFill>
          <a:effectLst>
            <a:glow rad="139700">
              <a:srgbClr val="F79646">
                <a:satMod val="175000"/>
                <a:alpha val="40000"/>
              </a:srgbClr>
            </a:glow>
            <a:innerShdw blurRad="114300">
              <a:prstClr val="black"/>
            </a:innerShdw>
          </a:effectLst>
        </a:defRPr>
      </a:pPr>
      <a:endParaRPr lang="pt-BR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467741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9125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9C6B0-23F8-4394-8814-8B34EC0006F2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 smtClean="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‹nº›</a:t>
            </a:fld>
            <a:endParaRPr lang="pt-BR" sz="10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  <p:extLst>
      <p:ext uri="{BB962C8B-B14F-4D97-AF65-F5344CB8AC3E}">
        <p14:creationId xmlns:p14="http://schemas.microsoft.com/office/powerpoint/2010/main" val="103543785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9C6B0-23F8-4394-8814-8B34EC0006F2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 smtClean="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‹nº›</a:t>
            </a:fld>
            <a:endParaRPr lang="pt-BR" sz="10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  <p:extLst>
      <p:ext uri="{BB962C8B-B14F-4D97-AF65-F5344CB8AC3E}">
        <p14:creationId xmlns:p14="http://schemas.microsoft.com/office/powerpoint/2010/main" val="239827363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9C6B0-23F8-4394-8814-8B34EC0006F2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 smtClean="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‹nº›</a:t>
            </a:fld>
            <a:endParaRPr lang="pt-BR" sz="10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  <p:extLst>
      <p:ext uri="{BB962C8B-B14F-4D97-AF65-F5344CB8AC3E}">
        <p14:creationId xmlns:p14="http://schemas.microsoft.com/office/powerpoint/2010/main" val="185207062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B38E77-1E61-407B-98EA-6D7336110ED3}" type="datetime1">
              <a:rPr lang="pt-BR" smtClean="0"/>
              <a:pPr>
                <a:defRPr/>
              </a:pPr>
              <a:t>23/04/2019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BIZ0306 Contexto e Práticas no Ensino de Zoologia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32F517-3E6E-4B71-9DCC-578C9B8FE3C8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57093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9C6B0-23F8-4394-8814-8B34EC0006F2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 smtClean="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‹nº›</a:t>
            </a:fld>
            <a:endParaRPr lang="pt-BR" sz="10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  <p:extLst>
      <p:ext uri="{BB962C8B-B14F-4D97-AF65-F5344CB8AC3E}">
        <p14:creationId xmlns:p14="http://schemas.microsoft.com/office/powerpoint/2010/main" val="99542669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9C6B0-23F8-4394-8814-8B34EC0006F2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 smtClean="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‹nº›</a:t>
            </a:fld>
            <a:endParaRPr lang="pt-BR" sz="10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  <p:extLst>
      <p:ext uri="{BB962C8B-B14F-4D97-AF65-F5344CB8AC3E}">
        <p14:creationId xmlns:p14="http://schemas.microsoft.com/office/powerpoint/2010/main" val="51661154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9C6B0-23F8-4394-8814-8B34EC0006F2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 smtClean="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‹nº›</a:t>
            </a:fld>
            <a:endParaRPr lang="pt-BR" sz="10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  <p:extLst>
      <p:ext uri="{BB962C8B-B14F-4D97-AF65-F5344CB8AC3E}">
        <p14:creationId xmlns:p14="http://schemas.microsoft.com/office/powerpoint/2010/main" val="128538345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9C6B0-23F8-4394-8814-8B34EC0006F2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 smtClean="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‹nº›</a:t>
            </a:fld>
            <a:endParaRPr lang="pt-BR" sz="10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  <p:extLst>
      <p:ext uri="{BB962C8B-B14F-4D97-AF65-F5344CB8AC3E}">
        <p14:creationId xmlns:p14="http://schemas.microsoft.com/office/powerpoint/2010/main" val="9147620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9C6B0-23F8-4394-8814-8B34EC0006F2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 smtClean="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‹nº›</a:t>
            </a:fld>
            <a:endParaRPr lang="pt-BR" sz="10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  <p:extLst>
      <p:ext uri="{BB962C8B-B14F-4D97-AF65-F5344CB8AC3E}">
        <p14:creationId xmlns:p14="http://schemas.microsoft.com/office/powerpoint/2010/main" val="123167610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9C6B0-23F8-4394-8814-8B34EC0006F2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 smtClean="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‹nº›</a:t>
            </a:fld>
            <a:endParaRPr lang="pt-BR" sz="10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  <p:extLst>
      <p:ext uri="{BB962C8B-B14F-4D97-AF65-F5344CB8AC3E}">
        <p14:creationId xmlns:p14="http://schemas.microsoft.com/office/powerpoint/2010/main" val="14821367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9C6B0-23F8-4394-8814-8B34EC0006F2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 smtClean="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‹nº›</a:t>
            </a:fld>
            <a:endParaRPr lang="pt-BR" sz="10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  <p:extLst>
      <p:ext uri="{BB962C8B-B14F-4D97-AF65-F5344CB8AC3E}">
        <p14:creationId xmlns:p14="http://schemas.microsoft.com/office/powerpoint/2010/main" val="415074208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9C6B0-23F8-4394-8814-8B34EC0006F2}" type="datetimeFigureOut">
              <a:rPr lang="pt-BR" smtClean="0"/>
              <a:t>23/04/2019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 smtClean="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‹nº›</a:t>
            </a:fld>
            <a:endParaRPr lang="pt-BR" sz="10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  <p:extLst>
      <p:ext uri="{BB962C8B-B14F-4D97-AF65-F5344CB8AC3E}">
        <p14:creationId xmlns:p14="http://schemas.microsoft.com/office/powerpoint/2010/main" val="366684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osanas@usp.b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hyperlink" Target="http://www.ib.usp.br/cambi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ma.gov.br/estruturas/educamb/_publicacao/20_publicacao07042011033329.pdf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ambiousp.wordpress.com/projetos-e-atividades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ctrTitle"/>
          </p:nvPr>
        </p:nvSpPr>
        <p:spPr>
          <a:xfrm>
            <a:off x="1978800" y="1193375"/>
            <a:ext cx="7093282" cy="1611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pt-BR" sz="3200" b="1" dirty="0">
                <a:solidFill>
                  <a:srgbClr val="FF0000"/>
                </a:solidFill>
              </a:rPr>
              <a:t>Coletivo educador e Espaço educador</a:t>
            </a:r>
            <a:br>
              <a:rPr lang="pt-BR" sz="3200" b="1" dirty="0">
                <a:solidFill>
                  <a:srgbClr val="FF0000"/>
                </a:solidFill>
              </a:rPr>
            </a:br>
            <a:r>
              <a:rPr lang="pt-BR" sz="3200" b="1" dirty="0">
                <a:solidFill>
                  <a:srgbClr val="FF0000"/>
                </a:solidFill>
              </a:rPr>
              <a:t>(quais relações?)</a:t>
            </a:r>
            <a:endParaRPr lang="pt-BR" sz="4200" b="1" dirty="0">
              <a:solidFill>
                <a:srgbClr val="FF0000"/>
              </a:solidFill>
            </a:endParaRPr>
          </a:p>
        </p:txBody>
      </p:sp>
      <p:sp>
        <p:nvSpPr>
          <p:cNvPr id="57" name="Shape 57"/>
          <p:cNvSpPr txBox="1">
            <a:spLocks noGrp="1"/>
          </p:cNvSpPr>
          <p:nvPr>
            <p:ph type="subTitle" idx="1"/>
          </p:nvPr>
        </p:nvSpPr>
        <p:spPr>
          <a:xfrm>
            <a:off x="1978800" y="3700130"/>
            <a:ext cx="7165200" cy="142139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</a:pPr>
            <a:endParaRPr lang="pt-BR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>
              <a:spcBef>
                <a:spcPts val="0"/>
              </a:spcBef>
            </a:pPr>
            <a:endParaRPr lang="pt-BR" sz="16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>
              <a:spcBef>
                <a:spcPts val="0"/>
              </a:spcBef>
            </a:pPr>
            <a:r>
              <a:rPr lang="pt-BR" sz="1600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Profª</a:t>
            </a:r>
            <a:r>
              <a:rPr lang="pt-BR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pt-BR" sz="1600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Drª</a:t>
            </a:r>
            <a:r>
              <a:rPr lang="pt-BR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Rosana Louro Ferreira Silva</a:t>
            </a:r>
          </a:p>
          <a:p>
            <a:pPr>
              <a:spcBef>
                <a:spcPts val="0"/>
              </a:spcBef>
            </a:pPr>
            <a:r>
              <a:rPr lang="pt-BR" sz="1600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rosanas@usp.br</a:t>
            </a:r>
            <a:endParaRPr lang="pt-BR" sz="1600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>
              <a:spcBef>
                <a:spcPts val="0"/>
              </a:spcBef>
            </a:pPr>
            <a:endParaRPr lang="pt-BR" sz="1600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None/>
            </a:pPr>
            <a:r>
              <a:rPr lang="pt-BR" sz="1600" b="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58" name="Shape 58"/>
          <p:cNvSpPr txBox="1"/>
          <p:nvPr/>
        </p:nvSpPr>
        <p:spPr>
          <a:xfrm>
            <a:off x="2032000" y="0"/>
            <a:ext cx="6942600" cy="91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pt-BR" sz="1600" dirty="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9" name="Shape 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707175"/>
            <a:ext cx="1978800" cy="170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Shape 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414349"/>
            <a:ext cx="1978800" cy="175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1978800" cy="170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0BEA011-8E27-40AE-958C-D3F314873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A8CB749A-0EA8-4195-93A1-5155CBE356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3131" y="361506"/>
            <a:ext cx="5994478" cy="468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8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44011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rgbClr val="0070C0"/>
                </a:solidFill>
              </a:rPr>
              <a:t>Escola sustentável – Projeto CAMBIO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068512"/>
            <a:ext cx="7886700" cy="3564211"/>
          </a:xfrm>
        </p:spPr>
        <p:txBody>
          <a:bodyPr>
            <a:normAutofit fontScale="85000" lnSpcReduction="20000"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Comissão Ambiental da Biologia - IBUSP - </a:t>
            </a:r>
            <a:r>
              <a:rPr lang="pt-BR" dirty="0">
                <a:hlinkClick r:id="rId2"/>
              </a:rPr>
              <a:t>www.ib.usp.br/cambio</a:t>
            </a:r>
            <a:endParaRPr lang="pt-BR" dirty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22" y="994084"/>
            <a:ext cx="2846880" cy="213719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462" y="3248340"/>
            <a:ext cx="1551783" cy="103372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5530" y="1031297"/>
            <a:ext cx="2750361" cy="206277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2319" y="994084"/>
            <a:ext cx="2327195" cy="174539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7447" y="2776695"/>
            <a:ext cx="1387520" cy="22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5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7FEE8E9-FFB6-4DB2-BC6A-41810D8C9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F4B2E1C0-6FC7-4AD1-86B2-C4E219692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9800" y="646998"/>
            <a:ext cx="5763629" cy="355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7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60263"/>
          </a:xfrm>
        </p:spPr>
        <p:txBody>
          <a:bodyPr/>
          <a:lstStyle/>
          <a:p>
            <a:r>
              <a:rPr lang="pt-BR" b="1" dirty="0">
                <a:solidFill>
                  <a:srgbClr val="0070C0"/>
                </a:solidFill>
              </a:rPr>
              <a:t>Espaços educadores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040525"/>
            <a:ext cx="7886700" cy="264860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/>
              <a:t>Critérios (Oliveira &amp; Tonso, 2012):</a:t>
            </a:r>
          </a:p>
          <a:p>
            <a:pPr lvl="0"/>
            <a:r>
              <a:rPr lang="pt-BR" dirty="0"/>
              <a:t>Se os espaços são espaços de relações sociais;</a:t>
            </a:r>
          </a:p>
          <a:p>
            <a:pPr lvl="0"/>
            <a:r>
              <a:rPr lang="pt-BR" dirty="0"/>
              <a:t>Se os espaços possibilitam a socialização dos saberes;</a:t>
            </a:r>
          </a:p>
          <a:p>
            <a:pPr lvl="0"/>
            <a:r>
              <a:rPr lang="pt-BR" dirty="0"/>
              <a:t>Se os espaços consideram a temporalidade na formação do individuo;</a:t>
            </a:r>
          </a:p>
          <a:p>
            <a:pPr lvl="0"/>
            <a:r>
              <a:rPr lang="pt-BR" dirty="0"/>
              <a:t>Se os espaços são função do processo educativo;</a:t>
            </a:r>
          </a:p>
          <a:p>
            <a:pPr lvl="0"/>
            <a:r>
              <a:rPr lang="pt-BR" dirty="0"/>
              <a:t>Se os espaços são fisicamente adaptáveis e adaptados ao seu contexto maior (social, cultural, político e econômico).</a:t>
            </a:r>
          </a:p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780394" y="3795549"/>
            <a:ext cx="7437383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chemeClr val="bg1"/>
                </a:solidFill>
              </a:rPr>
              <a:t>Exemplos: coletores de água da chuva, hortas, </a:t>
            </a:r>
            <a:r>
              <a:rPr lang="pt-BR" sz="1800" b="1" dirty="0" err="1">
                <a:solidFill>
                  <a:schemeClr val="bg1"/>
                </a:solidFill>
              </a:rPr>
              <a:t>composteiras</a:t>
            </a:r>
            <a:r>
              <a:rPr lang="pt-BR" sz="1800" b="1" dirty="0">
                <a:solidFill>
                  <a:schemeClr val="bg1"/>
                </a:solidFill>
              </a:rPr>
              <a:t>, painéis solares diferentes estruturas sustentáveis, viveiros, </a:t>
            </a:r>
            <a:r>
              <a:rPr lang="pt-BR" sz="1800" b="1" dirty="0" err="1">
                <a:solidFill>
                  <a:schemeClr val="bg1"/>
                </a:solidFill>
              </a:rPr>
              <a:t>etc</a:t>
            </a:r>
            <a:r>
              <a:rPr lang="pt-BR" sz="1800" b="1" dirty="0">
                <a:solidFill>
                  <a:schemeClr val="bg1"/>
                </a:solidFill>
              </a:rPr>
              <a:t> - instaladas e mantidas de uma forma participativa em lugares de relação como escola</a:t>
            </a:r>
          </a:p>
        </p:txBody>
      </p:sp>
    </p:spTree>
    <p:extLst>
      <p:ext uri="{BB962C8B-B14F-4D97-AF65-F5344CB8AC3E}">
        <p14:creationId xmlns:p14="http://schemas.microsoft.com/office/powerpoint/2010/main" val="237447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ítulo 1">
            <a:extLst>
              <a:ext uri="{FF2B5EF4-FFF2-40B4-BE49-F238E27FC236}">
                <a16:creationId xmlns:a16="http://schemas.microsoft.com/office/drawing/2014/main" xmlns="" id="{6497C97D-1ADC-40E5-8151-74B52B431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202406"/>
            <a:ext cx="6172200" cy="857250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pt-BR" b="1" dirty="0">
                <a:solidFill>
                  <a:schemeClr val="bg1"/>
                </a:solidFill>
              </a:rPr>
              <a:t>As escolas são espaços educadores?</a:t>
            </a:r>
          </a:p>
        </p:txBody>
      </p:sp>
      <p:sp>
        <p:nvSpPr>
          <p:cNvPr id="30723" name="Espaço Reservado para Conteúdo 2">
            <a:extLst>
              <a:ext uri="{FF2B5EF4-FFF2-40B4-BE49-F238E27FC236}">
                <a16:creationId xmlns:a16="http://schemas.microsoft.com/office/drawing/2014/main" xmlns="" id="{9B8A3BAD-17E4-4BB9-9423-48ED1E2EE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dirty="0"/>
              <a:t>Locais de transmissão de informação</a:t>
            </a:r>
          </a:p>
          <a:p>
            <a:r>
              <a:rPr lang="pt-BR" altLang="pt-BR" dirty="0"/>
              <a:t>Não consideram a potência do aluno na sua própria formação.</a:t>
            </a:r>
          </a:p>
          <a:p>
            <a:pPr>
              <a:buFont typeface="Arial" panose="020B0604020202020204" pitchFamily="34" charset="0"/>
              <a:buNone/>
            </a:pPr>
            <a:r>
              <a:rPr lang="pt-BR" altLang="pt-BR" dirty="0"/>
              <a:t>“os espaços escolares são locais de passagem, inexistindo intenção de formação de </a:t>
            </a:r>
            <a:r>
              <a:rPr lang="pt-BR" altLang="pt-BR" i="1" dirty="0"/>
              <a:t>autonomia</a:t>
            </a:r>
            <a:r>
              <a:rPr lang="pt-BR" altLang="pt-BR" dirty="0"/>
              <a:t>, </a:t>
            </a:r>
            <a:r>
              <a:rPr lang="pt-BR" altLang="pt-BR" i="1" dirty="0"/>
              <a:t>responsabilidade</a:t>
            </a:r>
            <a:r>
              <a:rPr lang="pt-BR" altLang="pt-BR" dirty="0"/>
              <a:t> ou ainda de </a:t>
            </a:r>
            <a:r>
              <a:rPr lang="pt-BR" altLang="pt-BR" i="1" dirty="0"/>
              <a:t>cuidado</a:t>
            </a:r>
            <a:r>
              <a:rPr lang="pt-BR" altLang="pt-BR" dirty="0"/>
              <a:t> com o próprio ambiente escolar, fazendo dele um espelho da sociedade”. </a:t>
            </a:r>
          </a:p>
          <a:p>
            <a:pPr>
              <a:buFont typeface="Arial" panose="020B0604020202020204" pitchFamily="34" charset="0"/>
              <a:buNone/>
            </a:pPr>
            <a:r>
              <a:rPr lang="pt-BR" altLang="pt-BR" dirty="0"/>
              <a:t>						(Oliveira e Tonso, 2012)</a:t>
            </a:r>
          </a:p>
          <a:p>
            <a:pPr>
              <a:buFont typeface="Arial" panose="020B0604020202020204" pitchFamily="34" charset="0"/>
              <a:buNone/>
            </a:pPr>
            <a:endParaRPr lang="pt-BR" alt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IMG_20150616_1538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9" y="273844"/>
            <a:ext cx="1962150" cy="2626519"/>
          </a:xfrm>
          <a:prstGeom prst="rect">
            <a:avLst/>
          </a:prstGeom>
          <a:noFill/>
          <a:ln w="19050">
            <a:solidFill>
              <a:srgbClr val="4E612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1" y="728934"/>
            <a:ext cx="2871428" cy="217142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056" y="273844"/>
            <a:ext cx="3277286" cy="246302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934107" y="3535418"/>
            <a:ext cx="67161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050" dirty="0"/>
          </a:p>
        </p:txBody>
      </p:sp>
      <p:sp>
        <p:nvSpPr>
          <p:cNvPr id="3" name="CaixaDeTexto 2"/>
          <p:cNvSpPr txBox="1"/>
          <p:nvPr/>
        </p:nvSpPr>
        <p:spPr>
          <a:xfrm>
            <a:off x="1328058" y="3679372"/>
            <a:ext cx="62266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/>
              <a:t>Fonte: MASSELA</a:t>
            </a:r>
            <a:r>
              <a:rPr lang="pt-BR" sz="1050" dirty="0"/>
              <a:t>, P. C. </a:t>
            </a:r>
            <a:r>
              <a:rPr lang="pt-BR" sz="1050" i="1" dirty="0"/>
              <a:t>Viveiro Escola: analisando  a experiência a partir do conceito de espaço educador e da representação das crianças participantes</a:t>
            </a:r>
            <a:r>
              <a:rPr lang="pt-BR" sz="1050" dirty="0"/>
              <a:t>. Trabalho de Conclusão de curso apresentado no Instituto de Biociências. 2016 (orientação: Rosana Louro Ferreira  Silva)</a:t>
            </a:r>
          </a:p>
          <a:p>
            <a:endParaRPr lang="pt-BR" sz="1050" dirty="0"/>
          </a:p>
        </p:txBody>
      </p:sp>
    </p:spTree>
    <p:extLst>
      <p:ext uri="{BB962C8B-B14F-4D97-AF65-F5344CB8AC3E}">
        <p14:creationId xmlns:p14="http://schemas.microsoft.com/office/powerpoint/2010/main" val="257743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ítulo 1">
            <a:extLst>
              <a:ext uri="{FF2B5EF4-FFF2-40B4-BE49-F238E27FC236}">
                <a16:creationId xmlns:a16="http://schemas.microsoft.com/office/drawing/2014/main" xmlns="" id="{417FED50-1042-4089-BEA0-E23DD33C235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75000"/>
            </a:schemeClr>
          </a:solidFill>
        </p:spPr>
        <p:txBody>
          <a:bodyPr/>
          <a:lstStyle/>
          <a:p>
            <a:pPr>
              <a:defRPr/>
            </a:pPr>
            <a:endParaRPr lang="pt-BR" dirty="0"/>
          </a:p>
        </p:txBody>
      </p:sp>
      <p:pic>
        <p:nvPicPr>
          <p:cNvPr id="28675" name="Picture 4">
            <a:extLst>
              <a:ext uri="{FF2B5EF4-FFF2-40B4-BE49-F238E27FC236}">
                <a16:creationId xmlns:a16="http://schemas.microsoft.com/office/drawing/2014/main" xmlns="" id="{6D16C55C-6123-4563-8486-7488DB2CB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573" y="1228725"/>
            <a:ext cx="3044428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2">
            <a:extLst>
              <a:ext uri="{FF2B5EF4-FFF2-40B4-BE49-F238E27FC236}">
                <a16:creationId xmlns:a16="http://schemas.microsoft.com/office/drawing/2014/main" xmlns="" id="{5DD47558-361E-4505-8DC3-D58709EA9A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"/>
            <a:ext cx="2539604" cy="3394472"/>
          </a:xfrm>
          <a:noFill/>
        </p:spPr>
      </p:pic>
      <p:pic>
        <p:nvPicPr>
          <p:cNvPr id="28677" name="Picture 3">
            <a:extLst>
              <a:ext uri="{FF2B5EF4-FFF2-40B4-BE49-F238E27FC236}">
                <a16:creationId xmlns:a16="http://schemas.microsoft.com/office/drawing/2014/main" xmlns="" id="{7C96ABBC-890A-455E-AD0A-1424B06D2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29" y="853679"/>
            <a:ext cx="2312194" cy="37159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xmlns="" id="{ECE23E94-9C04-4077-A41E-46353689BB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1" y="86917"/>
            <a:ext cx="3394472" cy="2402681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8915" name="Picture 5">
            <a:extLst>
              <a:ext uri="{FF2B5EF4-FFF2-40B4-BE49-F238E27FC236}">
                <a16:creationId xmlns:a16="http://schemas.microsoft.com/office/drawing/2014/main" xmlns="" id="{8D30EB4F-2B16-49A1-9CCC-B16EE7A66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7" y="141685"/>
            <a:ext cx="3357563" cy="2376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6" name="Título 1">
            <a:extLst>
              <a:ext uri="{FF2B5EF4-FFF2-40B4-BE49-F238E27FC236}">
                <a16:creationId xmlns:a16="http://schemas.microsoft.com/office/drawing/2014/main" xmlns="" id="{DF9AD276-5059-4E53-8C6E-C60AD4AE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O espaço</a:t>
            </a:r>
          </a:p>
        </p:txBody>
      </p:sp>
      <p:pic>
        <p:nvPicPr>
          <p:cNvPr id="38917" name="Picture 3">
            <a:extLst>
              <a:ext uri="{FF2B5EF4-FFF2-40B4-BE49-F238E27FC236}">
                <a16:creationId xmlns:a16="http://schemas.microsoft.com/office/drawing/2014/main" xmlns="" id="{2BB8EBC8-3B43-4490-94AE-A00810F2C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71750"/>
            <a:ext cx="3429000" cy="25038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9" name="Picture 6">
            <a:extLst>
              <a:ext uri="{FF2B5EF4-FFF2-40B4-BE49-F238E27FC236}">
                <a16:creationId xmlns:a16="http://schemas.microsoft.com/office/drawing/2014/main" xmlns="" id="{CA261195-BE8B-4681-9530-AAD67D6B7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6" y="2680097"/>
            <a:ext cx="3089672" cy="2185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7">
            <a:extLst>
              <a:ext uri="{FF2B5EF4-FFF2-40B4-BE49-F238E27FC236}">
                <a16:creationId xmlns:a16="http://schemas.microsoft.com/office/drawing/2014/main" xmlns="" id="{196B5B13-A965-4DDF-8826-7A6CE1139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84">
            <a:off x="5166122" y="141685"/>
            <a:ext cx="2614613" cy="34361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Título 1">
            <a:extLst>
              <a:ext uri="{FF2B5EF4-FFF2-40B4-BE49-F238E27FC236}">
                <a16:creationId xmlns:a16="http://schemas.microsoft.com/office/drawing/2014/main" xmlns="" id="{163552A2-956F-4C6D-B3DE-852E962E9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235" y="86916"/>
            <a:ext cx="6172200" cy="857250"/>
          </a:xfrm>
        </p:spPr>
        <p:txBody>
          <a:bodyPr/>
          <a:lstStyle/>
          <a:p>
            <a:pPr eaLnBrk="1" hangingPunct="1"/>
            <a:r>
              <a:rPr lang="pt-BR" altLang="pt-BR"/>
              <a:t>O Educador</a:t>
            </a:r>
          </a:p>
        </p:txBody>
      </p:sp>
      <p:pic>
        <p:nvPicPr>
          <p:cNvPr id="39940" name="Picture 2">
            <a:extLst>
              <a:ext uri="{FF2B5EF4-FFF2-40B4-BE49-F238E27FC236}">
                <a16:creationId xmlns:a16="http://schemas.microsoft.com/office/drawing/2014/main" xmlns="" id="{15F9995B-9B98-4545-B150-8F1040EDDD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1" y="1"/>
            <a:ext cx="2402681" cy="3394472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41" name="Picture 3">
            <a:extLst>
              <a:ext uri="{FF2B5EF4-FFF2-40B4-BE49-F238E27FC236}">
                <a16:creationId xmlns:a16="http://schemas.microsoft.com/office/drawing/2014/main" xmlns="" id="{30E148EF-A7D0-4570-9ED8-74762672F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9250" y="-9944100"/>
            <a:ext cx="3543300" cy="500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4">
            <a:extLst>
              <a:ext uri="{FF2B5EF4-FFF2-40B4-BE49-F238E27FC236}">
                <a16:creationId xmlns:a16="http://schemas.microsoft.com/office/drawing/2014/main" xmlns="" id="{5B228AAF-5B21-42BD-ADDE-97EB5E65E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9250" y="-9944100"/>
            <a:ext cx="95250" cy="13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5">
            <a:extLst>
              <a:ext uri="{FF2B5EF4-FFF2-40B4-BE49-F238E27FC236}">
                <a16:creationId xmlns:a16="http://schemas.microsoft.com/office/drawing/2014/main" xmlns="" id="{3A9032CC-7E12-499A-9444-B4762DB7F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9250" y="-9944101"/>
            <a:ext cx="1910953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6">
            <a:extLst>
              <a:ext uri="{FF2B5EF4-FFF2-40B4-BE49-F238E27FC236}">
                <a16:creationId xmlns:a16="http://schemas.microsoft.com/office/drawing/2014/main" xmlns="" id="{29E02F04-B4EB-4783-90B7-1892D1932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87998">
            <a:off x="1703785" y="2524126"/>
            <a:ext cx="2063354" cy="29158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5" name="Picture 8">
            <a:extLst>
              <a:ext uri="{FF2B5EF4-FFF2-40B4-BE49-F238E27FC236}">
                <a16:creationId xmlns:a16="http://schemas.microsoft.com/office/drawing/2014/main" xmlns="" id="{4EDF20BC-ABBA-431F-A36B-FD3A21785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27335">
            <a:off x="3610571" y="508993"/>
            <a:ext cx="1620440" cy="2290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6" name="Picture 9">
            <a:extLst>
              <a:ext uri="{FF2B5EF4-FFF2-40B4-BE49-F238E27FC236}">
                <a16:creationId xmlns:a16="http://schemas.microsoft.com/office/drawing/2014/main" xmlns="" id="{1CE1FA0E-BD20-45B5-83CA-14C84D12F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-2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19772">
            <a:off x="4686300" y="2781301"/>
            <a:ext cx="1863328" cy="26324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xmlns="" id="{D6829A55-4328-4D12-B46C-FD43E03908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174775">
            <a:off x="991719" y="730727"/>
            <a:ext cx="3431381" cy="4849416"/>
          </a:xfrm>
          <a:noFill/>
          <a:ln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0963" name="Picture 3">
            <a:extLst>
              <a:ext uri="{FF2B5EF4-FFF2-40B4-BE49-F238E27FC236}">
                <a16:creationId xmlns:a16="http://schemas.microsoft.com/office/drawing/2014/main" xmlns="" id="{2AE2F2EC-BF30-445C-972C-BD8F36253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79980">
            <a:off x="1399007" y="-22312"/>
            <a:ext cx="1524001" cy="2152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>
            <a:extLst>
              <a:ext uri="{FF2B5EF4-FFF2-40B4-BE49-F238E27FC236}">
                <a16:creationId xmlns:a16="http://schemas.microsoft.com/office/drawing/2014/main" xmlns="" id="{977C88A5-4277-4812-8BE2-91546743A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3366">
            <a:off x="5848740" y="-178011"/>
            <a:ext cx="2178844" cy="30777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5" name="Título 1">
            <a:extLst>
              <a:ext uri="{FF2B5EF4-FFF2-40B4-BE49-F238E27FC236}">
                <a16:creationId xmlns:a16="http://schemas.microsoft.com/office/drawing/2014/main" xmlns="" id="{35509771-72E6-468B-958C-BF7B3993A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682" y="195263"/>
            <a:ext cx="4065985" cy="857250"/>
          </a:xfrm>
        </p:spPr>
        <p:txBody>
          <a:bodyPr/>
          <a:lstStyle/>
          <a:p>
            <a:pPr eaLnBrk="1" hangingPunct="1"/>
            <a:r>
              <a:rPr lang="pt-BR" altLang="pt-BR" b="1"/>
              <a:t>Afeto/bem estar</a:t>
            </a:r>
          </a:p>
        </p:txBody>
      </p:sp>
      <p:pic>
        <p:nvPicPr>
          <p:cNvPr id="40966" name="Picture 5">
            <a:extLst>
              <a:ext uri="{FF2B5EF4-FFF2-40B4-BE49-F238E27FC236}">
                <a16:creationId xmlns:a16="http://schemas.microsoft.com/office/drawing/2014/main" xmlns="" id="{E46F3DDB-10A8-42B6-AC0A-FB1F457CF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8323">
            <a:off x="5649792" y="2081967"/>
            <a:ext cx="2268140" cy="32039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C35347F-5C86-49C4-9DCB-B7D7B2884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FF0000"/>
                </a:solidFill>
              </a:rPr>
              <a:t>Coletivo educador (MMA)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6394C84-6E70-4848-821B-2FCA4E90D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O papel de um Coletivo Educador é promover a articulação institucional e de políticas públicas, a reflexão crítica acerca da problemática socioambiental, o aprofundamento conceitual e criar condições para o desenvolvimento continuado de ações e processos de formação em Educação Ambiental com a população do contexto, visando a sinergia dos processos de aprendizagem que contribuem para a construção de territórios sustentáveis (</a:t>
            </a:r>
            <a:r>
              <a:rPr lang="pt-BR" dirty="0" err="1"/>
              <a:t>mma</a:t>
            </a:r>
            <a:r>
              <a:rPr lang="pt-BR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77549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6">
            <a:extLst>
              <a:ext uri="{FF2B5EF4-FFF2-40B4-BE49-F238E27FC236}">
                <a16:creationId xmlns:a16="http://schemas.microsoft.com/office/drawing/2014/main" xmlns="" id="{D89DA2C7-6B8A-4C1F-8671-E87AB113F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6902">
            <a:off x="4700587" y="2414588"/>
            <a:ext cx="3673079" cy="25991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5">
            <a:extLst>
              <a:ext uri="{FF2B5EF4-FFF2-40B4-BE49-F238E27FC236}">
                <a16:creationId xmlns:a16="http://schemas.microsoft.com/office/drawing/2014/main" xmlns="" id="{EE9E9B64-D699-48D9-8D45-45D9A8129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7" y="86916"/>
            <a:ext cx="3281363" cy="23229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>
            <a:extLst>
              <a:ext uri="{FF2B5EF4-FFF2-40B4-BE49-F238E27FC236}">
                <a16:creationId xmlns:a16="http://schemas.microsoft.com/office/drawing/2014/main" xmlns="" id="{DA94732B-A4FA-4234-A2C7-976E2F9B8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-10000" contrast="-10000"/>
          </a:blip>
          <a:srcRect/>
          <a:stretch>
            <a:fillRect/>
          </a:stretch>
        </p:blipFill>
        <p:spPr bwMode="auto">
          <a:xfrm rot="5400000">
            <a:off x="1766894" y="-393970"/>
            <a:ext cx="2369852" cy="3348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18" name="Picture 2">
            <a:extLst>
              <a:ext uri="{FF2B5EF4-FFF2-40B4-BE49-F238E27FC236}">
                <a16:creationId xmlns:a16="http://schemas.microsoft.com/office/drawing/2014/main" xmlns="" id="{7D811DC7-F1AA-4FF0-9981-24DDA16AD6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lum contrast="-30000"/>
          </a:blip>
          <a:srcRect/>
          <a:stretch>
            <a:fillRect/>
          </a:stretch>
        </p:blipFill>
        <p:spPr>
          <a:xfrm rot="5085495">
            <a:off x="1822270" y="1955758"/>
            <a:ext cx="2402480" cy="339447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990" name="Título 1">
            <a:extLst>
              <a:ext uri="{FF2B5EF4-FFF2-40B4-BE49-F238E27FC236}">
                <a16:creationId xmlns:a16="http://schemas.microsoft.com/office/drawing/2014/main" xmlns="" id="{B7CA7829-22A6-49FE-80A6-2A0C4BB11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/>
              <a:t>relações</a:t>
            </a:r>
          </a:p>
        </p:txBody>
      </p:sp>
      <p:pic>
        <p:nvPicPr>
          <p:cNvPr id="41991" name="Picture 4">
            <a:extLst>
              <a:ext uri="{FF2B5EF4-FFF2-40B4-BE49-F238E27FC236}">
                <a16:creationId xmlns:a16="http://schemas.microsoft.com/office/drawing/2014/main" xmlns="" id="{CC672DB0-E23E-4A5D-A87B-2AECD268F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9250" y="-9944100"/>
            <a:ext cx="3543300" cy="500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>
            <a:extLst>
              <a:ext uri="{FF2B5EF4-FFF2-40B4-BE49-F238E27FC236}">
                <a16:creationId xmlns:a16="http://schemas.microsoft.com/office/drawing/2014/main" xmlns="" id="{083F17CD-270B-4A46-B394-D41E3DA2C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37848">
            <a:off x="4796433" y="-124420"/>
            <a:ext cx="2133600" cy="30134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2">
            <a:extLst>
              <a:ext uri="{FF2B5EF4-FFF2-40B4-BE49-F238E27FC236}">
                <a16:creationId xmlns:a16="http://schemas.microsoft.com/office/drawing/2014/main" xmlns="" id="{4F3DB6CC-5754-49C7-B838-DC632C9617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1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1" y="1"/>
            <a:ext cx="3394472" cy="2402681"/>
          </a:xfrm>
          <a:blipFill dpi="0" rotWithShape="1">
            <a:blip r:embed="rId4">
              <a:lum bright="-10000" contrast="-20000"/>
              <a:alphaModFix amt="55000"/>
            </a:blip>
            <a:srcRect/>
            <a:tile tx="0" ty="0" sx="100000" sy="100000" flip="none" algn="tl"/>
          </a:blipFill>
          <a:ln>
            <a:solidFill>
              <a:schemeClr val="tx1">
                <a:alpha val="43921"/>
              </a:schemeClr>
            </a:solidFill>
            <a:miter lim="800000"/>
            <a:headEnd/>
            <a:tailEnd/>
          </a:ln>
        </p:spPr>
      </p:pic>
      <p:sp>
        <p:nvSpPr>
          <p:cNvPr id="43012" name="Título 1">
            <a:extLst>
              <a:ext uri="{FF2B5EF4-FFF2-40B4-BE49-F238E27FC236}">
                <a16:creationId xmlns:a16="http://schemas.microsoft.com/office/drawing/2014/main" xmlns="" id="{5B280315-E807-4CEC-8B9E-7E851574E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3000" b="1"/>
              <a:t>Presença no espaço e pró-atividade</a:t>
            </a:r>
          </a:p>
        </p:txBody>
      </p:sp>
      <p:pic>
        <p:nvPicPr>
          <p:cNvPr id="43013" name="Picture 3">
            <a:extLst>
              <a:ext uri="{FF2B5EF4-FFF2-40B4-BE49-F238E27FC236}">
                <a16:creationId xmlns:a16="http://schemas.microsoft.com/office/drawing/2014/main" xmlns="" id="{8D756E09-7A19-4483-8721-D50FC9BD5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803" y="2301479"/>
            <a:ext cx="3756422" cy="2658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4">
            <a:extLst>
              <a:ext uri="{FF2B5EF4-FFF2-40B4-BE49-F238E27FC236}">
                <a16:creationId xmlns:a16="http://schemas.microsoft.com/office/drawing/2014/main" xmlns="" id="{87966E28-7365-4900-8E2A-23A62309F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9250" y="-9944100"/>
            <a:ext cx="3543300" cy="500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5">
            <a:extLst>
              <a:ext uri="{FF2B5EF4-FFF2-40B4-BE49-F238E27FC236}">
                <a16:creationId xmlns:a16="http://schemas.microsoft.com/office/drawing/2014/main" xmlns="" id="{0BC093A7-9754-4440-B540-2E1219604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1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78414">
            <a:off x="1838325" y="2249091"/>
            <a:ext cx="1997869" cy="2824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xmlns="" id="{9730FFEB-F324-4135-82C0-96461F9B7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6917"/>
            <a:ext cx="3311129" cy="23443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50800" dir="5400000" algn="ctr" rotWithShape="0">
              <a:srgbClr val="000000">
                <a:alpha val="3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>
            <a:extLst>
              <a:ext uri="{FF2B5EF4-FFF2-40B4-BE49-F238E27FC236}">
                <a16:creationId xmlns:a16="http://schemas.microsoft.com/office/drawing/2014/main" xmlns="" id="{89AEE039-73F6-4993-9A19-74AE17F325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8422" y="86917"/>
            <a:ext cx="3394472" cy="2402681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4036" name="Título 1">
            <a:extLst>
              <a:ext uri="{FF2B5EF4-FFF2-40B4-BE49-F238E27FC236}">
                <a16:creationId xmlns:a16="http://schemas.microsoft.com/office/drawing/2014/main" xmlns="" id="{032B188E-1375-46FF-ABDE-9F98711BE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/>
              <a:t>Tema agricultura</a:t>
            </a:r>
          </a:p>
        </p:txBody>
      </p:sp>
      <p:pic>
        <p:nvPicPr>
          <p:cNvPr id="44037" name="Picture 4">
            <a:extLst>
              <a:ext uri="{FF2B5EF4-FFF2-40B4-BE49-F238E27FC236}">
                <a16:creationId xmlns:a16="http://schemas.microsoft.com/office/drawing/2014/main" xmlns="" id="{5298AC60-4EF0-4949-ADAE-34FDC325F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3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2" y="2625328"/>
            <a:ext cx="3357563" cy="2376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5">
            <a:extLst>
              <a:ext uri="{FF2B5EF4-FFF2-40B4-BE49-F238E27FC236}">
                <a16:creationId xmlns:a16="http://schemas.microsoft.com/office/drawing/2014/main" xmlns="" id="{F0D97822-5C80-4F8F-8877-EF1226953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5696">
            <a:off x="4968478" y="2071687"/>
            <a:ext cx="2376488" cy="3357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Espaço Reservado para Conteúdo 6">
            <a:extLst>
              <a:ext uri="{FF2B5EF4-FFF2-40B4-BE49-F238E27FC236}">
                <a16:creationId xmlns:a16="http://schemas.microsoft.com/office/drawing/2014/main" xmlns="" id="{A35FB930-A37A-4221-93AB-DD615CFD5D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2135178"/>
              </p:ext>
            </p:extLst>
          </p:nvPr>
        </p:nvGraphicFramePr>
        <p:xfrm>
          <a:off x="1517453" y="1077988"/>
          <a:ext cx="5940660" cy="2613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9AF18494-1B81-4EF9-9243-CDF8ED3D9D83}"/>
              </a:ext>
            </a:extLst>
          </p:cNvPr>
          <p:cNvSpPr txBox="1"/>
          <p:nvPr/>
        </p:nvSpPr>
        <p:spPr>
          <a:xfrm>
            <a:off x="1669312" y="4199860"/>
            <a:ext cx="61243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dirty="0"/>
              <a:t>A relevância do espaço está claramente evidenciada na representação das crianças!!!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803D33D-29CC-4D43-8081-BD442F34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Planejamento de um espaço educador</a:t>
            </a:r>
          </a:p>
        </p:txBody>
      </p:sp>
      <p:pic>
        <p:nvPicPr>
          <p:cNvPr id="2052" name="Picture 4" descr="Resultado de imagem para praÃ§a do relÃ³gio usp biomas">
            <a:extLst>
              <a:ext uri="{FF2B5EF4-FFF2-40B4-BE49-F238E27FC236}">
                <a16:creationId xmlns:a16="http://schemas.microsoft.com/office/drawing/2014/main" xmlns="" id="{E00DEA47-8FBC-4C46-A951-8E2A95C218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804" y="980524"/>
            <a:ext cx="3676395" cy="400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91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6EE9DB70-3B47-423F-BFCD-432F4F402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99" y="222526"/>
            <a:ext cx="3170901" cy="45461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7B3B081-B1F2-4796-8470-0EF3DDAF8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72D5BF5A-D956-440A-8F0C-B5D1A74B58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6698" y="273844"/>
            <a:ext cx="3170901" cy="44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9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787F599-3357-483C-B8E4-45B2A971E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Resultado de imagem para coletivos educadores">
            <a:extLst>
              <a:ext uri="{FF2B5EF4-FFF2-40B4-BE49-F238E27FC236}">
                <a16:creationId xmlns:a16="http://schemas.microsoft.com/office/drawing/2014/main" xmlns="" id="{C830BE40-043C-4DC3-9B87-B771EF56B4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2" y="781761"/>
            <a:ext cx="3628139" cy="357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DDA6446B-88F8-4C0F-81BA-0B47CA34B607}"/>
              </a:ext>
            </a:extLst>
          </p:cNvPr>
          <p:cNvSpPr txBox="1"/>
          <p:nvPr/>
        </p:nvSpPr>
        <p:spPr>
          <a:xfrm>
            <a:off x="4572000" y="3870251"/>
            <a:ext cx="40616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linkClick r:id="rId3"/>
              </a:rPr>
              <a:t>http://www.mma.gov.br/estruturas/educamb/_publicacao/20_publicacao07042011033329.pdf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6375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D4075A8-DC07-4B6C-8943-3248DA2C4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B02476AD-A79A-4F7C-AEB2-8916CC853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8901" y="273844"/>
            <a:ext cx="6346198" cy="356799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B4CDEA86-106B-4C41-8A79-87784082612E}"/>
              </a:ext>
            </a:extLst>
          </p:cNvPr>
          <p:cNvSpPr txBox="1"/>
          <p:nvPr/>
        </p:nvSpPr>
        <p:spPr>
          <a:xfrm>
            <a:off x="829340" y="4167963"/>
            <a:ext cx="5794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linkClick r:id="rId3"/>
              </a:rPr>
              <a:t>https://cambiousp.wordpress.com/projetos-e-atividades/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4178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66A3089-79AC-48F3-A0BF-BEB03DF25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2524B25F-EB86-4CB9-B156-D574791DB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494" y="273844"/>
            <a:ext cx="3442206" cy="258529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DB33E2FB-C0B8-4497-8F39-BE2CBD754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1526" y="1268016"/>
            <a:ext cx="4954662" cy="36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6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59B331B-972D-4786-BD3F-909129219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2027FCE6-65FC-4FC5-81AB-23871AC43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45231"/>
            <a:ext cx="6400800" cy="47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9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20DB831-F701-4240-A10D-1A66E8424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2AEBDB72-A392-4B16-AC40-0377D49370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9581" y="411502"/>
            <a:ext cx="5857321" cy="445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7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BC5874D-6F29-45E7-9FC4-1E15EE3F2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C3532201-779D-4FCE-9D3B-80187C58FB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603" y="551306"/>
            <a:ext cx="5051425" cy="378677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75B8EA06-FAB6-40F3-A7E1-D963BB1913F0}"/>
              </a:ext>
            </a:extLst>
          </p:cNvPr>
          <p:cNvSpPr txBox="1"/>
          <p:nvPr/>
        </p:nvSpPr>
        <p:spPr>
          <a:xfrm>
            <a:off x="6216276" y="2548213"/>
            <a:ext cx="274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Macedo, Vanessa Rodrigu</a:t>
            </a:r>
            <a:r>
              <a:rPr lang="pt-BR" dirty="0"/>
              <a:t>es.</a:t>
            </a:r>
          </a:p>
          <a:p>
            <a:r>
              <a:rPr lang="pt-BR" dirty="0"/>
              <a:t>Pesquisa em Biologia 2018.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1896A86-2108-4F52-BCC2-98700F7D3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128" y="551306"/>
            <a:ext cx="2533269" cy="170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8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262E951-2205-4198-981B-E263940EC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174B1B80-C29F-461F-81F3-33D7F0034A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1394" y="357290"/>
            <a:ext cx="6165507" cy="452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7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942</TotalTime>
  <Words>357</Words>
  <Application>Microsoft Office PowerPoint</Application>
  <PresentationFormat>Apresentação na tela (16:9)</PresentationFormat>
  <Paragraphs>49</Paragraphs>
  <Slides>25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1" baseType="lpstr">
      <vt:lpstr>Arial</vt:lpstr>
      <vt:lpstr>Calibri Light</vt:lpstr>
      <vt:lpstr>Calibri</vt:lpstr>
      <vt:lpstr>Verdana</vt:lpstr>
      <vt:lpstr>Source Code Pro</vt:lpstr>
      <vt:lpstr>Tema do Office</vt:lpstr>
      <vt:lpstr>Coletivo educador e Espaço educador (quais relações?)</vt:lpstr>
      <vt:lpstr>Coletivo educador (MMA)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Escola sustentável – Projeto CAMBIO</vt:lpstr>
      <vt:lpstr>Apresentação do PowerPoint</vt:lpstr>
      <vt:lpstr>Espaços educadores</vt:lpstr>
      <vt:lpstr>As escolas são espaços educadores?</vt:lpstr>
      <vt:lpstr>Apresentação do PowerPoint</vt:lpstr>
      <vt:lpstr>Apresentação do PowerPoint</vt:lpstr>
      <vt:lpstr>O espaço</vt:lpstr>
      <vt:lpstr>O Educador</vt:lpstr>
      <vt:lpstr>Afeto/bem estar</vt:lpstr>
      <vt:lpstr>relações</vt:lpstr>
      <vt:lpstr>Presença no espaço e pró-atividade</vt:lpstr>
      <vt:lpstr>Tema agricultura</vt:lpstr>
      <vt:lpstr>Apresentação do PowerPoint</vt:lpstr>
      <vt:lpstr>Planejamento de um espaço educador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 diversidades da biodiversidade:  ações de educação ambiental no contexto escolar</dc:title>
  <dc:creator>José Wanderlei Lua da Silva</dc:creator>
  <cp:lastModifiedBy>audiovisual</cp:lastModifiedBy>
  <cp:revision>120</cp:revision>
  <dcterms:modified xsi:type="dcterms:W3CDTF">2019-04-24T01:03:00Z</dcterms:modified>
</cp:coreProperties>
</file>