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1" r:id="rId4"/>
    <p:sldId id="263" r:id="rId5"/>
    <p:sldId id="262" r:id="rId6"/>
    <p:sldId id="260" r:id="rId7"/>
    <p:sldId id="264" r:id="rId8"/>
    <p:sldId id="265" r:id="rId9"/>
    <p:sldId id="276" r:id="rId10"/>
    <p:sldId id="268" r:id="rId11"/>
    <p:sldId id="274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0103-FE62-6F41-8799-2F84B1ED71B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0D83-FBEB-0246-835E-77DBDB7013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2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0103-FE62-6F41-8799-2F84B1ED71B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0D83-FBEB-0246-835E-77DBDB7013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4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0103-FE62-6F41-8799-2F84B1ED71B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0D83-FBEB-0246-835E-77DBDB7013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0103-FE62-6F41-8799-2F84B1ED71B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0D83-FBEB-0246-835E-77DBDB7013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9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0103-FE62-6F41-8799-2F84B1ED71B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0D83-FBEB-0246-835E-77DBDB7013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9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0103-FE62-6F41-8799-2F84B1ED71B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0D83-FBEB-0246-835E-77DBDB7013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4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0103-FE62-6F41-8799-2F84B1ED71B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0D83-FBEB-0246-835E-77DBDB7013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8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0103-FE62-6F41-8799-2F84B1ED71B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0D83-FBEB-0246-835E-77DBDB7013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7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0103-FE62-6F41-8799-2F84B1ED71B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0D83-FBEB-0246-835E-77DBDB7013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1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0103-FE62-6F41-8799-2F84B1ED71B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0D83-FBEB-0246-835E-77DBDB7013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0103-FE62-6F41-8799-2F84B1ED71B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0D83-FBEB-0246-835E-77DBDB7013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5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B0103-FE62-6F41-8799-2F84B1ED71B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C0D83-FBEB-0246-835E-77DBDB7013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4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04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VOLTAMETRIA CÍCLICA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33600"/>
            <a:ext cx="69532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59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 noChangeShapeType="1"/>
          </p:cNvCxnSpPr>
          <p:nvPr/>
        </p:nvCxnSpPr>
        <p:spPr bwMode="auto">
          <a:xfrm>
            <a:off x="285750" y="6643688"/>
            <a:ext cx="8715375" cy="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Conector reto 9"/>
          <p:cNvCxnSpPr>
            <a:cxnSpLocks noChangeShapeType="1"/>
          </p:cNvCxnSpPr>
          <p:nvPr/>
        </p:nvCxnSpPr>
        <p:spPr bwMode="auto">
          <a:xfrm rot="5400000">
            <a:off x="5643563" y="3500438"/>
            <a:ext cx="6572250" cy="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Conector reto 15"/>
          <p:cNvCxnSpPr>
            <a:cxnSpLocks noChangeShapeType="1"/>
          </p:cNvCxnSpPr>
          <p:nvPr/>
        </p:nvCxnSpPr>
        <p:spPr bwMode="auto">
          <a:xfrm rot="5400000">
            <a:off x="5572125" y="3500438"/>
            <a:ext cx="6572250" cy="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Conector reto 16"/>
          <p:cNvCxnSpPr>
            <a:cxnSpLocks noChangeShapeType="1"/>
          </p:cNvCxnSpPr>
          <p:nvPr/>
        </p:nvCxnSpPr>
        <p:spPr bwMode="auto">
          <a:xfrm>
            <a:off x="285750" y="6572250"/>
            <a:ext cx="8715375" cy="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6981" name="CaixaDeTexto 5"/>
          <p:cNvSpPr txBox="1">
            <a:spLocks noChangeArrowheads="1"/>
          </p:cNvSpPr>
          <p:nvPr/>
        </p:nvSpPr>
        <p:spPr bwMode="auto">
          <a:xfrm>
            <a:off x="285750" y="214313"/>
            <a:ext cx="6264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 sz="4800">
                <a:latin typeface="Calibri" charset="0"/>
              </a:rPr>
              <a:t>Parâmetros Importantes</a:t>
            </a:r>
          </a:p>
        </p:txBody>
      </p:sp>
      <p:pic>
        <p:nvPicPr>
          <p:cNvPr id="1269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37004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2143125" y="6000750"/>
            <a:ext cx="512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>
                <a:latin typeface="Calibri" charset="0"/>
              </a:rPr>
              <a:t>E</a:t>
            </a:r>
            <a:r>
              <a:rPr lang="pt-BR" baseline="-25000">
                <a:latin typeface="Calibri" charset="0"/>
              </a:rPr>
              <a:t>1/2</a:t>
            </a:r>
            <a:endParaRPr lang="pt-BR">
              <a:latin typeface="Calibri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642938" y="3896614"/>
            <a:ext cx="2022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487136" y="1847404"/>
            <a:ext cx="0" cy="2049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998" name="CaixaDeTexto 7"/>
          <p:cNvSpPr txBox="1">
            <a:spLocks noChangeArrowheads="1"/>
          </p:cNvSpPr>
          <p:nvPr/>
        </p:nvSpPr>
        <p:spPr bwMode="auto">
          <a:xfrm>
            <a:off x="4286247" y="1428750"/>
            <a:ext cx="64472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>
                <a:latin typeface="Calibri" charset="0"/>
              </a:rPr>
              <a:t>Epc</a:t>
            </a:r>
          </a:p>
          <a:p>
            <a:r>
              <a:rPr lang="pt-BR">
                <a:latin typeface="Calibri" charset="0"/>
              </a:rPr>
              <a:t>Epa</a:t>
            </a:r>
          </a:p>
        </p:txBody>
      </p:sp>
      <p:sp>
        <p:nvSpPr>
          <p:cNvPr id="28" name="Retângulo 27"/>
          <p:cNvSpPr>
            <a:spLocks noChangeArrowheads="1"/>
          </p:cNvSpPr>
          <p:nvPr/>
        </p:nvSpPr>
        <p:spPr bwMode="auto">
          <a:xfrm>
            <a:off x="2357438" y="1500188"/>
            <a:ext cx="442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>
                <a:latin typeface="Calibri" charset="0"/>
              </a:rPr>
              <a:t>E</a:t>
            </a:r>
            <a:r>
              <a:rPr lang="pt-BR" baseline="-25000">
                <a:latin typeface="Calibri" charset="0"/>
              </a:rPr>
              <a:t>pc</a:t>
            </a:r>
            <a:endParaRPr lang="pt-BR">
              <a:latin typeface="Calibri" charset="0"/>
            </a:endParaRPr>
          </a:p>
        </p:txBody>
      </p:sp>
      <p:sp>
        <p:nvSpPr>
          <p:cNvPr id="29" name="Retângulo 28"/>
          <p:cNvSpPr>
            <a:spLocks noChangeArrowheads="1"/>
          </p:cNvSpPr>
          <p:nvPr/>
        </p:nvSpPr>
        <p:spPr bwMode="auto">
          <a:xfrm>
            <a:off x="2214563" y="5416550"/>
            <a:ext cx="45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>
                <a:latin typeface="Calibri" charset="0"/>
              </a:rPr>
              <a:t>E</a:t>
            </a:r>
            <a:r>
              <a:rPr lang="pt-BR" baseline="-25000">
                <a:latin typeface="Calibri" charset="0"/>
              </a:rPr>
              <a:t>pa</a:t>
            </a:r>
            <a:endParaRPr lang="pt-BR">
              <a:latin typeface="Calibri" charset="0"/>
            </a:endParaRPr>
          </a:p>
        </p:txBody>
      </p:sp>
      <p:grpSp>
        <p:nvGrpSpPr>
          <p:cNvPr id="3" name="Grupo 31"/>
          <p:cNvGrpSpPr>
            <a:grpSpLocks/>
          </p:cNvGrpSpPr>
          <p:nvPr/>
        </p:nvGrpSpPr>
        <p:grpSpPr bwMode="auto">
          <a:xfrm>
            <a:off x="3857625" y="3000374"/>
            <a:ext cx="4268617" cy="896238"/>
            <a:chOff x="4071934" y="3221180"/>
            <a:chExt cx="4268105" cy="895941"/>
          </a:xfrm>
        </p:grpSpPr>
        <p:grpSp>
          <p:nvGrpSpPr>
            <p:cNvPr id="126994" name="Grupo 29"/>
            <p:cNvGrpSpPr>
              <a:grpSpLocks/>
            </p:cNvGrpSpPr>
            <p:nvPr/>
          </p:nvGrpSpPr>
          <p:grpSpPr bwMode="auto">
            <a:xfrm>
              <a:off x="4071934" y="3286124"/>
              <a:ext cx="1295408" cy="830997"/>
              <a:chOff x="4786314" y="3571876"/>
              <a:chExt cx="1295408" cy="830997"/>
            </a:xfrm>
          </p:grpSpPr>
          <p:sp>
            <p:nvSpPr>
              <p:cNvPr id="126996" name="CaixaDeTexto 23"/>
              <p:cNvSpPr txBox="1">
                <a:spLocks noChangeArrowheads="1"/>
              </p:cNvSpPr>
              <p:nvPr/>
            </p:nvSpPr>
            <p:spPr bwMode="auto">
              <a:xfrm>
                <a:off x="4786314" y="3571876"/>
                <a:ext cx="57099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pt-BR">
                    <a:latin typeface="Calibri" charset="0"/>
                  </a:rPr>
                  <a:t>Ipc</a:t>
                </a:r>
              </a:p>
              <a:p>
                <a:r>
                  <a:rPr lang="pt-BR">
                    <a:latin typeface="Calibri" charset="0"/>
                  </a:rPr>
                  <a:t>Ipa</a:t>
                </a:r>
              </a:p>
            </p:txBody>
          </p:sp>
          <p:sp>
            <p:nvSpPr>
              <p:cNvPr id="25" name="Seta para a direita 24"/>
              <p:cNvSpPr/>
              <p:nvPr/>
            </p:nvSpPr>
            <p:spPr>
              <a:xfrm>
                <a:off x="5367269" y="3786239"/>
                <a:ext cx="714289" cy="428483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126995" name="CaixaDeTexto 30"/>
            <p:cNvSpPr txBox="1">
              <a:spLocks noChangeArrowheads="1"/>
            </p:cNvSpPr>
            <p:nvPr/>
          </p:nvSpPr>
          <p:spPr bwMode="auto">
            <a:xfrm>
              <a:off x="6027790" y="3221180"/>
              <a:ext cx="2312249" cy="7076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pt-BR" sz="2000" dirty="0">
                  <a:latin typeface="Calibri" charset="0"/>
                </a:rPr>
                <a:t>Informações sobre a </a:t>
              </a:r>
            </a:p>
            <a:p>
              <a:pPr algn="ctr"/>
              <a:r>
                <a:rPr lang="pt-BR" sz="2000" dirty="0">
                  <a:latin typeface="Calibri" charset="0"/>
                </a:rPr>
                <a:t>Concentração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857626" y="4526487"/>
            <a:ext cx="447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rgbClr val="3366FF"/>
                </a:solidFill>
                <a:latin typeface="Arial" charset="0"/>
              </a:rPr>
              <a:t>i</a:t>
            </a:r>
            <a:r>
              <a:rPr lang="pt-BR" sz="2400" b="1" baseline="-25000" dirty="0" err="1">
                <a:solidFill>
                  <a:srgbClr val="3366FF"/>
                </a:solidFill>
                <a:latin typeface="Arial" charset="0"/>
              </a:rPr>
              <a:t>p</a:t>
            </a:r>
            <a:r>
              <a:rPr lang="pt-BR" sz="2400" b="1" dirty="0">
                <a:solidFill>
                  <a:srgbClr val="FF3300"/>
                </a:solidFill>
                <a:latin typeface="Arial" charset="0"/>
              </a:rPr>
              <a:t> = 2,687.10</a:t>
            </a:r>
            <a:r>
              <a:rPr lang="pt-BR" sz="2400" b="1" baseline="30000" dirty="0">
                <a:solidFill>
                  <a:srgbClr val="FF3300"/>
                </a:solidFill>
                <a:latin typeface="Arial" charset="0"/>
              </a:rPr>
              <a:t>5</a:t>
            </a:r>
            <a:r>
              <a:rPr lang="pt-BR" sz="2400" b="1" dirty="0">
                <a:solidFill>
                  <a:srgbClr val="FF3300"/>
                </a:solidFill>
                <a:latin typeface="Arial" charset="0"/>
              </a:rPr>
              <a:t> n</a:t>
            </a:r>
            <a:r>
              <a:rPr lang="pt-BR" sz="2400" b="1" baseline="30000" dirty="0">
                <a:solidFill>
                  <a:srgbClr val="FF3300"/>
                </a:solidFill>
                <a:latin typeface="Arial" charset="0"/>
              </a:rPr>
              <a:t>3/2</a:t>
            </a:r>
            <a:r>
              <a:rPr lang="pt-BR" sz="2400" b="1" dirty="0">
                <a:solidFill>
                  <a:srgbClr val="FF3300"/>
                </a:solidFill>
                <a:latin typeface="Arial" charset="0"/>
              </a:rPr>
              <a:t> A D</a:t>
            </a:r>
            <a:r>
              <a:rPr lang="pt-BR" sz="2400" b="1" baseline="30000" dirty="0">
                <a:solidFill>
                  <a:srgbClr val="FF3300"/>
                </a:solidFill>
                <a:latin typeface="Arial" charset="0"/>
              </a:rPr>
              <a:t>1/2</a:t>
            </a:r>
            <a:r>
              <a:rPr lang="pt-BR" sz="24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pt-BR" sz="2400" b="1" dirty="0" err="1">
                <a:solidFill>
                  <a:srgbClr val="FF3300"/>
                </a:solidFill>
                <a:latin typeface="Symbol" charset="0"/>
              </a:rPr>
              <a:t>n</a:t>
            </a:r>
            <a:r>
              <a:rPr lang="pt-BR" sz="24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pt-BR" sz="2400" b="1" baseline="30000" dirty="0">
                <a:solidFill>
                  <a:srgbClr val="FF3300"/>
                </a:solidFill>
                <a:latin typeface="Arial" charset="0"/>
              </a:rPr>
              <a:t>½ </a:t>
            </a:r>
            <a:r>
              <a:rPr lang="pt-BR" sz="2400" b="1" dirty="0">
                <a:solidFill>
                  <a:srgbClr val="3366FF"/>
                </a:solidFill>
                <a:latin typeface="Arial" charset="0"/>
              </a:rPr>
              <a:t>C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1976" y="5424332"/>
            <a:ext cx="2099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err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pt-BR" sz="3600" b="1" baseline="-25000" dirty="0" err="1">
                <a:solidFill>
                  <a:srgbClr val="FF0000"/>
                </a:solidFill>
                <a:latin typeface="Arial" charset="0"/>
              </a:rPr>
              <a:t>p</a:t>
            </a:r>
            <a:r>
              <a:rPr lang="pt-BR" sz="3600" b="1" dirty="0">
                <a:solidFill>
                  <a:srgbClr val="FF0000"/>
                </a:solidFill>
                <a:latin typeface="Arial" charset="0"/>
              </a:rPr>
              <a:t> = kC</a:t>
            </a:r>
            <a:endParaRPr lang="pt-BR" sz="3600" b="1" baseline="300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800" dirty="0">
                <a:latin typeface="Arial" charset="0"/>
              </a:rPr>
              <a:t>Equação de </a:t>
            </a:r>
            <a:r>
              <a:rPr lang="pt-BR" sz="2800" dirty="0" err="1">
                <a:latin typeface="Arial" charset="0"/>
              </a:rPr>
              <a:t>Randles</a:t>
            </a:r>
            <a:r>
              <a:rPr lang="pt-BR" sz="2800" dirty="0">
                <a:latin typeface="Arial" charset="0"/>
              </a:rPr>
              <a:t> e </a:t>
            </a:r>
            <a:r>
              <a:rPr lang="pt-BR" sz="2800" dirty="0" err="1">
                <a:latin typeface="Arial" charset="0"/>
              </a:rPr>
              <a:t>Sevick</a:t>
            </a:r>
            <a:endParaRPr lang="pt-BR" sz="2800" b="1" dirty="0">
              <a:latin typeface="Arial" charset="0"/>
            </a:endParaRPr>
          </a:p>
          <a:p>
            <a:pPr eaLnBrk="1" hangingPunct="1"/>
            <a:endParaRPr lang="pt-BR" sz="2800" b="1" dirty="0">
              <a:latin typeface="Arial" charset="0"/>
            </a:endParaRPr>
          </a:p>
          <a:p>
            <a:pPr eaLnBrk="1" hangingPunct="1"/>
            <a:r>
              <a:rPr lang="pt-BR" sz="3600" b="1" dirty="0" err="1">
                <a:solidFill>
                  <a:srgbClr val="FF3300"/>
                </a:solidFill>
                <a:latin typeface="Arial" charset="0"/>
              </a:rPr>
              <a:t>i</a:t>
            </a:r>
            <a:r>
              <a:rPr lang="pt-BR" sz="3600" b="1" baseline="-25000" dirty="0" err="1">
                <a:solidFill>
                  <a:srgbClr val="FF3300"/>
                </a:solidFill>
                <a:latin typeface="Arial" charset="0"/>
              </a:rPr>
              <a:t>p</a:t>
            </a:r>
            <a:r>
              <a:rPr lang="pt-BR" sz="3600" b="1" dirty="0">
                <a:solidFill>
                  <a:srgbClr val="FF3300"/>
                </a:solidFill>
                <a:latin typeface="Arial" charset="0"/>
              </a:rPr>
              <a:t> = 2,687.10</a:t>
            </a:r>
            <a:r>
              <a:rPr lang="pt-BR" sz="3600" b="1" baseline="30000" dirty="0">
                <a:solidFill>
                  <a:srgbClr val="FF3300"/>
                </a:solidFill>
                <a:latin typeface="Arial" charset="0"/>
              </a:rPr>
              <a:t>5</a:t>
            </a:r>
            <a:r>
              <a:rPr lang="pt-BR" sz="3600" b="1" dirty="0">
                <a:solidFill>
                  <a:srgbClr val="FF3300"/>
                </a:solidFill>
                <a:latin typeface="Arial" charset="0"/>
              </a:rPr>
              <a:t> n</a:t>
            </a:r>
            <a:r>
              <a:rPr lang="pt-BR" sz="3600" b="1" baseline="30000" dirty="0">
                <a:solidFill>
                  <a:srgbClr val="FF3300"/>
                </a:solidFill>
                <a:latin typeface="Arial" charset="0"/>
              </a:rPr>
              <a:t>3/2</a:t>
            </a:r>
            <a:r>
              <a:rPr lang="pt-BR" sz="3600" b="1" dirty="0">
                <a:solidFill>
                  <a:srgbClr val="FF3300"/>
                </a:solidFill>
                <a:latin typeface="Arial" charset="0"/>
              </a:rPr>
              <a:t> A D</a:t>
            </a:r>
            <a:r>
              <a:rPr lang="pt-BR" sz="3600" b="1" baseline="30000" dirty="0">
                <a:solidFill>
                  <a:srgbClr val="FF3300"/>
                </a:solidFill>
                <a:latin typeface="Arial" charset="0"/>
              </a:rPr>
              <a:t>1/2</a:t>
            </a:r>
            <a:r>
              <a:rPr lang="pt-BR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pt-BR" sz="3600" b="1" dirty="0" err="1">
                <a:solidFill>
                  <a:srgbClr val="FF3300"/>
                </a:solidFill>
                <a:latin typeface="Symbol" charset="0"/>
              </a:rPr>
              <a:t>n</a:t>
            </a:r>
            <a:r>
              <a:rPr lang="pt-BR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pt-BR" sz="3600" b="1" baseline="30000" dirty="0">
                <a:solidFill>
                  <a:srgbClr val="FF3300"/>
                </a:solidFill>
                <a:latin typeface="Arial" charset="0"/>
              </a:rPr>
              <a:t>½</a:t>
            </a:r>
            <a:r>
              <a:rPr lang="pt-BR" sz="3600" b="1" dirty="0">
                <a:solidFill>
                  <a:srgbClr val="FF3300"/>
                </a:solidFill>
                <a:latin typeface="Arial" charset="0"/>
              </a:rPr>
              <a:t>C</a:t>
            </a:r>
          </a:p>
          <a:p>
            <a:pPr eaLnBrk="1" hangingPunct="1"/>
            <a:endParaRPr lang="pt-BR" sz="2800" baseline="30000" dirty="0">
              <a:solidFill>
                <a:srgbClr val="FF3300"/>
              </a:solidFill>
              <a:latin typeface="Arial" charset="0"/>
            </a:endParaRPr>
          </a:p>
          <a:p>
            <a:pPr eaLnBrk="1" hangingPunct="1"/>
            <a:endParaRPr lang="pt-BR" sz="2800" baseline="30000" dirty="0">
              <a:solidFill>
                <a:srgbClr val="FF3300"/>
              </a:solidFill>
              <a:latin typeface="Arial" charset="0"/>
            </a:endParaRPr>
          </a:p>
          <a:p>
            <a:pPr eaLnBrk="1" hangingPunct="1"/>
            <a:r>
              <a:rPr lang="pt-BR" sz="2800" b="1" baseline="30000" dirty="0">
                <a:solidFill>
                  <a:srgbClr val="FF0000"/>
                </a:solidFill>
                <a:latin typeface="Arial" charset="0"/>
              </a:rPr>
              <a:t> 							</a:t>
            </a:r>
            <a:r>
              <a:rPr lang="pt-BR" sz="3600" b="1" baseline="30000" dirty="0">
                <a:solidFill>
                  <a:srgbClr val="FF0000"/>
                </a:solidFill>
                <a:latin typeface="Arial" charset="0"/>
              </a:rPr>
              <a:t>			</a:t>
            </a:r>
            <a:r>
              <a:rPr lang="pt-BR" sz="3600" b="1" dirty="0" err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pt-BR" sz="3600" b="1" baseline="-25000" dirty="0" err="1">
                <a:solidFill>
                  <a:srgbClr val="FF0000"/>
                </a:solidFill>
                <a:latin typeface="Arial" charset="0"/>
              </a:rPr>
              <a:t>p</a:t>
            </a:r>
            <a:r>
              <a:rPr lang="pt-BR" sz="3600" b="1" dirty="0">
                <a:solidFill>
                  <a:srgbClr val="FF0000"/>
                </a:solidFill>
                <a:latin typeface="Arial" charset="0"/>
              </a:rPr>
              <a:t> = kC</a:t>
            </a:r>
            <a:endParaRPr lang="pt-BR" sz="3600" b="1" baseline="30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3124" name="Espaço Reservado para Número de Slide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029F1E-77E4-F048-B85C-EB3B153FEBFC}" type="slidenum">
              <a:rPr lang="pt-BR"/>
              <a:pPr/>
              <a:t>11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2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Medidas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o </a:t>
            </a:r>
            <a:r>
              <a:rPr lang="en-US" dirty="0" err="1"/>
              <a:t>ácido</a:t>
            </a:r>
            <a:r>
              <a:rPr lang="en-US" dirty="0"/>
              <a:t> </a:t>
            </a:r>
            <a:r>
              <a:rPr lang="en-US" dirty="0" err="1"/>
              <a:t>ascórbico</a:t>
            </a:r>
            <a:endParaRPr lang="en-US" dirty="0"/>
          </a:p>
        </p:txBody>
      </p:sp>
      <p:pic>
        <p:nvPicPr>
          <p:cNvPr id="4" name="Content Placeholder 3" descr="Macintosh SSD:Users:mac:Documents:adalgisa-dados:AULAGRAD:instrumental:2020:analitica instrumental 2:experimento VC:VCs curva padrão - expe 5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72" r="-19572"/>
          <a:stretch>
            <a:fillRect/>
          </a:stretch>
        </p:blipFill>
        <p:spPr bwMode="auto">
          <a:xfrm>
            <a:off x="-1606688" y="1283317"/>
            <a:ext cx="8323482" cy="52591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815336"/>
              </p:ext>
            </p:extLst>
          </p:nvPr>
        </p:nvGraphicFramePr>
        <p:xfrm>
          <a:off x="4857750" y="2266080"/>
          <a:ext cx="3829050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Designer Drawing" r:id="rId4" imgW="5041900" imgH="4089400" progId="Designer.Drawing.7">
                  <p:embed/>
                </p:oleObj>
              </mc:Choice>
              <mc:Fallback>
                <p:oleObj name="Designer Drawing" r:id="rId4" imgW="5041900" imgH="4089400" progId="Designer.Drawing.7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2266080"/>
                        <a:ext cx="3829050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5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cintosh SSD:Users:mac:Documents:adalgisa-dados:AULAGRAD:instrumental:2020:analitica instrumental 2:experimento VC:VC adição padrão - exp 5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72" r="-19572"/>
          <a:stretch>
            <a:fillRect/>
          </a:stretch>
        </p:blipFill>
        <p:spPr bwMode="auto">
          <a:xfrm>
            <a:off x="-1383618" y="402964"/>
            <a:ext cx="8408969" cy="60406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728903"/>
              </p:ext>
            </p:extLst>
          </p:nvPr>
        </p:nvGraphicFramePr>
        <p:xfrm>
          <a:off x="5286244" y="2890271"/>
          <a:ext cx="3478213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Designer Drawing" r:id="rId4" imgW="5283200" imgH="4089400" progId="Designer.Drawing.7">
                  <p:embed/>
                </p:oleObj>
              </mc:Choice>
              <mc:Fallback>
                <p:oleObj name="Designer Drawing" r:id="rId4" imgW="5283200" imgH="4089400" progId="Designer.Drawing.7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244" y="2890271"/>
                        <a:ext cx="3478213" cy="310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542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4000">
                <a:latin typeface="Arial" charset="0"/>
                <a:cs typeface="+mj-cs"/>
              </a:rPr>
              <a:t>Tipo de perturbação de potencial</a:t>
            </a:r>
          </a:p>
        </p:txBody>
      </p:sp>
      <p:pic>
        <p:nvPicPr>
          <p:cNvPr id="11776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08050"/>
            <a:ext cx="5976937" cy="39068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7"/>
          <p:cNvSpPr>
            <a:spLocks noChangeArrowheads="1"/>
          </p:cNvSpPr>
          <p:nvPr/>
        </p:nvSpPr>
        <p:spPr bwMode="auto">
          <a:xfrm>
            <a:off x="1476375" y="4899025"/>
            <a:ext cx="59626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b="1">
                <a:latin typeface="Arial" charset="0"/>
              </a:rPr>
              <a:t>- gerador rampa triangular</a:t>
            </a:r>
          </a:p>
          <a:p>
            <a:r>
              <a:rPr lang="pt-BR" b="1">
                <a:latin typeface="Arial" charset="0"/>
              </a:rPr>
              <a:t>-variar a velocidade de mudança do potencial com o tempo. geradores podem variar de 20 mV/s até KV/s. </a:t>
            </a:r>
          </a:p>
        </p:txBody>
      </p:sp>
      <p:sp>
        <p:nvSpPr>
          <p:cNvPr id="117764" name="Espaço Reservado para Número de Slide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4986CB-0BEC-864E-92FF-07F44D28A70D}" type="slidenum">
              <a:rPr lang="pt-BR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05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>
                <a:latin typeface="Arial" charset="0"/>
                <a:cs typeface="+mj-cs"/>
              </a:rPr>
              <a:t>Procedimento experimental:</a:t>
            </a:r>
          </a:p>
        </p:txBody>
      </p:sp>
      <p:sp>
        <p:nvSpPr>
          <p:cNvPr id="119810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27654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t-BR" dirty="0">
                <a:latin typeface="Arial" charset="0"/>
              </a:rPr>
              <a:t>Adiciona-se Eletrólito de suporte (tampão pH 4,6- acetato de amônio) </a:t>
            </a:r>
          </a:p>
          <a:p>
            <a:r>
              <a:rPr lang="pt-BR" dirty="0">
                <a:latin typeface="Arial" charset="0"/>
              </a:rPr>
              <a:t>Adiciona-se solução de AA</a:t>
            </a:r>
          </a:p>
          <a:p>
            <a:r>
              <a:rPr lang="pt-BR" dirty="0">
                <a:latin typeface="Arial" charset="0"/>
              </a:rPr>
              <a:t>Registra-se curva </a:t>
            </a:r>
            <a:r>
              <a:rPr lang="pt-BR" dirty="0" err="1">
                <a:latin typeface="Arial" charset="0"/>
              </a:rPr>
              <a:t>i</a:t>
            </a:r>
            <a:r>
              <a:rPr lang="pt-BR" dirty="0">
                <a:latin typeface="Arial" charset="0"/>
              </a:rPr>
              <a:t> versus E</a:t>
            </a:r>
          </a:p>
          <a:p>
            <a:pPr>
              <a:buFont typeface="Monotype Sorts" charset="0"/>
              <a:buNone/>
            </a:pPr>
            <a:r>
              <a:rPr lang="pt-BR" baseline="30000" dirty="0">
                <a:latin typeface="Arial" charset="0"/>
              </a:rPr>
              <a:t>    </a:t>
            </a:r>
          </a:p>
        </p:txBody>
      </p:sp>
      <p:pic>
        <p:nvPicPr>
          <p:cNvPr id="4" name="Picture 3" descr="Captura de Tela 2020-10-05 às 18.41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6" y="3909254"/>
            <a:ext cx="7095378" cy="23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8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32"/>
            <a:ext cx="5975350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" name="Content Placeholder 2" descr="Captura de Tela 2020-10-05 às 18.42.0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6" b="16816"/>
          <a:stretch>
            <a:fillRect/>
          </a:stretch>
        </p:blipFill>
        <p:spPr bwMode="auto">
          <a:xfrm rot="21360989">
            <a:off x="5129187" y="2825964"/>
            <a:ext cx="2772204" cy="3300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40607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>
                <a:latin typeface="Arial" charset="0"/>
                <a:cs typeface="+mj-cs"/>
              </a:rPr>
              <a:t>Programando o experimento</a:t>
            </a:r>
          </a:p>
        </p:txBody>
      </p:sp>
      <p:sp>
        <p:nvSpPr>
          <p:cNvPr id="120835" name="CaixaDeTexto 4"/>
          <p:cNvSpPr txBox="1">
            <a:spLocks noChangeArrowheads="1"/>
          </p:cNvSpPr>
          <p:nvPr/>
        </p:nvSpPr>
        <p:spPr bwMode="auto">
          <a:xfrm>
            <a:off x="3348038" y="1773238"/>
            <a:ext cx="2663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/>
              <a:t>Célula eletroquímica</a:t>
            </a:r>
          </a:p>
        </p:txBody>
      </p:sp>
      <p:sp>
        <p:nvSpPr>
          <p:cNvPr id="120836" name="CaixaDeTexto 5"/>
          <p:cNvSpPr txBox="1">
            <a:spLocks noChangeArrowheads="1"/>
          </p:cNvSpPr>
          <p:nvPr/>
        </p:nvSpPr>
        <p:spPr bwMode="auto">
          <a:xfrm>
            <a:off x="0" y="3429000"/>
            <a:ext cx="5113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/>
              <a:t>Equipamentos: potenciostato, gerador de rampa, registrador corrente</a:t>
            </a:r>
          </a:p>
        </p:txBody>
      </p:sp>
      <p:sp>
        <p:nvSpPr>
          <p:cNvPr id="120841" name="CaixaDeTexto 14"/>
          <p:cNvSpPr txBox="1">
            <a:spLocks noChangeArrowheads="1"/>
          </p:cNvSpPr>
          <p:nvPr/>
        </p:nvSpPr>
        <p:spPr bwMode="auto">
          <a:xfrm>
            <a:off x="5549857" y="1229136"/>
            <a:ext cx="313694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0"/>
            <a:r>
              <a:rPr lang="pt-BR" sz="2000" dirty="0"/>
              <a:t>E</a:t>
            </a:r>
            <a:r>
              <a:rPr lang="pt-BR" sz="2000" baseline="-25000" dirty="0"/>
              <a:t>1</a:t>
            </a:r>
            <a:r>
              <a:rPr lang="pt-BR" sz="2000" dirty="0"/>
              <a:t>=   -0,1 V </a:t>
            </a:r>
            <a:r>
              <a:rPr lang="pt-BR" sz="2000" dirty="0" err="1"/>
              <a:t>vs</a:t>
            </a:r>
            <a:r>
              <a:rPr lang="pt-BR" sz="2000" dirty="0"/>
              <a:t> Ag/</a:t>
            </a:r>
            <a:r>
              <a:rPr lang="pt-BR" sz="2000" dirty="0" err="1"/>
              <a:t>AgCl</a:t>
            </a:r>
            <a:endParaRPr lang="pt-BR" sz="2000" dirty="0"/>
          </a:p>
          <a:p>
            <a:pPr lvl="0"/>
            <a:r>
              <a:rPr lang="pt-BR" sz="2000" dirty="0" err="1"/>
              <a:t>E</a:t>
            </a:r>
            <a:r>
              <a:rPr lang="pt-BR" sz="2000" baseline="-25000" dirty="0" err="1"/>
              <a:t>max</a:t>
            </a:r>
            <a:r>
              <a:rPr lang="pt-BR" sz="2000" dirty="0"/>
              <a:t>= 0,4 V </a:t>
            </a:r>
            <a:r>
              <a:rPr lang="pt-BR" sz="2000" dirty="0" err="1"/>
              <a:t>vs</a:t>
            </a:r>
            <a:r>
              <a:rPr lang="pt-BR" sz="2000" dirty="0"/>
              <a:t> Ag/</a:t>
            </a:r>
            <a:r>
              <a:rPr lang="pt-BR" sz="2000" dirty="0" err="1"/>
              <a:t>AgCl</a:t>
            </a:r>
            <a:endParaRPr lang="pt-BR" sz="2000" dirty="0"/>
          </a:p>
          <a:p>
            <a:pPr lvl="0"/>
            <a:r>
              <a:rPr lang="pt-BR" sz="2000" dirty="0" err="1"/>
              <a:t>E</a:t>
            </a:r>
            <a:r>
              <a:rPr lang="pt-BR" sz="2000" baseline="-25000" dirty="0" err="1"/>
              <a:t>f</a:t>
            </a:r>
            <a:r>
              <a:rPr lang="pt-BR" sz="2000" dirty="0"/>
              <a:t>= -0,1 </a:t>
            </a:r>
            <a:r>
              <a:rPr lang="pt-BR" sz="2000" dirty="0" err="1"/>
              <a:t>vs</a:t>
            </a:r>
            <a:r>
              <a:rPr lang="pt-BR" sz="2000" dirty="0"/>
              <a:t> Ag/</a:t>
            </a:r>
            <a:r>
              <a:rPr lang="pt-BR" sz="2000" dirty="0" err="1"/>
              <a:t>AgCl</a:t>
            </a:r>
            <a:endParaRPr lang="pt-BR" sz="2000" dirty="0"/>
          </a:p>
          <a:p>
            <a:pPr lvl="0"/>
            <a:r>
              <a:rPr lang="pt-BR" sz="1600" dirty="0"/>
              <a:t> </a:t>
            </a:r>
            <a:endParaRPr lang="pt-BR" dirty="0"/>
          </a:p>
        </p:txBody>
      </p:sp>
      <p:sp>
        <p:nvSpPr>
          <p:cNvPr id="120844" name="CaixaDeTexto 17"/>
          <p:cNvSpPr txBox="1">
            <a:spLocks noChangeArrowheads="1"/>
          </p:cNvSpPr>
          <p:nvPr/>
        </p:nvSpPr>
        <p:spPr bwMode="auto">
          <a:xfrm>
            <a:off x="214312" y="4353990"/>
            <a:ext cx="590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 dirty="0" err="1"/>
              <a:t>V</a:t>
            </a:r>
            <a:r>
              <a:rPr lang="pt-BR" baseline="-25000" dirty="0" err="1"/>
              <a:t>varredura</a:t>
            </a:r>
            <a:r>
              <a:rPr lang="pt-BR" dirty="0"/>
              <a:t> = 100 </a:t>
            </a:r>
            <a:r>
              <a:rPr lang="pt-BR" dirty="0" err="1"/>
              <a:t>mV</a:t>
            </a:r>
            <a:r>
              <a:rPr lang="pt-BR" dirty="0"/>
              <a:t>/</a:t>
            </a:r>
            <a:r>
              <a:rPr lang="pt-BR" dirty="0" err="1"/>
              <a:t>s</a:t>
            </a:r>
            <a:endParaRPr lang="pt-BR" dirty="0"/>
          </a:p>
        </p:txBody>
      </p:sp>
      <p:pic>
        <p:nvPicPr>
          <p:cNvPr id="17" name="Content Placeholder 16" descr="Macintosh SSD:Users:mac:Desktop:Captura de Tela 2020-10-05 às 10.57.58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" b="3223"/>
          <a:stretch>
            <a:fillRect/>
          </a:stretch>
        </p:blipFill>
        <p:spPr bwMode="auto">
          <a:xfrm>
            <a:off x="371712" y="1417638"/>
            <a:ext cx="2693587" cy="183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FEFE4D4-F5CB-1549-8DEE-DDA18B41E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035" y="4072517"/>
            <a:ext cx="5208965" cy="202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0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dirty="0">
                <a:latin typeface="Arial" charset="0"/>
                <a:cs typeface="+mj-cs"/>
              </a:rPr>
              <a:t>REGISTRAR VC solução</a:t>
            </a:r>
            <a:endParaRPr lang="pt-BR" baseline="30000" dirty="0">
              <a:latin typeface="Arial" charset="0"/>
              <a:cs typeface="+mj-cs"/>
            </a:endParaRPr>
          </a:p>
        </p:txBody>
      </p:sp>
      <p:pic>
        <p:nvPicPr>
          <p:cNvPr id="1187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4235450" cy="2447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" name="cyclic-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0200" y="203200"/>
            <a:ext cx="84836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1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sz="4000">
                <a:latin typeface="Arial" charset="0"/>
                <a:cs typeface="+mj-cs"/>
              </a:rPr>
              <a:t>Curva i versus  E = voltamograma</a:t>
            </a:r>
          </a:p>
        </p:txBody>
      </p:sp>
      <p:pic>
        <p:nvPicPr>
          <p:cNvPr id="12288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7654925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Espaço Reservado para Número de Slide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15BB17-AF88-6E4F-BED1-EF5FCC0B585C}" type="slidenum">
              <a:rPr lang="pt-BR"/>
              <a:pPr/>
              <a:t>7</a:t>
            </a:fld>
            <a:endParaRPr lang="pt-BR"/>
          </a:p>
        </p:txBody>
      </p:sp>
      <p:sp>
        <p:nvSpPr>
          <p:cNvPr id="122884" name="CaixaDeTexto 4"/>
          <p:cNvSpPr txBox="1">
            <a:spLocks noChangeArrowheads="1"/>
          </p:cNvSpPr>
          <p:nvPr/>
        </p:nvSpPr>
        <p:spPr bwMode="auto">
          <a:xfrm>
            <a:off x="2051050" y="36449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/>
              <a:t>A</a:t>
            </a:r>
          </a:p>
        </p:txBody>
      </p:sp>
      <p:sp>
        <p:nvSpPr>
          <p:cNvPr id="122885" name="CaixaDeTexto 6"/>
          <p:cNvSpPr txBox="1">
            <a:spLocks noChangeArrowheads="1"/>
          </p:cNvSpPr>
          <p:nvPr/>
        </p:nvSpPr>
        <p:spPr bwMode="auto">
          <a:xfrm>
            <a:off x="3995738" y="357346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/>
              <a:t>B</a:t>
            </a:r>
          </a:p>
        </p:txBody>
      </p:sp>
      <p:sp>
        <p:nvSpPr>
          <p:cNvPr id="122886" name="CaixaDeTexto 7"/>
          <p:cNvSpPr txBox="1">
            <a:spLocks noChangeArrowheads="1"/>
          </p:cNvSpPr>
          <p:nvPr/>
        </p:nvSpPr>
        <p:spPr bwMode="auto">
          <a:xfrm>
            <a:off x="4787900" y="184467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/>
              <a:t>C</a:t>
            </a:r>
          </a:p>
        </p:txBody>
      </p:sp>
      <p:sp>
        <p:nvSpPr>
          <p:cNvPr id="122887" name="CaixaDeTexto 8"/>
          <p:cNvSpPr txBox="1">
            <a:spLocks noChangeArrowheads="1"/>
          </p:cNvSpPr>
          <p:nvPr/>
        </p:nvSpPr>
        <p:spPr bwMode="auto">
          <a:xfrm>
            <a:off x="7092950" y="2852738"/>
            <a:ext cx="503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/>
              <a:t>D</a:t>
            </a:r>
          </a:p>
        </p:txBody>
      </p:sp>
      <p:sp>
        <p:nvSpPr>
          <p:cNvPr id="122888" name="CaixaDeTexto 9"/>
          <p:cNvSpPr txBox="1">
            <a:spLocks noChangeArrowheads="1"/>
          </p:cNvSpPr>
          <p:nvPr/>
        </p:nvSpPr>
        <p:spPr bwMode="auto">
          <a:xfrm>
            <a:off x="4427538" y="5445125"/>
            <a:ext cx="649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pt-BR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29010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>
                <a:latin typeface="Arial" charset="0"/>
                <a:cs typeface="+mj-cs"/>
              </a:rPr>
              <a:t>Entendendo a curva da VC</a:t>
            </a:r>
          </a:p>
        </p:txBody>
      </p:sp>
      <p:sp>
        <p:nvSpPr>
          <p:cNvPr id="123906" name="Espaço Reservado para Conteúdo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pt-BR">
                <a:latin typeface="Arial" charset="0"/>
              </a:rPr>
              <a:t>A-B </a:t>
            </a:r>
            <a:r>
              <a:rPr lang="pt-BR">
                <a:latin typeface="Arial" charset="0"/>
                <a:sym typeface="Wingdings" charset="0"/>
              </a:rPr>
              <a:t> ainda não atingiu potencial de redução ou oxidação  reação não ocorre (i = iresidual)</a:t>
            </a:r>
          </a:p>
          <a:p>
            <a:r>
              <a:rPr lang="pt-BR">
                <a:latin typeface="Arial" charset="0"/>
                <a:sym typeface="Wingdings" charset="0"/>
              </a:rPr>
              <a:t>B- C  início da reação eletroquímica  transferência de elétrons  aumenta E, aumenta a velocidade de transferência de elétrons, aumenta a corrente.</a:t>
            </a:r>
          </a:p>
          <a:p>
            <a:r>
              <a:rPr lang="pt-BR">
                <a:latin typeface="Arial" charset="0"/>
                <a:sym typeface="Wingdings" charset="0"/>
              </a:rPr>
              <a:t>C-D  velocidade máxima de transferência de eletróns, reação é controlada pela chegada do material na superfície do eletrodo controle de massa/difusão</a:t>
            </a:r>
          </a:p>
          <a:p>
            <a:r>
              <a:rPr lang="pt-BR">
                <a:latin typeface="Arial" charset="0"/>
                <a:sym typeface="Wingdings" charset="0"/>
              </a:rPr>
              <a:t>D-E  inverte a direção do potencial de varredura e começa a reação inversa. Espécie Oxidada é reduzida</a:t>
            </a:r>
          </a:p>
          <a:p>
            <a:r>
              <a:rPr lang="pt-BR">
                <a:latin typeface="Arial" charset="0"/>
                <a:sym typeface="Wingdings" charset="0"/>
              </a:rPr>
              <a:t>E-A  velocidade máxima de redução- controle difusional</a:t>
            </a:r>
            <a:endParaRPr lang="pt-BR">
              <a:latin typeface="Arial" charset="0"/>
            </a:endParaRPr>
          </a:p>
          <a:p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8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err="1"/>
              <a:t>comportamento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função</a:t>
            </a:r>
            <a:r>
              <a:rPr lang="en-US" dirty="0"/>
              <a:t> da </a:t>
            </a:r>
            <a:r>
              <a:rPr lang="en-US" dirty="0" err="1"/>
              <a:t>concentração</a:t>
            </a:r>
            <a:endParaRPr lang="en-US" dirty="0"/>
          </a:p>
        </p:txBody>
      </p:sp>
      <p:pic>
        <p:nvPicPr>
          <p:cNvPr id="4" name="conc-2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3525" y="1600200"/>
            <a:ext cx="6076950" cy="4525963"/>
          </a:xfr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0855AE5-E8D1-E34F-AA84-891A421ABBCB}"/>
              </a:ext>
            </a:extLst>
          </p:cNvPr>
          <p:cNvSpPr/>
          <p:nvPr/>
        </p:nvSpPr>
        <p:spPr>
          <a:xfrm>
            <a:off x="7141263" y="5941497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ip</a:t>
            </a:r>
            <a:r>
              <a:rPr lang="en-US" dirty="0"/>
              <a:t> linear 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414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296</Words>
  <Application>Microsoft Macintosh PowerPoint</Application>
  <PresentationFormat>Apresentação na tela (4:3)</PresentationFormat>
  <Paragraphs>54</Paragraphs>
  <Slides>13</Slides>
  <Notes>0</Notes>
  <HiddenSlides>0</HiddenSlides>
  <MMClips>2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Monotype Sorts</vt:lpstr>
      <vt:lpstr>Symbol</vt:lpstr>
      <vt:lpstr>Times New Roman</vt:lpstr>
      <vt:lpstr>Office Theme</vt:lpstr>
      <vt:lpstr>Designer Drawing</vt:lpstr>
      <vt:lpstr>VOLTAMETRIA CÍCLICA</vt:lpstr>
      <vt:lpstr>Tipo de perturbação de potencial</vt:lpstr>
      <vt:lpstr>Procedimento experimental:</vt:lpstr>
      <vt:lpstr>Apresentação do PowerPoint</vt:lpstr>
      <vt:lpstr>Programando o experimento</vt:lpstr>
      <vt:lpstr>REGISTRAR VC solução</vt:lpstr>
      <vt:lpstr>Curva i versus  E = voltamograma</vt:lpstr>
      <vt:lpstr>Entendendo a curva da VC</vt:lpstr>
      <vt:lpstr> comportamento em função da concentração</vt:lpstr>
      <vt:lpstr>Apresentação do PowerPoint</vt:lpstr>
      <vt:lpstr>Apresentação do PowerPoint</vt:lpstr>
      <vt:lpstr>Medidas para o ácido ascórbico</vt:lpstr>
      <vt:lpstr>Apresentação do PowerPoint</vt:lpstr>
    </vt:vector>
  </TitlesOfParts>
  <Company>University of Sao Paulo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VOLTAMETRIA CÍCLICA</dc:title>
  <dc:creator>Adalgisa Andrade</dc:creator>
  <cp:lastModifiedBy>Adalgisa Rodrigues de Andrade</cp:lastModifiedBy>
  <cp:revision>5</cp:revision>
  <dcterms:created xsi:type="dcterms:W3CDTF">2020-10-05T21:38:30Z</dcterms:created>
  <dcterms:modified xsi:type="dcterms:W3CDTF">2021-09-21T15:22:58Z</dcterms:modified>
</cp:coreProperties>
</file>