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9" r:id="rId4"/>
    <p:sldId id="258" r:id="rId5"/>
    <p:sldId id="260" r:id="rId6"/>
    <p:sldId id="266" r:id="rId7"/>
    <p:sldId id="264" r:id="rId8"/>
    <p:sldId id="265" r:id="rId9"/>
    <p:sldId id="299" r:id="rId10"/>
    <p:sldId id="300" r:id="rId11"/>
    <p:sldId id="301" r:id="rId12"/>
    <p:sldId id="270" r:id="rId13"/>
    <p:sldId id="271" r:id="rId14"/>
    <p:sldId id="302" r:id="rId15"/>
    <p:sldId id="261" r:id="rId16"/>
    <p:sldId id="303" r:id="rId17"/>
    <p:sldId id="262" r:id="rId18"/>
    <p:sldId id="267" r:id="rId19"/>
    <p:sldId id="298" r:id="rId20"/>
    <p:sldId id="272" r:id="rId21"/>
    <p:sldId id="268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63" r:id="rId32"/>
    <p:sldId id="283" r:id="rId33"/>
    <p:sldId id="284" r:id="rId34"/>
    <p:sldId id="285" r:id="rId35"/>
    <p:sldId id="282" r:id="rId36"/>
    <p:sldId id="286" r:id="rId37"/>
    <p:sldId id="287" r:id="rId38"/>
    <p:sldId id="288" r:id="rId39"/>
    <p:sldId id="289" r:id="rId40"/>
    <p:sldId id="290" r:id="rId41"/>
    <p:sldId id="292" r:id="rId42"/>
    <p:sldId id="293" r:id="rId43"/>
    <p:sldId id="296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88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45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14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34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64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47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09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0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21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5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28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46B6-184C-41D0-BBD3-374AF33E1320}" type="datetimeFigureOut">
              <a:rPr lang="pt-BR" smtClean="0"/>
              <a:pPr/>
              <a:t>27/03/2019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0296-CD0D-46DF-8EEC-A62A9EAB4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91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rid_comput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bic.ne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pyblog.org.uk/ssl/london_cyberpunk_tourist_guide/2014/03/guardiancoffee---the-guardian-newspaper-coffee-apple-ipads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owdvoice.org/" TargetMode="External"/><Relationship Id="rId2" Type="http://schemas.openxmlformats.org/officeDocument/2006/relationships/hyperlink" Target="http://www.youtube.com/watch?v=2ouW5W_tMb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ansolis.com/2013/07/you-are-at-the-center-of-the-conversation-prism/" TargetMode="External"/><Relationship Id="rId5" Type="http://schemas.openxmlformats.org/officeDocument/2006/relationships/hyperlink" Target="https://www.youtube.com/watch?v=fDDJnqJMQDQ" TargetMode="External"/><Relationship Id="rId4" Type="http://schemas.openxmlformats.org/officeDocument/2006/relationships/hyperlink" Target="https://projetocepblog.wordpress.com/2013/05/27/projeto-cep-corpo-espaco-e-percurso-na-zero-hora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K_cdkpazjI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Os elementos do design: 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formato, grid</a:t>
            </a:r>
            <a:r>
              <a:rPr lang="pt-BR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mtClean="0">
                <a:solidFill>
                  <a:schemeClr val="bg1">
                    <a:lumMod val="50000"/>
                  </a:schemeClr>
                </a:solidFill>
              </a:rPr>
              <a:t>Diagrama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Espaço numérico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Mapas; Grid </a:t>
            </a:r>
            <a:r>
              <a:rPr lang="pt-BR" dirty="0" err="1" smtClean="0"/>
              <a:t>Computing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Latitude</a:t>
            </a:r>
            <a:r>
              <a:rPr lang="pt-BR" dirty="0"/>
              <a:t>, longitude; </a:t>
            </a:r>
            <a:r>
              <a:rPr lang="pt-BR" dirty="0" err="1"/>
              <a:t>georeferenciamento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https://en.wikipedia.org/wiki/Grid_computing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440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4236"/>
            <a:ext cx="828685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7992888" cy="48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125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24128" y="3573016"/>
            <a:ext cx="34563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TRON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“…um algoritmo decide caminhos para cumprir sua meta”. (CORRÊA &amp; BERTOCCHI, P.8, 2012); “Sociologia do Algoritmo”.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223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632"/>
            <a:ext cx="3855697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-116632"/>
            <a:ext cx="385569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5697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973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3265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Diagrama</a:t>
            </a:r>
            <a:endParaRPr lang="pt-BR" sz="2400" b="1" dirty="0"/>
          </a:p>
        </p:txBody>
      </p:sp>
      <p:pic>
        <p:nvPicPr>
          <p:cNvPr id="5" name="Imagem 4" descr="diagram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2982"/>
            <a:ext cx="9144000" cy="231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Layers</a:t>
            </a:r>
            <a:r>
              <a:rPr lang="pt-BR" dirty="0" smtClean="0"/>
              <a:t> - Camadas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Camadas (</a:t>
            </a:r>
            <a:r>
              <a:rPr lang="pt-BR" dirty="0" err="1" smtClean="0"/>
              <a:t>layers</a:t>
            </a:r>
            <a:r>
              <a:rPr lang="pt-BR" dirty="0"/>
              <a:t>), como vértices de construção espacial. Nesta possível construção é que entra o diagrama – a desconstrução do raciocínio linear, em termos semióticos, e </a:t>
            </a:r>
            <a:endParaRPr lang="pt-BR" dirty="0" smtClean="0"/>
          </a:p>
          <a:p>
            <a:r>
              <a:rPr lang="pt-BR" dirty="0" smtClean="0"/>
              <a:t>“(...) </a:t>
            </a:r>
            <a:r>
              <a:rPr lang="pt-BR" dirty="0"/>
              <a:t>representação gráfica de uma estrutura, situação ou processo. Os diagramas podem descrever a anatomia de uma criatura, a hierarquia de uma corporação ou um fluxo de ideias. Eles nos permitem enxergar relações que não viriam à tona numa lista convencional de números, nem numa descrição verbal”. (</a:t>
            </a:r>
            <a:r>
              <a:rPr lang="pt-BR" dirty="0" err="1"/>
              <a:t>Lupton</a:t>
            </a:r>
            <a:r>
              <a:rPr lang="pt-BR" dirty="0"/>
              <a:t> &amp; Phillips, 2008, p. 199)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relação entre forma (número) e conteúdo (tudo o que pode ser representado por ele no espaço numérico) é que pode ser apreendida a partir do estudo dos diagramas, forma de raciocinar que articula as relações entre sistemas de signos de modo a irmos além da causa-efeito na apreensão da </a:t>
            </a:r>
            <a:r>
              <a:rPr lang="pt-BR" dirty="0" err="1" smtClean="0"/>
              <a:t>semiose</a:t>
            </a:r>
            <a:r>
              <a:rPr lang="pt-BR" dirty="0" smtClean="0"/>
              <a:t> dos fenômenos de comunicação digitais.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06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Artigo dispositivos </a:t>
            </a:r>
            <a:r>
              <a:rPr lang="pt-BR" dirty="0" smtClean="0"/>
              <a:t>móveis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Assim </a:t>
            </a:r>
            <a:r>
              <a:rPr lang="pt-BR" dirty="0" smtClean="0"/>
              <a:t>como </a:t>
            </a:r>
            <a:r>
              <a:rPr lang="pt-BR" dirty="0"/>
              <a:t>a Arquitetura, através do suporte da Engenharia, dá sustentação às experiências humanas na camada física, é o Design, com a sustentação da programação informática, que dá suporte às experiências humanas na camada numérica. </a:t>
            </a:r>
            <a:endParaRPr lang="pt-BR" dirty="0"/>
          </a:p>
          <a:p>
            <a:r>
              <a:rPr lang="pt-BR" dirty="0" smtClean="0"/>
              <a:t>Cria-se uma noção de espaço; lugares; diferentes temporalidades e possibilidades diagramáticas.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15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mtClean="0"/>
              <a:t>Diagrama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raciocínio diagramático permite ir além do pensamento linear </a:t>
            </a:r>
          </a:p>
          <a:p>
            <a:r>
              <a:rPr lang="pt-BR" dirty="0" smtClean="0"/>
              <a:t>Permite pensar e entender as narrativas contemporâneas como relações entre sistema de signos</a:t>
            </a:r>
          </a:p>
          <a:p>
            <a:r>
              <a:rPr lang="pt-BR" dirty="0" smtClean="0"/>
              <a:t>No nosso caso, estas relações envolvem também conceber a narrativa como ato de projetar formas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07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lust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962" y="0"/>
            <a:ext cx="8262075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64440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“É verdade esse </a:t>
            </a:r>
            <a:r>
              <a:rPr lang="pt-BR" b="1" dirty="0" err="1" smtClean="0"/>
              <a:t>bilete</a:t>
            </a:r>
            <a:r>
              <a:rPr lang="pt-BR" b="1" dirty="0" smtClean="0"/>
              <a:t>”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</a:t>
            </a:r>
            <a:r>
              <a:rPr lang="pt-BR" dirty="0"/>
              <a:t>manifestações </a:t>
            </a:r>
            <a:r>
              <a:rPr lang="pt-BR" dirty="0" smtClean="0"/>
              <a:t>de junho 2013, do ponto de vista semiótico, como uma atualização do diagrama de comunicação em rede</a:t>
            </a:r>
          </a:p>
          <a:p>
            <a:r>
              <a:rPr lang="pt-BR" dirty="0" smtClean="0"/>
              <a:t>Diagrama </a:t>
            </a:r>
            <a:r>
              <a:rPr lang="pt-BR" dirty="0"/>
              <a:t>de comunicação da </a:t>
            </a:r>
            <a:r>
              <a:rPr lang="pt-BR" dirty="0" smtClean="0"/>
              <a:t>rede, </a:t>
            </a:r>
            <a:r>
              <a:rPr lang="pt-BR" dirty="0"/>
              <a:t>C. </a:t>
            </a:r>
            <a:r>
              <a:rPr lang="pt-BR" dirty="0" err="1"/>
              <a:t>Shirky</a:t>
            </a:r>
            <a:r>
              <a:rPr lang="pt-BR" dirty="0"/>
              <a:t> (2012, pp. 44-50) </a:t>
            </a:r>
            <a:r>
              <a:rPr lang="pt-BR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148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1) compartilhamento de informação (feito através do formato de rede social </a:t>
            </a:r>
            <a:r>
              <a:rPr lang="pt-BR" dirty="0" err="1"/>
              <a:t>Facebook</a:t>
            </a:r>
            <a:r>
              <a:rPr lang="pt-BR" dirty="0"/>
              <a:t>, </a:t>
            </a:r>
            <a:r>
              <a:rPr lang="pt-BR" dirty="0" err="1"/>
              <a:t>Twitter</a:t>
            </a:r>
            <a:r>
              <a:rPr lang="pt-BR" dirty="0"/>
              <a:t>, entre outros) </a:t>
            </a:r>
            <a:endParaRPr lang="pt-BR" dirty="0" smtClean="0"/>
          </a:p>
          <a:p>
            <a:r>
              <a:rPr lang="pt-BR" dirty="0" smtClean="0"/>
              <a:t>2</a:t>
            </a:r>
            <a:r>
              <a:rPr lang="pt-BR" dirty="0"/>
              <a:t>) produção de conteúdo colaborativo (onde e como as pessoas vão se encontrar, também realizado através dos formatos digitais) </a:t>
            </a:r>
            <a:r>
              <a:rPr lang="pt-BR" dirty="0" smtClean="0"/>
              <a:t>e</a:t>
            </a:r>
          </a:p>
          <a:p>
            <a:r>
              <a:rPr lang="pt-BR" dirty="0" smtClean="0"/>
              <a:t> </a:t>
            </a:r>
            <a:r>
              <a:rPr lang="pt-BR" dirty="0"/>
              <a:t>3) ação efetiva (as passeatas). Para entendermos a concepção da comunicação na rede distribuída, precisamos articular e conceber diagramas de relações entre sistemas de signos. </a:t>
            </a:r>
          </a:p>
        </p:txBody>
      </p:sp>
    </p:spTree>
    <p:extLst>
      <p:ext uri="{BB962C8B-B14F-4D97-AF65-F5344CB8AC3E}">
        <p14:creationId xmlns:p14="http://schemas.microsoft.com/office/powerpoint/2010/main" val="29575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1) compartilhamento de informação (feito através do formato de rede social </a:t>
            </a:r>
            <a:r>
              <a:rPr lang="pt-BR" dirty="0" err="1"/>
              <a:t>Facebook</a:t>
            </a:r>
            <a:r>
              <a:rPr lang="pt-BR" dirty="0"/>
              <a:t>, </a:t>
            </a:r>
            <a:r>
              <a:rPr lang="pt-BR" dirty="0" err="1"/>
              <a:t>Twitter</a:t>
            </a:r>
            <a:r>
              <a:rPr lang="pt-BR" dirty="0"/>
              <a:t>, entre outros) </a:t>
            </a:r>
            <a:endParaRPr lang="pt-BR" dirty="0" smtClean="0"/>
          </a:p>
          <a:p>
            <a:r>
              <a:rPr lang="pt-BR" dirty="0" smtClean="0"/>
              <a:t>2</a:t>
            </a:r>
            <a:r>
              <a:rPr lang="pt-BR" dirty="0"/>
              <a:t>) produção de conteúdo colaborativo (onde e como as pessoas vão se encontrar, também realizado através dos formatos digitais) </a:t>
            </a:r>
            <a:r>
              <a:rPr lang="pt-BR" dirty="0" smtClean="0"/>
              <a:t>e</a:t>
            </a:r>
          </a:p>
          <a:p>
            <a:r>
              <a:rPr lang="pt-BR" dirty="0" smtClean="0"/>
              <a:t> </a:t>
            </a:r>
            <a:r>
              <a:rPr lang="pt-BR" dirty="0"/>
              <a:t>3) ação efetiva (as passeatas). Para entendermos a concepção da comunicação na rede distribuída, precisamos articular e conceber diagramas de relações entre sistemas de signos. </a:t>
            </a:r>
          </a:p>
        </p:txBody>
      </p:sp>
    </p:spTree>
    <p:extLst>
      <p:ext uri="{BB962C8B-B14F-4D97-AF65-F5344CB8AC3E}">
        <p14:creationId xmlns:p14="http://schemas.microsoft.com/office/powerpoint/2010/main" val="2889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i="1" dirty="0" smtClean="0"/>
              <a:t>Download</a:t>
            </a:r>
            <a:r>
              <a:rPr lang="pt-BR" dirty="0" smtClean="0"/>
              <a:t> de redes: o que está acontecendo no grid, através dos formatos</a:t>
            </a:r>
          </a:p>
          <a:p>
            <a:r>
              <a:rPr lang="pt-BR" dirty="0" smtClean="0"/>
              <a:t>“A rede é a rua”. Com os dados do FB se fechando, ainda é</a:t>
            </a:r>
            <a:r>
              <a:rPr lang="pt-BR" dirty="0" smtClean="0"/>
              <a:t>?</a:t>
            </a:r>
          </a:p>
          <a:p>
            <a:r>
              <a:rPr lang="pt-BR" dirty="0">
                <a:hlinkClick r:id="rId2"/>
              </a:rPr>
              <a:t>http://www.labic.net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 - cartografias</a:t>
            </a:r>
            <a:endParaRPr lang="pt-BR" dirty="0" smtClean="0"/>
          </a:p>
          <a:p>
            <a:r>
              <a:rPr lang="pt-BR" dirty="0" smtClean="0"/>
              <a:t>#</a:t>
            </a:r>
            <a:r>
              <a:rPr lang="pt-BR" dirty="0" err="1" smtClean="0"/>
              <a:t>elenão</a:t>
            </a:r>
            <a:endParaRPr lang="pt-BR" dirty="0" smtClean="0"/>
          </a:p>
          <a:p>
            <a:r>
              <a:rPr lang="pt-BR" dirty="0" smtClean="0"/>
              <a:t>E </a:t>
            </a:r>
            <a:r>
              <a:rPr lang="pt-BR" dirty="0" smtClean="0"/>
              <a:t>o próprio formato como um diagrama de relações: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58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Grafos: </a:t>
            </a:r>
            <a:r>
              <a:rPr lang="pt-BR" dirty="0"/>
              <a:t>“Por grafo entendo (...) um diagrama composto principalmente por pontos e linhas que ligam alguns dos </a:t>
            </a:r>
            <a:r>
              <a:rPr lang="pt-BR" dirty="0" smtClean="0"/>
              <a:t>pontos” </a:t>
            </a:r>
            <a:r>
              <a:rPr lang="pt-BR" dirty="0"/>
              <a:t>(</a:t>
            </a:r>
            <a:r>
              <a:rPr lang="pt-BR" dirty="0" err="1" smtClean="0"/>
              <a:t>Peirce</a:t>
            </a:r>
            <a:r>
              <a:rPr lang="pt-BR" dirty="0" smtClean="0"/>
              <a:t>) 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Grafo: lista de agentes e relações entre eles – dinâmica que o </a:t>
            </a:r>
            <a:r>
              <a:rPr lang="pt-BR" dirty="0" err="1" smtClean="0"/>
              <a:t>Facebook</a:t>
            </a:r>
            <a:r>
              <a:rPr lang="pt-BR" dirty="0" smtClean="0"/>
              <a:t> proporciona: diagramas de conversações que se atualizam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3128"/>
            <a:ext cx="7415615" cy="43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736"/>
            <a:ext cx="6659264" cy="66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884368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13/6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863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84368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17/6</a:t>
            </a:r>
            <a:endParaRPr lang="pt-BR" b="1" dirty="0"/>
          </a:p>
        </p:txBody>
      </p:sp>
      <p:pic>
        <p:nvPicPr>
          <p:cNvPr id="2050" name="Picture 2" descr="graf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666936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8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Grid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</a:t>
            </a:r>
            <a:r>
              <a:rPr lang="pt-BR" dirty="0" err="1" smtClean="0"/>
              <a:t>grid</a:t>
            </a:r>
            <a:r>
              <a:rPr lang="pt-BR" dirty="0" smtClean="0"/>
              <a:t> introduz uma ordem sistemática num layout</a:t>
            </a:r>
          </a:p>
          <a:p>
            <a:r>
              <a:rPr lang="pt-BR" dirty="0" smtClean="0"/>
              <a:t>Diferencia tipos de informação e facilita a navegação entre eles</a:t>
            </a:r>
          </a:p>
          <a:p>
            <a:r>
              <a:rPr lang="pt-BR" dirty="0" smtClean="0"/>
              <a:t>A existência de um </a:t>
            </a:r>
            <a:r>
              <a:rPr lang="pt-BR" dirty="0" err="1" smtClean="0"/>
              <a:t>grid</a:t>
            </a:r>
            <a:r>
              <a:rPr lang="pt-BR" dirty="0" smtClean="0"/>
              <a:t> facilita a ordenação dos elementos: figuras, símbolos, campos de textos, títulos, tabelas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grid</a:t>
            </a:r>
            <a:r>
              <a:rPr lang="pt-BR" dirty="0" smtClean="0"/>
              <a:t> responde a questões de design porque dá estrutura para a criação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84368" y="11247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18/6</a:t>
            </a:r>
            <a:endParaRPr lang="pt-BR" b="1" dirty="0"/>
          </a:p>
        </p:txBody>
      </p:sp>
      <p:pic>
        <p:nvPicPr>
          <p:cNvPr id="4" name="Picture 2" descr="grafo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40871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8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As lideranças são distribuídas, como nos mostram os grafos, assim como a rede que os modeliza. A relação entre os grafos, no formato, e as passeatas, </a:t>
            </a:r>
            <a:r>
              <a:rPr lang="pt-BR" dirty="0" smtClean="0"/>
              <a:t>na rua, é </a:t>
            </a:r>
            <a:r>
              <a:rPr lang="pt-BR" dirty="0"/>
              <a:t>diagramática e demonstra relações entre as camadas física e </a:t>
            </a:r>
            <a:r>
              <a:rPr lang="pt-BR" dirty="0" smtClean="0"/>
              <a:t>numérica</a:t>
            </a:r>
          </a:p>
          <a:p>
            <a:r>
              <a:rPr lang="pt-BR" dirty="0" smtClean="0"/>
              <a:t>Ter em mente o fluxo e não somente o produto; o fluxo e não somente a narrativa linear: do produto ao processo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26185"/>
            <a:ext cx="4824536" cy="271380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83568" y="486916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https://spyblog.org.uk/ssl/london_cyberpunk_tourist_guide/2014/03/guardiancoffee---the-guardian-newspaper-coffee-apple-ipads.html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58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Diagramas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err="1" smtClean="0"/>
              <a:t>Tokyo</a:t>
            </a:r>
            <a:r>
              <a:rPr lang="pt-BR" dirty="0" smtClean="0"/>
              <a:t> </a:t>
            </a:r>
            <a:r>
              <a:rPr lang="pt-BR" dirty="0" err="1" smtClean="0"/>
              <a:t>Shimbun</a:t>
            </a:r>
            <a:r>
              <a:rPr lang="pt-BR" dirty="0" smtClean="0"/>
              <a:t>: </a:t>
            </a:r>
          </a:p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www.youtube.com/watch?v=2ouW5W_tMbg</a:t>
            </a:r>
            <a:endParaRPr lang="pt-BR" dirty="0" smtClean="0"/>
          </a:p>
          <a:p>
            <a:r>
              <a:rPr lang="pt-BR" dirty="0">
                <a:hlinkClick r:id="rId3"/>
              </a:rPr>
              <a:t>http://crowdvoice.org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r>
              <a:rPr lang="pt-BR" dirty="0" smtClean="0"/>
              <a:t>Projeto CEP: Corpo, Espaço e Percurso:</a:t>
            </a:r>
          </a:p>
          <a:p>
            <a:r>
              <a:rPr lang="pt-BR" dirty="0" smtClean="0">
                <a:hlinkClick r:id="rId4"/>
              </a:rPr>
              <a:t>https://projetocepblog.wordpress.com/2013/05/27/projeto-cep-corpo-espaco-e-percurso-na-zero-hora/</a:t>
            </a:r>
            <a:endParaRPr lang="pt-BR" dirty="0" smtClean="0"/>
          </a:p>
          <a:p>
            <a:r>
              <a:rPr lang="pt-BR" dirty="0" smtClean="0"/>
              <a:t>O case </a:t>
            </a:r>
            <a:r>
              <a:rPr lang="pt-BR" dirty="0"/>
              <a:t>Tesco:</a:t>
            </a:r>
            <a:br>
              <a:rPr lang="pt-BR" dirty="0"/>
            </a:br>
            <a:r>
              <a:rPr lang="pt-BR" dirty="0">
                <a:hlinkClick r:id="rId5"/>
              </a:rPr>
              <a:t>https://</a:t>
            </a:r>
            <a:r>
              <a:rPr lang="pt-BR" dirty="0" smtClean="0">
                <a:hlinkClick r:id="rId5"/>
              </a:rPr>
              <a:t>www.youtube.com/watch?v=fDDJnqJMQDQ</a:t>
            </a:r>
            <a:endParaRPr lang="pt-BR" dirty="0" smtClean="0"/>
          </a:p>
          <a:p>
            <a:r>
              <a:rPr lang="pt-BR" dirty="0" err="1" smtClean="0">
                <a:hlinkClick r:id="rId6"/>
              </a:rPr>
              <a:t>Conversation</a:t>
            </a:r>
            <a:r>
              <a:rPr lang="pt-BR" dirty="0" smtClean="0">
                <a:hlinkClick r:id="rId6"/>
              </a:rPr>
              <a:t> </a:t>
            </a:r>
            <a:r>
              <a:rPr lang="pt-BR" dirty="0" err="1" smtClean="0">
                <a:hlinkClick r:id="rId6"/>
              </a:rPr>
              <a:t>prism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3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1"/>
            <a:ext cx="9144000" cy="684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espaço numérico é a camada unificadora de fluxo de dados, informação e comunicação gerada a partir de computadores e a interconexão entre eles (a rede), definida por </a:t>
            </a:r>
            <a:r>
              <a:rPr lang="pt-BR" dirty="0" err="1" smtClean="0"/>
              <a:t>Lévy</a:t>
            </a:r>
            <a:r>
              <a:rPr lang="pt-BR" dirty="0" smtClean="0"/>
              <a:t> (2000) como ciberespaço. </a:t>
            </a:r>
            <a:br>
              <a:rPr lang="pt-BR" dirty="0" smtClean="0"/>
            </a:br>
            <a:endParaRPr lang="pt-BR" dirty="0" smtClean="0"/>
          </a:p>
          <a:p>
            <a:r>
              <a:rPr lang="pt-BR" dirty="0" smtClean="0"/>
              <a:t>Curta: </a:t>
            </a:r>
            <a:r>
              <a:rPr lang="pt-BR" dirty="0" err="1" smtClean="0"/>
              <a:t>Sight</a:t>
            </a:r>
            <a:r>
              <a:rPr lang="pt-BR" dirty="0" smtClean="0"/>
              <a:t> </a:t>
            </a:r>
            <a:r>
              <a:rPr lang="pt-BR" dirty="0"/>
              <a:t>Systems: </a:t>
            </a:r>
            <a:r>
              <a:rPr lang="pt-BR" dirty="0">
                <a:hlinkClick r:id="rId2"/>
              </a:rPr>
              <a:t>https://www.youtube.com/watch?v=lK_cdkpazjI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41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Gabriela </a:t>
            </a:r>
            <a:r>
              <a:rPr lang="pt-BR" dirty="0" smtClean="0"/>
              <a:t>Souza </a:t>
            </a:r>
            <a:r>
              <a:rPr lang="pt-BR" dirty="0" err="1" smtClean="0"/>
              <a:t>Saraceni</a:t>
            </a:r>
            <a:r>
              <a:rPr lang="pt-BR" dirty="0"/>
              <a:t>: </a:t>
            </a:r>
            <a:r>
              <a:rPr lang="pt-BR" dirty="0" smtClean="0"/>
              <a:t>“QR </a:t>
            </a:r>
            <a:r>
              <a:rPr lang="pt-BR" dirty="0" err="1"/>
              <a:t>code</a:t>
            </a:r>
            <a:r>
              <a:rPr lang="pt-BR" dirty="0"/>
              <a:t> como Realidade Aumentada: Mobilidade e </a:t>
            </a:r>
            <a:r>
              <a:rPr lang="pt-BR" dirty="0" err="1"/>
              <a:t>Cibridismo</a:t>
            </a:r>
            <a:r>
              <a:rPr lang="pt-BR" dirty="0"/>
              <a:t> na Sociedade </a:t>
            </a:r>
            <a:r>
              <a:rPr lang="pt-BR" dirty="0" err="1" smtClean="0"/>
              <a:t>Cibercultural</a:t>
            </a:r>
            <a:r>
              <a:rPr lang="pt-BR" dirty="0" smtClean="0"/>
              <a:t>”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0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“A </a:t>
            </a:r>
            <a:r>
              <a:rPr lang="pt-BR" dirty="0"/>
              <a:t>quebra de barreiras entre o físico e o real transpassa para a delimitação de territórios. Se um território físico antes era demarcado por uma área, com dimensões espaciais, hoje os Territórios Informacionais trazem a ideia de ponto, pois cada indivíduo, ao se conectar via telefone celular com o mundo virtual, reconfigura o espaço ocupado. Os nós das redes estão ultrapassando para o ambiente real, graças à mobilidade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16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“Adicionando </a:t>
            </a:r>
            <a:r>
              <a:rPr lang="pt-BR" dirty="0"/>
              <a:t>dados aos espaços, pode-se também criar uma instância de vigilância e controle (MANOVICH, 2002). Informações como </a:t>
            </a:r>
            <a:r>
              <a:rPr lang="pt-BR" dirty="0" err="1"/>
              <a:t>geolocalização</a:t>
            </a:r>
            <a:r>
              <a:rPr lang="pt-BR" dirty="0"/>
              <a:t> (fornecidas por aparelhos dotados de GPS e posicionamento de células dos celulares), buscas, pagamentos feitos através dos celulares são captáveis por maliciosos e interesseiros. A privacidade é posta em xeque em um nível muito maior do que quando conectado através do computador pessoal, pois se adiciona o contexto do espaço a estes dados</a:t>
            </a:r>
            <a:r>
              <a:rPr lang="pt-BR" dirty="0" smtClean="0"/>
              <a:t>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9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Invasão de espaço? Geopolítica dos espaços de informação: SNA, </a:t>
            </a:r>
            <a:r>
              <a:rPr lang="pt-BR" dirty="0" err="1" smtClean="0"/>
              <a:t>Snodew</a:t>
            </a:r>
            <a:r>
              <a:rPr lang="pt-BR" dirty="0" smtClean="0"/>
              <a:t>, </a:t>
            </a:r>
            <a:r>
              <a:rPr lang="pt-BR" dirty="0" err="1" smtClean="0"/>
              <a:t>Assange</a:t>
            </a:r>
            <a:r>
              <a:rPr lang="pt-BR" dirty="0" smtClean="0"/>
              <a:t>: </a:t>
            </a:r>
          </a:p>
          <a:p>
            <a:r>
              <a:rPr lang="pt-BR" dirty="0" smtClean="0"/>
              <a:t>Espaço </a:t>
            </a:r>
            <a:r>
              <a:rPr lang="pt-BR" dirty="0"/>
              <a:t>programável, devido à sua qualidade </a:t>
            </a:r>
            <a:r>
              <a:rPr lang="pt-BR" dirty="0" smtClean="0"/>
              <a:t>numérica</a:t>
            </a:r>
          </a:p>
          <a:p>
            <a:r>
              <a:rPr lang="pt-BR" dirty="0" smtClean="0"/>
              <a:t>Neste sentido, a relação com este espaço pode ser controlada de forma mais eficiente, como um software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48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Grid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Grid: estrutura para formatos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grid</a:t>
            </a:r>
            <a:r>
              <a:rPr lang="pt-BR" dirty="0" smtClean="0"/>
              <a:t> fornece: clareza, eficiência, economia e identidade</a:t>
            </a:r>
          </a:p>
          <a:p>
            <a:r>
              <a:rPr lang="pt-BR" dirty="0" smtClean="0"/>
              <a:t>O </a:t>
            </a:r>
            <a:r>
              <a:rPr lang="pt-BR" dirty="0" err="1" smtClean="0"/>
              <a:t>grid</a:t>
            </a:r>
            <a:r>
              <a:rPr lang="pt-BR" dirty="0" smtClean="0"/>
              <a:t> é uma forma de estruturar um espaço de comunicação, através do design: a página; os formatos digitais: site, redes sociais, mapas; </a:t>
            </a:r>
          </a:p>
          <a:p>
            <a:r>
              <a:rPr lang="pt-BR" dirty="0" smtClean="0"/>
              <a:t>Espaço como campo de relações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2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Espaço numérico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Discussões sobre a privacidade no uso Google Glass evidenciam que a característica numérica do ciberespaço faz com que sua projeção sobre a camada física seja inevitável e entendida socialmente como uma invasão de </a:t>
            </a:r>
            <a:r>
              <a:rPr lang="pt-BR" i="1" dirty="0"/>
              <a:t>espaço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“Espaços de comunicação”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73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Pensar a comunicação como relações entre espaços</a:t>
            </a:r>
          </a:p>
          <a:p>
            <a:r>
              <a:rPr lang="pt-BR" dirty="0" smtClean="0"/>
              <a:t>Entre os espaços acontecem fluxos e processos entre bases de dados</a:t>
            </a:r>
          </a:p>
          <a:p>
            <a:r>
              <a:rPr lang="pt-BR" dirty="0" smtClean="0"/>
              <a:t>O espaço, tanto físico quanto numérico, é desenhado, projetado: a noção de design</a:t>
            </a:r>
          </a:p>
          <a:p>
            <a:r>
              <a:rPr lang="pt-BR" dirty="0" smtClean="0"/>
              <a:t>O design pode ser entendido pelas noções de formato e grid;</a:t>
            </a:r>
          </a:p>
        </p:txBody>
      </p:sp>
    </p:spTree>
    <p:extLst>
      <p:ext uri="{BB962C8B-B14F-4D97-AF65-F5344CB8AC3E}">
        <p14:creationId xmlns:p14="http://schemas.microsoft.com/office/powerpoint/2010/main" val="10031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Narrar e criar histórias </a:t>
            </a:r>
            <a:r>
              <a:rPr lang="pt-BR" dirty="0"/>
              <a:t>neste </a:t>
            </a:r>
            <a:r>
              <a:rPr lang="pt-BR" dirty="0" smtClean="0"/>
              <a:t>contexto: pensar de forma não-linear na projeção (design) de ações e textos baseados em sistemas de signos diversos e nas suas relações entre eles.</a:t>
            </a:r>
          </a:p>
        </p:txBody>
      </p:sp>
    </p:spTree>
    <p:extLst>
      <p:ext uri="{BB962C8B-B14F-4D97-AF65-F5344CB8AC3E}">
        <p14:creationId xmlns:p14="http://schemas.microsoft.com/office/powerpoint/2010/main" val="36064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 O </a:t>
            </a:r>
            <a:r>
              <a:rPr lang="pt-BR" dirty="0"/>
              <a:t>espaço numérico é um espaço privilegiado para entendermos a geração de novos textos da cultura na semiosfera contemporânea.</a:t>
            </a:r>
          </a:p>
        </p:txBody>
      </p:sp>
    </p:spTree>
    <p:extLst>
      <p:ext uri="{BB962C8B-B14F-4D97-AF65-F5344CB8AC3E}">
        <p14:creationId xmlns:p14="http://schemas.microsoft.com/office/powerpoint/2010/main" val="406860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Grid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cruzamento de dados entre as camadas física e numérica é realizada com o apoio de um </a:t>
            </a:r>
            <a:r>
              <a:rPr lang="pt-BR" dirty="0" err="1" smtClean="0"/>
              <a:t>grid</a:t>
            </a:r>
            <a:endParaRPr lang="pt-BR" dirty="0" smtClean="0"/>
          </a:p>
          <a:p>
            <a:r>
              <a:rPr lang="pt-BR" dirty="0" smtClean="0"/>
              <a:t>O grid é estrutura para o espaço numérico; estrutura na qual os formatos se relacionam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Grid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Narrativa – que também é a narrativa das bases de dados: </a:t>
            </a:r>
            <a:r>
              <a:rPr lang="pt-BR" dirty="0" smtClean="0"/>
              <a:t>desenho de diagramas no fluxo entre o espaço numérico e o espaço físico</a:t>
            </a:r>
          </a:p>
          <a:p>
            <a:r>
              <a:rPr lang="pt-BR" dirty="0" smtClean="0"/>
              <a:t>O quê (fato), quando (tempo), onde (lugar), com quem (personagens / atores), por quê (causas) , como e </a:t>
            </a:r>
            <a:r>
              <a:rPr lang="pt-BR" dirty="0" err="1" smtClean="0"/>
              <a:t>consequencias</a:t>
            </a:r>
            <a:r>
              <a:rPr lang="pt-BR" dirty="0" smtClean="0"/>
              <a:t> assumem uma proporção narrativa diagramática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40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9325" r="14885" b="23214"/>
          <a:stretch/>
        </p:blipFill>
        <p:spPr bwMode="auto">
          <a:xfrm>
            <a:off x="467544" y="1104948"/>
            <a:ext cx="8453512" cy="45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3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" b="43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09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1299</Words>
  <Application>Microsoft Office PowerPoint</Application>
  <PresentationFormat>Apresentação na tela (4:3)</PresentationFormat>
  <Paragraphs>99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Os elementos do design:  formato, grid Diagrama Espaço numérico</vt:lpstr>
      <vt:lpstr>Artigo dispositivos móveis</vt:lpstr>
      <vt:lpstr>Grid</vt:lpstr>
      <vt:lpstr>Grid</vt:lpstr>
      <vt:lpstr>Grid</vt:lpstr>
      <vt:lpstr>Grid</vt:lpstr>
      <vt:lpstr>Apresentação do PowerPoint</vt:lpstr>
      <vt:lpstr>Apresentação do PowerPoint</vt:lpstr>
      <vt:lpstr>Apresentação do PowerPoint</vt:lpstr>
      <vt:lpstr>Mapas; Grid Computing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Layers - Camadas</vt:lpstr>
      <vt:lpstr>Diagrama</vt:lpstr>
      <vt:lpstr>Diagrama</vt:lpstr>
      <vt:lpstr>Apresentação do PowerPoint</vt:lpstr>
      <vt:lpstr>Diagramas</vt:lpstr>
      <vt:lpstr>Diagramas</vt:lpstr>
      <vt:lpstr>Diagramas</vt:lpstr>
      <vt:lpstr>Diagramas</vt:lpstr>
      <vt:lpstr>Diagramas</vt:lpstr>
      <vt:lpstr>Apresentação do PowerPoint</vt:lpstr>
      <vt:lpstr>Apresentação do PowerPoint</vt:lpstr>
      <vt:lpstr>Apresentação do PowerPoint</vt:lpstr>
      <vt:lpstr>Apresentação do PowerPoint</vt:lpstr>
      <vt:lpstr>Diagramas</vt:lpstr>
      <vt:lpstr>Diagramas</vt:lpstr>
      <vt:lpstr>Diagramas</vt:lpstr>
      <vt:lpstr>Apresentação do PowerPoint</vt:lpstr>
      <vt:lpstr>Espaço numérico</vt:lpstr>
      <vt:lpstr>Espaço numérico</vt:lpstr>
      <vt:lpstr>Espaço numérico</vt:lpstr>
      <vt:lpstr>Espaço numérico</vt:lpstr>
      <vt:lpstr>Espaço numérico</vt:lpstr>
      <vt:lpstr>Espaço numérico</vt:lpstr>
      <vt:lpstr>Conclusões</vt:lpstr>
      <vt:lpstr>Conclusões</vt:lpstr>
      <vt:lpstr>Conclusões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Dosvald1</dc:creator>
  <cp:lastModifiedBy>Dosvald1</cp:lastModifiedBy>
  <cp:revision>139</cp:revision>
  <dcterms:created xsi:type="dcterms:W3CDTF">2013-10-15T03:49:42Z</dcterms:created>
  <dcterms:modified xsi:type="dcterms:W3CDTF">2019-03-28T01:54:20Z</dcterms:modified>
</cp:coreProperties>
</file>