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33"/>
    <p:restoredTop sz="93568"/>
  </p:normalViewPr>
  <p:slideViewPr>
    <p:cSldViewPr snapToGrid="0" snapToObjects="1">
      <p:cViewPr varScale="1">
        <p:scale>
          <a:sx n="72" d="100"/>
          <a:sy n="72" d="100"/>
        </p:scale>
        <p:origin x="6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340058-2A5E-874C-AF62-8A90E52999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62E6DED-03B8-9E48-B300-C793AA37E5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A361524-E078-2845-85E5-68D0A59D5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20/09/2018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AB2C8CA-C4C5-AA4D-9FF8-AF6AD155C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90AE90C-7EA1-EE4F-AED3-B53D328DB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399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6A55EC8-FB9A-5F48-AADF-FA8D4C10C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5549DC4-9EED-2649-BCB2-973901B3A9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0B8A4C9-8C9D-544C-AD00-13A3DCDDF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20/09/2018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A327B59-11F0-3144-AB3A-126E732FE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ED87F21-6A21-EA42-BC93-4888FB60D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965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AC0590A-ED48-B944-A4A3-3E1DAA4FE7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623E2CE-94FA-494D-9DE5-F26B68F454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43B039B-9E10-8F4B-A74A-F18AA89DF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20/09/2018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39D1C26-C4D3-3F4D-8D52-29CD72DC9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77E380C-CDEB-5040-ABDE-2604575B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014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567344-740D-BF42-964C-69CFC6DE5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6B51774-53F6-7644-9453-392712EE0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981EF2D-398B-A244-B2BC-6CB4BE862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20/09/2018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717E3CC-2E47-A04A-839F-BA02C8BAF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21EAE7A-7999-7F4B-9B99-CCDD32491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4543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177DAA-26E1-2D42-89DE-01A1F87CA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A7EFD6C-893C-6040-9B2E-F57CD381D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F5DCA39-6C43-684A-AD1A-95664EEB3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20/09/2018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A23C52A-3A90-934B-82CD-D8B8ABF50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96AD6E1-AD4C-764C-87A1-A9126BD23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1874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B41114-8ED8-1742-BA8B-E83C97667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FA10EFB-69EC-DC48-B850-F7C186A3EF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2E0A8D0-E00D-964A-8E3A-555552541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A3CC87C-44F0-B841-9333-3FC5B3DFC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20/09/2018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97E0DB8-5356-1444-861B-2691534FA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C8B6447-1018-E748-8A32-D71539289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518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068E99E-374F-DB47-8820-3BE93BCD4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EBDA925-5F3C-254D-B49D-C2247FE52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4CB6F8-356B-4A4C-8469-797AF52244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846E3CB-C491-F64E-9346-9CD3661515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D6B86B2-A466-3D44-957E-C68514C708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E74F1A7-362C-B043-9BE9-F7AFDA4A4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20/09/2018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FDFE497B-3688-3E40-A34E-EE1CD7498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D7B7FB5-68DF-6945-8E3D-2DF97433B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12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EC193E-767F-154E-8A4E-16BC3A3C3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AF9E183-26F2-6A4B-AF96-CCB37D1D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20/09/2018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BBE9D8B-0E9B-8248-BFA5-E881CEB28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0D65F62-79A0-F049-8A15-4EB997946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039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9D3AB6D-F9D4-0644-A9A5-F03555344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20/09/2018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E30237C-68B9-DF4D-9731-E9C85DC0B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9790335-454A-A04D-9118-C3C4C49C0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5706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397505-DFA5-B84C-85AF-AE03B160A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FCF2512-59AE-484C-8D48-F57688CC0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B295B9E-8EBB-3E41-AFDF-53E0061616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BDA3472-5113-9C4C-9496-0C8225080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20/09/2018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494165F-6E04-3A41-95D4-7C72AF6A4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0EE10F7-4D9C-B847-B17C-1FE892D33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58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52FF41-271A-804A-AD8B-69D891140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F113D1FF-9963-1748-B30D-D7F8EAC61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2B1D58B-BFFD-F84C-9FEE-57BC893288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E8FEFCE-9285-5946-8168-B49F3E24B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20/09/2018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F006684-A47D-BD46-AA1F-3820B7FF9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FD6F6C7-F521-9041-82B8-A442A897C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998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691B12D-5F4E-A341-999C-973703F74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0B1C508-244C-7F41-9C6A-1BF7D97B0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30C8F22-5D2D-2E48-8B6F-C0795ABBE7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16904-EB6F-5F42-9602-E846D329DBB8}" type="datetimeFigureOut">
              <a:rPr lang="pt-BR" smtClean="0"/>
              <a:t>20/09/2018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E3E4E6E-B976-9F4A-9638-51F8E90DE5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AE4C887-134B-7844-9EA8-B267FFBAC5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334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A9647F-E8C1-344D-A325-FDA0E91CFC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Teoria das Relações Internacionais </a:t>
            </a:r>
            <a:r>
              <a:rPr lang="pt-BR" dirty="0" err="1"/>
              <a:t>I</a:t>
            </a:r>
            <a:r>
              <a:rPr lang="pt-BR" dirty="0"/>
              <a:t>: Teorias Clássicas</a:t>
            </a:r>
            <a:r>
              <a:rPr lang="en-US" sz="4400" dirty="0">
                <a:effectLst/>
              </a:rPr>
              <a:t> </a:t>
            </a:r>
            <a:endParaRPr lang="pt-BR" sz="44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A3FD39F-762B-E94B-9564-05BF9E4FDC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sz="3200" dirty="0"/>
              <a:t>Cristiane Lucena</a:t>
            </a:r>
          </a:p>
        </p:txBody>
      </p:sp>
    </p:spTree>
    <p:extLst>
      <p:ext uri="{BB962C8B-B14F-4D97-AF65-F5344CB8AC3E}">
        <p14:creationId xmlns:p14="http://schemas.microsoft.com/office/powerpoint/2010/main" val="1972625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B8BD5B-0935-BC4F-986F-E3A27DA01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Roteiro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B73B3CE-7CA7-2D47-AA40-01263D27E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pt-BR" dirty="0"/>
          </a:p>
          <a:p>
            <a:r>
              <a:rPr lang="pt-BR" dirty="0"/>
              <a:t>Maria Regina Soares de Lima</a:t>
            </a:r>
          </a:p>
          <a:p>
            <a:pPr marL="457200" lvl="1" indent="0">
              <a:buNone/>
            </a:pPr>
            <a:r>
              <a:rPr lang="pt-BR" dirty="0"/>
              <a:t>“Teses Equivocadas sobre a Ordem Mundial </a:t>
            </a:r>
            <a:r>
              <a:rPr lang="pt-BR" dirty="0" smtClean="0"/>
              <a:t>Pós-Guerra </a:t>
            </a:r>
            <a:r>
              <a:rPr lang="pt-BR" dirty="0"/>
              <a:t>Fria.”</a:t>
            </a:r>
          </a:p>
          <a:p>
            <a:r>
              <a:rPr lang="pt-BR" dirty="0"/>
              <a:t>Monica </a:t>
            </a:r>
            <a:r>
              <a:rPr lang="pt-BR" dirty="0" err="1"/>
              <a:t>Herz</a:t>
            </a:r>
            <a:endParaRPr lang="pt-BR" dirty="0"/>
          </a:p>
          <a:p>
            <a:pPr marL="457200" lvl="1" indent="0">
              <a:buNone/>
            </a:pPr>
            <a:r>
              <a:rPr lang="pt-BR" dirty="0"/>
              <a:t>“Teoria das </a:t>
            </a:r>
            <a:r>
              <a:rPr lang="pt-BR" dirty="0" smtClean="0"/>
              <a:t>Relações </a:t>
            </a:r>
            <a:r>
              <a:rPr lang="pt-BR" dirty="0"/>
              <a:t>Internacionais no </a:t>
            </a:r>
            <a:r>
              <a:rPr lang="pt-BR" dirty="0" smtClean="0"/>
              <a:t>Pós-Guerra </a:t>
            </a:r>
            <a:r>
              <a:rPr lang="pt-BR" dirty="0"/>
              <a:t>Fria.”</a:t>
            </a:r>
          </a:p>
          <a:p>
            <a:endParaRPr lang="pt-BR" dirty="0"/>
          </a:p>
          <a:p>
            <a:r>
              <a:rPr lang="pt-BR" dirty="0" err="1"/>
              <a:t>Emilie</a:t>
            </a:r>
            <a:r>
              <a:rPr lang="pt-BR" dirty="0"/>
              <a:t> </a:t>
            </a:r>
            <a:r>
              <a:rPr lang="pt-BR" dirty="0" err="1"/>
              <a:t>Hafner</a:t>
            </a:r>
            <a:r>
              <a:rPr lang="pt-BR" dirty="0"/>
              <a:t>-Burton, Stephen </a:t>
            </a:r>
            <a:r>
              <a:rPr lang="pt-BR" dirty="0" err="1"/>
              <a:t>Haggard</a:t>
            </a:r>
            <a:r>
              <a:rPr lang="pt-BR" dirty="0"/>
              <a:t>, David Lake e David Victor</a:t>
            </a:r>
          </a:p>
          <a:p>
            <a:pPr marL="457200" lvl="1" indent="0">
              <a:buNone/>
            </a:pPr>
            <a:r>
              <a:rPr lang="pt-BR" dirty="0"/>
              <a:t>“The </a:t>
            </a:r>
            <a:r>
              <a:rPr lang="pt-BR" dirty="0" err="1"/>
              <a:t>Behavioral</a:t>
            </a:r>
            <a:r>
              <a:rPr lang="pt-BR" dirty="0"/>
              <a:t> </a:t>
            </a:r>
            <a:r>
              <a:rPr lang="pt-BR" dirty="0" err="1"/>
              <a:t>Revolution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International</a:t>
            </a:r>
            <a:r>
              <a:rPr lang="pt-BR" dirty="0"/>
              <a:t> </a:t>
            </a:r>
            <a:r>
              <a:rPr lang="pt-BR" dirty="0" err="1"/>
              <a:t>Relations</a:t>
            </a:r>
            <a:r>
              <a:rPr lang="pt-BR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4247549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 smtClean="0"/>
              <a:t>Atividade: </a:t>
            </a:r>
            <a:br>
              <a:rPr lang="pt-BR" sz="4000" dirty="0" smtClean="0"/>
            </a:br>
            <a:r>
              <a:rPr lang="pt-BR" sz="2800" dirty="0" smtClean="0"/>
              <a:t>Discutir em grupo e identificar os principais pontos em cada seção dos dois artigos.</a:t>
            </a:r>
            <a:endParaRPr lang="pt-BR" sz="40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Texto </a:t>
            </a:r>
            <a:r>
              <a:rPr lang="pt-BR" dirty="0" smtClean="0"/>
              <a:t>por Soares de Lima</a:t>
            </a:r>
          </a:p>
          <a:p>
            <a:endParaRPr lang="pt-BR" dirty="0" smtClean="0"/>
          </a:p>
          <a:p>
            <a:pPr marL="971550" lvl="1" indent="-514350">
              <a:buFont typeface="+mj-lt"/>
              <a:buAutoNum type="romanLcPeriod"/>
            </a:pPr>
            <a:r>
              <a:rPr lang="pt-BR" dirty="0" smtClean="0"/>
              <a:t>Interpretações acerca do fim da Guerra Fria</a:t>
            </a:r>
          </a:p>
          <a:p>
            <a:pPr marL="971550" lvl="1" indent="-514350">
              <a:buFont typeface="+mj-lt"/>
              <a:buAutoNum type="romanLcPeriod"/>
            </a:pPr>
            <a:r>
              <a:rPr lang="pt-BR" dirty="0" smtClean="0"/>
              <a:t>Características da ordem Pós-45</a:t>
            </a:r>
          </a:p>
          <a:p>
            <a:pPr marL="971550" lvl="1" indent="-514350">
              <a:buFont typeface="+mj-lt"/>
              <a:buAutoNum type="romanLcPeriod"/>
            </a:pPr>
            <a:r>
              <a:rPr lang="pt-BR" dirty="0" smtClean="0"/>
              <a:t>Tendências do debate acadêmico</a:t>
            </a:r>
          </a:p>
          <a:p>
            <a:pPr marL="971550" lvl="1" indent="-514350">
              <a:buFont typeface="+mj-lt"/>
              <a:buAutoNum type="romanLcPeriod"/>
            </a:pPr>
            <a:r>
              <a:rPr lang="pt-BR" dirty="0" smtClean="0"/>
              <a:t>Teses equivocadas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Texto </a:t>
            </a:r>
            <a:r>
              <a:rPr lang="pt-BR" dirty="0" smtClean="0"/>
              <a:t>por </a:t>
            </a:r>
            <a:r>
              <a:rPr lang="pt-BR" dirty="0" err="1" smtClean="0"/>
              <a:t>Herz</a:t>
            </a:r>
            <a:endParaRPr lang="pt-BR" dirty="0" smtClean="0"/>
          </a:p>
          <a:p>
            <a:endParaRPr lang="pt-BR" dirty="0"/>
          </a:p>
          <a:p>
            <a:pPr marL="971550" lvl="1" indent="-514350">
              <a:buFont typeface="+mj-lt"/>
              <a:buAutoNum type="romanLcPeriod"/>
            </a:pPr>
            <a:r>
              <a:rPr lang="pt-BR" dirty="0" smtClean="0"/>
              <a:t>Tendências centrais para o estudo do sistema político internacional nos anos 90</a:t>
            </a:r>
          </a:p>
          <a:p>
            <a:pPr marL="971550" lvl="1" indent="-514350">
              <a:buFont typeface="+mj-lt"/>
              <a:buAutoNum type="romanLcPeriod"/>
            </a:pPr>
            <a:r>
              <a:rPr lang="pt-BR" dirty="0" smtClean="0"/>
              <a:t>Cultura e identidade</a:t>
            </a:r>
          </a:p>
          <a:p>
            <a:pPr marL="971550" lvl="1" indent="-514350">
              <a:buFont typeface="+mj-lt"/>
              <a:buAutoNum type="romanLcPeriod"/>
            </a:pPr>
            <a:r>
              <a:rPr lang="pt-BR" dirty="0" smtClean="0"/>
              <a:t>Papel das teorias normativas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3568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E20C6CA-250D-9740-8667-193A4619F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The </a:t>
            </a:r>
            <a:r>
              <a:rPr lang="pt-BR" sz="4000" dirty="0" err="1"/>
              <a:t>Behavioral</a:t>
            </a:r>
            <a:r>
              <a:rPr lang="pt-BR" sz="4000" dirty="0"/>
              <a:t> </a:t>
            </a:r>
            <a:r>
              <a:rPr lang="pt-BR" sz="4000" dirty="0" err="1"/>
              <a:t>Revolution</a:t>
            </a:r>
            <a:r>
              <a:rPr lang="pt-BR" sz="4000" dirty="0"/>
              <a:t> </a:t>
            </a:r>
            <a:r>
              <a:rPr lang="pt-BR" sz="4000" dirty="0" err="1"/>
              <a:t>and</a:t>
            </a:r>
            <a:r>
              <a:rPr lang="pt-BR" sz="4000" dirty="0"/>
              <a:t> </a:t>
            </a:r>
            <a:r>
              <a:rPr lang="pt-BR" sz="4000" dirty="0" smtClean="0"/>
              <a:t>IR</a:t>
            </a:r>
            <a:br>
              <a:rPr lang="pt-BR" sz="4000" dirty="0" smtClean="0"/>
            </a:br>
            <a:r>
              <a:rPr lang="pt-BR" sz="2400" dirty="0" err="1" smtClean="0"/>
              <a:t>Hafner</a:t>
            </a:r>
            <a:r>
              <a:rPr lang="pt-BR" sz="2400" dirty="0" smtClean="0"/>
              <a:t>-Burton, </a:t>
            </a:r>
            <a:r>
              <a:rPr lang="pt-BR" sz="2400" dirty="0" err="1" smtClean="0"/>
              <a:t>Haggard</a:t>
            </a:r>
            <a:r>
              <a:rPr lang="pt-BR" sz="2400" dirty="0" smtClean="0"/>
              <a:t>, Lake </a:t>
            </a:r>
            <a:r>
              <a:rPr lang="pt-BR" sz="2400" smtClean="0"/>
              <a:t>e Victor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BA8D361-AEE3-D04D-801B-1ED6FFBBA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dirty="0"/>
          </a:p>
          <a:p>
            <a:r>
              <a:rPr lang="pt-BR" dirty="0" smtClean="0"/>
              <a:t>Revolução </a:t>
            </a:r>
            <a:r>
              <a:rPr lang="pt-BR" dirty="0"/>
              <a:t>comportamental</a:t>
            </a:r>
          </a:p>
          <a:p>
            <a:pPr lvl="1"/>
            <a:r>
              <a:rPr lang="pt-BR" sz="2200" dirty="0"/>
              <a:t>1950s e 1960s (Robert Dahl, David Easton)</a:t>
            </a:r>
          </a:p>
          <a:p>
            <a:pPr lvl="1"/>
            <a:r>
              <a:rPr lang="pt-BR" sz="2200" dirty="0"/>
              <a:t>1970s e 1980s (Daniel Kahneman e Amos </a:t>
            </a:r>
            <a:r>
              <a:rPr lang="pt-BR" sz="2200" dirty="0" err="1"/>
              <a:t>Tversky</a:t>
            </a:r>
            <a:r>
              <a:rPr lang="pt-BR" sz="2200" dirty="0"/>
              <a:t>)</a:t>
            </a:r>
          </a:p>
          <a:p>
            <a:endParaRPr lang="pt-BR" dirty="0"/>
          </a:p>
          <a:p>
            <a:r>
              <a:rPr lang="pt-BR" dirty="0"/>
              <a:t>Origens na Psicologia, </a:t>
            </a:r>
            <a:r>
              <a:rPr lang="pt-BR" dirty="0" smtClean="0"/>
              <a:t>porém </a:t>
            </a:r>
            <a:r>
              <a:rPr lang="pt-BR" dirty="0"/>
              <a:t>grande repercussão na Economia Comportamental</a:t>
            </a:r>
          </a:p>
          <a:p>
            <a:endParaRPr lang="pt-BR" dirty="0"/>
          </a:p>
          <a:p>
            <a:r>
              <a:rPr lang="pt-BR" dirty="0"/>
              <a:t>Principal característica: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/>
              <a:t> Uso da pesquisa empírica sobre </a:t>
            </a:r>
            <a:r>
              <a:rPr lang="pt-BR" dirty="0" smtClean="0"/>
              <a:t>preferências</a:t>
            </a:r>
            <a:r>
              <a:rPr lang="pt-BR" dirty="0"/>
              <a:t>, </a:t>
            </a:r>
            <a:r>
              <a:rPr lang="pt-BR" dirty="0" smtClean="0"/>
              <a:t>crenças </a:t>
            </a:r>
            <a:r>
              <a:rPr lang="pt-BR" dirty="0"/>
              <a:t>e processos decisórios para analisar a </a:t>
            </a:r>
            <a:r>
              <a:rPr lang="pt-BR" dirty="0" smtClean="0"/>
              <a:t>influência </a:t>
            </a:r>
            <a:r>
              <a:rPr lang="pt-BR" dirty="0"/>
              <a:t>destes fatores sobre escolhas e modelos de escolha (modelos derivados da Teoria dos Jogos)</a:t>
            </a:r>
          </a:p>
        </p:txBody>
      </p:sp>
    </p:spTree>
    <p:extLst>
      <p:ext uri="{BB962C8B-B14F-4D97-AF65-F5344CB8AC3E}">
        <p14:creationId xmlns:p14="http://schemas.microsoft.com/office/powerpoint/2010/main" val="516393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58BE79-503C-3D45-B8B8-681D43F6F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The </a:t>
            </a:r>
            <a:r>
              <a:rPr lang="pt-BR" sz="4000" dirty="0" err="1"/>
              <a:t>Behavioral</a:t>
            </a:r>
            <a:r>
              <a:rPr lang="pt-BR" sz="4000" dirty="0"/>
              <a:t> </a:t>
            </a:r>
            <a:r>
              <a:rPr lang="pt-BR" sz="4000" dirty="0" err="1"/>
              <a:t>Revolution</a:t>
            </a:r>
            <a:r>
              <a:rPr lang="pt-BR" sz="4000" dirty="0"/>
              <a:t> </a:t>
            </a:r>
            <a:r>
              <a:rPr lang="pt-BR" sz="4000" dirty="0" err="1"/>
              <a:t>and</a:t>
            </a:r>
            <a:r>
              <a:rPr lang="pt-BR" sz="4000" dirty="0"/>
              <a:t> 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D450DB-CFEB-DA40-9776-1112BB80C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 smtClean="0"/>
              <a:t>Explosão </a:t>
            </a:r>
            <a:r>
              <a:rPr lang="pt-BR" dirty="0"/>
              <a:t>de metodologias experimentais (laboratório e campo)</a:t>
            </a:r>
          </a:p>
          <a:p>
            <a:pPr lvl="1">
              <a:buFont typeface="Wingdings" pitchFamily="2" charset="2"/>
              <a:buChar char="v"/>
            </a:pPr>
            <a:r>
              <a:rPr lang="pt-BR" dirty="0"/>
              <a:t> Consenso crescente em torno do modelo cognitivo dual:</a:t>
            </a:r>
          </a:p>
          <a:p>
            <a:pPr marL="1428750" lvl="2" indent="-514350">
              <a:buFont typeface="+mj-lt"/>
              <a:buAutoNum type="romanLcPeriod"/>
            </a:pPr>
            <a:r>
              <a:rPr lang="pt-BR" dirty="0"/>
              <a:t>Algumas escolhas são intuitivas e imediatas (Sistema </a:t>
            </a:r>
            <a:r>
              <a:rPr lang="pt-BR" dirty="0" err="1"/>
              <a:t>I</a:t>
            </a:r>
            <a:r>
              <a:rPr lang="pt-BR" dirty="0"/>
              <a:t>)</a:t>
            </a:r>
          </a:p>
          <a:p>
            <a:pPr marL="1428750" lvl="2" indent="-514350">
              <a:buFont typeface="+mj-lt"/>
              <a:buAutoNum type="romanLcPeriod"/>
            </a:pPr>
            <a:r>
              <a:rPr lang="pt-BR" dirty="0"/>
              <a:t>Outras escolhas são mais lentas, deliberativas e mais “racionais” (Sistema II)</a:t>
            </a:r>
          </a:p>
          <a:p>
            <a:pPr marL="914400" lvl="2" indent="0">
              <a:buNone/>
            </a:pPr>
            <a:r>
              <a:rPr lang="pt-BR" dirty="0"/>
              <a:t>Daniel Kahneman</a:t>
            </a:r>
          </a:p>
          <a:p>
            <a:pPr lvl="1">
              <a:buFont typeface="Wingdings" pitchFamily="2" charset="2"/>
              <a:buChar char="v"/>
            </a:pPr>
            <a:endParaRPr lang="pt-BR" dirty="0"/>
          </a:p>
          <a:p>
            <a:pPr lvl="1">
              <a:buFont typeface="Wingdings" pitchFamily="2" charset="2"/>
              <a:buChar char="v"/>
            </a:pPr>
            <a:r>
              <a:rPr lang="pt-BR" dirty="0"/>
              <a:t> </a:t>
            </a:r>
            <a:r>
              <a:rPr lang="pt-BR" dirty="0" smtClean="0"/>
              <a:t>Resultado</a:t>
            </a:r>
            <a:r>
              <a:rPr lang="pt-BR" dirty="0"/>
              <a:t>:</a:t>
            </a:r>
          </a:p>
          <a:p>
            <a:pPr lvl="2">
              <a:buFont typeface="Wingdings" pitchFamily="2" charset="2"/>
              <a:buChar char="ü"/>
            </a:pPr>
            <a:r>
              <a:rPr lang="pt-BR" dirty="0"/>
              <a:t> Pesquisa que complementa e oferece alternativas aos modelos de escolha racional</a:t>
            </a:r>
          </a:p>
          <a:p>
            <a:pPr lvl="2">
              <a:buFont typeface="Wingdings" pitchFamily="2" charset="2"/>
              <a:buChar char="ü"/>
            </a:pPr>
            <a:r>
              <a:rPr lang="pt-BR" dirty="0"/>
              <a:t> </a:t>
            </a:r>
            <a:r>
              <a:rPr lang="pt-BR" dirty="0" smtClean="0"/>
              <a:t>Edição </a:t>
            </a:r>
            <a:r>
              <a:rPr lang="pt-BR" dirty="0"/>
              <a:t>especial → mapear estratégias para incorporar a revolução comportamental ao estudo de relações internacionais</a:t>
            </a:r>
          </a:p>
        </p:txBody>
      </p:sp>
    </p:spTree>
    <p:extLst>
      <p:ext uri="{BB962C8B-B14F-4D97-AF65-F5344CB8AC3E}">
        <p14:creationId xmlns:p14="http://schemas.microsoft.com/office/powerpoint/2010/main" val="226100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B8435D-F78D-584A-8F71-8762DE400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The </a:t>
            </a:r>
            <a:r>
              <a:rPr lang="pt-BR" sz="4000" dirty="0" err="1"/>
              <a:t>Behavioral</a:t>
            </a:r>
            <a:r>
              <a:rPr lang="pt-BR" sz="4000" dirty="0"/>
              <a:t> </a:t>
            </a:r>
            <a:r>
              <a:rPr lang="pt-BR" sz="4000" dirty="0" err="1"/>
              <a:t>Revolution</a:t>
            </a:r>
            <a:r>
              <a:rPr lang="pt-BR" sz="4000" dirty="0"/>
              <a:t> </a:t>
            </a:r>
            <a:r>
              <a:rPr lang="pt-BR" sz="4000" dirty="0" err="1"/>
              <a:t>and</a:t>
            </a:r>
            <a:r>
              <a:rPr lang="pt-BR" sz="4000" dirty="0"/>
              <a:t> 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6C4CB1E-B162-844C-A881-6367D5456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pPr lvl="1">
              <a:buFont typeface="Wingdings" pitchFamily="2" charset="2"/>
              <a:buChar char="§"/>
            </a:pPr>
            <a:r>
              <a:rPr lang="pt-BR" dirty="0"/>
              <a:t>Origens da revolução comportamental: Teoria da utilidade esperada e modelos de escolha racional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/>
              <a:t>Contemporaneamente:  (I) </a:t>
            </a:r>
            <a:r>
              <a:rPr lang="pt-BR" dirty="0" smtClean="0"/>
              <a:t>Diálogo </a:t>
            </a:r>
            <a:r>
              <a:rPr lang="pt-BR" dirty="0"/>
              <a:t>intenso com o Construtivismo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/>
              <a:t>Exemplos</a:t>
            </a:r>
          </a:p>
          <a:p>
            <a:pPr lvl="2">
              <a:buFont typeface="Wingdings" pitchFamily="2" charset="2"/>
              <a:buChar char="ü"/>
            </a:pPr>
            <a:r>
              <a:rPr lang="pt-BR" dirty="0" smtClean="0"/>
              <a:t>Circunstâncias </a:t>
            </a:r>
            <a:r>
              <a:rPr lang="pt-BR" dirty="0"/>
              <a:t>aonde atores estão mais propensos a aceitar riscos</a:t>
            </a:r>
          </a:p>
          <a:p>
            <a:pPr lvl="2">
              <a:buFont typeface="Wingdings" pitchFamily="2" charset="2"/>
              <a:buChar char="ü"/>
            </a:pPr>
            <a:r>
              <a:rPr lang="pt-BR" dirty="0" smtClean="0"/>
              <a:t>Circunstâncias </a:t>
            </a:r>
            <a:r>
              <a:rPr lang="pt-BR" dirty="0"/>
              <a:t>aonde atores estão mais propensos a cooperar</a:t>
            </a:r>
          </a:p>
          <a:p>
            <a:pPr lvl="3">
              <a:buFont typeface="Wingdings" pitchFamily="2" charset="2"/>
              <a:buChar char="§"/>
            </a:pPr>
            <a:r>
              <a:rPr lang="pt-BR" dirty="0" smtClean="0"/>
              <a:t>Relevância </a:t>
            </a:r>
            <a:r>
              <a:rPr lang="pt-BR" dirty="0"/>
              <a:t>para explicar paradoxos:</a:t>
            </a:r>
          </a:p>
          <a:p>
            <a:pPr marL="1714500" lvl="3" indent="-342900">
              <a:buFont typeface="+mj-lt"/>
              <a:buAutoNum type="arabicParenR"/>
            </a:pPr>
            <a:r>
              <a:rPr lang="pt-BR" dirty="0"/>
              <a:t>Comportamento agressivo de atores menos poderosos</a:t>
            </a:r>
          </a:p>
          <a:p>
            <a:pPr marL="1714500" lvl="3" indent="-342900">
              <a:buFont typeface="+mj-lt"/>
              <a:buAutoNum type="arabicParenR"/>
            </a:pPr>
            <a:r>
              <a:rPr lang="pt-BR" dirty="0"/>
              <a:t>“</a:t>
            </a:r>
            <a:r>
              <a:rPr lang="pt-BR" dirty="0" err="1"/>
              <a:t>Compliance</a:t>
            </a:r>
            <a:r>
              <a:rPr lang="pt-BR" dirty="0"/>
              <a:t>” com regimes na ausência de mecanismos (</a:t>
            </a:r>
            <a:r>
              <a:rPr lang="pt-BR" dirty="0" smtClean="0"/>
              <a:t>críveis</a:t>
            </a:r>
            <a:r>
              <a:rPr lang="pt-BR" dirty="0"/>
              <a:t>) de sanção </a:t>
            </a:r>
          </a:p>
        </p:txBody>
      </p:sp>
    </p:spTree>
    <p:extLst>
      <p:ext uri="{BB962C8B-B14F-4D97-AF65-F5344CB8AC3E}">
        <p14:creationId xmlns:p14="http://schemas.microsoft.com/office/powerpoint/2010/main" val="313646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4A5B31-DD1B-D449-9D28-3B1A53DE7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The </a:t>
            </a:r>
            <a:r>
              <a:rPr lang="pt-BR" sz="4000" dirty="0" err="1"/>
              <a:t>Behavioral</a:t>
            </a:r>
            <a:r>
              <a:rPr lang="pt-BR" sz="4000" dirty="0"/>
              <a:t> </a:t>
            </a:r>
            <a:r>
              <a:rPr lang="pt-BR" sz="4000" dirty="0" err="1"/>
              <a:t>Revolution</a:t>
            </a:r>
            <a:r>
              <a:rPr lang="pt-BR" sz="4000" dirty="0"/>
              <a:t> in 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6D9DF16-949D-744B-A168-7E32D0469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Contemporaneamente: (II) Desafios para o modelo da escolha racional, devido a</a:t>
            </a:r>
          </a:p>
          <a:p>
            <a:pPr marL="971550" lvl="1" indent="-514350">
              <a:buFont typeface="+mj-lt"/>
              <a:buAutoNum type="romanLcPeriod"/>
            </a:pPr>
            <a:r>
              <a:rPr lang="pt-BR" dirty="0"/>
              <a:t>Falhas de percepção</a:t>
            </a:r>
          </a:p>
          <a:p>
            <a:pPr marL="971550" lvl="1" indent="-514350">
              <a:buFont typeface="+mj-lt"/>
              <a:buAutoNum type="romanLcPeriod"/>
            </a:pPr>
            <a:r>
              <a:rPr lang="pt-BR" dirty="0"/>
              <a:t>Efeitos de “enquadramento,” “ancoragem” e “cardápio”</a:t>
            </a:r>
          </a:p>
          <a:p>
            <a:pPr marL="971550" lvl="1" indent="-514350">
              <a:buFont typeface="+mj-lt"/>
              <a:buAutoNum type="romanLcPeriod"/>
            </a:pPr>
            <a:r>
              <a:rPr lang="pt-BR" dirty="0"/>
              <a:t>O papel da emoção, eventualmente comprometendo o </a:t>
            </a:r>
            <a:r>
              <a:rPr lang="pt-BR" dirty="0" smtClean="0"/>
              <a:t>princípio </a:t>
            </a:r>
            <a:r>
              <a:rPr lang="pt-BR" dirty="0"/>
              <a:t>da transitividade</a:t>
            </a:r>
          </a:p>
          <a:p>
            <a:r>
              <a:rPr lang="pt-BR" dirty="0"/>
              <a:t>Temas emergentes</a:t>
            </a:r>
          </a:p>
          <a:p>
            <a:pPr marL="914400" lvl="1" indent="-457200">
              <a:buFont typeface="+mj-lt"/>
              <a:buAutoNum type="arabicParenR"/>
            </a:pPr>
            <a:r>
              <a:rPr lang="pt-BR" dirty="0"/>
              <a:t>Heterogeneidade de </a:t>
            </a:r>
            <a:r>
              <a:rPr lang="pt-BR" dirty="0" smtClean="0"/>
              <a:t>preferências</a:t>
            </a:r>
            <a:r>
              <a:rPr lang="pt-BR" dirty="0"/>
              <a:t>, crenças e processos decisórios</a:t>
            </a:r>
          </a:p>
          <a:p>
            <a:pPr marL="914400" lvl="1" indent="-457200">
              <a:buFont typeface="+mj-lt"/>
              <a:buAutoNum type="arabicParenR"/>
            </a:pPr>
            <a:r>
              <a:rPr lang="pt-BR" dirty="0"/>
              <a:t>Processo(s) de agregação de </a:t>
            </a:r>
            <a:r>
              <a:rPr lang="pt-BR" dirty="0" smtClean="0"/>
              <a:t>preferências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939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CFDD48-AFDA-0A4E-8FC9-2701FB5FA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The </a:t>
            </a:r>
            <a:r>
              <a:rPr lang="pt-BR" dirty="0" err="1"/>
              <a:t>Behavioral</a:t>
            </a:r>
            <a:r>
              <a:rPr lang="pt-BR" dirty="0"/>
              <a:t> </a:t>
            </a:r>
            <a:r>
              <a:rPr lang="pt-BR" dirty="0" err="1"/>
              <a:t>Revolution</a:t>
            </a:r>
            <a:r>
              <a:rPr lang="pt-BR" dirty="0"/>
              <a:t> in 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C43C5B6-521A-C54A-B347-79B928416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As fontes e consequências da heterogeneidade comportamental</a:t>
            </a:r>
          </a:p>
          <a:p>
            <a:pPr lvl="1"/>
            <a:r>
              <a:rPr lang="pt-BR" dirty="0"/>
              <a:t>Tabela 1, p. </a:t>
            </a:r>
            <a:r>
              <a:rPr lang="pt-BR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3153507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19969</TotalTime>
  <Words>409</Words>
  <Application>Microsoft Office PowerPoint</Application>
  <PresentationFormat>Widescreen</PresentationFormat>
  <Paragraphs>70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Teoria das Relações Internacionais I: Teorias Clássicas </vt:lpstr>
      <vt:lpstr>Roteiro</vt:lpstr>
      <vt:lpstr>Atividade:  Discutir em grupo e identificar os principais pontos em cada seção dos dois artigos.</vt:lpstr>
      <vt:lpstr>The Behavioral Revolution and IR Hafner-Burton, Haggard, Lake e Victor</vt:lpstr>
      <vt:lpstr>The Behavioral Revolution and IR</vt:lpstr>
      <vt:lpstr>The Behavioral Revolution and IR</vt:lpstr>
      <vt:lpstr>The Behavioral Revolution in IR</vt:lpstr>
      <vt:lpstr>The Behavioral Revolution in IR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das Relações Internacionais I: Teorias Clássicas</dc:title>
  <dc:creator>Cristiane</dc:creator>
  <cp:lastModifiedBy>Cristiane</cp:lastModifiedBy>
  <cp:revision>57</cp:revision>
  <dcterms:created xsi:type="dcterms:W3CDTF">2018-08-02T19:58:24Z</dcterms:created>
  <dcterms:modified xsi:type="dcterms:W3CDTF">2018-09-20T21:32:28Z</dcterms:modified>
</cp:coreProperties>
</file>