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3" r:id="rId13"/>
    <p:sldId id="274" r:id="rId14"/>
    <p:sldId id="275" r:id="rId15"/>
    <p:sldId id="268" r:id="rId16"/>
    <p:sldId id="269" r:id="rId17"/>
    <p:sldId id="270" r:id="rId18"/>
    <p:sldId id="271" r:id="rId19"/>
    <p:sldId id="272" r:id="rId20"/>
    <p:sldId id="260" r:id="rId21"/>
    <p:sldId id="276" r:id="rId2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E7D5-8511-45CA-8C4E-D829C8F9112B}" type="datetimeFigureOut">
              <a:rPr lang="pt-BR" smtClean="0"/>
              <a:t>28/10/2018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9C6F0-4D58-41F4-8ECD-C1530846D0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3334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E7D5-8511-45CA-8C4E-D829C8F9112B}" type="datetimeFigureOut">
              <a:rPr lang="pt-BR" smtClean="0"/>
              <a:t>28/10/2018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9C6F0-4D58-41F4-8ECD-C1530846D0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3324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E7D5-8511-45CA-8C4E-D829C8F9112B}" type="datetimeFigureOut">
              <a:rPr lang="pt-BR" smtClean="0"/>
              <a:t>28/10/2018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9C6F0-4D58-41F4-8ECD-C1530846D0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841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E7D5-8511-45CA-8C4E-D829C8F9112B}" type="datetimeFigureOut">
              <a:rPr lang="pt-BR" smtClean="0"/>
              <a:t>28/10/2018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9C6F0-4D58-41F4-8ECD-C1530846D0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8823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E7D5-8511-45CA-8C4E-D829C8F9112B}" type="datetimeFigureOut">
              <a:rPr lang="pt-BR" smtClean="0"/>
              <a:t>28/10/2018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9C6F0-4D58-41F4-8ECD-C1530846D0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2363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E7D5-8511-45CA-8C4E-D829C8F9112B}" type="datetimeFigureOut">
              <a:rPr lang="pt-BR" smtClean="0"/>
              <a:t>28/10/2018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9C6F0-4D58-41F4-8ECD-C1530846D0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3461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E7D5-8511-45CA-8C4E-D829C8F9112B}" type="datetimeFigureOut">
              <a:rPr lang="pt-BR" smtClean="0"/>
              <a:t>28/10/2018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9C6F0-4D58-41F4-8ECD-C1530846D0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8200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E7D5-8511-45CA-8C4E-D829C8F9112B}" type="datetimeFigureOut">
              <a:rPr lang="pt-BR" smtClean="0"/>
              <a:t>28/10/2018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9C6F0-4D58-41F4-8ECD-C1530846D0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48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E7D5-8511-45CA-8C4E-D829C8F9112B}" type="datetimeFigureOut">
              <a:rPr lang="pt-BR" smtClean="0"/>
              <a:t>28/10/2018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9C6F0-4D58-41F4-8ECD-C1530846D0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8127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E7D5-8511-45CA-8C4E-D829C8F9112B}" type="datetimeFigureOut">
              <a:rPr lang="pt-BR" smtClean="0"/>
              <a:t>28/10/2018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9C6F0-4D58-41F4-8ECD-C1530846D0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9196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E7D5-8511-45CA-8C4E-D829C8F9112B}" type="datetimeFigureOut">
              <a:rPr lang="pt-BR" smtClean="0"/>
              <a:t>28/10/2018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9C6F0-4D58-41F4-8ECD-C1530846D0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0238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3E7D5-8511-45CA-8C4E-D829C8F9112B}" type="datetimeFigureOut">
              <a:rPr lang="pt-BR" smtClean="0"/>
              <a:t>28/10/2018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9C6F0-4D58-41F4-8ECD-C1530846D0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6724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9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Direito penal do inimigo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11716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pt-BR" b="1" dirty="0"/>
              <a:t>Modificações no direito processual penal</a:t>
            </a:r>
            <a:r>
              <a:rPr lang="pt-BR" dirty="0" smtClean="0"/>
              <a:t>:</a:t>
            </a:r>
          </a:p>
          <a:p>
            <a:pPr lvl="1"/>
            <a:r>
              <a:rPr lang="pt-BR" dirty="0" smtClean="0"/>
              <a:t> </a:t>
            </a:r>
            <a:r>
              <a:rPr lang="pt-BR" dirty="0" smtClean="0"/>
              <a:t>abolição ou redução ao mínimo das garantias processuais</a:t>
            </a:r>
            <a:endParaRPr lang="pt-BR" dirty="0" smtClean="0"/>
          </a:p>
          <a:p>
            <a:pPr lvl="1"/>
            <a:r>
              <a:rPr lang="pt-BR" dirty="0" smtClean="0"/>
              <a:t>limitação </a:t>
            </a:r>
            <a:r>
              <a:rPr lang="pt-BR" dirty="0"/>
              <a:t>ao direito ao devido processo</a:t>
            </a:r>
          </a:p>
          <a:p>
            <a:pPr lvl="1"/>
            <a:r>
              <a:rPr lang="pt-BR" dirty="0"/>
              <a:t>flexibilização do direito de não fazer declaração contra si </a:t>
            </a:r>
            <a:r>
              <a:rPr lang="pt-BR" dirty="0" smtClean="0"/>
              <a:t>próprio</a:t>
            </a:r>
          </a:p>
          <a:p>
            <a:pPr lvl="1"/>
            <a:r>
              <a:rPr lang="pt-BR" dirty="0"/>
              <a:t> </a:t>
            </a:r>
            <a:r>
              <a:rPr lang="pt-BR" dirty="0" smtClean="0"/>
              <a:t>MP </a:t>
            </a:r>
            <a:r>
              <a:rPr lang="pt-BR" dirty="0"/>
              <a:t>com poderes para autorizar escuta </a:t>
            </a:r>
            <a:r>
              <a:rPr lang="pt-BR" dirty="0" smtClean="0"/>
              <a:t>telefônica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0344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Características do direito penal do cidadão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pt-BR" dirty="0" smtClean="0"/>
              <a:t>limitado </a:t>
            </a:r>
            <a:r>
              <a:rPr lang="pt-BR" dirty="0"/>
              <a:t>por princípios jurídicos de respeito aos direitos individuais</a:t>
            </a:r>
          </a:p>
          <a:p>
            <a:pPr lvl="0"/>
            <a:r>
              <a:rPr lang="pt-BR" dirty="0"/>
              <a:t>pune-se a tentativa ou aquilo que já ocorreu</a:t>
            </a:r>
          </a:p>
          <a:p>
            <a:pPr lvl="0"/>
            <a:r>
              <a:rPr lang="pt-BR" dirty="0"/>
              <a:t>a pena é uma resposta ao ato de violação da norma</a:t>
            </a:r>
          </a:p>
          <a:p>
            <a:pPr lvl="0"/>
            <a:r>
              <a:rPr lang="pt-BR" dirty="0" smtClean="0"/>
              <a:t>o </a:t>
            </a:r>
            <a:r>
              <a:rPr lang="pt-BR" dirty="0"/>
              <a:t>delinquente é levado à sério como pessoa </a:t>
            </a:r>
          </a:p>
          <a:p>
            <a:pPr lvl="0"/>
            <a:r>
              <a:rPr lang="pt-BR" dirty="0"/>
              <a:t>o delinquente tem direito à reabilitação</a:t>
            </a:r>
          </a:p>
          <a:p>
            <a:pPr lvl="0"/>
            <a:r>
              <a:rPr lang="pt-BR" dirty="0"/>
              <a:t>o delinquente mantém seu status de cidadão</a:t>
            </a:r>
          </a:p>
          <a:p>
            <a:pPr lvl="0"/>
            <a:r>
              <a:rPr lang="pt-BR" dirty="0"/>
              <a:t>o delinquente tem o dever de reparar, e qualquer dever pressupõe a existência de personalidade</a:t>
            </a:r>
          </a:p>
          <a:p>
            <a:pPr lvl="0"/>
            <a:r>
              <a:rPr lang="pt-BR" dirty="0"/>
              <a:t>o crime é apenas uma irritação no sistema, e não um atentado a ele ou ao Estado</a:t>
            </a:r>
          </a:p>
          <a:p>
            <a:pPr lvl="0"/>
            <a:r>
              <a:rPr lang="pt-BR" dirty="0"/>
              <a:t>há uma esfera privada, na qual o cidadão pode agir e pensar como quiser, sem interferência do direito penal.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44039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Segurança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b="1" dirty="0"/>
              <a:t>Duas concepções de segurança: </a:t>
            </a:r>
            <a:endParaRPr lang="pt-BR" dirty="0"/>
          </a:p>
          <a:p>
            <a:pPr lvl="1"/>
            <a:r>
              <a:rPr lang="pt-BR" dirty="0"/>
              <a:t>ausência de violência</a:t>
            </a:r>
          </a:p>
          <a:p>
            <a:pPr lvl="1"/>
            <a:r>
              <a:rPr lang="pt-BR" dirty="0"/>
              <a:t>respeito aos direitos humanos, acesso à educação, saúde e igualdade de oportunidade para todos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874946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pt-BR" b="1" dirty="0"/>
              <a:t>O conceito de segurança pode ser:</a:t>
            </a:r>
            <a:endParaRPr lang="pt-BR" dirty="0"/>
          </a:p>
          <a:p>
            <a:pPr lvl="1"/>
            <a:r>
              <a:rPr lang="pt-BR" dirty="0"/>
              <a:t>uma questão militar</a:t>
            </a:r>
          </a:p>
          <a:p>
            <a:pPr lvl="1"/>
            <a:r>
              <a:rPr lang="pt-BR" dirty="0"/>
              <a:t>uma questão social (desemprego)</a:t>
            </a:r>
          </a:p>
          <a:p>
            <a:pPr lvl="1"/>
            <a:r>
              <a:rPr lang="pt-BR" dirty="0"/>
              <a:t>uma questão de perspectiva:</a:t>
            </a:r>
          </a:p>
          <a:p>
            <a:pPr lvl="2"/>
            <a:r>
              <a:rPr lang="pt-BR" dirty="0"/>
              <a:t>a segurança do ponto de vista dos países desenvolvidos </a:t>
            </a:r>
          </a:p>
          <a:p>
            <a:pPr lvl="2"/>
            <a:r>
              <a:rPr lang="pt-BR" dirty="0"/>
              <a:t>a segurança do ponto de vista dos países mais pobres </a:t>
            </a:r>
          </a:p>
          <a:p>
            <a:pPr lvl="1"/>
            <a:r>
              <a:rPr lang="pt-BR" dirty="0"/>
              <a:t>um problema internacional, que não comporta mais soluções nacionais</a:t>
            </a:r>
          </a:p>
          <a:p>
            <a:pPr lvl="2"/>
            <a:r>
              <a:rPr lang="pt-BR" dirty="0"/>
              <a:t>colaboração entre polícias e entre serviços de inteligência de vários Estados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684220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Tendências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/>
            <a:r>
              <a:rPr lang="pt-BR" dirty="0" smtClean="0"/>
              <a:t>cooperação </a:t>
            </a:r>
            <a:r>
              <a:rPr lang="pt-BR" dirty="0"/>
              <a:t>transnacional</a:t>
            </a:r>
          </a:p>
          <a:p>
            <a:pPr lvl="1"/>
            <a:r>
              <a:rPr lang="pt-BR" dirty="0"/>
              <a:t>modificações no direito penal material e processual</a:t>
            </a:r>
          </a:p>
          <a:p>
            <a:pPr lvl="1"/>
            <a:r>
              <a:rPr lang="pt-BR" dirty="0"/>
              <a:t>inclusão da sociedade civil na luta contra o terrorismo</a:t>
            </a:r>
          </a:p>
          <a:p>
            <a:pPr lvl="2"/>
            <a:r>
              <a:rPr lang="pt-BR" dirty="0"/>
              <a:t>aumento dos deveres do setor privado na prevenção e repressão dos delitos (p.ex.: bancos deverão denunciar suspeita de lavagem de dinheiro). Serviços de inteligência têm acesso a dados bancários. Compromete as relações de confiança</a:t>
            </a:r>
          </a:p>
          <a:p>
            <a:pPr lvl="2"/>
            <a:r>
              <a:rPr lang="pt-BR" dirty="0"/>
              <a:t>interceptação das comunicações</a:t>
            </a:r>
          </a:p>
          <a:p>
            <a:pPr lvl="1"/>
            <a:r>
              <a:rPr lang="pt-BR" dirty="0"/>
              <a:t>da suspeita ao risco: não apenas repressão, mas também prevenção</a:t>
            </a:r>
          </a:p>
          <a:p>
            <a:pPr lvl="2"/>
            <a:r>
              <a:rPr lang="pt-BR" dirty="0"/>
              <a:t>aumento das competências e dos poderes dos serviços de inteligência</a:t>
            </a:r>
          </a:p>
          <a:p>
            <a:pPr lvl="2"/>
            <a:r>
              <a:rPr lang="pt-BR" dirty="0"/>
              <a:t>no judiciário, juízes deferem pedido de monitoramento das comunicações de pessoas meramente suspeitas</a:t>
            </a:r>
          </a:p>
          <a:p>
            <a:pPr lvl="2"/>
            <a:r>
              <a:rPr lang="pt-BR" dirty="0"/>
              <a:t>surgimento dos grupos de risco: grupos religiosos, grupos étnicos</a:t>
            </a:r>
          </a:p>
          <a:p>
            <a:pPr lvl="2"/>
            <a:r>
              <a:rPr lang="pt-BR" dirty="0" smtClean="0"/>
              <a:t>o </a:t>
            </a:r>
            <a:r>
              <a:rPr lang="pt-BR" dirty="0"/>
              <a:t>poder executivo tem o poder absoluto de reconhecer a existência de ameaça, e não o legislativo ou o judiciário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521792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pt-BR" b="1" dirty="0"/>
              <a:t>Resultado: </a:t>
            </a:r>
            <a:endParaRPr lang="pt-BR" dirty="0"/>
          </a:p>
          <a:p>
            <a:pPr lvl="1"/>
            <a:r>
              <a:rPr lang="pt-BR" dirty="0"/>
              <a:t>aumentar a segurança contra o terrorismo reduz a segurança do indivíduo contra o Estado</a:t>
            </a:r>
          </a:p>
          <a:p>
            <a:pPr lvl="1"/>
            <a:r>
              <a:rPr lang="pt-BR" dirty="0"/>
              <a:t>a ênfase na segurança implica um aumento do poder executivo e uma diminuição do judiciário e do legislativo</a:t>
            </a:r>
          </a:p>
          <a:p>
            <a:pPr lvl="1"/>
            <a:r>
              <a:rPr lang="pt-BR" dirty="0"/>
              <a:t>caberá ao executivo definir terrorismo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64789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Forma de encaminhar o problema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pt-BR" dirty="0" smtClean="0"/>
              <a:t>para </a:t>
            </a:r>
            <a:r>
              <a:rPr lang="pt-BR" dirty="0"/>
              <a:t>encerrar a contradição entre liberdade e segurança, é preciso estabelecer uma hierarquia entre os direitos fundamentais e a segurança.</a:t>
            </a:r>
          </a:p>
          <a:p>
            <a:pPr lvl="0"/>
            <a:r>
              <a:rPr lang="pt-BR" dirty="0"/>
              <a:t>a segurança não pode ser vista como um fim em si mesma, mas como meio para assegurar a liberdade</a:t>
            </a:r>
          </a:p>
          <a:p>
            <a:pPr lvl="0"/>
            <a:r>
              <a:rPr lang="pt-BR" dirty="0"/>
              <a:t>se a segurança for considerada um fim em si, ela concorrerá com os direitos fundamentais, o que resultará num segundo tipo de violência</a:t>
            </a:r>
          </a:p>
          <a:p>
            <a:pPr lvl="1"/>
            <a:r>
              <a:rPr lang="pt-BR" dirty="0"/>
              <a:t>o direito à vida é violado na ação terrorista</a:t>
            </a:r>
          </a:p>
          <a:p>
            <a:pPr lvl="1"/>
            <a:r>
              <a:rPr lang="pt-BR" dirty="0"/>
              <a:t>as liberdades civis são violadas na ação do Estado, mediante a edição de leis </a:t>
            </a:r>
            <a:r>
              <a:rPr lang="pt-BR" dirty="0" smtClean="0"/>
              <a:t>antiterror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406226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Exemplos de legislação penal antiterror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USA PATRIOT ACT</a:t>
            </a:r>
            <a:endParaRPr lang="pt-BR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u="sng" dirty="0" smtClean="0"/>
              <a:t>U</a:t>
            </a:r>
            <a:r>
              <a:rPr lang="en-US" dirty="0" smtClean="0"/>
              <a:t>niting </a:t>
            </a:r>
            <a:r>
              <a:rPr lang="en-US" dirty="0"/>
              <a:t>and </a:t>
            </a:r>
            <a:r>
              <a:rPr lang="en-US" b="1" u="sng" dirty="0"/>
              <a:t>S</a:t>
            </a:r>
            <a:r>
              <a:rPr lang="en-US" dirty="0"/>
              <a:t>trengthening </a:t>
            </a:r>
            <a:r>
              <a:rPr lang="en-US" b="1" u="sng" dirty="0"/>
              <a:t>A</a:t>
            </a:r>
            <a:r>
              <a:rPr lang="en-US" dirty="0"/>
              <a:t>merica by </a:t>
            </a:r>
            <a:r>
              <a:rPr lang="en-US" b="1" u="sng" dirty="0"/>
              <a:t>P</a:t>
            </a:r>
            <a:r>
              <a:rPr lang="en-US" dirty="0"/>
              <a:t>roviding </a:t>
            </a:r>
            <a:r>
              <a:rPr lang="en-US" b="1" u="sng" dirty="0"/>
              <a:t>A</a:t>
            </a:r>
            <a:r>
              <a:rPr lang="en-US" dirty="0"/>
              <a:t>ppropriate </a:t>
            </a:r>
            <a:r>
              <a:rPr lang="en-US" b="1" u="sng" dirty="0"/>
              <a:t>T</a:t>
            </a:r>
            <a:r>
              <a:rPr lang="en-US" dirty="0"/>
              <a:t>ools </a:t>
            </a:r>
            <a:r>
              <a:rPr lang="en-US" b="1" u="sng" dirty="0"/>
              <a:t>R</a:t>
            </a:r>
            <a:r>
              <a:rPr lang="en-US" dirty="0"/>
              <a:t>equired to </a:t>
            </a:r>
            <a:r>
              <a:rPr lang="en-US" b="1" u="sng" dirty="0"/>
              <a:t>I</a:t>
            </a:r>
            <a:r>
              <a:rPr lang="en-US" dirty="0"/>
              <a:t>ntercept and </a:t>
            </a:r>
            <a:r>
              <a:rPr lang="en-US" b="1" u="sng" dirty="0"/>
              <a:t>O</a:t>
            </a:r>
            <a:r>
              <a:rPr lang="en-US" dirty="0"/>
              <a:t>bstruct </a:t>
            </a:r>
            <a:r>
              <a:rPr lang="en-US" u="sng" dirty="0"/>
              <a:t>T</a:t>
            </a:r>
            <a:r>
              <a:rPr lang="en-US" dirty="0"/>
              <a:t>errorism. </a:t>
            </a:r>
            <a:r>
              <a:rPr lang="en-US" dirty="0" smtClean="0"/>
              <a:t>2001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07215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pt-BR" dirty="0"/>
              <a:t>aumento do poder do presidente dos EUA, sem que possa haver um controle do congresso ou da suprema corte</a:t>
            </a:r>
          </a:p>
          <a:p>
            <a:pPr lvl="0"/>
            <a:r>
              <a:rPr lang="pt-BR" dirty="0"/>
              <a:t>aumento do poder de polícia</a:t>
            </a:r>
          </a:p>
          <a:p>
            <a:pPr lvl="0"/>
            <a:r>
              <a:rPr lang="pt-BR" dirty="0"/>
              <a:t>redução das restrições impostas nas ações de inteligência em outros países</a:t>
            </a:r>
          </a:p>
          <a:p>
            <a:pPr lvl="0"/>
            <a:r>
              <a:rPr lang="pt-BR" dirty="0"/>
              <a:t>aumento do poder da Secretaria do Tesouro para regular o mercado financeiro </a:t>
            </a:r>
          </a:p>
          <a:p>
            <a:pPr lvl="0"/>
            <a:r>
              <a:rPr lang="pt-BR" dirty="0"/>
              <a:t>concede poderes discricionários para as autoridades policiais e de imigração para deter e deportar imigrantes, quando for alegado que eles são suspeitos de estarem relacionados ao terrorismo </a:t>
            </a:r>
          </a:p>
          <a:p>
            <a:r>
              <a:rPr lang="pt-BR" dirty="0"/>
              <a:t>interceptação de comunicações eletrônicas e telefônicas, prisão de estrangeiros, sem limitação temporal e sem ordem  judicial. Constitucionalidade colocada em questão. Algumas medidas foram abolidas.</a:t>
            </a:r>
          </a:p>
        </p:txBody>
      </p:sp>
    </p:spTree>
    <p:extLst>
      <p:ext uri="{BB962C8B-B14F-4D97-AF65-F5344CB8AC3E}">
        <p14:creationId xmlns:p14="http://schemas.microsoft.com/office/powerpoint/2010/main" val="24155413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pt-BR" dirty="0"/>
              <a:t>na definição de atividade terrorista, cabe qualquer conduta lícita, em virtude da pura caracterização subjetiva do autor (p. ex.:  por ser estrangeiro). Definição de terrorismo doméstico: atividades que </a:t>
            </a:r>
          </a:p>
          <a:p>
            <a:pPr lvl="1"/>
            <a:r>
              <a:rPr lang="en-US" dirty="0"/>
              <a:t>involve acts dangerous to human life that are a violation of the criminal laws of the United States or of any State</a:t>
            </a:r>
            <a:endParaRPr lang="pt-BR" dirty="0"/>
          </a:p>
          <a:p>
            <a:pPr lvl="1"/>
            <a:r>
              <a:rPr lang="en-US" dirty="0"/>
              <a:t>appear to be intended </a:t>
            </a:r>
            <a:endParaRPr lang="pt-BR" dirty="0"/>
          </a:p>
          <a:p>
            <a:pPr lvl="2"/>
            <a:r>
              <a:rPr lang="en-US" dirty="0"/>
              <a:t>to intimidate or coerce a civilian population;</a:t>
            </a:r>
            <a:endParaRPr lang="pt-BR" dirty="0"/>
          </a:p>
          <a:p>
            <a:pPr lvl="2"/>
            <a:r>
              <a:rPr lang="en-US" dirty="0"/>
              <a:t>to influence the policy of a government by a intimidation or coercion; or</a:t>
            </a:r>
            <a:endParaRPr lang="pt-BR" dirty="0"/>
          </a:p>
          <a:p>
            <a:pPr lvl="2"/>
            <a:r>
              <a:rPr lang="en-US" dirty="0"/>
              <a:t>to affect the conduct of a government by mass destruction, assassination, or kidnapping;</a:t>
            </a:r>
            <a:endParaRPr lang="pt-BR" dirty="0"/>
          </a:p>
          <a:p>
            <a:pPr lvl="1"/>
            <a:r>
              <a:rPr lang="en-US" dirty="0"/>
              <a:t>occur primarily within the territorial jurisdiction of the United States</a:t>
            </a:r>
            <a:endParaRPr lang="pt-BR" dirty="0"/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51093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pt-BR" b="1" dirty="0"/>
              <a:t>Definição: </a:t>
            </a:r>
            <a:r>
              <a:rPr lang="pt-BR" dirty="0"/>
              <a:t>direito penal aplicável aos delitos cometidos pelos inimigos da sociedade ou do Estado</a:t>
            </a:r>
          </a:p>
          <a:p>
            <a:pPr lvl="1"/>
            <a:r>
              <a:rPr lang="pt-BR" u="sng" dirty="0"/>
              <a:t>Inimigo</a:t>
            </a:r>
            <a:r>
              <a:rPr lang="pt-BR" dirty="0"/>
              <a:t>: aquela pessoa que não se submete às normas do contrato social ou à constituição do </a:t>
            </a:r>
            <a:r>
              <a:rPr lang="pt-BR" dirty="0" smtClean="0"/>
              <a:t>Estado </a:t>
            </a:r>
            <a:r>
              <a:rPr lang="pt-BR" dirty="0"/>
              <a:t>e que pode mesmo desejar a destruição de toda a sociedade. Fonte de perigo. </a:t>
            </a:r>
          </a:p>
          <a:p>
            <a:pPr lvl="1"/>
            <a:r>
              <a:rPr lang="pt-BR" u="sng" dirty="0"/>
              <a:t>Cidadão</a:t>
            </a:r>
            <a:r>
              <a:rPr lang="pt-BR" dirty="0"/>
              <a:t>: aquela pessoa que se submete às normas do contrato social e à constituição do Estado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984598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pt-BR" dirty="0"/>
              <a:t>Elementos relevantes na definição</a:t>
            </a:r>
          </a:p>
          <a:p>
            <a:pPr lvl="1"/>
            <a:r>
              <a:rPr lang="pt-BR" dirty="0"/>
              <a:t>o tipo de infração: </a:t>
            </a:r>
          </a:p>
          <a:p>
            <a:pPr lvl="2"/>
            <a:r>
              <a:rPr lang="pt-BR" dirty="0"/>
              <a:t>atos perigosos para a vida humana, que violam o direto penal dos EUA</a:t>
            </a:r>
          </a:p>
          <a:p>
            <a:pPr lvl="2"/>
            <a:r>
              <a:rPr lang="pt-BR" dirty="0"/>
              <a:t>destruição em massa</a:t>
            </a:r>
          </a:p>
          <a:p>
            <a:pPr lvl="2"/>
            <a:r>
              <a:rPr lang="pt-BR" dirty="0"/>
              <a:t>assassinato</a:t>
            </a:r>
          </a:p>
          <a:p>
            <a:pPr lvl="2"/>
            <a:r>
              <a:rPr lang="pt-BR" dirty="0"/>
              <a:t>sequestro</a:t>
            </a:r>
          </a:p>
          <a:p>
            <a:pPr lvl="1"/>
            <a:r>
              <a:rPr lang="pt-BR" dirty="0"/>
              <a:t>o alvo do terror: </a:t>
            </a:r>
          </a:p>
          <a:p>
            <a:pPr lvl="2"/>
            <a:r>
              <a:rPr lang="pt-BR" dirty="0"/>
              <a:t>governo</a:t>
            </a:r>
          </a:p>
          <a:p>
            <a:pPr lvl="2"/>
            <a:r>
              <a:rPr lang="pt-BR" dirty="0"/>
              <a:t>população civil</a:t>
            </a:r>
          </a:p>
          <a:p>
            <a:pPr lvl="1"/>
            <a:r>
              <a:rPr lang="pt-BR" dirty="0"/>
              <a:t>o propósito</a:t>
            </a:r>
          </a:p>
          <a:p>
            <a:pPr lvl="2"/>
            <a:r>
              <a:rPr lang="pt-BR" dirty="0"/>
              <a:t>intimidar ou coagir</a:t>
            </a:r>
          </a:p>
          <a:p>
            <a:pPr lvl="2"/>
            <a:r>
              <a:rPr lang="pt-BR" dirty="0"/>
              <a:t>influenciar a política mediante intimidação ou coerção</a:t>
            </a:r>
          </a:p>
          <a:p>
            <a:pPr lvl="2"/>
            <a:r>
              <a:rPr lang="pt-BR" dirty="0"/>
              <a:t>afetar a conduta de terceiros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676628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0" lvl="3" indent="0" algn="just">
              <a:buNone/>
            </a:pPr>
            <a:r>
              <a:rPr lang="pt-BR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Elementos irrelevantes </a:t>
            </a:r>
            <a:r>
              <a:rPr lang="pt-BR" sz="3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definição do USA </a:t>
            </a:r>
            <a:r>
              <a:rPr lang="pt-BR" sz="36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Patriot</a:t>
            </a:r>
            <a:endParaRPr lang="pt-BR" sz="36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lvl="3" indent="0" algn="just">
              <a:buNone/>
            </a:pPr>
            <a:endParaRPr lang="pt-BR" sz="36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pt-BR" dirty="0" smtClean="0"/>
              <a:t>identidade </a:t>
            </a:r>
            <a:r>
              <a:rPr lang="pt-BR" dirty="0"/>
              <a:t>do agente </a:t>
            </a:r>
          </a:p>
          <a:p>
            <a:pPr lvl="1"/>
            <a:r>
              <a:rPr lang="pt-BR" dirty="0"/>
              <a:t>identidade das vítimas da violência</a:t>
            </a:r>
          </a:p>
          <a:p>
            <a:pPr lvl="1"/>
            <a:r>
              <a:rPr lang="pt-BR" dirty="0"/>
              <a:t>motivos da ação violenta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64145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b="1" dirty="0"/>
              <a:t>O inimigo visto pelo cidadão</a:t>
            </a:r>
            <a:endParaRPr lang="pt-BR" dirty="0"/>
          </a:p>
          <a:p>
            <a:pPr lvl="1"/>
            <a:r>
              <a:rPr lang="pt-BR" dirty="0"/>
              <a:t>não é uma pessoa, mas uma fonte de perigo</a:t>
            </a:r>
          </a:p>
          <a:p>
            <a:pPr lvl="1"/>
            <a:r>
              <a:rPr lang="pt-BR" dirty="0"/>
              <a:t>destruidor da sociedade</a:t>
            </a:r>
          </a:p>
          <a:p>
            <a:pPr lvl="1"/>
            <a:r>
              <a:rPr lang="pt-BR" dirty="0"/>
              <a:t>o violador de costumes</a:t>
            </a:r>
          </a:p>
          <a:p>
            <a:pPr lvl="1"/>
            <a:r>
              <a:rPr lang="pt-BR" dirty="0"/>
              <a:t>ignora todas as leis do Estado</a:t>
            </a:r>
          </a:p>
          <a:p>
            <a:pPr lvl="1"/>
            <a:r>
              <a:rPr lang="pt-BR" dirty="0"/>
              <a:t>recusa-se a participar da sociedade</a:t>
            </a:r>
          </a:p>
          <a:p>
            <a:pPr lvl="1"/>
            <a:r>
              <a:rPr lang="pt-BR" dirty="0"/>
              <a:t>deve ser destruído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61480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b="1" dirty="0"/>
              <a:t>Exemplos de inimigo</a:t>
            </a:r>
            <a:endParaRPr lang="pt-BR" dirty="0"/>
          </a:p>
          <a:p>
            <a:pPr lvl="1"/>
            <a:r>
              <a:rPr lang="pt-BR" dirty="0"/>
              <a:t>terroristas</a:t>
            </a:r>
          </a:p>
          <a:p>
            <a:pPr lvl="1"/>
            <a:r>
              <a:rPr lang="pt-BR" dirty="0"/>
              <a:t>membros do crime organizado</a:t>
            </a:r>
          </a:p>
          <a:p>
            <a:pPr lvl="1"/>
            <a:r>
              <a:rPr lang="pt-BR" dirty="0"/>
              <a:t>membros de grupos sociais raciais, religiosos, étnicos, ideológicos etc.</a:t>
            </a:r>
          </a:p>
          <a:p>
            <a:pPr lvl="1"/>
            <a:r>
              <a:rPr lang="pt-BR" dirty="0"/>
              <a:t>delinquentes sexuais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52048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pt-BR" b="1" dirty="0"/>
              <a:t>A noção de cidadão e de inimigo na história</a:t>
            </a:r>
            <a:endParaRPr lang="pt-BR" dirty="0"/>
          </a:p>
          <a:p>
            <a:pPr lvl="1"/>
            <a:r>
              <a:rPr lang="pt-BR" dirty="0"/>
              <a:t>Alemanha nazista: os judeus </a:t>
            </a:r>
          </a:p>
          <a:p>
            <a:pPr lvl="1"/>
            <a:r>
              <a:rPr lang="pt-BR" dirty="0"/>
              <a:t>Colômbia: os narcotraficantes</a:t>
            </a:r>
          </a:p>
          <a:p>
            <a:pPr lvl="1"/>
            <a:r>
              <a:rPr lang="pt-BR" dirty="0"/>
              <a:t>EUA: os terroristas islâmicos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55291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b="1" dirty="0" smtClean="0"/>
              <a:t>Em suma</a:t>
            </a:r>
            <a:endParaRPr lang="pt-BR" dirty="0" smtClean="0"/>
          </a:p>
          <a:p>
            <a:pPr lvl="1"/>
            <a:r>
              <a:rPr lang="pt-BR" dirty="0" smtClean="0"/>
              <a:t>a noção de inimigo varia no tempo e no espaço</a:t>
            </a:r>
          </a:p>
          <a:p>
            <a:pPr lvl="1"/>
            <a:r>
              <a:rPr lang="pt-BR" dirty="0" smtClean="0"/>
              <a:t>seja qual for essa noção, o inimigo é alguém que deve ser eliminado</a:t>
            </a:r>
          </a:p>
          <a:p>
            <a:pPr lvl="1"/>
            <a:r>
              <a:rPr lang="pt-BR" dirty="0" smtClean="0"/>
              <a:t>para o inimigo, há um direito penal próprio: o </a:t>
            </a:r>
            <a:r>
              <a:rPr lang="pt-BR" u="sng" dirty="0" smtClean="0"/>
              <a:t>direito penal do inimigo</a:t>
            </a:r>
            <a:r>
              <a:rPr lang="pt-BR" dirty="0" smtClean="0"/>
              <a:t>, que se opõe ao </a:t>
            </a:r>
            <a:r>
              <a:rPr lang="pt-BR" u="sng" dirty="0" smtClean="0"/>
              <a:t>direito penal do cidadão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5955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Finalidade </a:t>
            </a:r>
            <a:r>
              <a:rPr lang="pt-BR" b="1" dirty="0"/>
              <a:t>do direito penal do inimigo</a:t>
            </a:r>
            <a:r>
              <a:rPr lang="pt-BR" dirty="0"/>
              <a:t>: garantir a segurança do sistema</a:t>
            </a:r>
          </a:p>
          <a:p>
            <a:r>
              <a:rPr lang="pt-BR" b="1" dirty="0"/>
              <a:t>Finalidade do direito penal do cidadão</a:t>
            </a:r>
            <a:r>
              <a:rPr lang="pt-BR" dirty="0"/>
              <a:t>: garantir o cumprimento das normas do sistema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5282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Características do direito penal do inimigo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b="1" dirty="0"/>
              <a:t>Amplia o poder do Estado</a:t>
            </a:r>
            <a:r>
              <a:rPr lang="pt-BR" dirty="0"/>
              <a:t> na luta contra o inimigo, modificando</a:t>
            </a:r>
          </a:p>
          <a:p>
            <a:pPr lvl="1"/>
            <a:r>
              <a:rPr lang="pt-BR" dirty="0"/>
              <a:t>o direito material penal</a:t>
            </a:r>
          </a:p>
          <a:p>
            <a:pPr lvl="1"/>
            <a:r>
              <a:rPr lang="pt-BR" dirty="0"/>
              <a:t>o direito processual penal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2188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pt-BR" b="1" dirty="0"/>
              <a:t>Modificações no direito material penal</a:t>
            </a:r>
            <a:endParaRPr lang="pt-BR" dirty="0"/>
          </a:p>
          <a:p>
            <a:pPr lvl="1"/>
            <a:r>
              <a:rPr lang="pt-BR" dirty="0"/>
              <a:t>a norma penal busca a prevenção, punindo os atos preparatórios, mesmo que o fato ilícito não tenha </a:t>
            </a:r>
            <a:r>
              <a:rPr lang="pt-BR" dirty="0" smtClean="0"/>
              <a:t>ocorrido </a:t>
            </a:r>
          </a:p>
          <a:p>
            <a:pPr lvl="1"/>
            <a:r>
              <a:rPr lang="pt-BR" dirty="0" smtClean="0"/>
              <a:t>penas não se explicam por aquilo que já ocorreu, mas pelo perigo existente</a:t>
            </a:r>
          </a:p>
          <a:p>
            <a:pPr lvl="1"/>
            <a:r>
              <a:rPr lang="pt-BR" dirty="0" smtClean="0"/>
              <a:t>aumento </a:t>
            </a:r>
            <a:r>
              <a:rPr lang="pt-BR" dirty="0"/>
              <a:t>da gravidade da pena para além da ideia de proporcionalidade</a:t>
            </a:r>
          </a:p>
          <a:p>
            <a:pPr lvl="1"/>
            <a:r>
              <a:rPr lang="pt-BR" dirty="0" smtClean="0"/>
              <a:t>o </a:t>
            </a:r>
            <a:r>
              <a:rPr lang="pt-BR" dirty="0"/>
              <a:t>inimigo é uma ameaça ao bem jurídico </a:t>
            </a:r>
            <a:r>
              <a:rPr lang="pt-BR" dirty="0" smtClean="0"/>
              <a:t>(segurança</a:t>
            </a:r>
            <a:r>
              <a:rPr lang="pt-BR" dirty="0"/>
              <a:t>)</a:t>
            </a:r>
          </a:p>
          <a:p>
            <a:pPr lvl="1"/>
            <a:r>
              <a:rPr lang="pt-BR" dirty="0"/>
              <a:t>o inimigo não tem direito à vida privada</a:t>
            </a:r>
          </a:p>
          <a:p>
            <a:pPr lvl="1"/>
            <a:r>
              <a:rPr lang="pt-BR" dirty="0"/>
              <a:t>não há limites na luta contra aqueles que representam perigo para a sociedade</a:t>
            </a:r>
          </a:p>
          <a:p>
            <a:pPr lvl="1"/>
            <a:r>
              <a:rPr lang="pt-BR" dirty="0" smtClean="0"/>
              <a:t>controle </a:t>
            </a:r>
            <a:r>
              <a:rPr lang="pt-BR" dirty="0"/>
              <a:t>dos cidadãos: armazenagem de dados </a:t>
            </a:r>
            <a:r>
              <a:rPr lang="pt-BR" dirty="0" smtClean="0"/>
              <a:t>pessoais</a:t>
            </a:r>
            <a:endParaRPr lang="pt-BR" dirty="0"/>
          </a:p>
          <a:p>
            <a:pPr lvl="1"/>
            <a:r>
              <a:rPr lang="pt-BR" dirty="0"/>
              <a:t>supervisão de associações (de estrangeiros, de religiosos, de nacionais etc.)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714588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896</TotalTime>
  <Words>1168</Words>
  <Application>Microsoft Office PowerPoint</Application>
  <PresentationFormat>Apresentação na tela (4:3)</PresentationFormat>
  <Paragraphs>122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2" baseType="lpstr">
      <vt:lpstr>Tema do Office</vt:lpstr>
      <vt:lpstr>Direito penal do inimigo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Características do direito penal do inimigo</vt:lpstr>
      <vt:lpstr>Apresentação do PowerPoint</vt:lpstr>
      <vt:lpstr>Apresentação do PowerPoint</vt:lpstr>
      <vt:lpstr>Características do direito penal do cidadão</vt:lpstr>
      <vt:lpstr>Segurança</vt:lpstr>
      <vt:lpstr>Apresentação do PowerPoint</vt:lpstr>
      <vt:lpstr>Tendências</vt:lpstr>
      <vt:lpstr>Apresentação do PowerPoint</vt:lpstr>
      <vt:lpstr>Forma de encaminhar o problema</vt:lpstr>
      <vt:lpstr>Exemplos de legislação penal antiterror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Geraldo Miniuci</dc:creator>
  <cp:lastModifiedBy>Geraldo Miniuci</cp:lastModifiedBy>
  <cp:revision>20</cp:revision>
  <dcterms:created xsi:type="dcterms:W3CDTF">2018-10-28T22:10:26Z</dcterms:created>
  <dcterms:modified xsi:type="dcterms:W3CDTF">2018-10-29T13:06:57Z</dcterms:modified>
</cp:coreProperties>
</file>