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260" r:id="rId4"/>
    <p:sldId id="261" r:id="rId5"/>
    <p:sldId id="262" r:id="rId6"/>
    <p:sldId id="263" r:id="rId7"/>
    <p:sldId id="281" r:id="rId8"/>
    <p:sldId id="264" r:id="rId9"/>
    <p:sldId id="265" r:id="rId10"/>
    <p:sldId id="266" r:id="rId11"/>
    <p:sldId id="268" r:id="rId12"/>
    <p:sldId id="279" r:id="rId13"/>
    <p:sldId id="28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4132-8EF7-42B1-A1FA-85AA764775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DB1A-5DA1-4461-8F1C-B9A57CD08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1BC3-6963-4B0A-BEEA-B23F5D446962}" type="datetimeFigureOut">
              <a:rPr lang="pt-BR" smtClean="0"/>
              <a:pPr/>
              <a:t>01/03/2019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92696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58628" y="188640"/>
            <a:ext cx="2805460" cy="701948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Lobos do 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</a:rPr>
              <a:t>telencéfalo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Picture 3" descr="face supero later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5872162" cy="4376737"/>
          </a:xfrm>
          <a:noFill/>
          <a:ln w="57150">
            <a:solidFill>
              <a:srgbClr val="C00000"/>
            </a:solidFill>
          </a:ln>
        </p:spPr>
      </p:pic>
      <p:pic>
        <p:nvPicPr>
          <p:cNvPr id="17412" name="Picture 4" descr="insu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4221163"/>
            <a:ext cx="3311525" cy="2519362"/>
          </a:xfrm>
          <a:noFill/>
          <a:ln>
            <a:solidFill>
              <a:srgbClr val="FF0000"/>
            </a:solidFill>
          </a:ln>
        </p:spPr>
      </p:pic>
      <p:sp>
        <p:nvSpPr>
          <p:cNvPr id="2" name="Forma livre 1"/>
          <p:cNvSpPr/>
          <p:nvPr/>
        </p:nvSpPr>
        <p:spPr>
          <a:xfrm>
            <a:off x="3132138" y="1501775"/>
            <a:ext cx="503237" cy="1646238"/>
          </a:xfrm>
          <a:custGeom>
            <a:avLst/>
            <a:gdLst>
              <a:gd name="connsiteX0" fmla="*/ 54172 w 502861"/>
              <a:gd name="connsiteY0" fmla="*/ 1647646 h 1647646"/>
              <a:gd name="connsiteX1" fmla="*/ 2414 w 502861"/>
              <a:gd name="connsiteY1" fmla="*/ 1250830 h 1647646"/>
              <a:gd name="connsiteX2" fmla="*/ 123184 w 502861"/>
              <a:gd name="connsiteY2" fmla="*/ 897147 h 1647646"/>
              <a:gd name="connsiteX3" fmla="*/ 356097 w 502861"/>
              <a:gd name="connsiteY3" fmla="*/ 655608 h 1647646"/>
              <a:gd name="connsiteX4" fmla="*/ 502746 w 502861"/>
              <a:gd name="connsiteY4" fmla="*/ 396815 h 1647646"/>
              <a:gd name="connsiteX5" fmla="*/ 381976 w 502861"/>
              <a:gd name="connsiteY5" fmla="*/ 146649 h 1647646"/>
              <a:gd name="connsiteX6" fmla="*/ 459614 w 502861"/>
              <a:gd name="connsiteY6" fmla="*/ 0 h 1647646"/>
              <a:gd name="connsiteX7" fmla="*/ 459614 w 502861"/>
              <a:gd name="connsiteY7" fmla="*/ 0 h 1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1" h="1647646">
                <a:moveTo>
                  <a:pt x="54172" y="1647646"/>
                </a:moveTo>
                <a:cubicBezTo>
                  <a:pt x="22542" y="1511779"/>
                  <a:pt x="-9088" y="1375913"/>
                  <a:pt x="2414" y="1250830"/>
                </a:cubicBezTo>
                <a:cubicBezTo>
                  <a:pt x="13916" y="1125747"/>
                  <a:pt x="64237" y="996351"/>
                  <a:pt x="123184" y="897147"/>
                </a:cubicBezTo>
                <a:cubicBezTo>
                  <a:pt x="182131" y="797943"/>
                  <a:pt x="292837" y="738997"/>
                  <a:pt x="356097" y="655608"/>
                </a:cubicBezTo>
                <a:cubicBezTo>
                  <a:pt x="419357" y="572219"/>
                  <a:pt x="498433" y="481641"/>
                  <a:pt x="502746" y="396815"/>
                </a:cubicBezTo>
                <a:cubicBezTo>
                  <a:pt x="507059" y="311989"/>
                  <a:pt x="389165" y="212785"/>
                  <a:pt x="381976" y="146649"/>
                </a:cubicBezTo>
                <a:cubicBezTo>
                  <a:pt x="374787" y="80513"/>
                  <a:pt x="459614" y="0"/>
                  <a:pt x="459614" y="0"/>
                </a:cubicBezTo>
                <a:lnTo>
                  <a:pt x="45961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348038" y="2324100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b="1" dirty="0">
                <a:solidFill>
                  <a:srgbClr val="FF0000"/>
                </a:solidFill>
              </a:rPr>
              <a:t>3,2,1</a:t>
            </a:r>
          </a:p>
        </p:txBody>
      </p:sp>
      <p:pic>
        <p:nvPicPr>
          <p:cNvPr id="11274" name="Picture 10" descr="Resultado de imagem para homunculo de pen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2259013" cy="2457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6" name="Picture 12" descr="Resultado de imagem para homunculo de penf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38" y="2298700"/>
            <a:ext cx="3660775" cy="2643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771775" y="2462213"/>
            <a:ext cx="215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76600" y="315277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41,42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1050" y="3429000"/>
            <a:ext cx="5048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44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102992" y="951384"/>
            <a:ext cx="4789488" cy="749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Áreas funcionais do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telencéfalo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BRODDMANN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79475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Irrigação do SNC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Círculo arterial do cérebro = polígono de Willis</a:t>
            </a:r>
            <a:b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Sistema Carotídeo interno + Sistema </a:t>
            </a:r>
            <a:r>
              <a:rPr lang="pt-BR" sz="2400" b="1" dirty="0" err="1" smtClean="0">
                <a:solidFill>
                  <a:schemeClr val="tx2">
                    <a:lumMod val="75000"/>
                  </a:schemeClr>
                </a:solidFill>
              </a:rPr>
              <a:t>vértebro-basilar</a:t>
            </a:r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Picture 7" descr="F66122-008-f03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985963"/>
            <a:ext cx="3095625" cy="4395787"/>
          </a:xfrm>
          <a:noFill/>
          <a:ln>
            <a:solidFill>
              <a:schemeClr val="tx1"/>
            </a:solidFill>
          </a:ln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042988" y="2852738"/>
            <a:ext cx="360362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835150" y="2852738"/>
            <a:ext cx="2889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" name="Picture 8" descr="Resultado de imagem para irrigação da medula espinh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1628775"/>
            <a:ext cx="4994275" cy="2079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2" name="Picture 2" descr="http://3.bp.blogspot.com/-CY3Qnn0j1ks/VT2mn-vT6yI/AAAAAAAAA80/PmrpL3Kv848/s1600/aneurisma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908" y="3132093"/>
            <a:ext cx="6412596" cy="36092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2987824" y="3131676"/>
            <a:ext cx="23042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Face inferior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C:\Users\Lab Biol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06812"/>
            <a:ext cx="5101778" cy="3151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" name="Picture 12" descr="Resultado de imagem para isquemia cerebr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628800"/>
            <a:ext cx="6083591" cy="51125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300192" y="407707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20" grpId="0" animBg="1"/>
      <p:bldP spid="1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Divisão Anatômica do SN: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Sistema Nervoso Central (medula espinhal + encéfalo).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NERV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016"/>
            <a:ext cx="4572000" cy="3429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632311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L.F.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B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ases morfológicas do corpo humano. 1ª ed.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488"/>
            <a:ext cx="7632700" cy="1052512"/>
          </a:xfrm>
        </p:spPr>
        <p:txBody>
          <a:bodyPr/>
          <a:lstStyle/>
          <a:p>
            <a:pPr eaLnBrk="1" hangingPunct="1"/>
            <a:r>
              <a:rPr lang="pt-BR" sz="2400" b="1" smtClean="0"/>
              <a:t>Origem e desenvolvimento do Sistema Nervoso</a:t>
            </a:r>
            <a:r>
              <a:rPr lang="pt-BR" sz="3200" b="1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 smtClean="0"/>
          </a:p>
          <a:p>
            <a:pPr eaLnBrk="1" hangingPunct="1">
              <a:buFontTx/>
              <a:buNone/>
            </a:pPr>
            <a:endParaRPr lang="pt-BR" sz="2400" b="1" smtClean="0"/>
          </a:p>
        </p:txBody>
      </p:sp>
      <p:pic>
        <p:nvPicPr>
          <p:cNvPr id="7172" name="Picture 5" descr="Foto Digitalizada-2-1_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243013"/>
            <a:ext cx="539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660232" y="1124744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Tubo neural e cristas neurais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2875"/>
            <a:ext cx="4719638" cy="11080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sz="2400" b="1" smtClean="0"/>
              <a:t>Origem e desenvolvimento do Sistema Nervoso</a:t>
            </a:r>
            <a:r>
              <a:rPr lang="pt-BR" sz="3200" b="1" smtClean="0"/>
              <a:t> </a:t>
            </a:r>
          </a:p>
        </p:txBody>
      </p:sp>
      <p:pic>
        <p:nvPicPr>
          <p:cNvPr id="8195" name="Picture 5" descr="pagina 10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786" y="1124744"/>
            <a:ext cx="4824710" cy="3534802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05400" y="13414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 smtClean="0"/>
          </a:p>
          <a:p>
            <a:pPr eaLnBrk="1" hangingPunct="1">
              <a:buFontTx/>
              <a:buNone/>
            </a:pPr>
            <a:endParaRPr lang="pt-BR" sz="2400" b="1" smtClean="0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943100" y="5805488"/>
            <a:ext cx="468313" cy="36036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194175"/>
            <a:ext cx="3844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3789363"/>
            <a:ext cx="3384550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 flipV="1">
            <a:off x="827584" y="4437112"/>
            <a:ext cx="360040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195736" y="4365104"/>
            <a:ext cx="360040" cy="2160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1763688" y="5877272"/>
            <a:ext cx="504056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a direita 19"/>
          <p:cNvSpPr/>
          <p:nvPr/>
        </p:nvSpPr>
        <p:spPr>
          <a:xfrm>
            <a:off x="395536" y="450912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3347700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Flexura cefálica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836712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Vesículas primordiais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/>
              <a:t>1) </a:t>
            </a:r>
            <a:r>
              <a:rPr lang="pt-BR" sz="2800" b="1" dirty="0" smtClean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 smtClean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09625"/>
            <a:ext cx="6521450" cy="674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800" b="1" smtClean="0">
                <a:solidFill>
                  <a:schemeClr val="tx1"/>
                </a:solidFill>
              </a:rPr>
              <a:t>1. Sistema Nervoso Central</a:t>
            </a:r>
            <a:br>
              <a:rPr lang="pt-BR" altLang="pt-BR" sz="2800" b="1" smtClean="0">
                <a:solidFill>
                  <a:schemeClr val="tx1"/>
                </a:solidFill>
              </a:rPr>
            </a:br>
            <a:r>
              <a:rPr lang="pt-BR" altLang="pt-BR" sz="2400" b="1" smtClean="0">
                <a:solidFill>
                  <a:srgbClr val="FF0000"/>
                </a:solidFill>
              </a:rPr>
              <a:t>Encéfalo</a:t>
            </a:r>
            <a:br>
              <a:rPr lang="pt-BR" altLang="pt-BR" sz="2400" b="1" smtClean="0">
                <a:solidFill>
                  <a:srgbClr val="FF0000"/>
                </a:solidFill>
              </a:rPr>
            </a:br>
            <a:r>
              <a:rPr lang="pt-BR" altLang="pt-BR" sz="2400" b="1" smtClean="0">
                <a:solidFill>
                  <a:srgbClr val="FF0000"/>
                </a:solidFill>
              </a:rPr>
              <a:t>Medula espinhal</a:t>
            </a:r>
          </a:p>
        </p:txBody>
      </p:sp>
      <p:pic>
        <p:nvPicPr>
          <p:cNvPr id="10243" name="Picture 3" descr="Encéfalo - Sobotta27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928813"/>
            <a:ext cx="7164388" cy="4065587"/>
          </a:xfrm>
          <a:noFill/>
          <a:ln>
            <a:solidFill>
              <a:srgbClr val="FF0000"/>
            </a:solidFill>
          </a:ln>
        </p:spPr>
      </p:pic>
      <p:pic>
        <p:nvPicPr>
          <p:cNvPr id="7173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64742" y="3860800"/>
            <a:ext cx="398847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-180975" y="3860800"/>
            <a:ext cx="360363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35818" y="3860800"/>
            <a:ext cx="287338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347864" y="4077072"/>
            <a:ext cx="165618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3707904" y="3789040"/>
            <a:ext cx="216024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99792" y="3501008"/>
            <a:ext cx="10081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Cérebro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643844"/>
            <a:ext cx="11521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Cerebelo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4931876"/>
            <a:ext cx="5040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TE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chemeClr val="tx1"/>
                </a:solidFill>
              </a:rPr>
              <a:t>Meninges: 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dura-máter, </a:t>
            </a:r>
            <a:r>
              <a:rPr lang="pt-BR" altLang="pt-BR" sz="3600" b="1" dirty="0" err="1" smtClean="0">
                <a:solidFill>
                  <a:srgbClr val="FF0000"/>
                </a:solidFill>
              </a:rPr>
              <a:t>aracnóide</a:t>
            </a:r>
            <a:r>
              <a:rPr lang="pt-BR" altLang="pt-BR" sz="3600" b="1" dirty="0" smtClean="0">
                <a:solidFill>
                  <a:srgbClr val="FF0000"/>
                </a:solidFill>
              </a:rPr>
              <a:t> e pia-máter</a:t>
            </a:r>
          </a:p>
        </p:txBody>
      </p:sp>
      <p:pic>
        <p:nvPicPr>
          <p:cNvPr id="44035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1412875"/>
            <a:ext cx="4506913" cy="4824413"/>
          </a:xfrm>
          <a:noFill/>
        </p:spPr>
      </p:pic>
      <p:pic>
        <p:nvPicPr>
          <p:cNvPr id="44036" name="Picture 4" descr="meninges 1- N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2084388"/>
            <a:ext cx="4468812" cy="3630612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2" descr="F66122-008-f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75" y="1519238"/>
            <a:ext cx="5237163" cy="43576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V="1">
            <a:off x="2857500" y="2286000"/>
            <a:ext cx="3000375" cy="10715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700338" y="3714750"/>
            <a:ext cx="280035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 descr="Resultado de imagem para nervos espinha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4389438" cy="340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283968" y="5517232"/>
            <a:ext cx="45365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5807005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Espaço </a:t>
            </a:r>
            <a:r>
              <a:rPr lang="pt-BR" b="1" dirty="0" err="1" smtClean="0"/>
              <a:t>subaracnóideo</a:t>
            </a:r>
            <a:r>
              <a:rPr lang="pt-BR" b="1" dirty="0" smtClean="0"/>
              <a:t> - </a:t>
            </a:r>
            <a:r>
              <a:rPr lang="pt-BR" b="1" dirty="0" err="1" smtClean="0">
                <a:solidFill>
                  <a:schemeClr val="tx2"/>
                </a:solidFill>
              </a:rPr>
              <a:t>líquor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907704" y="5373216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5364088" y="2636912"/>
            <a:ext cx="50405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868144" y="2348880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Espaço </a:t>
            </a:r>
            <a:r>
              <a:rPr lang="pt-BR" b="1" dirty="0" err="1" smtClean="0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5" name="Picture 10" descr="Resultado de imagem para hemorragias cerebrais parenquimato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871912" cy="31400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12" descr="http://scielo.isciii.es/img/revistas/cmf/n52/art01_fi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04775"/>
            <a:ext cx="25209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3325813" y="1055688"/>
            <a:ext cx="3024187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scielo.isciii.es/img/revistas/cmf/n52/art01_fi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2733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1619250" y="1487488"/>
            <a:ext cx="2646363" cy="1882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7988" y="3789363"/>
            <a:ext cx="3228975" cy="2947987"/>
          </a:xfrm>
          <a:noFill/>
        </p:spPr>
      </p:pic>
      <p:pic>
        <p:nvPicPr>
          <p:cNvPr id="44036" name="Picture 4" descr="Resultado de imagem para arteria meningea m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789363"/>
            <a:ext cx="3887788" cy="2719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331640" y="3356992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67944" y="6309320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4005064"/>
            <a:ext cx="25202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2656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Hematoma </a:t>
            </a:r>
            <a:r>
              <a:rPr lang="pt-BR" b="1" dirty="0" err="1" smtClean="0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332656"/>
            <a:ext cx="2376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Hematoma </a:t>
            </a:r>
            <a:r>
              <a:rPr lang="pt-BR" b="1" dirty="0" err="1" smtClean="0"/>
              <a:t>subdural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2928938" cy="60392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/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1.1. Medula Espinhal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1800" b="1" dirty="0" smtClean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rgbClr val="FFFF00"/>
                </a:solidFill>
              </a:rPr>
              <a:t/>
            </a:r>
            <a:br>
              <a:rPr lang="pt-BR" sz="1800" dirty="0" smtClean="0">
                <a:solidFill>
                  <a:srgbClr val="FFFF00"/>
                </a:solidFill>
              </a:rPr>
            </a:br>
            <a:endParaRPr lang="pt-BR" sz="1800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3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24744"/>
            <a:ext cx="3816350" cy="5502275"/>
          </a:xfrm>
        </p:spPr>
      </p:pic>
      <p:pic>
        <p:nvPicPr>
          <p:cNvPr id="12292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66675"/>
            <a:ext cx="2879725" cy="3460750"/>
          </a:xfrm>
        </p:spPr>
      </p:pic>
      <p:sp>
        <p:nvSpPr>
          <p:cNvPr id="12294" name="AutoShape 9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5" name="AutoShape 11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6" name="AutoShape 13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7" name="AutoShape 15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8" name="AutoShape 17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2299" name="AutoShape 19" descr="Imagem relacionada"/>
          <p:cNvSpPr>
            <a:spLocks noChangeAspect="1" noChangeArrowheads="1"/>
          </p:cNvSpPr>
          <p:nvPr/>
        </p:nvSpPr>
        <p:spPr bwMode="auto">
          <a:xfrm>
            <a:off x="163513" y="-17907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9229" name="Picture 13" descr="Resultado de imagem para regiões da medula espinh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80963"/>
            <a:ext cx="45656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403648" y="836712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Intumescências C e 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3356992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Regiões: C, T, L, S e Co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i.pinimg.com/736x/c0/53/3a/c0533ab16fbe41f68b45d605355a02ab--cauda-equina-syndrome-anatomy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2476922" cy="33851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8" name="Seta para a direita 17"/>
          <p:cNvSpPr/>
          <p:nvPr/>
        </p:nvSpPr>
        <p:spPr>
          <a:xfrm>
            <a:off x="2771800" y="4653136"/>
            <a:ext cx="504056" cy="36004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148064" y="6084004"/>
            <a:ext cx="18002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Cauda equina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ace med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57450"/>
            <a:ext cx="4038600" cy="3360738"/>
          </a:xfrm>
          <a:noFill/>
        </p:spPr>
      </p:pic>
      <p:pic>
        <p:nvPicPr>
          <p:cNvPr id="13315" name="Picture 4" descr="corte coronal das cavidades ventriculare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920875"/>
            <a:ext cx="3616325" cy="4433888"/>
          </a:xfrm>
          <a:noFill/>
          <a:ln>
            <a:solidFill>
              <a:schemeClr val="tx2"/>
            </a:solidFill>
          </a:ln>
        </p:spPr>
      </p:pic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395536" y="116632"/>
            <a:ext cx="3858195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0000"/>
                </a:solidFill>
              </a:rPr>
              <a:t>1.2.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Encéfalo: </a:t>
            </a:r>
            <a:r>
              <a:rPr lang="pt-BR" altLang="pt-BR" sz="2400" b="1" dirty="0" smtClean="0">
                <a:solidFill>
                  <a:schemeClr val="tx2"/>
                </a:solidFill>
              </a:rPr>
              <a:t>cérebro, cerebelo e tronco encefálico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3" descr="corte sagital mediano mostrando a formacao circulacao e absorcao do liqu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085850"/>
            <a:ext cx="4355976" cy="4986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6" descr="Vista lateral dos Ventricu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4248472" cy="3960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44016" y="6167045"/>
            <a:ext cx="46440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Ventrículos encefálicos: </a:t>
            </a:r>
            <a:r>
              <a:rPr lang="pt-BR" b="1" dirty="0" smtClean="0"/>
              <a:t>laterais D e </a:t>
            </a:r>
            <a:r>
              <a:rPr lang="pt-BR" b="1" dirty="0" err="1" smtClean="0"/>
              <a:t>E</a:t>
            </a:r>
            <a:r>
              <a:rPr lang="pt-BR" b="1" dirty="0" smtClean="0"/>
              <a:t>, III ventrículo, aqueduto cerebral e IV ventrículo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980728"/>
            <a:ext cx="4608512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Plexos </a:t>
            </a:r>
            <a:r>
              <a:rPr lang="pt-BR" b="1" dirty="0" err="1" smtClean="0"/>
              <a:t>corióides</a:t>
            </a:r>
            <a:r>
              <a:rPr lang="pt-BR" b="1" dirty="0" smtClean="0"/>
              <a:t>  - Granulações </a:t>
            </a:r>
            <a:r>
              <a:rPr lang="pt-BR" b="1" dirty="0" err="1" smtClean="0"/>
              <a:t>aracnóideas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dralexandrecruzeiro.files.wordpress.com/2013/09/hidrocefalia-de-pressc3a3o-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4104456" cy="4294822"/>
          </a:xfrm>
          <a:prstGeom prst="rect">
            <a:avLst/>
          </a:prstGeom>
          <a:noFill/>
        </p:spPr>
      </p:pic>
      <p:pic>
        <p:nvPicPr>
          <p:cNvPr id="7172" name="Picture 4" descr="http://slideplayer.com.br/1832244/9/images/23/HIDROCEFAL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4624"/>
            <a:ext cx="3960440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303</Words>
  <Application>Microsoft Office PowerPoint</Application>
  <PresentationFormat>Apresentação na tela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Origem e desenvolvimento do Sistema Nervoso </vt:lpstr>
      <vt:lpstr>Origem e desenvolvimento do Sistema Nervoso </vt:lpstr>
      <vt:lpstr>Slide 4</vt:lpstr>
      <vt:lpstr>1. Sistema Nervoso Central Encéfalo Medula espinhal</vt:lpstr>
      <vt:lpstr>Meninges: dura-máter, aracnóide e pia-máter</vt:lpstr>
      <vt:lpstr>Slide 7</vt:lpstr>
      <vt:lpstr> 1.1. Medula Espinhal   </vt:lpstr>
      <vt:lpstr>Slide 9</vt:lpstr>
      <vt:lpstr>Lobos do telencéfalo</vt:lpstr>
      <vt:lpstr>Irrigação do SNC Círculo arterial do cérebro = polígono de Willis Sistema Carotídeo interno + Sistema vértebro-basilar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9</cp:revision>
  <dcterms:created xsi:type="dcterms:W3CDTF">2019-02-20T01:58:18Z</dcterms:created>
  <dcterms:modified xsi:type="dcterms:W3CDTF">2019-03-01T11:29:25Z</dcterms:modified>
</cp:coreProperties>
</file>