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977" r:id="rId2"/>
    <p:sldId id="983" r:id="rId3"/>
    <p:sldId id="993" r:id="rId4"/>
    <p:sldId id="1011" r:id="rId5"/>
    <p:sldId id="994" r:id="rId6"/>
    <p:sldId id="998" r:id="rId7"/>
    <p:sldId id="1002" r:id="rId8"/>
    <p:sldId id="1004" r:id="rId9"/>
    <p:sldId id="1017" r:id="rId10"/>
    <p:sldId id="1018" r:id="rId11"/>
    <p:sldId id="1079" r:id="rId12"/>
    <p:sldId id="1019" r:id="rId13"/>
    <p:sldId id="1071" r:id="rId14"/>
    <p:sldId id="1058" r:id="rId15"/>
    <p:sldId id="1066" r:id="rId16"/>
    <p:sldId id="1006" r:id="rId17"/>
    <p:sldId id="1013" r:id="rId18"/>
    <p:sldId id="910" r:id="rId19"/>
    <p:sldId id="873" r:id="rId20"/>
    <p:sldId id="875" r:id="rId21"/>
    <p:sldId id="1081" r:id="rId22"/>
    <p:sldId id="1082" r:id="rId23"/>
    <p:sldId id="777" r:id="rId24"/>
    <p:sldId id="805" r:id="rId25"/>
    <p:sldId id="1012" r:id="rId26"/>
    <p:sldId id="1014" r:id="rId27"/>
    <p:sldId id="888" r:id="rId28"/>
    <p:sldId id="1093" r:id="rId29"/>
    <p:sldId id="1094" r:id="rId30"/>
    <p:sldId id="1053" r:id="rId31"/>
    <p:sldId id="1075" r:id="rId32"/>
    <p:sldId id="1035" r:id="rId33"/>
    <p:sldId id="1036" r:id="rId34"/>
    <p:sldId id="1109" r:id="rId35"/>
    <p:sldId id="1116" r:id="rId36"/>
    <p:sldId id="1107" r:id="rId37"/>
    <p:sldId id="1112" r:id="rId38"/>
    <p:sldId id="1113" r:id="rId39"/>
    <p:sldId id="1103" r:id="rId40"/>
    <p:sldId id="1114" r:id="rId41"/>
    <p:sldId id="1074" r:id="rId42"/>
    <p:sldId id="1105" r:id="rId43"/>
    <p:sldId id="1111" r:id="rId44"/>
    <p:sldId id="1115" r:id="rId45"/>
    <p:sldId id="711" r:id="rId46"/>
    <p:sldId id="1100" r:id="rId47"/>
    <p:sldId id="1101" r:id="rId48"/>
    <p:sldId id="1106" r:id="rId49"/>
  </p:sldIdLst>
  <p:sldSz cx="9144000" cy="6858000" type="screen4x3"/>
  <p:notesSz cx="6761163" cy="9942513"/>
  <p:defaultTextStyle>
    <a:defPPr>
      <a:defRPr lang="pt-BR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202084"/>
    <a:srgbClr val="CC6600"/>
    <a:srgbClr val="FFFF00"/>
    <a:srgbClr val="CC9900"/>
    <a:srgbClr val="FFFF99"/>
    <a:srgbClr val="C0C0C0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6" autoAdjust="0"/>
    <p:restoredTop sz="94614" autoAdjust="0"/>
  </p:normalViewPr>
  <p:slideViewPr>
    <p:cSldViewPr snapToGrid="0">
      <p:cViewPr varScale="1">
        <p:scale>
          <a:sx n="69" d="100"/>
          <a:sy n="69" d="100"/>
        </p:scale>
        <p:origin x="141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9.xml"/><Relationship Id="rId2" Type="http://schemas.openxmlformats.org/officeDocument/2006/relationships/slide" Target="slides/slide28.xml"/><Relationship Id="rId1" Type="http://schemas.openxmlformats.org/officeDocument/2006/relationships/slide" Target="slides/slide2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0ABF087C-D113-47E1-A448-E57B552CFFFB}" type="datetimeFigureOut">
              <a:rPr lang="pt-BR"/>
              <a:pPr>
                <a:defRPr/>
              </a:pPr>
              <a:t>30/04/2020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A14566D-0667-4DFA-B380-1C7420CA67BD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052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30638" y="0"/>
            <a:ext cx="293052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2228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1700" y="4722813"/>
            <a:ext cx="4957763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noProof="0" smtClean="0"/>
              <a:t>Clique para editar os estilos do texto mestre</a:t>
            </a:r>
          </a:p>
          <a:p>
            <a:pPr lvl="1"/>
            <a:r>
              <a:rPr lang="pt-BR" altLang="pt-BR" noProof="0" smtClean="0"/>
              <a:t>Segundo nível</a:t>
            </a:r>
          </a:p>
          <a:p>
            <a:pPr lvl="2"/>
            <a:r>
              <a:rPr lang="pt-BR" altLang="pt-BR" noProof="0" smtClean="0"/>
              <a:t>Terceiro nível</a:t>
            </a:r>
          </a:p>
          <a:p>
            <a:pPr lvl="3"/>
            <a:r>
              <a:rPr lang="pt-BR" altLang="pt-BR" noProof="0" smtClean="0"/>
              <a:t>Quarto nível</a:t>
            </a:r>
          </a:p>
          <a:p>
            <a:pPr lvl="4"/>
            <a:r>
              <a:rPr lang="pt-BR" altLang="pt-BR" noProof="0" smtClean="0"/>
              <a:t>Quinto nível</a:t>
            </a:r>
          </a:p>
        </p:txBody>
      </p:sp>
      <p:sp>
        <p:nvSpPr>
          <p:cNvPr id="205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5625"/>
            <a:ext cx="293052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205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30638" y="9445625"/>
            <a:ext cx="293052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7E6F9250-8070-4FBD-8B55-566B8D045D0A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 txBox="1">
            <a:spLocks noGrp="1" noChangeArrowheads="1"/>
          </p:cNvSpPr>
          <p:nvPr/>
        </p:nvSpPr>
        <p:spPr bwMode="auto">
          <a:xfrm>
            <a:off x="3829050" y="9444038"/>
            <a:ext cx="293052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27B410A-4162-4A53-AA81-D85E3E054B72}" type="slidenum">
              <a:rPr lang="en-US" altLang="pt-BR">
                <a:solidFill>
                  <a:srgbClr val="000000"/>
                </a:solidFill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15</a:t>
            </a:fld>
            <a:endParaRPr lang="en-US" altLang="pt-BR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6275" y="4722813"/>
            <a:ext cx="5408613" cy="4473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BR" altLang="pt-BR" smtClean="0"/>
          </a:p>
        </p:txBody>
      </p:sp>
      <p:sp>
        <p:nvSpPr>
          <p:cNvPr id="5427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21ED75D-A170-4A4A-80B2-1FEF5E96EA54}" type="slidenum">
              <a:rPr lang="pt-BR" altLang="pt-BR"/>
              <a:pPr algn="r" eaLnBrk="1" hangingPunct="1">
                <a:spcBef>
                  <a:spcPct val="0"/>
                </a:spcBef>
              </a:pPr>
              <a:t>33</a:t>
            </a:fld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AAABA2-432C-48E0-9B10-EAE03CF797A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9219392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CE6583-0516-45C4-BE1A-D445288B8A7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8939160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B83203-71F6-471F-8EA0-055F3F4BFBC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0516691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7FB3B-5F67-4E23-BCDD-4E16DA09187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0947068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BE6B3AF-EF86-4263-B10E-2D16FF4DD907}" type="slidenum">
              <a:rPr lang="en-US" altLang="pt-BR"/>
              <a:pPr/>
              <a:t>‹nº›</a:t>
            </a:fld>
            <a:endParaRPr lang="en-US" altLang="pt-BR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028950" y="6410325"/>
            <a:ext cx="3086100" cy="447675"/>
          </a:xfrm>
        </p:spPr>
        <p:txBody>
          <a:bodyPr rtlCol="0" anchor="ctr"/>
          <a:lstStyle>
            <a:lvl1pPr algn="ctr">
              <a:defRPr sz="14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2018 Annual Data Report </a:t>
            </a:r>
            <a:br>
              <a:rPr lang="en-US"/>
            </a:br>
            <a:r>
              <a:rPr lang="en-US"/>
              <a:t>Volume 2 ESRD, Chapter 1</a:t>
            </a:r>
          </a:p>
        </p:txBody>
      </p:sp>
    </p:spTree>
    <p:extLst>
      <p:ext uri="{BB962C8B-B14F-4D97-AF65-F5344CB8AC3E}">
        <p14:creationId xmlns:p14="http://schemas.microsoft.com/office/powerpoint/2010/main" val="1072723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6CA2F7-CE73-43E9-BC55-D14F2D947DA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8324851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52EB9C-A5EE-4EDC-AB49-441CC696E02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5081897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FE42BF-D2B1-4373-A605-F7A43860627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2536980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41375F-E22B-43DB-AECB-63D472B2BA8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7516561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011F56-5C42-40A4-9346-F343644F8C3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907982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DEB3FD-5E2C-44D7-A6D8-12AEA2DF9AF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9810152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62C7FB-FE7A-4AE7-9C07-F21A5EE1F7B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4187255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9A8384-DADF-4C5A-BF2C-ECFAB275453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2864493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6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fld id="{0BBBA69D-5982-4E3D-92FD-3228847F953A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2" Type="http://schemas.microsoft.com/office/2007/relationships/media" Target="../media/media32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5.jpeg"/><Relationship Id="rId5" Type="http://schemas.openxmlformats.org/officeDocument/2006/relationships/image" Target="../media/image4.emf"/><Relationship Id="rId4" Type="http://schemas.openxmlformats.org/officeDocument/2006/relationships/notesSlide" Target="../notesSlides/notesSlide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1.png"/><Relationship Id="rId4" Type="http://schemas.openxmlformats.org/officeDocument/2006/relationships/image" Target="../media/image8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altLang="pt-BR" sz="4800" b="1" smtClean="0">
                <a:solidFill>
                  <a:schemeClr val="accent2"/>
                </a:solidFill>
                <a:latin typeface="Bookman Old Style" panose="02050604050505020204" pitchFamily="18" charset="0"/>
              </a:rPr>
              <a:t>Doenças renais</a:t>
            </a:r>
            <a:br>
              <a:rPr lang="pt-BR" altLang="pt-BR" sz="4800" b="1" smtClean="0">
                <a:solidFill>
                  <a:schemeClr val="accent2"/>
                </a:solidFill>
                <a:latin typeface="Bookman Old Style" panose="02050604050505020204" pitchFamily="18" charset="0"/>
              </a:rPr>
            </a:br>
            <a:r>
              <a:rPr lang="pt-BR" altLang="pt-BR" b="1" smtClean="0">
                <a:solidFill>
                  <a:schemeClr val="accent2"/>
                </a:solidFill>
                <a:latin typeface="Bookman Old Style" panose="02050604050505020204" pitchFamily="18" charset="0"/>
              </a:rPr>
              <a:t/>
            </a:r>
            <a:br>
              <a:rPr lang="pt-BR" altLang="pt-BR" b="1" smtClean="0">
                <a:solidFill>
                  <a:schemeClr val="accent2"/>
                </a:solidFill>
                <a:latin typeface="Bookman Old Style" panose="02050604050505020204" pitchFamily="18" charset="0"/>
              </a:rPr>
            </a:br>
            <a:r>
              <a:rPr lang="pt-BR" altLang="pt-BR" b="1" smtClean="0">
                <a:solidFill>
                  <a:schemeClr val="accent2"/>
                </a:solidFill>
                <a:latin typeface="Bookman Old Style" panose="02050604050505020204" pitchFamily="18" charset="0"/>
              </a:rPr>
              <a:t>na Saúde Pública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1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6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4800" b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INJÚRIA RENAL AGUDA</a:t>
            </a:r>
            <a:endParaRPr lang="pt-BR" altLang="pt-BR" sz="4800" smtClean="0">
              <a:solidFill>
                <a:srgbClr val="002060"/>
              </a:solidFill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6875" y="2028825"/>
            <a:ext cx="8578850" cy="3883025"/>
          </a:xfrm>
        </p:spPr>
        <p:txBody>
          <a:bodyPr/>
          <a:lstStyle/>
          <a:p>
            <a:pPr eaLnBrk="1" hangingPunct="1">
              <a:buFont typeface="Monotype Sorts"/>
              <a:buNone/>
            </a:pPr>
            <a:r>
              <a:rPr lang="pt-BR" altLang="pt-BR" smtClean="0"/>
              <a:t>	</a:t>
            </a:r>
            <a:r>
              <a:rPr lang="pt-BR" altLang="pt-BR" smtClean="0">
                <a:latin typeface="Bookman Old Style" panose="02050604050505020204" pitchFamily="18" charset="0"/>
              </a:rPr>
              <a:t>É uma síndrome que se caracteriza por redução abrupta da filtração glomerular com consequente retenção de compostos nitrogenados (uréia, creatinina), geralmente acompanhada por redução do volume urinário.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06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pt-BR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Os rins deixam de remover de forma abrupta os resíduos metabólicos do organismo e de realizar suas funções reguladoras.</a:t>
            </a:r>
          </a:p>
          <a:p>
            <a:pPr marL="457200" lvl="1" indent="0">
              <a:buFontTx/>
              <a:buNone/>
              <a:defRPr/>
            </a:pPr>
            <a:endParaRPr lang="pt-BR" dirty="0" smtClean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marL="457200" lvl="1" indent="0">
              <a:buFontTx/>
              <a:buNone/>
              <a:defRPr/>
            </a:pPr>
            <a:r>
              <a:rPr lang="pt-BR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Distúrbios hídricos, eletrolíticos e </a:t>
            </a:r>
            <a:r>
              <a:rPr lang="pt-BR" dirty="0" err="1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ácido-básicos</a:t>
            </a:r>
            <a:endParaRPr lang="pt-BR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5" name="Conector de seta reta 4"/>
          <p:cNvCxnSpPr/>
          <p:nvPr/>
        </p:nvCxnSpPr>
        <p:spPr bwMode="auto">
          <a:xfrm>
            <a:off x="347663" y="4803775"/>
            <a:ext cx="727075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27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2D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381000" y="501650"/>
            <a:ext cx="838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3600" b="1">
                <a:solidFill>
                  <a:srgbClr val="FFFF00"/>
                </a:solidFill>
                <a:latin typeface="Arial" panose="020B0604020202020204" pitchFamily="34" charset="0"/>
              </a:rPr>
              <a:t>IRA - MAGNITUDE DO PROBLEMA</a:t>
            </a:r>
          </a:p>
        </p:txBody>
      </p:sp>
      <p:grpSp>
        <p:nvGrpSpPr>
          <p:cNvPr id="14339" name="Group 3"/>
          <p:cNvGrpSpPr>
            <a:grpSpLocks/>
          </p:cNvGrpSpPr>
          <p:nvPr/>
        </p:nvGrpSpPr>
        <p:grpSpPr bwMode="auto">
          <a:xfrm>
            <a:off x="152400" y="1924050"/>
            <a:ext cx="8389938" cy="3790950"/>
            <a:chOff x="96" y="1212"/>
            <a:chExt cx="5285" cy="2388"/>
          </a:xfrm>
        </p:grpSpPr>
        <p:sp>
          <p:nvSpPr>
            <p:cNvPr id="14341" name="WordArt 4"/>
            <p:cNvSpPr>
              <a:spLocks noChangeArrowheads="1" noChangeShapeType="1" noTextEdit="1"/>
            </p:cNvSpPr>
            <p:nvPr/>
          </p:nvSpPr>
          <p:spPr bwMode="auto">
            <a:xfrm>
              <a:off x="96" y="3216"/>
              <a:ext cx="2208" cy="384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pt-BR" sz="3600" kern="10">
                  <a:solidFill>
                    <a:schemeClr val="bg1"/>
                  </a:solidFill>
                  <a:latin typeface="Arial Black" panose="020B0A04020102020204" pitchFamily="34" charset="0"/>
                </a:rPr>
                <a:t>5% DAS INTERNAÇÕES</a:t>
              </a:r>
            </a:p>
            <a:p>
              <a:r>
                <a:rPr lang="pt-BR" sz="3600" kern="10">
                  <a:solidFill>
                    <a:schemeClr val="bg1"/>
                  </a:solidFill>
                  <a:latin typeface="Arial Black" panose="020B0A04020102020204" pitchFamily="34" charset="0"/>
                </a:rPr>
                <a:t>HOSPITALARES</a:t>
              </a:r>
            </a:p>
          </p:txBody>
        </p:sp>
        <p:sp>
          <p:nvSpPr>
            <p:cNvPr id="14342" name="Arc 5"/>
            <p:cNvSpPr>
              <a:spLocks/>
            </p:cNvSpPr>
            <p:nvPr/>
          </p:nvSpPr>
          <p:spPr bwMode="auto">
            <a:xfrm rot="-4846033">
              <a:off x="240" y="1212"/>
              <a:ext cx="1830" cy="1830"/>
            </a:xfrm>
            <a:custGeom>
              <a:avLst/>
              <a:gdLst>
                <a:gd name="T0" fmla="*/ 0 w 43200"/>
                <a:gd name="T1" fmla="*/ 0 h 43200"/>
                <a:gd name="T2" fmla="*/ 0 w 43200"/>
                <a:gd name="T3" fmla="*/ 0 h 43200"/>
                <a:gd name="T4" fmla="*/ 0 w 43200"/>
                <a:gd name="T5" fmla="*/ 0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7024" y="5658"/>
                  </a:moveTo>
                  <a:cubicBezTo>
                    <a:pt x="11006" y="2018"/>
                    <a:pt x="16205" y="-1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8548"/>
                    <a:pt x="646" y="15532"/>
                    <a:pt x="1896" y="12748"/>
                  </a:cubicBezTo>
                </a:path>
                <a:path w="43200" h="43200" stroke="0" extrusionOk="0">
                  <a:moveTo>
                    <a:pt x="7024" y="5658"/>
                  </a:moveTo>
                  <a:cubicBezTo>
                    <a:pt x="11006" y="2018"/>
                    <a:pt x="16205" y="-1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8548"/>
                    <a:pt x="646" y="15532"/>
                    <a:pt x="1896" y="12748"/>
                  </a:cubicBezTo>
                  <a:lnTo>
                    <a:pt x="21600" y="21600"/>
                  </a:lnTo>
                  <a:lnTo>
                    <a:pt x="7024" y="5658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343" name="Arc 6"/>
            <p:cNvSpPr>
              <a:spLocks/>
            </p:cNvSpPr>
            <p:nvPr/>
          </p:nvSpPr>
          <p:spPr bwMode="auto">
            <a:xfrm rot="-4727545">
              <a:off x="307" y="2141"/>
              <a:ext cx="850" cy="690"/>
            </a:xfrm>
            <a:custGeom>
              <a:avLst/>
              <a:gdLst>
                <a:gd name="T0" fmla="*/ 0 w 19942"/>
                <a:gd name="T1" fmla="*/ 0 h 16296"/>
                <a:gd name="T2" fmla="*/ 0 w 19942"/>
                <a:gd name="T3" fmla="*/ 0 h 16296"/>
                <a:gd name="T4" fmla="*/ 0 w 19942"/>
                <a:gd name="T5" fmla="*/ 0 h 16296"/>
                <a:gd name="T6" fmla="*/ 0 60000 65536"/>
                <a:gd name="T7" fmla="*/ 0 60000 65536"/>
                <a:gd name="T8" fmla="*/ 0 60000 65536"/>
                <a:gd name="T9" fmla="*/ 0 w 19942"/>
                <a:gd name="T10" fmla="*/ 0 h 16296"/>
                <a:gd name="T11" fmla="*/ 19942 w 19942"/>
                <a:gd name="T12" fmla="*/ 16296 h 162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942" h="16296" fill="none" extrusionOk="0">
                  <a:moveTo>
                    <a:pt x="0" y="7996"/>
                  </a:moveTo>
                  <a:cubicBezTo>
                    <a:pt x="1279" y="4921"/>
                    <a:pt x="3252" y="2185"/>
                    <a:pt x="5764" y="-1"/>
                  </a:cubicBezTo>
                </a:path>
                <a:path w="19942" h="16296" stroke="0" extrusionOk="0">
                  <a:moveTo>
                    <a:pt x="0" y="7996"/>
                  </a:moveTo>
                  <a:cubicBezTo>
                    <a:pt x="1279" y="4921"/>
                    <a:pt x="3252" y="2185"/>
                    <a:pt x="5764" y="-1"/>
                  </a:cubicBezTo>
                  <a:lnTo>
                    <a:pt x="19942" y="16296"/>
                  </a:lnTo>
                  <a:lnTo>
                    <a:pt x="0" y="799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344" name="Arc 7"/>
            <p:cNvSpPr>
              <a:spLocks/>
            </p:cNvSpPr>
            <p:nvPr/>
          </p:nvSpPr>
          <p:spPr bwMode="auto">
            <a:xfrm rot="-4846033">
              <a:off x="3726" y="1417"/>
              <a:ext cx="1830" cy="1480"/>
            </a:xfrm>
            <a:custGeom>
              <a:avLst/>
              <a:gdLst>
                <a:gd name="T0" fmla="*/ 0 w 43200"/>
                <a:gd name="T1" fmla="*/ 0 h 34949"/>
                <a:gd name="T2" fmla="*/ 0 w 43200"/>
                <a:gd name="T3" fmla="*/ 0 h 34949"/>
                <a:gd name="T4" fmla="*/ 0 w 43200"/>
                <a:gd name="T5" fmla="*/ 0 h 34949"/>
                <a:gd name="T6" fmla="*/ 0 60000 65536"/>
                <a:gd name="T7" fmla="*/ 0 60000 65536"/>
                <a:gd name="T8" fmla="*/ 0 60000 65536"/>
                <a:gd name="T9" fmla="*/ 0 w 43200"/>
                <a:gd name="T10" fmla="*/ 0 h 34949"/>
                <a:gd name="T11" fmla="*/ 43200 w 43200"/>
                <a:gd name="T12" fmla="*/ 34949 h 34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4949" fill="none" extrusionOk="0">
                  <a:moveTo>
                    <a:pt x="38581" y="-1"/>
                  </a:moveTo>
                  <a:cubicBezTo>
                    <a:pt x="41573" y="3806"/>
                    <a:pt x="43200" y="8507"/>
                    <a:pt x="43200" y="13349"/>
                  </a:cubicBezTo>
                  <a:cubicBezTo>
                    <a:pt x="43200" y="25278"/>
                    <a:pt x="33529" y="34949"/>
                    <a:pt x="21600" y="34949"/>
                  </a:cubicBezTo>
                  <a:cubicBezTo>
                    <a:pt x="9670" y="34949"/>
                    <a:pt x="0" y="25278"/>
                    <a:pt x="0" y="13349"/>
                  </a:cubicBezTo>
                  <a:cubicBezTo>
                    <a:pt x="-1" y="10297"/>
                    <a:pt x="646" y="7281"/>
                    <a:pt x="1896" y="4497"/>
                  </a:cubicBezTo>
                </a:path>
                <a:path w="43200" h="34949" stroke="0" extrusionOk="0">
                  <a:moveTo>
                    <a:pt x="38581" y="-1"/>
                  </a:moveTo>
                  <a:cubicBezTo>
                    <a:pt x="41573" y="3806"/>
                    <a:pt x="43200" y="8507"/>
                    <a:pt x="43200" y="13349"/>
                  </a:cubicBezTo>
                  <a:cubicBezTo>
                    <a:pt x="43200" y="25278"/>
                    <a:pt x="33529" y="34949"/>
                    <a:pt x="21600" y="34949"/>
                  </a:cubicBezTo>
                  <a:cubicBezTo>
                    <a:pt x="9670" y="34949"/>
                    <a:pt x="0" y="25278"/>
                    <a:pt x="0" y="13349"/>
                  </a:cubicBezTo>
                  <a:cubicBezTo>
                    <a:pt x="-1" y="10297"/>
                    <a:pt x="646" y="7281"/>
                    <a:pt x="1896" y="4497"/>
                  </a:cubicBezTo>
                  <a:lnTo>
                    <a:pt x="21600" y="13349"/>
                  </a:lnTo>
                  <a:lnTo>
                    <a:pt x="38581" y="-1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345" name="Arc 8"/>
            <p:cNvSpPr>
              <a:spLocks/>
            </p:cNvSpPr>
            <p:nvPr/>
          </p:nvSpPr>
          <p:spPr bwMode="auto">
            <a:xfrm rot="-4727545">
              <a:off x="3234" y="1662"/>
              <a:ext cx="1551" cy="915"/>
            </a:xfrm>
            <a:custGeom>
              <a:avLst/>
              <a:gdLst>
                <a:gd name="T0" fmla="*/ 0 w 36368"/>
                <a:gd name="T1" fmla="*/ 0 h 21600"/>
                <a:gd name="T2" fmla="*/ 0 w 36368"/>
                <a:gd name="T3" fmla="*/ 0 h 21600"/>
                <a:gd name="T4" fmla="*/ 0 w 36368"/>
                <a:gd name="T5" fmla="*/ 0 h 21600"/>
                <a:gd name="T6" fmla="*/ 0 60000 65536"/>
                <a:gd name="T7" fmla="*/ 0 60000 65536"/>
                <a:gd name="T8" fmla="*/ 0 60000 65536"/>
                <a:gd name="T9" fmla="*/ 0 w 36368"/>
                <a:gd name="T10" fmla="*/ 0 h 21600"/>
                <a:gd name="T11" fmla="*/ 36368 w 3636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368" h="21600" fill="none" extrusionOk="0">
                  <a:moveTo>
                    <a:pt x="0" y="13300"/>
                  </a:moveTo>
                  <a:cubicBezTo>
                    <a:pt x="3352" y="5246"/>
                    <a:pt x="11218" y="-1"/>
                    <a:pt x="19942" y="0"/>
                  </a:cubicBezTo>
                  <a:cubicBezTo>
                    <a:pt x="26261" y="0"/>
                    <a:pt x="32264" y="2767"/>
                    <a:pt x="36368" y="7573"/>
                  </a:cubicBezTo>
                </a:path>
                <a:path w="36368" h="21600" stroke="0" extrusionOk="0">
                  <a:moveTo>
                    <a:pt x="0" y="13300"/>
                  </a:moveTo>
                  <a:cubicBezTo>
                    <a:pt x="3352" y="5246"/>
                    <a:pt x="11218" y="-1"/>
                    <a:pt x="19942" y="0"/>
                  </a:cubicBezTo>
                  <a:cubicBezTo>
                    <a:pt x="26261" y="0"/>
                    <a:pt x="32264" y="2767"/>
                    <a:pt x="36368" y="7573"/>
                  </a:cubicBezTo>
                  <a:lnTo>
                    <a:pt x="19942" y="21600"/>
                  </a:lnTo>
                  <a:lnTo>
                    <a:pt x="0" y="1330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346" name="WordArt 9"/>
            <p:cNvSpPr>
              <a:spLocks noChangeArrowheads="1" noChangeShapeType="1" noTextEdit="1"/>
            </p:cNvSpPr>
            <p:nvPr/>
          </p:nvSpPr>
          <p:spPr bwMode="auto">
            <a:xfrm>
              <a:off x="3168" y="3216"/>
              <a:ext cx="2208" cy="384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pt-BR" sz="3600" kern="10">
                  <a:solidFill>
                    <a:schemeClr val="bg1"/>
                  </a:solidFill>
                  <a:latin typeface="Arial Black" panose="020B0A04020102020204" pitchFamily="34" charset="0"/>
                </a:rPr>
                <a:t>30% DAS INTERNAÇÕES</a:t>
              </a:r>
            </a:p>
            <a:p>
              <a:r>
                <a:rPr lang="pt-BR" sz="3600" kern="10">
                  <a:solidFill>
                    <a:schemeClr val="bg1"/>
                  </a:solidFill>
                  <a:latin typeface="Arial Black" panose="020B0A04020102020204" pitchFamily="34" charset="0"/>
                </a:rPr>
                <a:t>EM UTI</a:t>
              </a:r>
            </a:p>
          </p:txBody>
        </p:sp>
      </p:grpSp>
      <p:sp>
        <p:nvSpPr>
          <p:cNvPr id="14340" name="AutoShape 10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0" y="5330825"/>
            <a:ext cx="1752600" cy="1524000"/>
          </a:xfrm>
          <a:prstGeom prst="actionButtonBackPreviou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pt-BR" sz="1800">
              <a:latin typeface="Arial" panose="020B0604020202020204" pitchFamily="34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43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1750" y="2905125"/>
            <a:ext cx="9153525" cy="1447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eaLnBrk="1" hangingPunct="1">
              <a:defRPr/>
            </a:pPr>
            <a:r>
              <a:rPr lang="pt-BR" altLang="pt-BR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anose="02050604050505020204" pitchFamily="18" charset="0"/>
              </a:rPr>
              <a:t>A IRA É UM PROCESSO REVERSÍVEL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4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1750" y="2905125"/>
            <a:ext cx="9153525" cy="1447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eaLnBrk="1" hangingPunct="1">
              <a:defRPr/>
            </a:pPr>
            <a:r>
              <a:rPr lang="pt-BR" altLang="pt-BR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anose="02050604050505020204" pitchFamily="18" charset="0"/>
              </a:rPr>
              <a:t>A IRA É UM PROCESSO REVERSÍVEL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4608513"/>
            <a:ext cx="91535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algn="ctr" eaLnBrk="0" hangingPunct="0"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 eaLnBrk="0" hangingPunct="0"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eaLnBrk="0" hangingPunct="0"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eaLnBrk="0" hangingPunct="0"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eaLnBrk="0" hangingPunct="0"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3200" i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MAS NEM SEMPRE...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3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ector reto 13"/>
          <p:cNvCxnSpPr/>
          <p:nvPr/>
        </p:nvCxnSpPr>
        <p:spPr bwMode="auto">
          <a:xfrm>
            <a:off x="0" y="701675"/>
            <a:ext cx="9144000" cy="9525"/>
          </a:xfrm>
          <a:prstGeom prst="line">
            <a:avLst/>
          </a:prstGeom>
          <a:noFill/>
          <a:ln w="38100" cap="flat" cmpd="sng" algn="ctr">
            <a:solidFill>
              <a:srgbClr val="333399"/>
            </a:solidFill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349250" y="1825625"/>
            <a:ext cx="81740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altLang="pt-BR" sz="3600" b="1" dirty="0" err="1" smtClean="0">
                <a:solidFill>
                  <a:schemeClr val="accent6"/>
                </a:solidFill>
                <a:latin typeface="Bookman Old Style" pitchFamily="18" charset="0"/>
              </a:rPr>
              <a:t>Risco</a:t>
            </a:r>
            <a:r>
              <a:rPr lang="en-US" altLang="pt-BR" sz="3600" b="1" dirty="0" smtClean="0">
                <a:solidFill>
                  <a:schemeClr val="accent6"/>
                </a:solidFill>
                <a:latin typeface="Bookman Old Style" pitchFamily="18" charset="0"/>
              </a:rPr>
              <a:t> de </a:t>
            </a:r>
            <a:r>
              <a:rPr lang="en-US" altLang="pt-BR" sz="3600" b="1" dirty="0" err="1" smtClean="0">
                <a:solidFill>
                  <a:schemeClr val="accent6"/>
                </a:solidFill>
                <a:latin typeface="Bookman Old Style" pitchFamily="18" charset="0"/>
              </a:rPr>
              <a:t>Morte</a:t>
            </a:r>
            <a:r>
              <a:rPr lang="en-US" altLang="pt-BR" sz="3600" b="1" dirty="0" smtClean="0">
                <a:solidFill>
                  <a:schemeClr val="accent6"/>
                </a:solidFill>
                <a:latin typeface="Bookman Old Style" pitchFamily="18" charset="0"/>
              </a:rPr>
              <a:t>: 6,5 </a:t>
            </a:r>
            <a:r>
              <a:rPr lang="en-US" altLang="pt-BR" sz="3600" b="1" dirty="0" err="1" smtClean="0">
                <a:solidFill>
                  <a:schemeClr val="accent6"/>
                </a:solidFill>
                <a:latin typeface="Bookman Old Style" pitchFamily="18" charset="0"/>
              </a:rPr>
              <a:t>vezes</a:t>
            </a:r>
            <a:r>
              <a:rPr lang="en-US" altLang="pt-BR" sz="3600" b="1" dirty="0" smtClean="0">
                <a:solidFill>
                  <a:schemeClr val="accent6"/>
                </a:solidFill>
                <a:latin typeface="Bookman Old Style" pitchFamily="18" charset="0"/>
              </a:rPr>
              <a:t> </a:t>
            </a:r>
            <a:r>
              <a:rPr lang="en-US" altLang="pt-BR" sz="3600" b="1" dirty="0" err="1" smtClean="0">
                <a:solidFill>
                  <a:schemeClr val="accent6"/>
                </a:solidFill>
                <a:latin typeface="Bookman Old Style" pitchFamily="18" charset="0"/>
              </a:rPr>
              <a:t>maior</a:t>
            </a:r>
            <a:endParaRPr lang="en-US" altLang="pt-BR" sz="3600" b="1" dirty="0" smtClean="0">
              <a:solidFill>
                <a:schemeClr val="accent6"/>
              </a:solidFill>
              <a:latin typeface="Bookman Old Style" pitchFamily="18" charset="0"/>
            </a:endParaRPr>
          </a:p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altLang="pt-BR" sz="3600" b="1" dirty="0" smtClean="0">
                <a:solidFill>
                  <a:schemeClr val="accent6"/>
                </a:solidFill>
                <a:latin typeface="Bookman Old Style" pitchFamily="18" charset="0"/>
              </a:rPr>
              <a:t>Tempo de </a:t>
            </a:r>
            <a:r>
              <a:rPr lang="en-US" altLang="pt-BR" sz="3600" b="1" dirty="0" err="1" smtClean="0">
                <a:solidFill>
                  <a:schemeClr val="accent6"/>
                </a:solidFill>
                <a:latin typeface="Bookman Old Style" pitchFamily="18" charset="0"/>
              </a:rPr>
              <a:t>Internação</a:t>
            </a:r>
            <a:r>
              <a:rPr lang="en-US" altLang="pt-BR" sz="3600" b="1" dirty="0" smtClean="0">
                <a:solidFill>
                  <a:schemeClr val="accent6"/>
                </a:solidFill>
                <a:latin typeface="Bookman Old Style" pitchFamily="18" charset="0"/>
              </a:rPr>
              <a:t>: + 3,5 Dias</a:t>
            </a:r>
          </a:p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altLang="pt-BR" sz="3600" b="1" dirty="0" err="1" smtClean="0">
                <a:solidFill>
                  <a:schemeClr val="accent6"/>
                </a:solidFill>
                <a:latin typeface="Bookman Old Style" pitchFamily="18" charset="0"/>
              </a:rPr>
              <a:t>Custo</a:t>
            </a:r>
            <a:r>
              <a:rPr lang="en-US" altLang="pt-BR" sz="3600" b="1" dirty="0" smtClean="0">
                <a:solidFill>
                  <a:schemeClr val="accent6"/>
                </a:solidFill>
                <a:latin typeface="Bookman Old Style" pitchFamily="18" charset="0"/>
              </a:rPr>
              <a:t> </a:t>
            </a:r>
            <a:r>
              <a:rPr lang="en-US" altLang="pt-BR" sz="3600" b="1" dirty="0" err="1" smtClean="0">
                <a:solidFill>
                  <a:schemeClr val="accent6"/>
                </a:solidFill>
                <a:latin typeface="Bookman Old Style" pitchFamily="18" charset="0"/>
              </a:rPr>
              <a:t>Hospitalar</a:t>
            </a:r>
            <a:r>
              <a:rPr lang="en-US" altLang="pt-BR" sz="3600" b="1" dirty="0" smtClean="0">
                <a:solidFill>
                  <a:schemeClr val="accent6"/>
                </a:solidFill>
                <a:latin typeface="Bookman Old Style" pitchFamily="18" charset="0"/>
              </a:rPr>
              <a:t>: + US$ 7500</a:t>
            </a:r>
          </a:p>
        </p:txBody>
      </p:sp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6148388" y="5842000"/>
            <a:ext cx="2892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pt-BR" sz="1800" b="1">
                <a:solidFill>
                  <a:srgbClr val="000066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Chertow et al, JASN 2005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4600" b="1">
                <a:latin typeface="Arial" panose="020B0604020202020204" pitchFamily="34" charset="0"/>
                <a:cs typeface="Arial" panose="020B0604020202020204" pitchFamily="34" charset="0"/>
              </a:rPr>
              <a:t>O IMPACTO DA IRA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35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ítulo 1"/>
          <p:cNvSpPr>
            <a:spLocks noGrp="1"/>
          </p:cNvSpPr>
          <p:nvPr>
            <p:ph type="title"/>
          </p:nvPr>
        </p:nvSpPr>
        <p:spPr>
          <a:xfrm>
            <a:off x="860425" y="3019425"/>
            <a:ext cx="7772400" cy="1143000"/>
          </a:xfrm>
        </p:spPr>
        <p:txBody>
          <a:bodyPr/>
          <a:lstStyle/>
          <a:p>
            <a:r>
              <a:rPr lang="pt-BR" altLang="pt-BR" sz="5400" b="1" smtClean="0">
                <a:solidFill>
                  <a:schemeClr val="accent2"/>
                </a:solidFill>
                <a:latin typeface="Bookman Old Style" panose="02050604050505020204" pitchFamily="18" charset="0"/>
              </a:rPr>
              <a:t>Doença renal crônica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27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2D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0" y="533400"/>
            <a:ext cx="91440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pt-BR" sz="4800">
                <a:solidFill>
                  <a:srgbClr val="FFFFCC"/>
                </a:solidFill>
                <a:latin typeface="Arial" panose="020B0604020202020204" pitchFamily="34" charset="0"/>
              </a:rPr>
              <a:t>CONSEQÜÊNCIAS DA PERDA DE FUNÇÃO RENAL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5867400" y="2590800"/>
            <a:ext cx="2590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pt-BR">
                <a:solidFill>
                  <a:srgbClr val="FFFFCC"/>
                </a:solidFill>
                <a:latin typeface="Arial" panose="020B0604020202020204" pitchFamily="34" charset="0"/>
              </a:rPr>
              <a:t>ABRUPTA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762000" y="2667000"/>
            <a:ext cx="2590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pt-BR" sz="3600">
                <a:solidFill>
                  <a:srgbClr val="FFC000"/>
                </a:solidFill>
                <a:latin typeface="Arial" panose="020B0604020202020204" pitchFamily="34" charset="0"/>
              </a:rPr>
              <a:t>CRÔNICA</a:t>
            </a:r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>
            <a:off x="1752600" y="3276600"/>
            <a:ext cx="0" cy="1905000"/>
          </a:xfrm>
          <a:prstGeom prst="line">
            <a:avLst/>
          </a:prstGeom>
          <a:noFill/>
          <a:ln w="57150">
            <a:solidFill>
              <a:srgbClr val="FFFF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457200" y="5334000"/>
            <a:ext cx="32813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pt-BR" sz="3600">
                <a:solidFill>
                  <a:srgbClr val="FFFF00"/>
                </a:solidFill>
                <a:latin typeface="Arial" panose="020B0604020202020204" pitchFamily="34" charset="0"/>
              </a:rPr>
              <a:t>ADAPTAÇÃO</a:t>
            </a:r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>
            <a:off x="6858000" y="3200400"/>
            <a:ext cx="0" cy="19050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5562600" y="5257800"/>
            <a:ext cx="2895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pt-BR">
                <a:solidFill>
                  <a:srgbClr val="FFFFCC"/>
                </a:solidFill>
                <a:latin typeface="Arial" panose="020B0604020202020204" pitchFamily="34" charset="0"/>
              </a:rPr>
              <a:t>IMPACTO IMEDIATO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96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746" name="Rectangle 2"/>
          <p:cNvSpPr>
            <a:spLocks noChangeArrowheads="1"/>
          </p:cNvSpPr>
          <p:nvPr/>
        </p:nvSpPr>
        <p:spPr bwMode="auto">
          <a:xfrm>
            <a:off x="152400" y="1804988"/>
            <a:ext cx="8991600" cy="172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pt-BR" altLang="pt-BR" sz="3600" b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Doença Renal Crônica (DRC):</a:t>
            </a:r>
          </a:p>
          <a:p>
            <a:pPr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pt-BR" altLang="pt-BR" sz="280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Destruição progressiva e irreversível do parênquima renal, substituído por um tecido fibroso e/ou hialino</a:t>
            </a: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2743200" y="228600"/>
            <a:ext cx="4205288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4800" b="1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DEFINIÇÕES</a:t>
            </a:r>
          </a:p>
        </p:txBody>
      </p:sp>
      <p:sp>
        <p:nvSpPr>
          <p:cNvPr id="799748" name="Rectangle 4"/>
          <p:cNvSpPr>
            <a:spLocks noChangeArrowheads="1"/>
          </p:cNvSpPr>
          <p:nvPr/>
        </p:nvSpPr>
        <p:spPr bwMode="auto">
          <a:xfrm>
            <a:off x="735013" y="4527550"/>
            <a:ext cx="7488237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altLang="pt-BR" sz="3600" b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Em fases avançadas:</a:t>
            </a:r>
          </a:p>
          <a:p>
            <a:pPr>
              <a:defRPr/>
            </a:pPr>
            <a:r>
              <a:rPr lang="en-US" altLang="pt-BR" sz="3600" b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Insuficiência Renal Crônica (IRC)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0" y="5689600"/>
            <a:ext cx="89265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pt-BR" sz="280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Os rins não mais conseguem manter a homeostase</a:t>
            </a:r>
            <a:endParaRPr lang="en-US" altLang="pt-BR" sz="2800" smtClean="0">
              <a:solidFill>
                <a:schemeClr val="bg1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advTm="363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1519238" y="1412875"/>
            <a:ext cx="2819400" cy="2433638"/>
            <a:chOff x="957" y="890"/>
            <a:chExt cx="1776" cy="1533"/>
          </a:xfrm>
        </p:grpSpPr>
        <p:sp>
          <p:nvSpPr>
            <p:cNvPr id="21545" name="Rectangle 3"/>
            <p:cNvSpPr>
              <a:spLocks noChangeArrowheads="1"/>
            </p:cNvSpPr>
            <p:nvPr/>
          </p:nvSpPr>
          <p:spPr bwMode="auto">
            <a:xfrm>
              <a:off x="957" y="1114"/>
              <a:ext cx="130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2000" b="1">
                  <a:solidFill>
                    <a:srgbClr val="C0C0C0"/>
                  </a:solidFill>
                  <a:latin typeface="Arial" panose="020B0604020202020204" pitchFamily="34" charset="0"/>
                </a:rPr>
                <a:t>DESCONHECIDA</a:t>
              </a:r>
              <a:endParaRPr lang="pt-BR" altLang="pt-BR">
                <a:latin typeface="Arial" panose="020B0604020202020204" pitchFamily="34" charset="0"/>
              </a:endParaRPr>
            </a:p>
          </p:txBody>
        </p:sp>
        <p:sp>
          <p:nvSpPr>
            <p:cNvPr id="21546" name="Rectangle 4"/>
            <p:cNvSpPr>
              <a:spLocks noChangeArrowheads="1"/>
            </p:cNvSpPr>
            <p:nvPr/>
          </p:nvSpPr>
          <p:spPr bwMode="auto">
            <a:xfrm>
              <a:off x="1135" y="890"/>
              <a:ext cx="57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2000" b="1">
                  <a:solidFill>
                    <a:srgbClr val="C0C0C0"/>
                  </a:solidFill>
                  <a:latin typeface="Arial" panose="020B0604020202020204" pitchFamily="34" charset="0"/>
                </a:rPr>
                <a:t>CAUSA</a:t>
              </a:r>
              <a:endParaRPr lang="pt-BR" altLang="pt-BR">
                <a:latin typeface="Arial" panose="020B0604020202020204" pitchFamily="34" charset="0"/>
              </a:endParaRPr>
            </a:p>
          </p:txBody>
        </p:sp>
        <p:sp>
          <p:nvSpPr>
            <p:cNvPr id="21547" name="Rectangle 5"/>
            <p:cNvSpPr>
              <a:spLocks noChangeArrowheads="1"/>
            </p:cNvSpPr>
            <p:nvPr/>
          </p:nvSpPr>
          <p:spPr bwMode="auto">
            <a:xfrm>
              <a:off x="1546" y="1357"/>
              <a:ext cx="32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2000" b="1">
                  <a:solidFill>
                    <a:srgbClr val="C0C0C0"/>
                  </a:solidFill>
                  <a:latin typeface="Arial" panose="020B0604020202020204" pitchFamily="34" charset="0"/>
                </a:rPr>
                <a:t>27%</a:t>
              </a:r>
              <a:endParaRPr lang="pt-BR" altLang="pt-BR">
                <a:latin typeface="Arial" panose="020B0604020202020204" pitchFamily="34" charset="0"/>
              </a:endParaRPr>
            </a:p>
          </p:txBody>
        </p:sp>
        <p:sp>
          <p:nvSpPr>
            <p:cNvPr id="21548" name="Freeform 6"/>
            <p:cNvSpPr>
              <a:spLocks/>
            </p:cNvSpPr>
            <p:nvPr/>
          </p:nvSpPr>
          <p:spPr bwMode="auto">
            <a:xfrm>
              <a:off x="1798" y="1273"/>
              <a:ext cx="935" cy="1150"/>
            </a:xfrm>
            <a:custGeom>
              <a:avLst/>
              <a:gdLst>
                <a:gd name="T0" fmla="*/ 2147483647 w 100"/>
                <a:gd name="T1" fmla="*/ 2147483647 h 123"/>
                <a:gd name="T2" fmla="*/ 0 w 100"/>
                <a:gd name="T3" fmla="*/ 2147483647 h 123"/>
                <a:gd name="T4" fmla="*/ 2147483647 w 100"/>
                <a:gd name="T5" fmla="*/ 0 h 123"/>
                <a:gd name="T6" fmla="*/ 2147483647 w 100"/>
                <a:gd name="T7" fmla="*/ 2147483647 h 123"/>
                <a:gd name="T8" fmla="*/ 2147483647 w 100"/>
                <a:gd name="T9" fmla="*/ 2147483647 h 1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0" h="123">
                  <a:moveTo>
                    <a:pt x="3" y="123"/>
                  </a:moveTo>
                  <a:cubicBezTo>
                    <a:pt x="1" y="116"/>
                    <a:pt x="0" y="108"/>
                    <a:pt x="0" y="100"/>
                  </a:cubicBezTo>
                  <a:cubicBezTo>
                    <a:pt x="0" y="45"/>
                    <a:pt x="45" y="0"/>
                    <a:pt x="100" y="0"/>
                  </a:cubicBezTo>
                  <a:lnTo>
                    <a:pt x="100" y="100"/>
                  </a:lnTo>
                  <a:lnTo>
                    <a:pt x="3" y="123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1507" name="Group 7"/>
          <p:cNvGrpSpPr>
            <a:grpSpLocks/>
          </p:cNvGrpSpPr>
          <p:nvPr/>
        </p:nvGrpSpPr>
        <p:grpSpPr bwMode="auto">
          <a:xfrm>
            <a:off x="1860550" y="3490913"/>
            <a:ext cx="2478088" cy="1476375"/>
            <a:chOff x="1172" y="2199"/>
            <a:chExt cx="1561" cy="930"/>
          </a:xfrm>
        </p:grpSpPr>
        <p:sp>
          <p:nvSpPr>
            <p:cNvPr id="21541" name="Rectangle 8"/>
            <p:cNvSpPr>
              <a:spLocks noChangeArrowheads="1"/>
            </p:cNvSpPr>
            <p:nvPr/>
          </p:nvSpPr>
          <p:spPr bwMode="auto">
            <a:xfrm>
              <a:off x="1191" y="2750"/>
              <a:ext cx="6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2000" b="1">
                  <a:solidFill>
                    <a:srgbClr val="33CC33"/>
                  </a:solidFill>
                  <a:latin typeface="Arial" panose="020B0604020202020204" pitchFamily="34" charset="0"/>
                </a:rPr>
                <a:t>CAUSAS</a:t>
              </a:r>
              <a:endParaRPr lang="pt-BR" altLang="pt-BR">
                <a:latin typeface="Arial" panose="020B0604020202020204" pitchFamily="34" charset="0"/>
              </a:endParaRPr>
            </a:p>
          </p:txBody>
        </p:sp>
        <p:sp>
          <p:nvSpPr>
            <p:cNvPr id="21542" name="Rectangle 9"/>
            <p:cNvSpPr>
              <a:spLocks noChangeArrowheads="1"/>
            </p:cNvSpPr>
            <p:nvPr/>
          </p:nvSpPr>
          <p:spPr bwMode="auto">
            <a:xfrm>
              <a:off x="1172" y="2553"/>
              <a:ext cx="67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2000" b="1">
                  <a:solidFill>
                    <a:srgbClr val="33CC33"/>
                  </a:solidFill>
                  <a:latin typeface="Arial" panose="020B0604020202020204" pitchFamily="34" charset="0"/>
                </a:rPr>
                <a:t>OUTRAS</a:t>
              </a:r>
              <a:endParaRPr lang="pt-BR" altLang="pt-BR">
                <a:latin typeface="Arial" panose="020B0604020202020204" pitchFamily="34" charset="0"/>
              </a:endParaRPr>
            </a:p>
          </p:txBody>
        </p:sp>
        <p:sp>
          <p:nvSpPr>
            <p:cNvPr id="21543" name="Rectangle 10"/>
            <p:cNvSpPr>
              <a:spLocks noChangeArrowheads="1"/>
            </p:cNvSpPr>
            <p:nvPr/>
          </p:nvSpPr>
          <p:spPr bwMode="auto">
            <a:xfrm>
              <a:off x="1537" y="2937"/>
              <a:ext cx="32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2000" b="1">
                  <a:solidFill>
                    <a:srgbClr val="33CC33"/>
                  </a:solidFill>
                  <a:latin typeface="Arial" panose="020B0604020202020204" pitchFamily="34" charset="0"/>
                </a:rPr>
                <a:t>16%</a:t>
              </a:r>
              <a:endParaRPr lang="pt-BR" altLang="pt-BR">
                <a:latin typeface="Arial" panose="020B0604020202020204" pitchFamily="34" charset="0"/>
              </a:endParaRPr>
            </a:p>
          </p:txBody>
        </p:sp>
        <p:sp>
          <p:nvSpPr>
            <p:cNvPr id="21544" name="Freeform 11"/>
            <p:cNvSpPr>
              <a:spLocks/>
            </p:cNvSpPr>
            <p:nvPr/>
          </p:nvSpPr>
          <p:spPr bwMode="auto">
            <a:xfrm>
              <a:off x="1826" y="2199"/>
              <a:ext cx="907" cy="888"/>
            </a:xfrm>
            <a:custGeom>
              <a:avLst/>
              <a:gdLst>
                <a:gd name="T0" fmla="*/ 2147483647 w 97"/>
                <a:gd name="T1" fmla="*/ 2147483647 h 94"/>
                <a:gd name="T2" fmla="*/ 0 w 97"/>
                <a:gd name="T3" fmla="*/ 2147483647 h 94"/>
                <a:gd name="T4" fmla="*/ 2147483647 w 97"/>
                <a:gd name="T5" fmla="*/ 0 h 94"/>
                <a:gd name="T6" fmla="*/ 2147483647 w 97"/>
                <a:gd name="T7" fmla="*/ 2147483647 h 9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7" h="94">
                  <a:moveTo>
                    <a:pt x="66" y="94"/>
                  </a:moveTo>
                  <a:cubicBezTo>
                    <a:pt x="33" y="84"/>
                    <a:pt x="9" y="57"/>
                    <a:pt x="0" y="24"/>
                  </a:cubicBezTo>
                  <a:lnTo>
                    <a:pt x="97" y="0"/>
                  </a:lnTo>
                  <a:lnTo>
                    <a:pt x="66" y="94"/>
                  </a:lnTo>
                  <a:close/>
                </a:path>
              </a:pathLst>
            </a:cu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1508" name="Group 12"/>
          <p:cNvGrpSpPr>
            <a:grpSpLocks/>
          </p:cNvGrpSpPr>
          <p:nvPr/>
        </p:nvGrpSpPr>
        <p:grpSpPr bwMode="auto">
          <a:xfrm>
            <a:off x="4338638" y="1546225"/>
            <a:ext cx="1644650" cy="1958975"/>
            <a:chOff x="2733" y="974"/>
            <a:chExt cx="1036" cy="1234"/>
          </a:xfrm>
        </p:grpSpPr>
        <p:sp>
          <p:nvSpPr>
            <p:cNvPr id="21538" name="Freeform 13"/>
            <p:cNvSpPr>
              <a:spLocks/>
            </p:cNvSpPr>
            <p:nvPr/>
          </p:nvSpPr>
          <p:spPr bwMode="auto">
            <a:xfrm>
              <a:off x="2733" y="1273"/>
              <a:ext cx="842" cy="935"/>
            </a:xfrm>
            <a:custGeom>
              <a:avLst/>
              <a:gdLst>
                <a:gd name="T0" fmla="*/ 0 w 90"/>
                <a:gd name="T1" fmla="*/ 0 h 100"/>
                <a:gd name="T2" fmla="*/ 0 w 90"/>
                <a:gd name="T3" fmla="*/ 0 h 100"/>
                <a:gd name="T4" fmla="*/ 2147483647 w 90"/>
                <a:gd name="T5" fmla="*/ 2147483647 h 100"/>
                <a:gd name="T6" fmla="*/ 0 w 90"/>
                <a:gd name="T7" fmla="*/ 2147483647 h 100"/>
                <a:gd name="T8" fmla="*/ 0 w 90"/>
                <a:gd name="T9" fmla="*/ 0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0" h="10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9" y="0"/>
                    <a:pt x="74" y="22"/>
                    <a:pt x="90" y="57"/>
                  </a:cubicBez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539" name="Rectangle 14"/>
            <p:cNvSpPr>
              <a:spLocks noChangeArrowheads="1"/>
            </p:cNvSpPr>
            <p:nvPr/>
          </p:nvSpPr>
          <p:spPr bwMode="auto">
            <a:xfrm>
              <a:off x="2958" y="974"/>
              <a:ext cx="81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2000" b="1">
                  <a:solidFill>
                    <a:srgbClr val="FF9900"/>
                  </a:solidFill>
                  <a:latin typeface="Arial" panose="020B0604020202020204" pitchFamily="34" charset="0"/>
                </a:rPr>
                <a:t>DIABETES</a:t>
              </a:r>
              <a:endParaRPr lang="pt-BR" altLang="pt-BR">
                <a:latin typeface="Arial" panose="020B0604020202020204" pitchFamily="34" charset="0"/>
              </a:endParaRPr>
            </a:p>
          </p:txBody>
        </p:sp>
        <p:sp>
          <p:nvSpPr>
            <p:cNvPr id="21540" name="Rectangle 15"/>
            <p:cNvSpPr>
              <a:spLocks noChangeArrowheads="1"/>
            </p:cNvSpPr>
            <p:nvPr/>
          </p:nvSpPr>
          <p:spPr bwMode="auto">
            <a:xfrm>
              <a:off x="3201" y="1226"/>
              <a:ext cx="32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2000" b="1">
                  <a:solidFill>
                    <a:srgbClr val="FF9900"/>
                  </a:solidFill>
                  <a:latin typeface="Arial" panose="020B0604020202020204" pitchFamily="34" charset="0"/>
                </a:rPr>
                <a:t>18%</a:t>
              </a:r>
              <a:endParaRPr lang="pt-BR" altLang="pt-BR">
                <a:latin typeface="Arial" panose="020B0604020202020204" pitchFamily="34" charset="0"/>
              </a:endParaRPr>
            </a:p>
          </p:txBody>
        </p:sp>
      </p:grpSp>
      <p:grpSp>
        <p:nvGrpSpPr>
          <p:cNvPr id="21509" name="Group 16"/>
          <p:cNvGrpSpPr>
            <a:grpSpLocks/>
          </p:cNvGrpSpPr>
          <p:nvPr/>
        </p:nvGrpSpPr>
        <p:grpSpPr bwMode="auto">
          <a:xfrm>
            <a:off x="2959100" y="3505200"/>
            <a:ext cx="2740025" cy="2203450"/>
            <a:chOff x="1864" y="2208"/>
            <a:chExt cx="1726" cy="1388"/>
          </a:xfrm>
        </p:grpSpPr>
        <p:sp>
          <p:nvSpPr>
            <p:cNvPr id="21535" name="Rectangle 17"/>
            <p:cNvSpPr>
              <a:spLocks noChangeArrowheads="1"/>
            </p:cNvSpPr>
            <p:nvPr/>
          </p:nvSpPr>
          <p:spPr bwMode="auto">
            <a:xfrm>
              <a:off x="1864" y="3208"/>
              <a:ext cx="172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2000" b="1">
                  <a:solidFill>
                    <a:srgbClr val="FF0000"/>
                  </a:solidFill>
                  <a:latin typeface="Arial" panose="020B0604020202020204" pitchFamily="34" charset="0"/>
                </a:rPr>
                <a:t>GLOMERULONEFRITE</a:t>
              </a:r>
              <a:endParaRPr lang="pt-BR" altLang="pt-BR">
                <a:latin typeface="Arial" panose="020B0604020202020204" pitchFamily="34" charset="0"/>
              </a:endParaRPr>
            </a:p>
          </p:txBody>
        </p:sp>
        <p:sp>
          <p:nvSpPr>
            <p:cNvPr id="21536" name="Rectangle 18"/>
            <p:cNvSpPr>
              <a:spLocks noChangeArrowheads="1"/>
            </p:cNvSpPr>
            <p:nvPr/>
          </p:nvSpPr>
          <p:spPr bwMode="auto">
            <a:xfrm>
              <a:off x="2462" y="3404"/>
              <a:ext cx="32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2000" b="1">
                  <a:solidFill>
                    <a:srgbClr val="FF0000"/>
                  </a:solidFill>
                  <a:latin typeface="Arial" panose="020B0604020202020204" pitchFamily="34" charset="0"/>
                </a:rPr>
                <a:t>11%</a:t>
              </a:r>
              <a:endParaRPr lang="pt-BR" altLang="pt-BR">
                <a:latin typeface="Arial" panose="020B0604020202020204" pitchFamily="34" charset="0"/>
              </a:endParaRPr>
            </a:p>
          </p:txBody>
        </p:sp>
        <p:sp>
          <p:nvSpPr>
            <p:cNvPr id="21537" name="Freeform 19"/>
            <p:cNvSpPr>
              <a:spLocks/>
            </p:cNvSpPr>
            <p:nvPr/>
          </p:nvSpPr>
          <p:spPr bwMode="auto">
            <a:xfrm>
              <a:off x="2443" y="2208"/>
              <a:ext cx="646" cy="925"/>
            </a:xfrm>
            <a:custGeom>
              <a:avLst/>
              <a:gdLst>
                <a:gd name="T0" fmla="*/ 2147483647 w 68"/>
                <a:gd name="T1" fmla="*/ 2147483647 h 99"/>
                <a:gd name="T2" fmla="*/ 2147483647 w 68"/>
                <a:gd name="T3" fmla="*/ 2147483647 h 99"/>
                <a:gd name="T4" fmla="*/ 0 w 68"/>
                <a:gd name="T5" fmla="*/ 2147483647 h 99"/>
                <a:gd name="T6" fmla="*/ 2147483647 w 68"/>
                <a:gd name="T7" fmla="*/ 0 h 99"/>
                <a:gd name="T8" fmla="*/ 2147483647 w 68"/>
                <a:gd name="T9" fmla="*/ 2147483647 h 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8" h="99">
                  <a:moveTo>
                    <a:pt x="68" y="92"/>
                  </a:moveTo>
                  <a:cubicBezTo>
                    <a:pt x="56" y="97"/>
                    <a:pt x="44" y="99"/>
                    <a:pt x="31" y="99"/>
                  </a:cubicBezTo>
                  <a:cubicBezTo>
                    <a:pt x="20" y="99"/>
                    <a:pt x="10" y="98"/>
                    <a:pt x="0" y="94"/>
                  </a:cubicBezTo>
                  <a:lnTo>
                    <a:pt x="31" y="0"/>
                  </a:lnTo>
                  <a:lnTo>
                    <a:pt x="68" y="9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1510" name="Group 20"/>
          <p:cNvGrpSpPr>
            <a:grpSpLocks/>
          </p:cNvGrpSpPr>
          <p:nvPr/>
        </p:nvGrpSpPr>
        <p:grpSpPr bwMode="auto">
          <a:xfrm>
            <a:off x="4338638" y="2867025"/>
            <a:ext cx="3382962" cy="2003425"/>
            <a:chOff x="2733" y="1806"/>
            <a:chExt cx="2131" cy="1262"/>
          </a:xfrm>
        </p:grpSpPr>
        <p:sp>
          <p:nvSpPr>
            <p:cNvPr id="21532" name="Rectangle 21"/>
            <p:cNvSpPr>
              <a:spLocks noChangeArrowheads="1"/>
            </p:cNvSpPr>
            <p:nvPr/>
          </p:nvSpPr>
          <p:spPr bwMode="auto">
            <a:xfrm>
              <a:off x="3706" y="2123"/>
              <a:ext cx="115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2000" b="1">
                  <a:solidFill>
                    <a:srgbClr val="99CCFF"/>
                  </a:solidFill>
                  <a:latin typeface="Arial" panose="020B0604020202020204" pitchFamily="34" charset="0"/>
                </a:rPr>
                <a:t>HIPERTENSÃO</a:t>
              </a:r>
              <a:endParaRPr lang="pt-BR" altLang="pt-BR">
                <a:latin typeface="Arial" panose="020B0604020202020204" pitchFamily="34" charset="0"/>
              </a:endParaRPr>
            </a:p>
          </p:txBody>
        </p:sp>
        <p:sp>
          <p:nvSpPr>
            <p:cNvPr id="21533" name="Rectangle 22"/>
            <p:cNvSpPr>
              <a:spLocks noChangeArrowheads="1"/>
            </p:cNvSpPr>
            <p:nvPr/>
          </p:nvSpPr>
          <p:spPr bwMode="auto">
            <a:xfrm>
              <a:off x="3977" y="2357"/>
              <a:ext cx="32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2000" b="1">
                  <a:solidFill>
                    <a:srgbClr val="99CCFF"/>
                  </a:solidFill>
                  <a:latin typeface="Arial" panose="020B0604020202020204" pitchFamily="34" charset="0"/>
                </a:rPr>
                <a:t>24%</a:t>
              </a:r>
              <a:endParaRPr lang="pt-BR" altLang="pt-BR">
                <a:latin typeface="Arial" panose="020B0604020202020204" pitchFamily="34" charset="0"/>
              </a:endParaRPr>
            </a:p>
          </p:txBody>
        </p:sp>
        <p:sp>
          <p:nvSpPr>
            <p:cNvPr id="21534" name="Freeform 23"/>
            <p:cNvSpPr>
              <a:spLocks/>
            </p:cNvSpPr>
            <p:nvPr/>
          </p:nvSpPr>
          <p:spPr bwMode="auto">
            <a:xfrm>
              <a:off x="2733" y="1806"/>
              <a:ext cx="935" cy="1262"/>
            </a:xfrm>
            <a:custGeom>
              <a:avLst/>
              <a:gdLst>
                <a:gd name="T0" fmla="*/ 2147483647 w 100"/>
                <a:gd name="T1" fmla="*/ 0 h 135"/>
                <a:gd name="T2" fmla="*/ 2147483647 w 100"/>
                <a:gd name="T3" fmla="*/ 2147483647 h 135"/>
                <a:gd name="T4" fmla="*/ 2147483647 w 100"/>
                <a:gd name="T5" fmla="*/ 2147483647 h 135"/>
                <a:gd name="T6" fmla="*/ 0 w 100"/>
                <a:gd name="T7" fmla="*/ 2147483647 h 135"/>
                <a:gd name="T8" fmla="*/ 2147483647 w 100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0" h="135">
                  <a:moveTo>
                    <a:pt x="90" y="0"/>
                  </a:moveTo>
                  <a:cubicBezTo>
                    <a:pt x="96" y="14"/>
                    <a:pt x="100" y="28"/>
                    <a:pt x="100" y="43"/>
                  </a:cubicBezTo>
                  <a:cubicBezTo>
                    <a:pt x="100" y="83"/>
                    <a:pt x="75" y="120"/>
                    <a:pt x="38" y="135"/>
                  </a:cubicBezTo>
                  <a:lnTo>
                    <a:pt x="0" y="43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1511" name="Rectangle 24"/>
          <p:cNvSpPr>
            <a:spLocks noChangeArrowheads="1"/>
          </p:cNvSpPr>
          <p:nvPr/>
        </p:nvSpPr>
        <p:spPr bwMode="auto">
          <a:xfrm>
            <a:off x="0" y="447675"/>
            <a:ext cx="9144000" cy="420688"/>
          </a:xfrm>
          <a:prstGeom prst="rect">
            <a:avLst/>
          </a:prstGeom>
          <a:noFill/>
          <a:ln>
            <a:noFill/>
          </a:ln>
          <a:effectLst>
            <a:outerShdw dist="16189" dir="15521404" algn="ctr" rotWithShape="0">
              <a:srgbClr val="FF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6038" rIns="0" bIns="46038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b="1">
                <a:solidFill>
                  <a:srgbClr val="FFFF00"/>
                </a:solidFill>
                <a:latin typeface="Arial" panose="020B0604020202020204" pitchFamily="34" charset="0"/>
              </a:rPr>
              <a:t>DRCT NO BRASIL</a:t>
            </a:r>
            <a:br>
              <a:rPr lang="pt-BR" altLang="pt-BR" b="1">
                <a:solidFill>
                  <a:srgbClr val="FFFF00"/>
                </a:solidFill>
                <a:latin typeface="Arial" panose="020B0604020202020204" pitchFamily="34" charset="0"/>
              </a:rPr>
            </a:br>
            <a:endParaRPr lang="pt-BR" altLang="pt-B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1512" name="Rectangle 25"/>
          <p:cNvSpPr>
            <a:spLocks noChangeArrowheads="1"/>
          </p:cNvSpPr>
          <p:nvPr/>
        </p:nvSpPr>
        <p:spPr bwMode="auto">
          <a:xfrm>
            <a:off x="4695825" y="1546225"/>
            <a:ext cx="1290638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2400">
              <a:latin typeface="Comic Sans MS" panose="030F0702030302020204" pitchFamily="66" charset="0"/>
            </a:endParaRPr>
          </a:p>
        </p:txBody>
      </p:sp>
      <p:sp>
        <p:nvSpPr>
          <p:cNvPr id="21513" name="Rectangle 26"/>
          <p:cNvSpPr>
            <a:spLocks noChangeArrowheads="1"/>
          </p:cNvSpPr>
          <p:nvPr/>
        </p:nvSpPr>
        <p:spPr bwMode="auto">
          <a:xfrm>
            <a:off x="5081588" y="1931988"/>
            <a:ext cx="519112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2400">
              <a:latin typeface="Comic Sans MS" panose="030F0702030302020204" pitchFamily="66" charset="0"/>
            </a:endParaRPr>
          </a:p>
        </p:txBody>
      </p:sp>
      <p:sp>
        <p:nvSpPr>
          <p:cNvPr id="21514" name="Rectangle 27"/>
          <p:cNvSpPr>
            <a:spLocks noChangeArrowheads="1"/>
          </p:cNvSpPr>
          <p:nvPr/>
        </p:nvSpPr>
        <p:spPr bwMode="auto">
          <a:xfrm>
            <a:off x="2959100" y="5078413"/>
            <a:ext cx="27749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2400">
              <a:latin typeface="Comic Sans MS" panose="030F0702030302020204" pitchFamily="66" charset="0"/>
            </a:endParaRPr>
          </a:p>
        </p:txBody>
      </p:sp>
      <p:sp>
        <p:nvSpPr>
          <p:cNvPr id="21515" name="Rectangle 28"/>
          <p:cNvSpPr>
            <a:spLocks noChangeArrowheads="1"/>
          </p:cNvSpPr>
          <p:nvPr/>
        </p:nvSpPr>
        <p:spPr bwMode="auto">
          <a:xfrm>
            <a:off x="3908425" y="5389563"/>
            <a:ext cx="519113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2400">
              <a:latin typeface="Comic Sans MS" panose="030F0702030302020204" pitchFamily="66" charset="0"/>
            </a:endParaRPr>
          </a:p>
        </p:txBody>
      </p:sp>
      <p:sp>
        <p:nvSpPr>
          <p:cNvPr id="21516" name="Rectangle 29"/>
          <p:cNvSpPr>
            <a:spLocks noChangeArrowheads="1"/>
          </p:cNvSpPr>
          <p:nvPr/>
        </p:nvSpPr>
        <p:spPr bwMode="auto">
          <a:xfrm>
            <a:off x="2454275" y="2139950"/>
            <a:ext cx="519113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2400">
              <a:latin typeface="Comic Sans MS" panose="030F0702030302020204" pitchFamily="66" charset="0"/>
            </a:endParaRPr>
          </a:p>
        </p:txBody>
      </p:sp>
      <p:sp>
        <p:nvSpPr>
          <p:cNvPr id="21517" name="Rectangle 30"/>
          <p:cNvSpPr>
            <a:spLocks noChangeArrowheads="1"/>
          </p:cNvSpPr>
          <p:nvPr/>
        </p:nvSpPr>
        <p:spPr bwMode="auto">
          <a:xfrm>
            <a:off x="2439988" y="4662488"/>
            <a:ext cx="519112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2400">
              <a:latin typeface="Comic Sans MS" panose="030F0702030302020204" pitchFamily="66" charset="0"/>
            </a:endParaRPr>
          </a:p>
        </p:txBody>
      </p:sp>
      <p:sp>
        <p:nvSpPr>
          <p:cNvPr id="21518" name="Rectangle 31"/>
          <p:cNvSpPr>
            <a:spLocks noChangeArrowheads="1"/>
          </p:cNvSpPr>
          <p:nvPr/>
        </p:nvSpPr>
        <p:spPr bwMode="auto">
          <a:xfrm>
            <a:off x="5883275" y="3357563"/>
            <a:ext cx="18542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2400">
              <a:latin typeface="Comic Sans MS" panose="030F0702030302020204" pitchFamily="66" charset="0"/>
            </a:endParaRPr>
          </a:p>
        </p:txBody>
      </p:sp>
      <p:sp>
        <p:nvSpPr>
          <p:cNvPr id="21519" name="Rectangle 32"/>
          <p:cNvSpPr>
            <a:spLocks noChangeArrowheads="1"/>
          </p:cNvSpPr>
          <p:nvPr/>
        </p:nvSpPr>
        <p:spPr bwMode="auto">
          <a:xfrm>
            <a:off x="6313488" y="3743325"/>
            <a:ext cx="519112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2400">
              <a:latin typeface="Comic Sans MS" panose="030F0702030302020204" pitchFamily="66" charset="0"/>
            </a:endParaRPr>
          </a:p>
        </p:txBody>
      </p:sp>
      <p:sp>
        <p:nvSpPr>
          <p:cNvPr id="21520" name="Rectangle 33"/>
          <p:cNvSpPr>
            <a:spLocks noChangeArrowheads="1"/>
          </p:cNvSpPr>
          <p:nvPr/>
        </p:nvSpPr>
        <p:spPr bwMode="auto">
          <a:xfrm>
            <a:off x="4695825" y="1546225"/>
            <a:ext cx="1290638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2400">
              <a:latin typeface="Comic Sans MS" panose="030F0702030302020204" pitchFamily="66" charset="0"/>
            </a:endParaRPr>
          </a:p>
        </p:txBody>
      </p:sp>
      <p:sp>
        <p:nvSpPr>
          <p:cNvPr id="21521" name="Rectangle 34"/>
          <p:cNvSpPr>
            <a:spLocks noChangeArrowheads="1"/>
          </p:cNvSpPr>
          <p:nvPr/>
        </p:nvSpPr>
        <p:spPr bwMode="auto">
          <a:xfrm>
            <a:off x="2959100" y="5078413"/>
            <a:ext cx="27749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2400">
              <a:latin typeface="Comic Sans MS" panose="030F0702030302020204" pitchFamily="66" charset="0"/>
            </a:endParaRPr>
          </a:p>
        </p:txBody>
      </p:sp>
      <p:sp>
        <p:nvSpPr>
          <p:cNvPr id="21522" name="Rectangle 35"/>
          <p:cNvSpPr>
            <a:spLocks noChangeArrowheads="1"/>
          </p:cNvSpPr>
          <p:nvPr/>
        </p:nvSpPr>
        <p:spPr bwMode="auto">
          <a:xfrm>
            <a:off x="1519238" y="1754188"/>
            <a:ext cx="209232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2400">
              <a:latin typeface="Comic Sans MS" panose="030F0702030302020204" pitchFamily="66" charset="0"/>
            </a:endParaRPr>
          </a:p>
        </p:txBody>
      </p:sp>
      <p:sp>
        <p:nvSpPr>
          <p:cNvPr id="21523" name="Rectangle 36"/>
          <p:cNvSpPr>
            <a:spLocks noChangeArrowheads="1"/>
          </p:cNvSpPr>
          <p:nvPr/>
        </p:nvSpPr>
        <p:spPr bwMode="auto">
          <a:xfrm>
            <a:off x="1801813" y="1412875"/>
            <a:ext cx="9048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2400">
              <a:latin typeface="Comic Sans MS" panose="030F0702030302020204" pitchFamily="66" charset="0"/>
            </a:endParaRPr>
          </a:p>
        </p:txBody>
      </p:sp>
      <p:sp>
        <p:nvSpPr>
          <p:cNvPr id="21524" name="Rectangle 37"/>
          <p:cNvSpPr>
            <a:spLocks noChangeArrowheads="1"/>
          </p:cNvSpPr>
          <p:nvPr/>
        </p:nvSpPr>
        <p:spPr bwMode="auto">
          <a:xfrm>
            <a:off x="1801813" y="1412875"/>
            <a:ext cx="9048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2400">
              <a:latin typeface="Comic Sans MS" panose="030F0702030302020204" pitchFamily="66" charset="0"/>
            </a:endParaRPr>
          </a:p>
        </p:txBody>
      </p:sp>
      <p:sp>
        <p:nvSpPr>
          <p:cNvPr id="21525" name="Rectangle 38"/>
          <p:cNvSpPr>
            <a:spLocks noChangeArrowheads="1"/>
          </p:cNvSpPr>
          <p:nvPr/>
        </p:nvSpPr>
        <p:spPr bwMode="auto">
          <a:xfrm>
            <a:off x="1890713" y="4351338"/>
            <a:ext cx="10826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2400">
              <a:latin typeface="Comic Sans MS" panose="030F0702030302020204" pitchFamily="66" charset="0"/>
            </a:endParaRPr>
          </a:p>
        </p:txBody>
      </p:sp>
      <p:sp>
        <p:nvSpPr>
          <p:cNvPr id="21526" name="Rectangle 39"/>
          <p:cNvSpPr>
            <a:spLocks noChangeArrowheads="1"/>
          </p:cNvSpPr>
          <p:nvPr/>
        </p:nvSpPr>
        <p:spPr bwMode="auto">
          <a:xfrm>
            <a:off x="1860550" y="4040188"/>
            <a:ext cx="10985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2400">
              <a:latin typeface="Comic Sans MS" panose="030F0702030302020204" pitchFamily="66" charset="0"/>
            </a:endParaRPr>
          </a:p>
        </p:txBody>
      </p:sp>
      <p:sp>
        <p:nvSpPr>
          <p:cNvPr id="21527" name="Rectangle 40"/>
          <p:cNvSpPr>
            <a:spLocks noChangeArrowheads="1"/>
          </p:cNvSpPr>
          <p:nvPr/>
        </p:nvSpPr>
        <p:spPr bwMode="auto">
          <a:xfrm>
            <a:off x="1890713" y="4351338"/>
            <a:ext cx="10826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2400">
              <a:latin typeface="Comic Sans MS" panose="030F0702030302020204" pitchFamily="66" charset="0"/>
            </a:endParaRPr>
          </a:p>
        </p:txBody>
      </p:sp>
      <p:sp>
        <p:nvSpPr>
          <p:cNvPr id="21528" name="Rectangle 41"/>
          <p:cNvSpPr>
            <a:spLocks noChangeArrowheads="1"/>
          </p:cNvSpPr>
          <p:nvPr/>
        </p:nvSpPr>
        <p:spPr bwMode="auto">
          <a:xfrm>
            <a:off x="1860550" y="4040188"/>
            <a:ext cx="10985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2400">
              <a:latin typeface="Comic Sans MS" panose="030F0702030302020204" pitchFamily="66" charset="0"/>
            </a:endParaRPr>
          </a:p>
        </p:txBody>
      </p:sp>
      <p:sp>
        <p:nvSpPr>
          <p:cNvPr id="21529" name="Rectangle 42"/>
          <p:cNvSpPr>
            <a:spLocks noChangeArrowheads="1"/>
          </p:cNvSpPr>
          <p:nvPr/>
        </p:nvSpPr>
        <p:spPr bwMode="auto">
          <a:xfrm>
            <a:off x="2439988" y="4662488"/>
            <a:ext cx="519112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2400">
              <a:latin typeface="Comic Sans MS" panose="030F0702030302020204" pitchFamily="66" charset="0"/>
            </a:endParaRPr>
          </a:p>
        </p:txBody>
      </p:sp>
      <p:sp>
        <p:nvSpPr>
          <p:cNvPr id="21530" name="Rectangle 43"/>
          <p:cNvSpPr>
            <a:spLocks noChangeArrowheads="1"/>
          </p:cNvSpPr>
          <p:nvPr/>
        </p:nvSpPr>
        <p:spPr bwMode="auto">
          <a:xfrm>
            <a:off x="5883275" y="3357563"/>
            <a:ext cx="18542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2400">
              <a:latin typeface="Comic Sans MS" panose="030F0702030302020204" pitchFamily="66" charset="0"/>
            </a:endParaRPr>
          </a:p>
        </p:txBody>
      </p:sp>
      <p:sp>
        <p:nvSpPr>
          <p:cNvPr id="21531" name="Text Box 44"/>
          <p:cNvSpPr txBox="1">
            <a:spLocks noChangeArrowheads="1"/>
          </p:cNvSpPr>
          <p:nvPr/>
        </p:nvSpPr>
        <p:spPr bwMode="auto">
          <a:xfrm>
            <a:off x="6681788" y="6567488"/>
            <a:ext cx="24622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es-CR" altLang="pt-BR" sz="1400" b="1">
                <a:solidFill>
                  <a:srgbClr val="FFFFFF"/>
                </a:solidFill>
                <a:latin typeface="Arial" panose="020B0604020202020204" pitchFamily="34" charset="0"/>
              </a:rPr>
              <a:t>Ministério da Saúde, 2002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39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5800" y="762000"/>
            <a:ext cx="7772400" cy="41148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O ambiente aquoso que envolve nossas células (líquido extracelular) tem composição semelhante à do mar primordial</a:t>
            </a:r>
          </a:p>
          <a:p>
            <a:pPr marL="0" indent="0">
              <a:buFontTx/>
              <a:buNone/>
              <a:defRPr/>
            </a:pPr>
            <a:endParaRPr lang="pt-BR" b="1" dirty="0" smtClean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FontTx/>
              <a:buNone/>
              <a:defRPr/>
            </a:pP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A constância desse ambiente é requisito para a vida</a:t>
            </a:r>
          </a:p>
          <a:p>
            <a:pPr marL="0" indent="0">
              <a:buFontTx/>
              <a:buNone/>
              <a:defRPr/>
            </a:pPr>
            <a:endParaRPr lang="pt-BR" b="1" dirty="0" smtClean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FontTx/>
              <a:buNone/>
              <a:defRPr/>
            </a:pP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Os rins e pulmões são órgãos importantes para a manutenção da composição química constante  </a:t>
            </a:r>
            <a:endParaRPr lang="pt-BR" b="1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09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381000"/>
            <a:ext cx="8872538" cy="474663"/>
          </a:xfrm>
          <a:prstGeom prst="rect">
            <a:avLst/>
          </a:prstGeom>
          <a:noFill/>
          <a:ln>
            <a:noFill/>
          </a:ln>
          <a:effectLst>
            <a:outerShdw dist="13470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6038" rIns="0" bIns="46038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700" b="1">
                <a:solidFill>
                  <a:srgbClr val="FFFF00"/>
                </a:solidFill>
                <a:latin typeface="Comic Sans MS" panose="030F0702030302020204" pitchFamily="66" charset="0"/>
              </a:rPr>
              <a:t>DRCT NOS EUA</a:t>
            </a:r>
            <a:endParaRPr lang="pt-BR" altLang="pt-BR" b="1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531" name="Arc 3"/>
          <p:cNvSpPr>
            <a:spLocks/>
          </p:cNvSpPr>
          <p:nvPr/>
        </p:nvSpPr>
        <p:spPr bwMode="auto">
          <a:xfrm>
            <a:off x="4560888" y="2147888"/>
            <a:ext cx="1543050" cy="2395537"/>
          </a:xfrm>
          <a:custGeom>
            <a:avLst/>
            <a:gdLst>
              <a:gd name="T0" fmla="*/ 0 w 24548"/>
              <a:gd name="T1" fmla="*/ 2147483647 h 32793"/>
              <a:gd name="T2" fmla="*/ 2147483647 w 24548"/>
              <a:gd name="T3" fmla="*/ 2147483647 h 32793"/>
              <a:gd name="T4" fmla="*/ 2147483647 w 24548"/>
              <a:gd name="T5" fmla="*/ 2147483647 h 3279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4548" h="32793" fill="none" extrusionOk="0">
                <a:moveTo>
                  <a:pt x="0" y="202"/>
                </a:moveTo>
                <a:cubicBezTo>
                  <a:pt x="976" y="67"/>
                  <a:pt x="1961" y="-1"/>
                  <a:pt x="2948" y="0"/>
                </a:cubicBezTo>
                <a:cubicBezTo>
                  <a:pt x="14877" y="0"/>
                  <a:pt x="24548" y="9670"/>
                  <a:pt x="24548" y="21600"/>
                </a:cubicBezTo>
                <a:cubicBezTo>
                  <a:pt x="24548" y="25546"/>
                  <a:pt x="23466" y="29417"/>
                  <a:pt x="21421" y="32792"/>
                </a:cubicBezTo>
              </a:path>
              <a:path w="24548" h="32793" stroke="0" extrusionOk="0">
                <a:moveTo>
                  <a:pt x="0" y="202"/>
                </a:moveTo>
                <a:cubicBezTo>
                  <a:pt x="976" y="67"/>
                  <a:pt x="1961" y="-1"/>
                  <a:pt x="2948" y="0"/>
                </a:cubicBezTo>
                <a:cubicBezTo>
                  <a:pt x="14877" y="0"/>
                  <a:pt x="24548" y="9670"/>
                  <a:pt x="24548" y="21600"/>
                </a:cubicBezTo>
                <a:cubicBezTo>
                  <a:pt x="24548" y="25546"/>
                  <a:pt x="23466" y="29417"/>
                  <a:pt x="21421" y="32792"/>
                </a:cubicBezTo>
                <a:lnTo>
                  <a:pt x="2948" y="21600"/>
                </a:lnTo>
                <a:lnTo>
                  <a:pt x="0" y="202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532" name="Arc 4"/>
          <p:cNvSpPr>
            <a:spLocks/>
          </p:cNvSpPr>
          <p:nvPr/>
        </p:nvSpPr>
        <p:spPr bwMode="auto">
          <a:xfrm>
            <a:off x="3981450" y="3724275"/>
            <a:ext cx="1922463" cy="1577975"/>
          </a:xfrm>
          <a:custGeom>
            <a:avLst/>
            <a:gdLst>
              <a:gd name="T0" fmla="*/ 2147483647 w 30616"/>
              <a:gd name="T1" fmla="*/ 2147483647 h 21600"/>
              <a:gd name="T2" fmla="*/ 0 w 30616"/>
              <a:gd name="T3" fmla="*/ 2147483647 h 21600"/>
              <a:gd name="T4" fmla="*/ 2147483647 w 30616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0616" h="21600" fill="none" extrusionOk="0">
                <a:moveTo>
                  <a:pt x="30615" y="11192"/>
                </a:moveTo>
                <a:cubicBezTo>
                  <a:pt x="26701" y="17653"/>
                  <a:pt x="19696" y="21599"/>
                  <a:pt x="12142" y="21600"/>
                </a:cubicBezTo>
                <a:cubicBezTo>
                  <a:pt x="7811" y="21600"/>
                  <a:pt x="3581" y="20298"/>
                  <a:pt x="-1" y="17864"/>
                </a:cubicBezTo>
              </a:path>
              <a:path w="30616" h="21600" stroke="0" extrusionOk="0">
                <a:moveTo>
                  <a:pt x="30615" y="11192"/>
                </a:moveTo>
                <a:cubicBezTo>
                  <a:pt x="26701" y="17653"/>
                  <a:pt x="19696" y="21599"/>
                  <a:pt x="12142" y="21600"/>
                </a:cubicBezTo>
                <a:cubicBezTo>
                  <a:pt x="7811" y="21600"/>
                  <a:pt x="3581" y="20298"/>
                  <a:pt x="-1" y="17864"/>
                </a:cubicBezTo>
                <a:lnTo>
                  <a:pt x="12142" y="0"/>
                </a:lnTo>
                <a:lnTo>
                  <a:pt x="30615" y="11192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533" name="Arc 5"/>
          <p:cNvSpPr>
            <a:spLocks/>
          </p:cNvSpPr>
          <p:nvPr/>
        </p:nvSpPr>
        <p:spPr bwMode="auto">
          <a:xfrm>
            <a:off x="3390900" y="2165350"/>
            <a:ext cx="1357313" cy="1593850"/>
          </a:xfrm>
          <a:custGeom>
            <a:avLst/>
            <a:gdLst>
              <a:gd name="T0" fmla="*/ 2147483647 w 21600"/>
              <a:gd name="T1" fmla="*/ 2147483647 h 21803"/>
              <a:gd name="T2" fmla="*/ 2147483647 w 21600"/>
              <a:gd name="T3" fmla="*/ 0 h 21803"/>
              <a:gd name="T4" fmla="*/ 2147483647 w 21600"/>
              <a:gd name="T5" fmla="*/ 2147483647 h 2180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803" fill="none" extrusionOk="0">
                <a:moveTo>
                  <a:pt x="4" y="21802"/>
                </a:moveTo>
                <a:cubicBezTo>
                  <a:pt x="1" y="21664"/>
                  <a:pt x="0" y="21525"/>
                  <a:pt x="0" y="21386"/>
                </a:cubicBezTo>
                <a:cubicBezTo>
                  <a:pt x="-1" y="10628"/>
                  <a:pt x="7916" y="1510"/>
                  <a:pt x="18567" y="0"/>
                </a:cubicBezTo>
              </a:path>
              <a:path w="21600" h="21803" stroke="0" extrusionOk="0">
                <a:moveTo>
                  <a:pt x="4" y="21802"/>
                </a:moveTo>
                <a:cubicBezTo>
                  <a:pt x="1" y="21664"/>
                  <a:pt x="0" y="21525"/>
                  <a:pt x="0" y="21386"/>
                </a:cubicBezTo>
                <a:cubicBezTo>
                  <a:pt x="-1" y="10628"/>
                  <a:pt x="7916" y="1510"/>
                  <a:pt x="18567" y="0"/>
                </a:cubicBezTo>
                <a:lnTo>
                  <a:pt x="21600" y="21386"/>
                </a:lnTo>
                <a:lnTo>
                  <a:pt x="4" y="21802"/>
                </a:lnTo>
                <a:close/>
              </a:path>
            </a:pathLst>
          </a:custGeom>
          <a:solidFill>
            <a:srgbClr val="0066CC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7142163" y="2994025"/>
            <a:ext cx="4937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700" b="1">
                <a:solidFill>
                  <a:srgbClr val="FF0000"/>
                </a:solidFill>
                <a:latin typeface="Arial" panose="020B0604020202020204" pitchFamily="34" charset="0"/>
              </a:rPr>
              <a:t>37 %</a:t>
            </a:r>
            <a:endParaRPr lang="en-US" altLang="pt-BR" b="1">
              <a:solidFill>
                <a:srgbClr val="FF0000"/>
              </a:solidFill>
            </a:endParaRPr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5405438" y="5357813"/>
            <a:ext cx="493712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700" b="1">
                <a:solidFill>
                  <a:srgbClr val="FFFFCC"/>
                </a:solidFill>
                <a:latin typeface="Arial" panose="020B0604020202020204" pitchFamily="34" charset="0"/>
              </a:rPr>
              <a:t>25 %</a:t>
            </a:r>
            <a:endParaRPr lang="en-US" altLang="pt-BR" b="1"/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3079750" y="4498975"/>
            <a:ext cx="4937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700" b="1">
                <a:solidFill>
                  <a:schemeClr val="bg1"/>
                </a:solidFill>
                <a:latin typeface="Arial" panose="020B0604020202020204" pitchFamily="34" charset="0"/>
              </a:rPr>
              <a:t>16 %</a:t>
            </a:r>
            <a:endParaRPr lang="en-US" altLang="pt-BR" b="1">
              <a:solidFill>
                <a:schemeClr val="bg1"/>
              </a:solidFill>
            </a:endParaRPr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3117850" y="2527300"/>
            <a:ext cx="4381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700" b="1">
                <a:solidFill>
                  <a:srgbClr val="66CCFF"/>
                </a:solidFill>
                <a:latin typeface="Arial" panose="020B0604020202020204" pitchFamily="34" charset="0"/>
              </a:rPr>
              <a:t>23 %</a:t>
            </a:r>
            <a:endParaRPr lang="en-US" altLang="pt-BR" b="1">
              <a:solidFill>
                <a:srgbClr val="66CCFF"/>
              </a:solidFill>
            </a:endParaRPr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6122988" y="2997200"/>
            <a:ext cx="8112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700" b="1">
                <a:solidFill>
                  <a:srgbClr val="FF0000"/>
                </a:solidFill>
                <a:latin typeface="Comic Sans MS" panose="030F0702030302020204" pitchFamily="66" charset="0"/>
              </a:rPr>
              <a:t>Diabetes</a:t>
            </a:r>
            <a:endParaRPr lang="en-US" altLang="pt-BR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4054475" y="5353050"/>
            <a:ext cx="1239838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700" b="1">
                <a:solidFill>
                  <a:srgbClr val="FFFFCC"/>
                </a:solidFill>
                <a:latin typeface="Comic Sans MS" panose="030F0702030302020204" pitchFamily="66" charset="0"/>
              </a:rPr>
              <a:t>Hipertensão</a:t>
            </a:r>
            <a:endParaRPr lang="en-US" altLang="pt-BR" b="1">
              <a:latin typeface="Comic Sans MS" panose="030F0702030302020204" pitchFamily="66" charset="0"/>
            </a:endParaRPr>
          </a:p>
        </p:txBody>
      </p:sp>
      <p:sp>
        <p:nvSpPr>
          <p:cNvPr id="22540" name="Rectangle 12"/>
          <p:cNvSpPr>
            <a:spLocks noChangeArrowheads="1"/>
          </p:cNvSpPr>
          <p:nvPr/>
        </p:nvSpPr>
        <p:spPr bwMode="auto">
          <a:xfrm>
            <a:off x="1282700" y="4506913"/>
            <a:ext cx="1725613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700" b="1">
                <a:solidFill>
                  <a:schemeClr val="bg1"/>
                </a:solidFill>
                <a:latin typeface="Comic Sans MS" panose="030F0702030302020204" pitchFamily="66" charset="0"/>
              </a:rPr>
              <a:t>Glomerulonefrite</a:t>
            </a:r>
            <a:endParaRPr lang="en-US" altLang="pt-BR" b="1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1501775" y="2528888"/>
            <a:ext cx="1484313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700" b="1">
                <a:solidFill>
                  <a:srgbClr val="66CCFF"/>
                </a:solidFill>
                <a:latin typeface="Comic Sans MS" panose="030F0702030302020204" pitchFamily="66" charset="0"/>
              </a:rPr>
              <a:t>Outras causas</a:t>
            </a:r>
            <a:endParaRPr lang="en-US" altLang="pt-BR" b="1">
              <a:solidFill>
                <a:srgbClr val="66CCFF"/>
              </a:solidFill>
              <a:latin typeface="Comic Sans MS" panose="030F0702030302020204" pitchFamily="66" charset="0"/>
            </a:endParaRPr>
          </a:p>
        </p:txBody>
      </p:sp>
      <p:sp>
        <p:nvSpPr>
          <p:cNvPr id="22542" name="Text Box 14"/>
          <p:cNvSpPr txBox="1">
            <a:spLocks noChangeArrowheads="1"/>
          </p:cNvSpPr>
          <p:nvPr/>
        </p:nvSpPr>
        <p:spPr bwMode="auto">
          <a:xfrm>
            <a:off x="3144838" y="895350"/>
            <a:ext cx="3032125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2400">
                <a:solidFill>
                  <a:srgbClr val="FFFFCC"/>
                </a:solidFill>
                <a:latin typeface="Comic Sans MS" panose="030F0702030302020204" pitchFamily="66" charset="0"/>
              </a:rPr>
              <a:t>(USRDS, 2008)</a:t>
            </a:r>
          </a:p>
        </p:txBody>
      </p:sp>
      <p:sp>
        <p:nvSpPr>
          <p:cNvPr id="22543" name="Arc 15"/>
          <p:cNvSpPr>
            <a:spLocks/>
          </p:cNvSpPr>
          <p:nvPr/>
        </p:nvSpPr>
        <p:spPr bwMode="auto">
          <a:xfrm>
            <a:off x="3397250" y="3708400"/>
            <a:ext cx="1355725" cy="1327150"/>
          </a:xfrm>
          <a:custGeom>
            <a:avLst/>
            <a:gdLst>
              <a:gd name="T0" fmla="*/ 2147483647 w 21600"/>
              <a:gd name="T1" fmla="*/ 2147483647 h 18190"/>
              <a:gd name="T2" fmla="*/ 2147483647 w 21600"/>
              <a:gd name="T3" fmla="*/ 0 h 18190"/>
              <a:gd name="T4" fmla="*/ 2147483647 w 21600"/>
              <a:gd name="T5" fmla="*/ 2147483647 h 1819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18190" fill="none" extrusionOk="0">
                <a:moveTo>
                  <a:pt x="9553" y="18189"/>
                </a:moveTo>
                <a:cubicBezTo>
                  <a:pt x="3581" y="14177"/>
                  <a:pt x="0" y="7455"/>
                  <a:pt x="0" y="261"/>
                </a:cubicBezTo>
                <a:cubicBezTo>
                  <a:pt x="-1" y="173"/>
                  <a:pt x="0" y="86"/>
                  <a:pt x="1" y="-1"/>
                </a:cubicBezTo>
              </a:path>
              <a:path w="21600" h="18190" stroke="0" extrusionOk="0">
                <a:moveTo>
                  <a:pt x="9553" y="18189"/>
                </a:moveTo>
                <a:cubicBezTo>
                  <a:pt x="3581" y="14177"/>
                  <a:pt x="0" y="7455"/>
                  <a:pt x="0" y="261"/>
                </a:cubicBezTo>
                <a:cubicBezTo>
                  <a:pt x="-1" y="173"/>
                  <a:pt x="0" y="86"/>
                  <a:pt x="1" y="-1"/>
                </a:cubicBezTo>
                <a:lnTo>
                  <a:pt x="21600" y="261"/>
                </a:lnTo>
                <a:lnTo>
                  <a:pt x="9553" y="18189"/>
                </a:lnTo>
                <a:close/>
              </a:path>
            </a:pathLst>
          </a:cu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79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ítulo 1"/>
          <p:cNvSpPr>
            <a:spLocks noGrp="1"/>
          </p:cNvSpPr>
          <p:nvPr>
            <p:ph type="title"/>
          </p:nvPr>
        </p:nvSpPr>
        <p:spPr>
          <a:xfrm>
            <a:off x="465138" y="246063"/>
            <a:ext cx="8286750" cy="1143000"/>
          </a:xfrm>
        </p:spPr>
        <p:txBody>
          <a:bodyPr/>
          <a:lstStyle/>
          <a:p>
            <a:r>
              <a:rPr lang="pt-BR" altLang="pt-BR" b="1" smtClean="0">
                <a:solidFill>
                  <a:schemeClr val="accent2"/>
                </a:solidFill>
                <a:latin typeface="Bookman Old Style" panose="02050604050505020204" pitchFamily="18" charset="0"/>
              </a:rPr>
              <a:t>Doença renal crônica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685800" y="1430338"/>
            <a:ext cx="7772400" cy="41148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pt-BR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Fatores de risco:</a:t>
            </a:r>
          </a:p>
          <a:p>
            <a:pPr>
              <a:defRPr/>
            </a:pPr>
            <a:r>
              <a:rPr lang="pt-BR" dirty="0" smtClean="0">
                <a:solidFill>
                  <a:schemeClr val="accent2"/>
                </a:solidFill>
                <a:latin typeface="Bookman Old Style" panose="02050604050505020204" pitchFamily="18" charset="0"/>
              </a:rPr>
              <a:t>Idade (crianças e idosos)</a:t>
            </a:r>
          </a:p>
          <a:p>
            <a:pPr>
              <a:defRPr/>
            </a:pPr>
            <a:r>
              <a:rPr lang="pt-BR" dirty="0" smtClean="0">
                <a:solidFill>
                  <a:schemeClr val="accent2"/>
                </a:solidFill>
                <a:latin typeface="Bookman Old Style" panose="02050604050505020204" pitchFamily="18" charset="0"/>
              </a:rPr>
              <a:t>HAS</a:t>
            </a:r>
          </a:p>
          <a:p>
            <a:pPr>
              <a:defRPr/>
            </a:pPr>
            <a:r>
              <a:rPr lang="pt-BR" dirty="0" smtClean="0">
                <a:solidFill>
                  <a:schemeClr val="accent2"/>
                </a:solidFill>
                <a:latin typeface="Bookman Old Style" panose="02050604050505020204" pitchFamily="18" charset="0"/>
              </a:rPr>
              <a:t>DM</a:t>
            </a:r>
          </a:p>
          <a:p>
            <a:pPr>
              <a:defRPr/>
            </a:pPr>
            <a:r>
              <a:rPr lang="pt-BR" dirty="0" smtClean="0">
                <a:solidFill>
                  <a:schemeClr val="accent2"/>
                </a:solidFill>
                <a:latin typeface="Bookman Old Style" panose="02050604050505020204" pitchFamily="18" charset="0"/>
              </a:rPr>
              <a:t>Dislipidemia</a:t>
            </a:r>
          </a:p>
          <a:p>
            <a:pPr>
              <a:defRPr/>
            </a:pPr>
            <a:r>
              <a:rPr lang="pt-BR" dirty="0" smtClean="0">
                <a:solidFill>
                  <a:schemeClr val="accent2"/>
                </a:solidFill>
                <a:latin typeface="Bookman Old Style" panose="02050604050505020204" pitchFamily="18" charset="0"/>
              </a:rPr>
              <a:t>Obesidade</a:t>
            </a:r>
          </a:p>
          <a:p>
            <a:pPr>
              <a:defRPr/>
            </a:pPr>
            <a:r>
              <a:rPr lang="pt-BR" dirty="0" smtClean="0">
                <a:solidFill>
                  <a:schemeClr val="accent2"/>
                </a:solidFill>
                <a:latin typeface="Bookman Old Style" panose="02050604050505020204" pitchFamily="18" charset="0"/>
              </a:rPr>
              <a:t>Tabagismo</a:t>
            </a:r>
          </a:p>
          <a:p>
            <a:pPr>
              <a:defRPr/>
            </a:pPr>
            <a:r>
              <a:rPr lang="pt-BR" dirty="0" smtClean="0">
                <a:solidFill>
                  <a:schemeClr val="accent2"/>
                </a:solidFill>
                <a:latin typeface="Bookman Old Style" panose="02050604050505020204" pitchFamily="18" charset="0"/>
              </a:rPr>
              <a:t>Sedentarismo</a:t>
            </a:r>
            <a:endParaRPr lang="pt-BR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26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ítulo 1"/>
          <p:cNvSpPr>
            <a:spLocks noGrp="1"/>
          </p:cNvSpPr>
          <p:nvPr>
            <p:ph type="title"/>
          </p:nvPr>
        </p:nvSpPr>
        <p:spPr>
          <a:xfrm>
            <a:off x="465138" y="246063"/>
            <a:ext cx="8286750" cy="1143000"/>
          </a:xfrm>
        </p:spPr>
        <p:txBody>
          <a:bodyPr/>
          <a:lstStyle/>
          <a:p>
            <a:r>
              <a:rPr lang="pt-BR" altLang="pt-BR" b="1" smtClean="0">
                <a:solidFill>
                  <a:schemeClr val="accent2"/>
                </a:solidFill>
                <a:latin typeface="Bookman Old Style" panose="02050604050505020204" pitchFamily="18" charset="0"/>
              </a:rPr>
              <a:t>Doença renal crônica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78375" y="1603375"/>
            <a:ext cx="4103688" cy="4114800"/>
          </a:xfrm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pt-BR" sz="28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Risco moderado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pt-BR" sz="2800" dirty="0" smtClean="0">
                <a:solidFill>
                  <a:schemeClr val="accent2"/>
                </a:solidFill>
                <a:latin typeface="Bookman Old Style" panose="02050604050505020204" pitchFamily="18" charset="0"/>
              </a:rPr>
              <a:t>Enfermidades sistêmicas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pt-BR" sz="2800" dirty="0" smtClean="0">
                <a:solidFill>
                  <a:schemeClr val="accent2"/>
                </a:solidFill>
                <a:latin typeface="Bookman Old Style" panose="02050604050505020204" pitchFamily="18" charset="0"/>
              </a:rPr>
              <a:t>Infecções urinárias de repetição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pt-BR" sz="2800" dirty="0" smtClean="0">
                <a:solidFill>
                  <a:schemeClr val="accent2"/>
                </a:solidFill>
                <a:latin typeface="Bookman Old Style" panose="02050604050505020204" pitchFamily="18" charset="0"/>
              </a:rPr>
              <a:t>Litíase urinária repetida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pt-BR" sz="2800" dirty="0" err="1" smtClean="0">
                <a:solidFill>
                  <a:schemeClr val="accent2"/>
                </a:solidFill>
                <a:latin typeface="Bookman Old Style" panose="02050604050505020204" pitchFamily="18" charset="0"/>
              </a:rPr>
              <a:t>Uropatias</a:t>
            </a:r>
            <a:endParaRPr lang="pt-BR" sz="2800" dirty="0" smtClean="0">
              <a:solidFill>
                <a:schemeClr val="accent2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580" name="Espaço Reservado para Conteúdo 2"/>
          <p:cNvSpPr txBox="1">
            <a:spLocks/>
          </p:cNvSpPr>
          <p:nvPr/>
        </p:nvSpPr>
        <p:spPr bwMode="auto">
          <a:xfrm>
            <a:off x="431800" y="1566863"/>
            <a:ext cx="380682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Tx/>
              <a:buNone/>
            </a:pPr>
            <a:r>
              <a:rPr lang="pt-BR" altLang="pt-BR" sz="2800" b="1">
                <a:solidFill>
                  <a:srgbClr val="C00000"/>
                </a:solidFill>
                <a:latin typeface="Bookman Old Style" panose="02050604050505020204" pitchFamily="18" charset="0"/>
              </a:rPr>
              <a:t>Risco elevado</a:t>
            </a:r>
          </a:p>
          <a:p>
            <a:r>
              <a:rPr lang="pt-BR" altLang="pt-BR" sz="2800">
                <a:solidFill>
                  <a:schemeClr val="accent2"/>
                </a:solidFill>
                <a:latin typeface="Bookman Old Style" panose="02050604050505020204" pitchFamily="18" charset="0"/>
              </a:rPr>
              <a:t>Hipertensão arterial</a:t>
            </a:r>
          </a:p>
          <a:p>
            <a:r>
              <a:rPr lang="pt-BR" altLang="pt-BR" sz="2800">
                <a:solidFill>
                  <a:schemeClr val="accent2"/>
                </a:solidFill>
                <a:latin typeface="Bookman Old Style" panose="02050604050505020204" pitchFamily="18" charset="0"/>
              </a:rPr>
              <a:t>Diabetes mellitus</a:t>
            </a:r>
          </a:p>
          <a:p>
            <a:r>
              <a:rPr lang="pt-BR" altLang="pt-BR" sz="2800">
                <a:solidFill>
                  <a:schemeClr val="accent2"/>
                </a:solidFill>
                <a:latin typeface="Bookman Old Style" panose="02050604050505020204" pitchFamily="18" charset="0"/>
              </a:rPr>
              <a:t>História familiar de DRC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60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958850" y="2668588"/>
            <a:ext cx="7180263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7200" b="1">
                <a:solidFill>
                  <a:schemeClr val="bg1"/>
                </a:solidFill>
                <a:latin typeface="Comic Sans MS" panose="030F0702030302020204" pitchFamily="66" charset="0"/>
              </a:rPr>
              <a:t>FASES DA DRC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000" b="1">
                <a:solidFill>
                  <a:schemeClr val="bg1"/>
                </a:solidFill>
                <a:latin typeface="Comic Sans MS" panose="030F0702030302020204" pitchFamily="66" charset="0"/>
              </a:rPr>
              <a:t>(KDOQI, 2012)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2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7"/>
          <p:cNvSpPr>
            <a:spLocks noChangeArrowheads="1"/>
          </p:cNvSpPr>
          <p:nvPr/>
        </p:nvSpPr>
        <p:spPr bwMode="auto">
          <a:xfrm>
            <a:off x="1147763" y="2497138"/>
            <a:ext cx="7996237" cy="3613150"/>
          </a:xfrm>
          <a:prstGeom prst="rect">
            <a:avLst/>
          </a:prstGeom>
          <a:gradFill rotWithShape="0">
            <a:gsLst>
              <a:gs pos="0">
                <a:srgbClr val="373737"/>
              </a:gs>
              <a:gs pos="100000">
                <a:srgbClr val="777777"/>
              </a:gs>
            </a:gsLst>
            <a:lin ang="0" scaled="1"/>
          </a:gradFill>
          <a:ln w="57150" cmpd="thinThick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2400">
              <a:latin typeface="Comic Sans MS" panose="030F0702030302020204" pitchFamily="66" charset="0"/>
            </a:endParaRPr>
          </a:p>
        </p:txBody>
      </p:sp>
      <p:grpSp>
        <p:nvGrpSpPr>
          <p:cNvPr id="627781" name="Group 69"/>
          <p:cNvGrpSpPr>
            <a:grpSpLocks/>
          </p:cNvGrpSpPr>
          <p:nvPr/>
        </p:nvGrpSpPr>
        <p:grpSpPr bwMode="auto">
          <a:xfrm>
            <a:off x="522288" y="250825"/>
            <a:ext cx="8674100" cy="2246313"/>
            <a:chOff x="2041" y="-16"/>
            <a:chExt cx="3695" cy="1415"/>
          </a:xfrm>
        </p:grpSpPr>
        <p:sp>
          <p:nvSpPr>
            <p:cNvPr id="26677" name="Text Box 50"/>
            <p:cNvSpPr txBox="1">
              <a:spLocks noChangeArrowheads="1"/>
            </p:cNvSpPr>
            <p:nvPr/>
          </p:nvSpPr>
          <p:spPr bwMode="auto">
            <a:xfrm>
              <a:off x="4972" y="1111"/>
              <a:ext cx="7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pt-BR" altLang="pt-BR" sz="2400" b="1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26678" name="Rectangle 56"/>
            <p:cNvSpPr>
              <a:spLocks noChangeArrowheads="1"/>
            </p:cNvSpPr>
            <p:nvPr/>
          </p:nvSpPr>
          <p:spPr bwMode="auto">
            <a:xfrm>
              <a:off x="2041" y="-16"/>
              <a:ext cx="28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2000" b="1">
                  <a:solidFill>
                    <a:schemeClr val="bg1"/>
                  </a:solidFill>
                  <a:latin typeface="Arial" panose="020B0604020202020204" pitchFamily="34" charset="0"/>
                </a:rPr>
                <a:t>1 = Lesão renal c/ RFG normal ou </a:t>
              </a:r>
              <a:r>
                <a:rPr lang="pt-BR" altLang="pt-BR" sz="2000" b="1">
                  <a:solidFill>
                    <a:schemeClr val="bg1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		&gt;90</a:t>
              </a:r>
            </a:p>
          </p:txBody>
        </p:sp>
      </p:grpSp>
      <p:sp>
        <p:nvSpPr>
          <p:cNvPr id="26628" name="Line 9"/>
          <p:cNvSpPr>
            <a:spLocks noChangeShapeType="1"/>
          </p:cNvSpPr>
          <p:nvPr/>
        </p:nvSpPr>
        <p:spPr bwMode="auto">
          <a:xfrm>
            <a:off x="1157288" y="2517775"/>
            <a:ext cx="1587" cy="3570288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6629" name="Line 10"/>
          <p:cNvSpPr>
            <a:spLocks noChangeShapeType="1"/>
          </p:cNvSpPr>
          <p:nvPr/>
        </p:nvSpPr>
        <p:spPr bwMode="auto">
          <a:xfrm>
            <a:off x="1074738" y="6088063"/>
            <a:ext cx="82550" cy="1587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6630" name="Line 11"/>
          <p:cNvSpPr>
            <a:spLocks noChangeShapeType="1"/>
          </p:cNvSpPr>
          <p:nvPr/>
        </p:nvSpPr>
        <p:spPr bwMode="auto">
          <a:xfrm>
            <a:off x="1074738" y="5489575"/>
            <a:ext cx="82550" cy="1588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6631" name="Line 12"/>
          <p:cNvSpPr>
            <a:spLocks noChangeShapeType="1"/>
          </p:cNvSpPr>
          <p:nvPr/>
        </p:nvSpPr>
        <p:spPr bwMode="auto">
          <a:xfrm>
            <a:off x="1074738" y="4900613"/>
            <a:ext cx="82550" cy="1587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6632" name="Line 13"/>
          <p:cNvSpPr>
            <a:spLocks noChangeShapeType="1"/>
          </p:cNvSpPr>
          <p:nvPr/>
        </p:nvSpPr>
        <p:spPr bwMode="auto">
          <a:xfrm>
            <a:off x="1074738" y="4302125"/>
            <a:ext cx="82550" cy="1588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6633" name="Line 14"/>
          <p:cNvSpPr>
            <a:spLocks noChangeShapeType="1"/>
          </p:cNvSpPr>
          <p:nvPr/>
        </p:nvSpPr>
        <p:spPr bwMode="auto">
          <a:xfrm>
            <a:off x="1074738" y="3703638"/>
            <a:ext cx="82550" cy="1587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6634" name="Line 15"/>
          <p:cNvSpPr>
            <a:spLocks noChangeShapeType="1"/>
          </p:cNvSpPr>
          <p:nvPr/>
        </p:nvSpPr>
        <p:spPr bwMode="auto">
          <a:xfrm>
            <a:off x="1074738" y="3116263"/>
            <a:ext cx="82550" cy="1587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6635" name="Line 16"/>
          <p:cNvSpPr>
            <a:spLocks noChangeShapeType="1"/>
          </p:cNvSpPr>
          <p:nvPr/>
        </p:nvSpPr>
        <p:spPr bwMode="auto">
          <a:xfrm>
            <a:off x="1074738" y="2517775"/>
            <a:ext cx="82550" cy="1588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6636" name="Line 17"/>
          <p:cNvSpPr>
            <a:spLocks noChangeShapeType="1"/>
          </p:cNvSpPr>
          <p:nvPr/>
        </p:nvSpPr>
        <p:spPr bwMode="auto">
          <a:xfrm flipV="1">
            <a:off x="1157288" y="6086475"/>
            <a:ext cx="7986712" cy="1588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6637" name="Line 18"/>
          <p:cNvSpPr>
            <a:spLocks noChangeShapeType="1"/>
          </p:cNvSpPr>
          <p:nvPr/>
        </p:nvSpPr>
        <p:spPr bwMode="auto">
          <a:xfrm flipV="1">
            <a:off x="1157288" y="6088063"/>
            <a:ext cx="1587" cy="6985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6638" name="Line 19"/>
          <p:cNvSpPr>
            <a:spLocks noChangeShapeType="1"/>
          </p:cNvSpPr>
          <p:nvPr/>
        </p:nvSpPr>
        <p:spPr bwMode="auto">
          <a:xfrm flipV="1">
            <a:off x="2582863" y="6088063"/>
            <a:ext cx="1587" cy="6985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6639" name="Line 20"/>
          <p:cNvSpPr>
            <a:spLocks noChangeShapeType="1"/>
          </p:cNvSpPr>
          <p:nvPr/>
        </p:nvSpPr>
        <p:spPr bwMode="auto">
          <a:xfrm flipV="1">
            <a:off x="3995738" y="6088063"/>
            <a:ext cx="1587" cy="6985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6640" name="Line 21"/>
          <p:cNvSpPr>
            <a:spLocks noChangeShapeType="1"/>
          </p:cNvSpPr>
          <p:nvPr/>
        </p:nvSpPr>
        <p:spPr bwMode="auto">
          <a:xfrm flipV="1">
            <a:off x="5421313" y="6088063"/>
            <a:ext cx="1587" cy="6985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6641" name="Line 22"/>
          <p:cNvSpPr>
            <a:spLocks noChangeShapeType="1"/>
          </p:cNvSpPr>
          <p:nvPr/>
        </p:nvSpPr>
        <p:spPr bwMode="auto">
          <a:xfrm flipV="1">
            <a:off x="6834188" y="6088063"/>
            <a:ext cx="1587" cy="6985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6642" name="Line 23"/>
          <p:cNvSpPr>
            <a:spLocks noChangeShapeType="1"/>
          </p:cNvSpPr>
          <p:nvPr/>
        </p:nvSpPr>
        <p:spPr bwMode="auto">
          <a:xfrm flipV="1">
            <a:off x="8259763" y="6088063"/>
            <a:ext cx="1587" cy="6985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6643" name="Rectangle 25"/>
          <p:cNvSpPr>
            <a:spLocks noChangeArrowheads="1"/>
          </p:cNvSpPr>
          <p:nvPr/>
        </p:nvSpPr>
        <p:spPr bwMode="auto">
          <a:xfrm>
            <a:off x="812800" y="5957888"/>
            <a:ext cx="13493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900" b="1">
                <a:solidFill>
                  <a:srgbClr val="FFFFFF"/>
                </a:solidFill>
                <a:latin typeface="Arial" panose="020B0604020202020204" pitchFamily="34" charset="0"/>
              </a:rPr>
              <a:t>0</a:t>
            </a:r>
            <a:endParaRPr lang="pt-BR" altLang="pt-BR" sz="2400">
              <a:latin typeface="Arial" panose="020B0604020202020204" pitchFamily="34" charset="0"/>
            </a:endParaRPr>
          </a:p>
        </p:txBody>
      </p:sp>
      <p:sp>
        <p:nvSpPr>
          <p:cNvPr id="26644" name="Rectangle 26"/>
          <p:cNvSpPr>
            <a:spLocks noChangeArrowheads="1"/>
          </p:cNvSpPr>
          <p:nvPr/>
        </p:nvSpPr>
        <p:spPr bwMode="auto">
          <a:xfrm>
            <a:off x="812800" y="5359400"/>
            <a:ext cx="13493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900" b="1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endParaRPr lang="pt-BR" altLang="pt-BR" sz="2400">
              <a:latin typeface="Arial" panose="020B0604020202020204" pitchFamily="34" charset="0"/>
            </a:endParaRPr>
          </a:p>
        </p:txBody>
      </p:sp>
      <p:sp>
        <p:nvSpPr>
          <p:cNvPr id="26645" name="Rectangle 27"/>
          <p:cNvSpPr>
            <a:spLocks noChangeArrowheads="1"/>
          </p:cNvSpPr>
          <p:nvPr/>
        </p:nvSpPr>
        <p:spPr bwMode="auto">
          <a:xfrm>
            <a:off x="812800" y="4772025"/>
            <a:ext cx="13493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900" b="1">
                <a:solidFill>
                  <a:srgbClr val="FFFFFF"/>
                </a:solidFill>
                <a:latin typeface="Arial" panose="020B0604020202020204" pitchFamily="34" charset="0"/>
              </a:rPr>
              <a:t>4</a:t>
            </a:r>
            <a:endParaRPr lang="pt-BR" altLang="pt-BR" sz="2400">
              <a:latin typeface="Arial" panose="020B0604020202020204" pitchFamily="34" charset="0"/>
            </a:endParaRPr>
          </a:p>
        </p:txBody>
      </p:sp>
      <p:sp>
        <p:nvSpPr>
          <p:cNvPr id="26646" name="Rectangle 28"/>
          <p:cNvSpPr>
            <a:spLocks noChangeArrowheads="1"/>
          </p:cNvSpPr>
          <p:nvPr/>
        </p:nvSpPr>
        <p:spPr bwMode="auto">
          <a:xfrm>
            <a:off x="812800" y="4173538"/>
            <a:ext cx="13493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900" b="1">
                <a:solidFill>
                  <a:srgbClr val="FFFFFF"/>
                </a:solidFill>
                <a:latin typeface="Arial" panose="020B0604020202020204" pitchFamily="34" charset="0"/>
              </a:rPr>
              <a:t>6</a:t>
            </a:r>
            <a:endParaRPr lang="pt-BR" altLang="pt-BR" sz="2400">
              <a:latin typeface="Arial" panose="020B0604020202020204" pitchFamily="34" charset="0"/>
            </a:endParaRPr>
          </a:p>
        </p:txBody>
      </p:sp>
      <p:sp>
        <p:nvSpPr>
          <p:cNvPr id="26647" name="Rectangle 29"/>
          <p:cNvSpPr>
            <a:spLocks noChangeArrowheads="1"/>
          </p:cNvSpPr>
          <p:nvPr/>
        </p:nvSpPr>
        <p:spPr bwMode="auto">
          <a:xfrm>
            <a:off x="812800" y="3575050"/>
            <a:ext cx="13493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900" b="1">
                <a:solidFill>
                  <a:srgbClr val="FFFFFF"/>
                </a:solidFill>
                <a:latin typeface="Arial" panose="020B0604020202020204" pitchFamily="34" charset="0"/>
              </a:rPr>
              <a:t>8</a:t>
            </a:r>
            <a:endParaRPr lang="pt-BR" altLang="pt-BR" sz="2400">
              <a:latin typeface="Arial" panose="020B0604020202020204" pitchFamily="34" charset="0"/>
            </a:endParaRPr>
          </a:p>
        </p:txBody>
      </p:sp>
      <p:sp>
        <p:nvSpPr>
          <p:cNvPr id="26648" name="Rectangle 30"/>
          <p:cNvSpPr>
            <a:spLocks noChangeArrowheads="1"/>
          </p:cNvSpPr>
          <p:nvPr/>
        </p:nvSpPr>
        <p:spPr bwMode="auto">
          <a:xfrm>
            <a:off x="671513" y="2986088"/>
            <a:ext cx="2698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900" b="1">
                <a:solidFill>
                  <a:srgbClr val="FFFFFF"/>
                </a:solidFill>
                <a:latin typeface="Arial" panose="020B0604020202020204" pitchFamily="34" charset="0"/>
              </a:rPr>
              <a:t>10</a:t>
            </a:r>
            <a:endParaRPr lang="pt-BR" altLang="pt-BR" sz="2400">
              <a:latin typeface="Arial" panose="020B0604020202020204" pitchFamily="34" charset="0"/>
            </a:endParaRPr>
          </a:p>
        </p:txBody>
      </p:sp>
      <p:sp>
        <p:nvSpPr>
          <p:cNvPr id="26649" name="Rectangle 31"/>
          <p:cNvSpPr>
            <a:spLocks noChangeArrowheads="1"/>
          </p:cNvSpPr>
          <p:nvPr/>
        </p:nvSpPr>
        <p:spPr bwMode="auto">
          <a:xfrm>
            <a:off x="671513" y="2387600"/>
            <a:ext cx="2698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900" b="1">
                <a:solidFill>
                  <a:srgbClr val="FFFFFF"/>
                </a:solidFill>
                <a:latin typeface="Arial" panose="020B0604020202020204" pitchFamily="34" charset="0"/>
              </a:rPr>
              <a:t>12</a:t>
            </a:r>
            <a:endParaRPr lang="pt-BR" altLang="pt-BR" sz="2400">
              <a:latin typeface="Arial" panose="020B0604020202020204" pitchFamily="34" charset="0"/>
            </a:endParaRPr>
          </a:p>
        </p:txBody>
      </p:sp>
      <p:sp>
        <p:nvSpPr>
          <p:cNvPr id="26650" name="Rectangle 32"/>
          <p:cNvSpPr>
            <a:spLocks noChangeArrowheads="1"/>
          </p:cNvSpPr>
          <p:nvPr/>
        </p:nvSpPr>
        <p:spPr bwMode="auto">
          <a:xfrm>
            <a:off x="1085850" y="6288088"/>
            <a:ext cx="13493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900" b="1">
                <a:solidFill>
                  <a:srgbClr val="FFFFFF"/>
                </a:solidFill>
                <a:latin typeface="Arial" panose="020B0604020202020204" pitchFamily="34" charset="0"/>
              </a:rPr>
              <a:t>0</a:t>
            </a:r>
            <a:endParaRPr lang="pt-BR" altLang="pt-BR" sz="2400">
              <a:latin typeface="Arial" panose="020B0604020202020204" pitchFamily="34" charset="0"/>
            </a:endParaRPr>
          </a:p>
        </p:txBody>
      </p:sp>
      <p:sp>
        <p:nvSpPr>
          <p:cNvPr id="26651" name="Rectangle 33"/>
          <p:cNvSpPr>
            <a:spLocks noChangeArrowheads="1"/>
          </p:cNvSpPr>
          <p:nvPr/>
        </p:nvSpPr>
        <p:spPr bwMode="auto">
          <a:xfrm>
            <a:off x="2439988" y="6288088"/>
            <a:ext cx="2698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900" b="1">
                <a:solidFill>
                  <a:srgbClr val="FFFFFF"/>
                </a:solidFill>
                <a:latin typeface="Arial" panose="020B0604020202020204" pitchFamily="34" charset="0"/>
              </a:rPr>
              <a:t>20</a:t>
            </a:r>
            <a:endParaRPr lang="pt-BR" altLang="pt-BR" sz="2400">
              <a:latin typeface="Arial" panose="020B0604020202020204" pitchFamily="34" charset="0"/>
            </a:endParaRPr>
          </a:p>
        </p:txBody>
      </p:sp>
      <p:sp>
        <p:nvSpPr>
          <p:cNvPr id="26652" name="Rectangle 34"/>
          <p:cNvSpPr>
            <a:spLocks noChangeArrowheads="1"/>
          </p:cNvSpPr>
          <p:nvPr/>
        </p:nvSpPr>
        <p:spPr bwMode="auto">
          <a:xfrm>
            <a:off x="3852863" y="6288088"/>
            <a:ext cx="2698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900" b="1">
                <a:solidFill>
                  <a:srgbClr val="FFFFFF"/>
                </a:solidFill>
                <a:latin typeface="Arial" panose="020B0604020202020204" pitchFamily="34" charset="0"/>
              </a:rPr>
              <a:t>40</a:t>
            </a:r>
            <a:endParaRPr lang="pt-BR" altLang="pt-BR" sz="2400">
              <a:latin typeface="Arial" panose="020B0604020202020204" pitchFamily="34" charset="0"/>
            </a:endParaRPr>
          </a:p>
        </p:txBody>
      </p:sp>
      <p:sp>
        <p:nvSpPr>
          <p:cNvPr id="26653" name="Rectangle 35"/>
          <p:cNvSpPr>
            <a:spLocks noChangeArrowheads="1"/>
          </p:cNvSpPr>
          <p:nvPr/>
        </p:nvSpPr>
        <p:spPr bwMode="auto">
          <a:xfrm>
            <a:off x="5278438" y="6288088"/>
            <a:ext cx="2698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900" b="1">
                <a:solidFill>
                  <a:srgbClr val="FFFFFF"/>
                </a:solidFill>
                <a:latin typeface="Arial" panose="020B0604020202020204" pitchFamily="34" charset="0"/>
              </a:rPr>
              <a:t>60</a:t>
            </a:r>
            <a:endParaRPr lang="pt-BR" altLang="pt-BR" sz="2400">
              <a:latin typeface="Arial" panose="020B0604020202020204" pitchFamily="34" charset="0"/>
            </a:endParaRPr>
          </a:p>
        </p:txBody>
      </p:sp>
      <p:sp>
        <p:nvSpPr>
          <p:cNvPr id="26654" name="Rectangle 36"/>
          <p:cNvSpPr>
            <a:spLocks noChangeArrowheads="1"/>
          </p:cNvSpPr>
          <p:nvPr/>
        </p:nvSpPr>
        <p:spPr bwMode="auto">
          <a:xfrm>
            <a:off x="6691313" y="6288088"/>
            <a:ext cx="2698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900" b="1">
                <a:solidFill>
                  <a:srgbClr val="FFFFFF"/>
                </a:solidFill>
                <a:latin typeface="Arial" panose="020B0604020202020204" pitchFamily="34" charset="0"/>
              </a:rPr>
              <a:t>80</a:t>
            </a:r>
            <a:endParaRPr lang="pt-BR" altLang="pt-BR" sz="2400">
              <a:latin typeface="Arial" panose="020B0604020202020204" pitchFamily="34" charset="0"/>
            </a:endParaRPr>
          </a:p>
        </p:txBody>
      </p:sp>
      <p:sp>
        <p:nvSpPr>
          <p:cNvPr id="26655" name="Rectangle 37"/>
          <p:cNvSpPr>
            <a:spLocks noChangeArrowheads="1"/>
          </p:cNvSpPr>
          <p:nvPr/>
        </p:nvSpPr>
        <p:spPr bwMode="auto">
          <a:xfrm>
            <a:off x="8045450" y="6288088"/>
            <a:ext cx="40481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900" b="1">
                <a:solidFill>
                  <a:srgbClr val="FFFFFF"/>
                </a:solidFill>
                <a:latin typeface="Arial" panose="020B0604020202020204" pitchFamily="34" charset="0"/>
              </a:rPr>
              <a:t>100</a:t>
            </a:r>
            <a:endParaRPr lang="pt-BR" altLang="pt-BR" sz="2400">
              <a:latin typeface="Arial" panose="020B0604020202020204" pitchFamily="34" charset="0"/>
            </a:endParaRPr>
          </a:p>
        </p:txBody>
      </p:sp>
      <p:sp>
        <p:nvSpPr>
          <p:cNvPr id="26656" name="Text Box 38"/>
          <p:cNvSpPr txBox="1">
            <a:spLocks noChangeArrowheads="1"/>
          </p:cNvSpPr>
          <p:nvPr/>
        </p:nvSpPr>
        <p:spPr bwMode="auto">
          <a:xfrm>
            <a:off x="6280150" y="6545263"/>
            <a:ext cx="23463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800" b="1">
                <a:solidFill>
                  <a:schemeClr val="bg1"/>
                </a:solidFill>
                <a:latin typeface="Arial" panose="020B0604020202020204" pitchFamily="34" charset="0"/>
              </a:rPr>
              <a:t>RFG ml/min/1,73 m</a:t>
            </a:r>
            <a:r>
              <a:rPr lang="pt-BR" altLang="pt-BR" sz="1800" b="1" baseline="3000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6657" name="Text Box 39"/>
          <p:cNvSpPr txBox="1">
            <a:spLocks noChangeArrowheads="1"/>
          </p:cNvSpPr>
          <p:nvPr/>
        </p:nvSpPr>
        <p:spPr bwMode="auto">
          <a:xfrm>
            <a:off x="195263" y="2001838"/>
            <a:ext cx="906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400" b="1">
                <a:solidFill>
                  <a:srgbClr val="FFFF99"/>
                </a:solidFill>
                <a:latin typeface="Arial" panose="020B0604020202020204" pitchFamily="34" charset="0"/>
              </a:rPr>
              <a:t>S</a:t>
            </a:r>
            <a:r>
              <a:rPr lang="pt-BR" altLang="pt-BR" sz="2400" b="1" baseline="-25000">
                <a:solidFill>
                  <a:srgbClr val="FFFF99"/>
                </a:solidFill>
                <a:latin typeface="Arial" panose="020B0604020202020204" pitchFamily="34" charset="0"/>
              </a:rPr>
              <a:t>Creat</a:t>
            </a:r>
            <a:endParaRPr lang="pt-BR" altLang="pt-BR" sz="2400" b="1">
              <a:solidFill>
                <a:srgbClr val="FFFF99"/>
              </a:solidFill>
              <a:latin typeface="Arial" panose="020B0604020202020204" pitchFamily="34" charset="0"/>
            </a:endParaRPr>
          </a:p>
        </p:txBody>
      </p:sp>
      <p:grpSp>
        <p:nvGrpSpPr>
          <p:cNvPr id="627782" name="Group 70"/>
          <p:cNvGrpSpPr>
            <a:grpSpLocks/>
          </p:cNvGrpSpPr>
          <p:nvPr/>
        </p:nvGrpSpPr>
        <p:grpSpPr bwMode="auto">
          <a:xfrm>
            <a:off x="522288" y="593725"/>
            <a:ext cx="7188200" cy="1944688"/>
            <a:chOff x="2041" y="264"/>
            <a:chExt cx="2816" cy="1225"/>
          </a:xfrm>
        </p:grpSpPr>
        <p:sp>
          <p:nvSpPr>
            <p:cNvPr id="26675" name="Text Box 51"/>
            <p:cNvSpPr txBox="1">
              <a:spLocks noChangeArrowheads="1"/>
            </p:cNvSpPr>
            <p:nvPr/>
          </p:nvSpPr>
          <p:spPr bwMode="auto">
            <a:xfrm>
              <a:off x="3990" y="1201"/>
              <a:ext cx="7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pt-BR" altLang="pt-BR" sz="2400" b="1">
                  <a:solidFill>
                    <a:schemeClr val="bg1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26676" name="Rectangle 57"/>
            <p:cNvSpPr>
              <a:spLocks noChangeArrowheads="1"/>
            </p:cNvSpPr>
            <p:nvPr/>
          </p:nvSpPr>
          <p:spPr bwMode="auto">
            <a:xfrm>
              <a:off x="2041" y="264"/>
              <a:ext cx="28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tabLst>
                  <a:tab pos="2568575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tabLst>
                  <a:tab pos="2568575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tabLst>
                  <a:tab pos="256857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tabLst>
                  <a:tab pos="2568575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tabLst>
                  <a:tab pos="2568575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568575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568575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568575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568575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2000" b="1">
                  <a:solidFill>
                    <a:schemeClr val="bg1"/>
                  </a:solidFill>
                  <a:latin typeface="Arial" panose="020B0604020202020204" pitchFamily="34" charset="0"/>
                </a:rPr>
                <a:t>2 = DRC leve 	</a:t>
              </a:r>
              <a:r>
                <a:rPr lang="pt-BR" altLang="pt-BR" sz="1800" b="1">
                  <a:solidFill>
                    <a:schemeClr val="bg1"/>
                  </a:solidFill>
                  <a:latin typeface="Arial" panose="020B0604020202020204" pitchFamily="34" charset="0"/>
                </a:rPr>
                <a:t>(Laboratorial)		60-89</a:t>
              </a:r>
            </a:p>
          </p:txBody>
        </p:sp>
      </p:grpSp>
      <p:grpSp>
        <p:nvGrpSpPr>
          <p:cNvPr id="627783" name="Group 71"/>
          <p:cNvGrpSpPr>
            <a:grpSpLocks/>
          </p:cNvGrpSpPr>
          <p:nvPr/>
        </p:nvGrpSpPr>
        <p:grpSpPr bwMode="auto">
          <a:xfrm>
            <a:off x="522288" y="966788"/>
            <a:ext cx="7188200" cy="1558925"/>
            <a:chOff x="2041" y="417"/>
            <a:chExt cx="2816" cy="982"/>
          </a:xfrm>
        </p:grpSpPr>
        <p:sp>
          <p:nvSpPr>
            <p:cNvPr id="26673" name="Text Box 53"/>
            <p:cNvSpPr txBox="1">
              <a:spLocks noChangeArrowheads="1"/>
            </p:cNvSpPr>
            <p:nvPr/>
          </p:nvSpPr>
          <p:spPr bwMode="auto">
            <a:xfrm>
              <a:off x="3172" y="1111"/>
              <a:ext cx="7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pt-BR" altLang="pt-BR" sz="2400" b="1">
                  <a:solidFill>
                    <a:schemeClr val="bg1"/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  <p:sp>
          <p:nvSpPr>
            <p:cNvPr id="26674" name="Rectangle 58"/>
            <p:cNvSpPr>
              <a:spLocks noChangeArrowheads="1"/>
            </p:cNvSpPr>
            <p:nvPr/>
          </p:nvSpPr>
          <p:spPr bwMode="auto">
            <a:xfrm>
              <a:off x="2041" y="417"/>
              <a:ext cx="28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algn="l" eaLnBrk="0" hangingPunct="0">
                <a:spcBef>
                  <a:spcPct val="20000"/>
                </a:spcBef>
                <a:buChar char="•"/>
                <a:tabLst>
                  <a:tab pos="2568575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tabLst>
                  <a:tab pos="2568575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tabLst>
                  <a:tab pos="256857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tabLst>
                  <a:tab pos="2568575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tabLst>
                  <a:tab pos="2568575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568575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568575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568575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568575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2000" b="1">
                  <a:solidFill>
                    <a:schemeClr val="bg1"/>
                  </a:solidFill>
                  <a:latin typeface="Arial" panose="020B0604020202020204" pitchFamily="34" charset="0"/>
                </a:rPr>
                <a:t>3 = DRC moderada </a:t>
              </a:r>
              <a:r>
                <a:rPr lang="pt-BR" altLang="pt-BR" sz="1800" b="1">
                  <a:solidFill>
                    <a:schemeClr val="bg1"/>
                  </a:solidFill>
                  <a:latin typeface="Arial" panose="020B0604020202020204" pitchFamily="34" charset="0"/>
                </a:rPr>
                <a:t>	(Clínica)			30-59</a:t>
              </a:r>
            </a:p>
          </p:txBody>
        </p:sp>
      </p:grpSp>
      <p:grpSp>
        <p:nvGrpSpPr>
          <p:cNvPr id="627784" name="Group 72"/>
          <p:cNvGrpSpPr>
            <a:grpSpLocks/>
          </p:cNvGrpSpPr>
          <p:nvPr/>
        </p:nvGrpSpPr>
        <p:grpSpPr bwMode="auto">
          <a:xfrm>
            <a:off x="522288" y="1309688"/>
            <a:ext cx="7188200" cy="1239837"/>
            <a:chOff x="329" y="733"/>
            <a:chExt cx="4528" cy="685"/>
          </a:xfrm>
        </p:grpSpPr>
        <p:sp>
          <p:nvSpPr>
            <p:cNvPr id="26671" name="Text Box 54"/>
            <p:cNvSpPr txBox="1">
              <a:spLocks noChangeArrowheads="1"/>
            </p:cNvSpPr>
            <p:nvPr/>
          </p:nvSpPr>
          <p:spPr bwMode="auto">
            <a:xfrm>
              <a:off x="1398" y="1130"/>
              <a:ext cx="7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pt-BR" altLang="pt-BR" sz="2400" b="1">
                  <a:solidFill>
                    <a:schemeClr val="bg1"/>
                  </a:solidFill>
                  <a:latin typeface="Comic Sans MS" panose="030F0702030302020204" pitchFamily="66" charset="0"/>
                </a:rPr>
                <a:t>4</a:t>
              </a:r>
            </a:p>
          </p:txBody>
        </p:sp>
        <p:sp>
          <p:nvSpPr>
            <p:cNvPr id="26672" name="Rectangle 59"/>
            <p:cNvSpPr>
              <a:spLocks noChangeArrowheads="1"/>
            </p:cNvSpPr>
            <p:nvPr/>
          </p:nvSpPr>
          <p:spPr bwMode="auto">
            <a:xfrm>
              <a:off x="329" y="733"/>
              <a:ext cx="452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algn="l" eaLnBrk="0" hangingPunct="0">
                <a:spcBef>
                  <a:spcPct val="20000"/>
                </a:spcBef>
                <a:buChar char="•"/>
                <a:tabLst>
                  <a:tab pos="2568575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tabLst>
                  <a:tab pos="2568575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tabLst>
                  <a:tab pos="256857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tabLst>
                  <a:tab pos="2568575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tabLst>
                  <a:tab pos="2568575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568575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568575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568575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568575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2000" b="1">
                  <a:solidFill>
                    <a:schemeClr val="bg1"/>
                  </a:solidFill>
                  <a:latin typeface="Arial" panose="020B0604020202020204" pitchFamily="34" charset="0"/>
                </a:rPr>
                <a:t>4 = DRC grave 	</a:t>
              </a:r>
              <a:r>
                <a:rPr lang="pt-BR" altLang="pt-BR" sz="1800" b="1">
                  <a:solidFill>
                    <a:schemeClr val="bg1"/>
                  </a:solidFill>
                  <a:latin typeface="Arial" panose="020B0604020202020204" pitchFamily="34" charset="0"/>
                </a:rPr>
                <a:t>(Pré-dialítica)		15-29</a:t>
              </a:r>
            </a:p>
          </p:txBody>
        </p:sp>
      </p:grpSp>
      <p:sp>
        <p:nvSpPr>
          <p:cNvPr id="26661" name="Rectangle 42"/>
          <p:cNvSpPr>
            <a:spLocks noChangeArrowheads="1"/>
          </p:cNvSpPr>
          <p:nvPr/>
        </p:nvSpPr>
        <p:spPr bwMode="auto">
          <a:xfrm>
            <a:off x="7467600" y="2571750"/>
            <a:ext cx="1676400" cy="3498850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pt-BR" sz="2400">
              <a:latin typeface="Arial" panose="020B0604020202020204" pitchFamily="34" charset="0"/>
            </a:endParaRPr>
          </a:p>
        </p:txBody>
      </p:sp>
      <p:sp>
        <p:nvSpPr>
          <p:cNvPr id="26662" name="Rectangle 44"/>
          <p:cNvSpPr>
            <a:spLocks noChangeArrowheads="1"/>
          </p:cNvSpPr>
          <p:nvPr/>
        </p:nvSpPr>
        <p:spPr bwMode="auto">
          <a:xfrm>
            <a:off x="5410200" y="2571750"/>
            <a:ext cx="2043113" cy="3498850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pt-BR" sz="2400">
              <a:solidFill>
                <a:srgbClr val="FFFF99"/>
              </a:solidFill>
              <a:latin typeface="Arial" panose="020B0604020202020204" pitchFamily="34" charset="0"/>
            </a:endParaRPr>
          </a:p>
        </p:txBody>
      </p:sp>
      <p:sp>
        <p:nvSpPr>
          <p:cNvPr id="26663" name="Rectangle 41"/>
          <p:cNvSpPr>
            <a:spLocks noChangeArrowheads="1"/>
          </p:cNvSpPr>
          <p:nvPr/>
        </p:nvSpPr>
        <p:spPr bwMode="auto">
          <a:xfrm>
            <a:off x="3290888" y="2571750"/>
            <a:ext cx="2122487" cy="3498850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pt-BR" sz="2400">
              <a:latin typeface="Arial" panose="020B0604020202020204" pitchFamily="34" charset="0"/>
            </a:endParaRPr>
          </a:p>
        </p:txBody>
      </p:sp>
      <p:sp>
        <p:nvSpPr>
          <p:cNvPr id="26664" name="Rectangle 40"/>
          <p:cNvSpPr>
            <a:spLocks noChangeArrowheads="1"/>
          </p:cNvSpPr>
          <p:nvPr/>
        </p:nvSpPr>
        <p:spPr bwMode="auto">
          <a:xfrm>
            <a:off x="3313113" y="2571750"/>
            <a:ext cx="2097087" cy="3498850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pt-BR" sz="2400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26665" name="Rectangle 47"/>
          <p:cNvSpPr>
            <a:spLocks noChangeArrowheads="1"/>
          </p:cNvSpPr>
          <p:nvPr/>
        </p:nvSpPr>
        <p:spPr bwMode="auto">
          <a:xfrm>
            <a:off x="1181100" y="2571750"/>
            <a:ext cx="1066800" cy="3498850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pt-BR" sz="2400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grpSp>
        <p:nvGrpSpPr>
          <p:cNvPr id="627785" name="Group 73"/>
          <p:cNvGrpSpPr>
            <a:grpSpLocks/>
          </p:cNvGrpSpPr>
          <p:nvPr/>
        </p:nvGrpSpPr>
        <p:grpSpPr bwMode="auto">
          <a:xfrm>
            <a:off x="522288" y="1695450"/>
            <a:ext cx="7261225" cy="828675"/>
            <a:chOff x="329" y="958"/>
            <a:chExt cx="4574" cy="522"/>
          </a:xfrm>
        </p:grpSpPr>
        <p:sp>
          <p:nvSpPr>
            <p:cNvPr id="26669" name="Text Box 55"/>
            <p:cNvSpPr txBox="1">
              <a:spLocks noChangeArrowheads="1"/>
            </p:cNvSpPr>
            <p:nvPr/>
          </p:nvSpPr>
          <p:spPr bwMode="auto">
            <a:xfrm>
              <a:off x="644" y="1192"/>
              <a:ext cx="7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pt-BR" altLang="pt-BR" sz="2400" b="1">
                  <a:solidFill>
                    <a:schemeClr val="bg1"/>
                  </a:solidFill>
                  <a:latin typeface="Comic Sans MS" panose="030F0702030302020204" pitchFamily="66" charset="0"/>
                </a:rPr>
                <a:t>5</a:t>
              </a:r>
            </a:p>
          </p:txBody>
        </p:sp>
        <p:sp>
          <p:nvSpPr>
            <p:cNvPr id="26670" name="Rectangle 60"/>
            <p:cNvSpPr>
              <a:spLocks noChangeArrowheads="1"/>
            </p:cNvSpPr>
            <p:nvPr/>
          </p:nvSpPr>
          <p:spPr bwMode="auto">
            <a:xfrm>
              <a:off x="329" y="958"/>
              <a:ext cx="457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algn="l" eaLnBrk="0" hangingPunct="0">
                <a:spcBef>
                  <a:spcPct val="20000"/>
                </a:spcBef>
                <a:buChar char="•"/>
                <a:tabLst>
                  <a:tab pos="2568575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tabLst>
                  <a:tab pos="2568575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tabLst>
                  <a:tab pos="256857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tabLst>
                  <a:tab pos="2568575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tabLst>
                  <a:tab pos="2568575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568575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568575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568575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568575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2000" b="1">
                  <a:solidFill>
                    <a:schemeClr val="bg1"/>
                  </a:solidFill>
                  <a:latin typeface="Arial" panose="020B0604020202020204" pitchFamily="34" charset="0"/>
                </a:rPr>
                <a:t>5 = DRC dialítica 	</a:t>
              </a:r>
              <a:r>
                <a:rPr lang="pt-BR" altLang="pt-BR" sz="1800" b="1">
                  <a:solidFill>
                    <a:schemeClr val="bg1"/>
                  </a:solidFill>
                  <a:latin typeface="Arial" panose="020B0604020202020204" pitchFamily="34" charset="0"/>
                </a:rPr>
                <a:t>(Uremia)			&lt;15</a:t>
              </a:r>
            </a:p>
          </p:txBody>
        </p:sp>
      </p:grpSp>
      <p:sp>
        <p:nvSpPr>
          <p:cNvPr id="26667" name="Arc 48"/>
          <p:cNvSpPr>
            <a:spLocks/>
          </p:cNvSpPr>
          <p:nvPr/>
        </p:nvSpPr>
        <p:spPr bwMode="auto">
          <a:xfrm rot="10800000">
            <a:off x="1447800" y="2565400"/>
            <a:ext cx="6705600" cy="3429000"/>
          </a:xfrm>
          <a:custGeom>
            <a:avLst/>
            <a:gdLst>
              <a:gd name="T0" fmla="*/ 0 w 21598"/>
              <a:gd name="T1" fmla="*/ 0 h 21600"/>
              <a:gd name="T2" fmla="*/ 2147483647 w 21598"/>
              <a:gd name="T3" fmla="*/ 2147483647 h 21600"/>
              <a:gd name="T4" fmla="*/ 0 w 215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598" h="21600" fill="none" extrusionOk="0">
                <a:moveTo>
                  <a:pt x="-1" y="0"/>
                </a:moveTo>
                <a:cubicBezTo>
                  <a:pt x="11806" y="0"/>
                  <a:pt x="21426" y="9480"/>
                  <a:pt x="21597" y="21286"/>
                </a:cubicBezTo>
              </a:path>
              <a:path w="21598" h="21600" stroke="0" extrusionOk="0">
                <a:moveTo>
                  <a:pt x="-1" y="0"/>
                </a:moveTo>
                <a:cubicBezTo>
                  <a:pt x="11806" y="0"/>
                  <a:pt x="21426" y="9480"/>
                  <a:pt x="21597" y="21286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5715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endParaRPr lang="pt-BR"/>
          </a:p>
        </p:txBody>
      </p:sp>
      <p:sp>
        <p:nvSpPr>
          <p:cNvPr id="26668" name="Text Box 38"/>
          <p:cNvSpPr txBox="1">
            <a:spLocks noChangeArrowheads="1"/>
          </p:cNvSpPr>
          <p:nvPr/>
        </p:nvSpPr>
        <p:spPr bwMode="auto">
          <a:xfrm>
            <a:off x="5284788" y="-7938"/>
            <a:ext cx="2347912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800" b="1">
                <a:solidFill>
                  <a:schemeClr val="bg1"/>
                </a:solidFill>
                <a:latin typeface="Arial" panose="020B0604020202020204" pitchFamily="34" charset="0"/>
              </a:rPr>
              <a:t>RFG ml/min/1,73 m</a:t>
            </a:r>
            <a:r>
              <a:rPr lang="pt-BR" altLang="pt-BR" sz="1800" b="1" baseline="3000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882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7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7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7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7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7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493713" y="1636713"/>
            <a:ext cx="8364537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pt-BR" altLang="pt-BR" sz="4500" b="1">
                <a:solidFill>
                  <a:srgbClr val="FFFF00"/>
                </a:solidFill>
                <a:latin typeface="Comic Sans MS" panose="030F0702030302020204" pitchFamily="66" charset="0"/>
              </a:rPr>
              <a:t>DRC: UM PROCESSO DE</a:t>
            </a:r>
          </a:p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pt-BR" altLang="pt-BR" sz="4500" b="1">
                <a:solidFill>
                  <a:srgbClr val="FFFF00"/>
                </a:solidFill>
                <a:latin typeface="Comic Sans MS" panose="030F0702030302020204" pitchFamily="66" charset="0"/>
              </a:rPr>
              <a:t>ADAPTAÇÃO PROGRESSIVA 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5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2D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028"/>
          <p:cNvSpPr txBox="1">
            <a:spLocks noChangeArrowheads="1"/>
          </p:cNvSpPr>
          <p:nvPr/>
        </p:nvSpPr>
        <p:spPr bwMode="auto">
          <a:xfrm>
            <a:off x="28575" y="188913"/>
            <a:ext cx="9144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BR" altLang="pt-BR" sz="2800" b="1" u="sng">
                <a:solidFill>
                  <a:schemeClr val="bg1"/>
                </a:solidFill>
                <a:latin typeface="Comic Sans MS" panose="030F0702030302020204" pitchFamily="66" charset="0"/>
              </a:rPr>
              <a:t>RFG TOTAL NA DRC AVANÇADA</a:t>
            </a:r>
          </a:p>
        </p:txBody>
      </p:sp>
      <p:pic>
        <p:nvPicPr>
          <p:cNvPr id="28675" name="Picture 10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1465263"/>
            <a:ext cx="461645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00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7175"/>
            <a:ext cx="9144000" cy="1143000"/>
          </a:xfrm>
        </p:spPr>
        <p:txBody>
          <a:bodyPr/>
          <a:lstStyle/>
          <a:p>
            <a:pPr eaLnBrk="1" hangingPunct="1"/>
            <a:r>
              <a:rPr lang="pt-BR" altLang="pt-BR" sz="3600" b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DRC - Manifestações Clínicas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55663"/>
            <a:ext cx="9144000" cy="15382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15000"/>
              </a:spcBef>
              <a:buFontTx/>
              <a:buNone/>
            </a:pPr>
            <a:r>
              <a:rPr lang="pt-BR" altLang="pt-BR" sz="2400" b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Fases 1 e 2</a:t>
            </a:r>
            <a:r>
              <a:rPr lang="pt-BR" altLang="pt-BR" sz="2400" b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:  Pac. assintomático (</a:t>
            </a:r>
            <a:r>
              <a:rPr lang="pt-BR" altLang="pt-BR" sz="2400" b="1" smtClean="0">
                <a:solidFill>
                  <a:schemeClr val="bg1"/>
                </a:solidFill>
                <a:latin typeface="Bookman Old Style" panose="02050604050505020204" pitchFamily="18" charset="0"/>
                <a:sym typeface="Symbol" panose="05050102010706020507" pitchFamily="18" charset="2"/>
              </a:rPr>
              <a:t>albuminúria)</a:t>
            </a:r>
            <a:endParaRPr lang="pt-BR" altLang="pt-BR" sz="2400" b="1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15000"/>
              </a:spcBef>
              <a:buFontTx/>
              <a:buNone/>
            </a:pPr>
            <a:endParaRPr lang="pt-BR" altLang="pt-BR" sz="2400" b="1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41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7175"/>
            <a:ext cx="9144000" cy="1143000"/>
          </a:xfrm>
        </p:spPr>
        <p:txBody>
          <a:bodyPr/>
          <a:lstStyle/>
          <a:p>
            <a:pPr eaLnBrk="1" hangingPunct="1"/>
            <a:r>
              <a:rPr lang="pt-BR" altLang="pt-BR" sz="3600" b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DRC - Manifestações Clínicas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55663"/>
            <a:ext cx="9144000" cy="15382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15000"/>
              </a:spcBef>
              <a:buFontTx/>
              <a:buNone/>
            </a:pPr>
            <a:r>
              <a:rPr lang="pt-BR" altLang="pt-BR" sz="2400" b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Fases 1 e 2</a:t>
            </a:r>
            <a:r>
              <a:rPr lang="pt-BR" altLang="pt-BR" sz="2400" b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:  Pac. assintomático (</a:t>
            </a:r>
            <a:r>
              <a:rPr lang="pt-BR" altLang="pt-BR" sz="2400" b="1" smtClean="0">
                <a:solidFill>
                  <a:schemeClr val="bg1"/>
                </a:solidFill>
                <a:latin typeface="Bookman Old Style" panose="02050604050505020204" pitchFamily="18" charset="0"/>
                <a:sym typeface="Symbol" panose="05050102010706020507" pitchFamily="18" charset="2"/>
              </a:rPr>
              <a:t>albuminúria)</a:t>
            </a:r>
            <a:endParaRPr lang="pt-BR" altLang="pt-BR" sz="2400" b="1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15000"/>
              </a:spcBef>
              <a:buFontTx/>
              <a:buNone/>
            </a:pPr>
            <a:endParaRPr lang="pt-BR" altLang="pt-BR" sz="2400" b="1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15000"/>
              </a:spcBef>
              <a:buFontTx/>
              <a:buNone/>
            </a:pPr>
            <a:r>
              <a:rPr lang="pt-BR" altLang="pt-BR" sz="2400" b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Fase 3</a:t>
            </a:r>
            <a:r>
              <a:rPr lang="pt-BR" altLang="pt-BR" sz="2400" b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: Anemia</a:t>
            </a:r>
          </a:p>
          <a:p>
            <a:pPr eaLnBrk="1" hangingPunct="1">
              <a:lnSpc>
                <a:spcPct val="80000"/>
              </a:lnSpc>
              <a:spcBef>
                <a:spcPct val="15000"/>
              </a:spcBef>
              <a:buFontTx/>
              <a:buNone/>
            </a:pPr>
            <a:r>
              <a:rPr lang="pt-BR" altLang="pt-BR" sz="2400" b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	        hiperparatireoidismo 2</a:t>
            </a:r>
            <a:r>
              <a:rPr lang="pt-BR" altLang="pt-BR" sz="2400" b="1" baseline="30000" smtClean="0">
                <a:solidFill>
                  <a:schemeClr val="bg1"/>
                </a:solidFill>
                <a:latin typeface="Bookman Old Style" panose="02050604050505020204" pitchFamily="18" charset="0"/>
              </a:rPr>
              <a:t>ario</a:t>
            </a:r>
            <a:r>
              <a:rPr lang="pt-BR" altLang="pt-BR" sz="2400" b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 (incipiente)</a:t>
            </a:r>
          </a:p>
          <a:p>
            <a:pPr eaLnBrk="1" hangingPunct="1">
              <a:lnSpc>
                <a:spcPct val="80000"/>
              </a:lnSpc>
              <a:spcBef>
                <a:spcPct val="15000"/>
              </a:spcBef>
              <a:buFontTx/>
              <a:buNone/>
            </a:pPr>
            <a:r>
              <a:rPr lang="pt-BR" altLang="pt-BR" sz="2400" b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	        Hipertensão</a:t>
            </a:r>
          </a:p>
          <a:p>
            <a:pPr eaLnBrk="1" hangingPunct="1">
              <a:lnSpc>
                <a:spcPct val="80000"/>
              </a:lnSpc>
              <a:spcBef>
                <a:spcPct val="15000"/>
              </a:spcBef>
              <a:buFontTx/>
              <a:buNone/>
            </a:pPr>
            <a:r>
              <a:rPr lang="pt-BR" altLang="pt-BR" sz="2400" b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	        Nictúria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01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7175"/>
            <a:ext cx="9144000" cy="1143000"/>
          </a:xfrm>
        </p:spPr>
        <p:txBody>
          <a:bodyPr/>
          <a:lstStyle/>
          <a:p>
            <a:pPr eaLnBrk="1" hangingPunct="1"/>
            <a:r>
              <a:rPr lang="pt-BR" altLang="pt-BR" sz="3600" b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DRC - Manifestações Clínicas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55663"/>
            <a:ext cx="9144000" cy="15382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15000"/>
              </a:spcBef>
              <a:buFontTx/>
              <a:buNone/>
            </a:pPr>
            <a:r>
              <a:rPr lang="pt-BR" altLang="pt-BR" sz="2400" b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Fases 1 e 2</a:t>
            </a:r>
            <a:r>
              <a:rPr lang="pt-BR" altLang="pt-BR" sz="2400" b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:  Pac. assintomático (</a:t>
            </a:r>
            <a:r>
              <a:rPr lang="pt-BR" altLang="pt-BR" sz="2400" b="1" smtClean="0">
                <a:solidFill>
                  <a:schemeClr val="bg1"/>
                </a:solidFill>
                <a:latin typeface="Bookman Old Style" panose="02050604050505020204" pitchFamily="18" charset="0"/>
                <a:sym typeface="Symbol" panose="05050102010706020507" pitchFamily="18" charset="2"/>
              </a:rPr>
              <a:t>albuminúria)</a:t>
            </a:r>
            <a:endParaRPr lang="pt-BR" altLang="pt-BR" sz="2400" b="1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15000"/>
              </a:spcBef>
              <a:buFontTx/>
              <a:buNone/>
            </a:pPr>
            <a:endParaRPr lang="pt-BR" altLang="pt-BR" sz="2400" b="1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15000"/>
              </a:spcBef>
              <a:buFontTx/>
              <a:buNone/>
            </a:pPr>
            <a:r>
              <a:rPr lang="pt-BR" altLang="pt-BR" sz="2400" b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Fase 3</a:t>
            </a:r>
            <a:r>
              <a:rPr lang="pt-BR" altLang="pt-BR" sz="2400" b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: Anemia</a:t>
            </a:r>
          </a:p>
          <a:p>
            <a:pPr eaLnBrk="1" hangingPunct="1">
              <a:lnSpc>
                <a:spcPct val="80000"/>
              </a:lnSpc>
              <a:spcBef>
                <a:spcPct val="15000"/>
              </a:spcBef>
              <a:buFontTx/>
              <a:buNone/>
            </a:pPr>
            <a:r>
              <a:rPr lang="pt-BR" altLang="pt-BR" sz="2400" b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	        hiperparatireoidismo 2</a:t>
            </a:r>
            <a:r>
              <a:rPr lang="pt-BR" altLang="pt-BR" sz="2400" b="1" baseline="30000" smtClean="0">
                <a:solidFill>
                  <a:schemeClr val="bg1"/>
                </a:solidFill>
                <a:latin typeface="Bookman Old Style" panose="02050604050505020204" pitchFamily="18" charset="0"/>
              </a:rPr>
              <a:t>ario</a:t>
            </a:r>
            <a:r>
              <a:rPr lang="pt-BR" altLang="pt-BR" sz="2400" b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 (incipiente)</a:t>
            </a:r>
          </a:p>
          <a:p>
            <a:pPr eaLnBrk="1" hangingPunct="1">
              <a:lnSpc>
                <a:spcPct val="80000"/>
              </a:lnSpc>
              <a:spcBef>
                <a:spcPct val="15000"/>
              </a:spcBef>
              <a:buFontTx/>
              <a:buNone/>
            </a:pPr>
            <a:r>
              <a:rPr lang="pt-BR" altLang="pt-BR" sz="2400" b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	        Hipertensão</a:t>
            </a:r>
          </a:p>
          <a:p>
            <a:pPr eaLnBrk="1" hangingPunct="1">
              <a:lnSpc>
                <a:spcPct val="80000"/>
              </a:lnSpc>
              <a:spcBef>
                <a:spcPct val="15000"/>
              </a:spcBef>
              <a:buFontTx/>
              <a:buNone/>
            </a:pPr>
            <a:r>
              <a:rPr lang="pt-BR" altLang="pt-BR" sz="2400" b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	        Nictúria</a:t>
            </a:r>
          </a:p>
        </p:txBody>
      </p:sp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0" y="3227388"/>
            <a:ext cx="7300913" cy="30845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15000"/>
              </a:spcBef>
              <a:buFontTx/>
              <a:buNone/>
            </a:pPr>
            <a:r>
              <a:rPr lang="pt-BR" altLang="pt-BR" sz="2400" b="1">
                <a:solidFill>
                  <a:srgbClr val="FFFF00"/>
                </a:solidFill>
                <a:latin typeface="Bookman Old Style" panose="02050604050505020204" pitchFamily="18" charset="0"/>
              </a:rPr>
              <a:t>Fase 4</a:t>
            </a:r>
            <a:r>
              <a:rPr lang="pt-BR" altLang="pt-BR" sz="2400" b="1">
                <a:solidFill>
                  <a:schemeClr val="bg1"/>
                </a:solidFill>
                <a:latin typeface="Bookman Old Style" panose="02050604050505020204" pitchFamily="18" charset="0"/>
              </a:rPr>
              <a:t>: Todos os anteriores +</a:t>
            </a:r>
          </a:p>
          <a:p>
            <a:pPr eaLnBrk="1" hangingPunct="1">
              <a:lnSpc>
                <a:spcPct val="80000"/>
              </a:lnSpc>
              <a:spcBef>
                <a:spcPct val="15000"/>
              </a:spcBef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  <a:latin typeface="Bookman Old Style" panose="02050604050505020204" pitchFamily="18" charset="0"/>
              </a:rPr>
              <a:t>		    Acidose metabólica</a:t>
            </a:r>
          </a:p>
          <a:p>
            <a:pPr eaLnBrk="1" hangingPunct="1">
              <a:lnSpc>
                <a:spcPct val="80000"/>
              </a:lnSpc>
              <a:spcBef>
                <a:spcPct val="15000"/>
              </a:spcBef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  <a:latin typeface="Bookman Old Style" panose="02050604050505020204" pitchFamily="18" charset="0"/>
              </a:rPr>
              <a:t>		    Hiponatremia</a:t>
            </a:r>
          </a:p>
          <a:p>
            <a:pPr eaLnBrk="1" hangingPunct="1">
              <a:lnSpc>
                <a:spcPct val="80000"/>
              </a:lnSpc>
              <a:spcBef>
                <a:spcPct val="15000"/>
              </a:spcBef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  <a:latin typeface="Bookman Old Style" panose="02050604050505020204" pitchFamily="18" charset="0"/>
              </a:rPr>
              <a:t>		    Desidratações</a:t>
            </a:r>
          </a:p>
          <a:p>
            <a:pPr eaLnBrk="1" hangingPunct="1">
              <a:lnSpc>
                <a:spcPct val="80000"/>
              </a:lnSpc>
              <a:spcBef>
                <a:spcPct val="15000"/>
              </a:spcBef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  <a:latin typeface="Bookman Old Style" panose="02050604050505020204" pitchFamily="18" charset="0"/>
              </a:rPr>
              <a:t>		    Hipervolemia/ICC/ Edema 			pulmonar agudo</a:t>
            </a:r>
          </a:p>
          <a:p>
            <a:pPr eaLnBrk="1" hangingPunct="1">
              <a:lnSpc>
                <a:spcPct val="80000"/>
              </a:lnSpc>
              <a:spcBef>
                <a:spcPct val="15000"/>
              </a:spcBef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  <a:latin typeface="Bookman Old Style" panose="02050604050505020204" pitchFamily="18" charset="0"/>
              </a:rPr>
              <a:t>		    Hiperfosfatemia</a:t>
            </a:r>
          </a:p>
          <a:p>
            <a:pPr eaLnBrk="1" hangingPunct="1">
              <a:lnSpc>
                <a:spcPct val="80000"/>
              </a:lnSpc>
              <a:spcBef>
                <a:spcPct val="15000"/>
              </a:spcBef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  <a:latin typeface="Bookman Old Style" panose="02050604050505020204" pitchFamily="18" charset="0"/>
              </a:rPr>
              <a:t>		    Doença óssea metabólica		   	   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1275" y="6167438"/>
            <a:ext cx="9144000" cy="153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15000"/>
              </a:spcBef>
              <a:buFontTx/>
              <a:buNone/>
              <a:defRPr/>
            </a:pPr>
            <a:r>
              <a:rPr lang="pt-BR" altLang="pt-BR" sz="2400" b="1" kern="0" dirty="0" smtClean="0">
                <a:solidFill>
                  <a:srgbClr val="FFFF00"/>
                </a:solidFill>
                <a:latin typeface="Bookman Old Style" pitchFamily="18" charset="0"/>
              </a:rPr>
              <a:t>Fases 5</a:t>
            </a:r>
            <a:r>
              <a:rPr lang="pt-BR" altLang="pt-BR" sz="2400" b="1" kern="0" dirty="0" smtClean="0">
                <a:solidFill>
                  <a:schemeClr val="bg1"/>
                </a:solidFill>
                <a:latin typeface="Bookman Old Style" pitchFamily="18" charset="0"/>
              </a:rPr>
              <a:t>:  Doença Renal Crônica Terminal: Uremia </a:t>
            </a:r>
          </a:p>
          <a:p>
            <a:pPr eaLnBrk="1" hangingPunct="1">
              <a:lnSpc>
                <a:spcPct val="80000"/>
              </a:lnSpc>
              <a:spcBef>
                <a:spcPct val="15000"/>
              </a:spcBef>
              <a:buFontTx/>
              <a:buNone/>
              <a:defRPr/>
            </a:pPr>
            <a:endParaRPr lang="pt-BR" altLang="pt-BR" sz="2400" b="1" kern="0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64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76225" y="1227138"/>
            <a:ext cx="8577263" cy="4027487"/>
          </a:xfrm>
        </p:spPr>
        <p:txBody>
          <a:bodyPr/>
          <a:lstStyle/>
          <a:p>
            <a:pPr marL="0" indent="0">
              <a:lnSpc>
                <a:spcPct val="150000"/>
              </a:lnSpc>
              <a:buFontTx/>
              <a:buNone/>
              <a:defRPr/>
            </a:pPr>
            <a:r>
              <a:rPr lang="pt-BR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O resultado de todo esse processo é:</a:t>
            </a:r>
          </a:p>
          <a:p>
            <a:pPr>
              <a:lnSpc>
                <a:spcPct val="150000"/>
              </a:lnSpc>
              <a:defRPr/>
            </a:pPr>
            <a:r>
              <a:rPr lang="pt-BR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Filtração glomerular: 125ml/minuto</a:t>
            </a:r>
          </a:p>
          <a:p>
            <a:pPr>
              <a:lnSpc>
                <a:spcPct val="150000"/>
              </a:lnSpc>
              <a:defRPr/>
            </a:pPr>
            <a:r>
              <a:rPr lang="pt-BR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Em 24horas: filtrados 180 litros </a:t>
            </a:r>
          </a:p>
          <a:p>
            <a:pPr>
              <a:lnSpc>
                <a:spcPct val="150000"/>
              </a:lnSpc>
              <a:defRPr/>
            </a:pPr>
            <a:r>
              <a:rPr lang="pt-BR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Urina: 1 a 1,5 litro (99% do filtrado glomerular é reabsorvido!!)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 bwMode="auto">
          <a:xfrm>
            <a:off x="685800" y="217488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pt-BR" b="1" kern="0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Como o rim funciona</a:t>
            </a:r>
            <a:endParaRPr lang="pt-BR" b="1" kern="0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59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pt-BR" b="1" dirty="0" smtClean="0">
                <a:solidFill>
                  <a:schemeClr val="accent6"/>
                </a:solidFill>
                <a:latin typeface="Bookman Old Style" panose="02050604050505020204" pitchFamily="18" charset="0"/>
              </a:rPr>
              <a:t>Métodos de tratamento que substituem a função do rim</a:t>
            </a:r>
            <a:endParaRPr lang="pt-BR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3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b="1" dirty="0" smtClean="0">
                <a:solidFill>
                  <a:schemeClr val="accent6"/>
                </a:solidFill>
                <a:latin typeface="Bookman Old Style" panose="02050604050505020204" pitchFamily="18" charset="0"/>
              </a:rPr>
              <a:t>Diálise</a:t>
            </a:r>
            <a:endParaRPr lang="pt-BR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Tx/>
              <a:buNone/>
              <a:defRPr/>
            </a:pPr>
            <a:r>
              <a:rPr lang="pt-BR" b="1" dirty="0" smtClean="0">
                <a:solidFill>
                  <a:schemeClr val="accent6"/>
                </a:solidFill>
                <a:latin typeface="Bookman Old Style" panose="02050604050505020204" pitchFamily="18" charset="0"/>
              </a:rPr>
              <a:t>Processo artificial que serve para retirar, por filtração, as substâncias indesejáveis acumuladas pela insuficiência renal</a:t>
            </a:r>
            <a:endParaRPr lang="pt-BR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81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4"/>
          <p:cNvSpPr txBox="1">
            <a:spLocks noChangeArrowheads="1"/>
          </p:cNvSpPr>
          <p:nvPr/>
        </p:nvSpPr>
        <p:spPr bwMode="auto">
          <a:xfrm>
            <a:off x="646113" y="0"/>
            <a:ext cx="77946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4000" b="1">
                <a:solidFill>
                  <a:srgbClr val="000000"/>
                </a:solidFill>
                <a:latin typeface="Arial" panose="020B0604020202020204" pitchFamily="34" charset="0"/>
              </a:rPr>
              <a:t>DIÁLISE PERITONEAL</a:t>
            </a:r>
          </a:p>
        </p:txBody>
      </p:sp>
      <p:pic>
        <p:nvPicPr>
          <p:cNvPr id="34819" name="Picture 18" descr="si55551792_m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8" r="65086"/>
          <a:stretch>
            <a:fillRect/>
          </a:stretch>
        </p:blipFill>
        <p:spPr bwMode="auto">
          <a:xfrm>
            <a:off x="917575" y="749300"/>
            <a:ext cx="2836863" cy="54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44" name="Freeform 16"/>
          <p:cNvSpPr>
            <a:spLocks/>
          </p:cNvSpPr>
          <p:nvPr/>
        </p:nvSpPr>
        <p:spPr bwMode="auto">
          <a:xfrm>
            <a:off x="1949450" y="3856038"/>
            <a:ext cx="411163" cy="969962"/>
          </a:xfrm>
          <a:custGeom>
            <a:avLst/>
            <a:gdLst>
              <a:gd name="T0" fmla="*/ 2147483647 w 291"/>
              <a:gd name="T1" fmla="*/ 2147483647 h 611"/>
              <a:gd name="T2" fmla="*/ 2147483647 w 291"/>
              <a:gd name="T3" fmla="*/ 2147483647 h 611"/>
              <a:gd name="T4" fmla="*/ 2147483647 w 291"/>
              <a:gd name="T5" fmla="*/ 2147483647 h 611"/>
              <a:gd name="T6" fmla="*/ 2147483647 w 291"/>
              <a:gd name="T7" fmla="*/ 2147483647 h 611"/>
              <a:gd name="T8" fmla="*/ 2147483647 w 291"/>
              <a:gd name="T9" fmla="*/ 2147483647 h 611"/>
              <a:gd name="T10" fmla="*/ 2147483647 w 291"/>
              <a:gd name="T11" fmla="*/ 2147483647 h 611"/>
              <a:gd name="T12" fmla="*/ 2147483647 w 291"/>
              <a:gd name="T13" fmla="*/ 2147483647 h 611"/>
              <a:gd name="T14" fmla="*/ 2147483647 w 291"/>
              <a:gd name="T15" fmla="*/ 2147483647 h 611"/>
              <a:gd name="T16" fmla="*/ 2147483647 w 291"/>
              <a:gd name="T17" fmla="*/ 2147483647 h 611"/>
              <a:gd name="T18" fmla="*/ 2147483647 w 291"/>
              <a:gd name="T19" fmla="*/ 2147483647 h 611"/>
              <a:gd name="T20" fmla="*/ 2147483647 w 291"/>
              <a:gd name="T21" fmla="*/ 2147483647 h 611"/>
              <a:gd name="T22" fmla="*/ 2147483647 w 291"/>
              <a:gd name="T23" fmla="*/ 2147483647 h 611"/>
              <a:gd name="T24" fmla="*/ 2147483647 w 291"/>
              <a:gd name="T25" fmla="*/ 2147483647 h 611"/>
              <a:gd name="T26" fmla="*/ 2147483647 w 291"/>
              <a:gd name="T27" fmla="*/ 2147483647 h 611"/>
              <a:gd name="T28" fmla="*/ 2147483647 w 291"/>
              <a:gd name="T29" fmla="*/ 2147483647 h 611"/>
              <a:gd name="T30" fmla="*/ 2147483647 w 291"/>
              <a:gd name="T31" fmla="*/ 2147483647 h 611"/>
              <a:gd name="T32" fmla="*/ 2147483647 w 291"/>
              <a:gd name="T33" fmla="*/ 2147483647 h 611"/>
              <a:gd name="T34" fmla="*/ 2147483647 w 291"/>
              <a:gd name="T35" fmla="*/ 2147483647 h 611"/>
              <a:gd name="T36" fmla="*/ 2147483647 w 291"/>
              <a:gd name="T37" fmla="*/ 2147483647 h 611"/>
              <a:gd name="T38" fmla="*/ 2147483647 w 291"/>
              <a:gd name="T39" fmla="*/ 2147483647 h 611"/>
              <a:gd name="T40" fmla="*/ 2147483647 w 291"/>
              <a:gd name="T41" fmla="*/ 2147483647 h 611"/>
              <a:gd name="T42" fmla="*/ 2147483647 w 291"/>
              <a:gd name="T43" fmla="*/ 2147483647 h 611"/>
              <a:gd name="T44" fmla="*/ 2147483647 w 291"/>
              <a:gd name="T45" fmla="*/ 2147483647 h 611"/>
              <a:gd name="T46" fmla="*/ 2147483647 w 291"/>
              <a:gd name="T47" fmla="*/ 2147483647 h 611"/>
              <a:gd name="T48" fmla="*/ 2147483647 w 291"/>
              <a:gd name="T49" fmla="*/ 2147483647 h 611"/>
              <a:gd name="T50" fmla="*/ 2147483647 w 291"/>
              <a:gd name="T51" fmla="*/ 2147483647 h 611"/>
              <a:gd name="T52" fmla="*/ 2147483647 w 291"/>
              <a:gd name="T53" fmla="*/ 2147483647 h 611"/>
              <a:gd name="T54" fmla="*/ 2147483647 w 291"/>
              <a:gd name="T55" fmla="*/ 2147483647 h 611"/>
              <a:gd name="T56" fmla="*/ 2147483647 w 291"/>
              <a:gd name="T57" fmla="*/ 2147483647 h 611"/>
              <a:gd name="T58" fmla="*/ 2147483647 w 291"/>
              <a:gd name="T59" fmla="*/ 2147483647 h 611"/>
              <a:gd name="T60" fmla="*/ 2147483647 w 291"/>
              <a:gd name="T61" fmla="*/ 2147483647 h 611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91" h="611">
                <a:moveTo>
                  <a:pt x="41" y="7"/>
                </a:moveTo>
                <a:cubicBezTo>
                  <a:pt x="51" y="7"/>
                  <a:pt x="75" y="0"/>
                  <a:pt x="93" y="4"/>
                </a:cubicBezTo>
                <a:cubicBezTo>
                  <a:pt x="111" y="8"/>
                  <a:pt x="129" y="19"/>
                  <a:pt x="147" y="34"/>
                </a:cubicBezTo>
                <a:cubicBezTo>
                  <a:pt x="165" y="49"/>
                  <a:pt x="180" y="65"/>
                  <a:pt x="201" y="96"/>
                </a:cubicBezTo>
                <a:cubicBezTo>
                  <a:pt x="222" y="127"/>
                  <a:pt x="261" y="188"/>
                  <a:pt x="276" y="219"/>
                </a:cubicBezTo>
                <a:cubicBezTo>
                  <a:pt x="291" y="250"/>
                  <a:pt x="286" y="252"/>
                  <a:pt x="288" y="283"/>
                </a:cubicBezTo>
                <a:cubicBezTo>
                  <a:pt x="290" y="314"/>
                  <a:pt x="290" y="370"/>
                  <a:pt x="288" y="403"/>
                </a:cubicBezTo>
                <a:cubicBezTo>
                  <a:pt x="286" y="436"/>
                  <a:pt x="285" y="450"/>
                  <a:pt x="278" y="480"/>
                </a:cubicBezTo>
                <a:cubicBezTo>
                  <a:pt x="271" y="510"/>
                  <a:pt x="254" y="564"/>
                  <a:pt x="243" y="586"/>
                </a:cubicBezTo>
                <a:cubicBezTo>
                  <a:pt x="232" y="608"/>
                  <a:pt x="218" y="609"/>
                  <a:pt x="210" y="610"/>
                </a:cubicBezTo>
                <a:cubicBezTo>
                  <a:pt x="202" y="611"/>
                  <a:pt x="200" y="596"/>
                  <a:pt x="192" y="591"/>
                </a:cubicBezTo>
                <a:cubicBezTo>
                  <a:pt x="184" y="586"/>
                  <a:pt x="170" y="579"/>
                  <a:pt x="161" y="577"/>
                </a:cubicBezTo>
                <a:cubicBezTo>
                  <a:pt x="152" y="575"/>
                  <a:pt x="147" y="578"/>
                  <a:pt x="135" y="579"/>
                </a:cubicBezTo>
                <a:cubicBezTo>
                  <a:pt x="123" y="580"/>
                  <a:pt x="101" y="580"/>
                  <a:pt x="89" y="582"/>
                </a:cubicBezTo>
                <a:cubicBezTo>
                  <a:pt x="77" y="584"/>
                  <a:pt x="67" y="595"/>
                  <a:pt x="60" y="594"/>
                </a:cubicBezTo>
                <a:cubicBezTo>
                  <a:pt x="53" y="593"/>
                  <a:pt x="51" y="581"/>
                  <a:pt x="47" y="573"/>
                </a:cubicBezTo>
                <a:cubicBezTo>
                  <a:pt x="43" y="565"/>
                  <a:pt x="33" y="552"/>
                  <a:pt x="35" y="543"/>
                </a:cubicBezTo>
                <a:cubicBezTo>
                  <a:pt x="37" y="534"/>
                  <a:pt x="52" y="530"/>
                  <a:pt x="57" y="519"/>
                </a:cubicBezTo>
                <a:cubicBezTo>
                  <a:pt x="62" y="508"/>
                  <a:pt x="63" y="499"/>
                  <a:pt x="66" y="478"/>
                </a:cubicBezTo>
                <a:cubicBezTo>
                  <a:pt x="69" y="457"/>
                  <a:pt x="70" y="415"/>
                  <a:pt x="75" y="394"/>
                </a:cubicBezTo>
                <a:cubicBezTo>
                  <a:pt x="80" y="373"/>
                  <a:pt x="96" y="372"/>
                  <a:pt x="96" y="354"/>
                </a:cubicBezTo>
                <a:cubicBezTo>
                  <a:pt x="96" y="336"/>
                  <a:pt x="80" y="309"/>
                  <a:pt x="72" y="283"/>
                </a:cubicBezTo>
                <a:cubicBezTo>
                  <a:pt x="64" y="257"/>
                  <a:pt x="56" y="222"/>
                  <a:pt x="47" y="199"/>
                </a:cubicBezTo>
                <a:cubicBezTo>
                  <a:pt x="38" y="176"/>
                  <a:pt x="24" y="160"/>
                  <a:pt x="17" y="144"/>
                </a:cubicBezTo>
                <a:cubicBezTo>
                  <a:pt x="10" y="128"/>
                  <a:pt x="7" y="115"/>
                  <a:pt x="5" y="103"/>
                </a:cubicBezTo>
                <a:cubicBezTo>
                  <a:pt x="3" y="91"/>
                  <a:pt x="2" y="80"/>
                  <a:pt x="2" y="70"/>
                </a:cubicBezTo>
                <a:cubicBezTo>
                  <a:pt x="2" y="60"/>
                  <a:pt x="0" y="50"/>
                  <a:pt x="2" y="42"/>
                </a:cubicBezTo>
                <a:cubicBezTo>
                  <a:pt x="4" y="34"/>
                  <a:pt x="12" y="27"/>
                  <a:pt x="15" y="22"/>
                </a:cubicBezTo>
                <a:cubicBezTo>
                  <a:pt x="18" y="17"/>
                  <a:pt x="20" y="14"/>
                  <a:pt x="23" y="12"/>
                </a:cubicBezTo>
                <a:cubicBezTo>
                  <a:pt x="26" y="10"/>
                  <a:pt x="28" y="5"/>
                  <a:pt x="35" y="7"/>
                </a:cubicBezTo>
                <a:cubicBezTo>
                  <a:pt x="35" y="7"/>
                  <a:pt x="41" y="7"/>
                  <a:pt x="41" y="7"/>
                </a:cubicBezTo>
                <a:close/>
              </a:path>
            </a:pathLst>
          </a:custGeom>
          <a:solidFill>
            <a:srgbClr val="DCF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4821" name="AutoShape 18"/>
          <p:cNvSpPr>
            <a:spLocks noChangeArrowheads="1"/>
          </p:cNvSpPr>
          <p:nvPr/>
        </p:nvSpPr>
        <p:spPr bwMode="auto">
          <a:xfrm>
            <a:off x="2709863" y="6053138"/>
            <a:ext cx="488950" cy="536575"/>
          </a:xfrm>
          <a:prstGeom prst="can">
            <a:avLst>
              <a:gd name="adj" fmla="val 25037"/>
            </a:avLst>
          </a:pr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700">
              <a:latin typeface="Arial" panose="020B0604020202020204" pitchFamily="34" charset="0"/>
            </a:endParaRPr>
          </a:p>
        </p:txBody>
      </p:sp>
      <p:sp>
        <p:nvSpPr>
          <p:cNvPr id="176147" name="AutoShape 19"/>
          <p:cNvSpPr>
            <a:spLocks noChangeArrowheads="1"/>
          </p:cNvSpPr>
          <p:nvPr/>
        </p:nvSpPr>
        <p:spPr bwMode="auto">
          <a:xfrm>
            <a:off x="2722563" y="6281738"/>
            <a:ext cx="468312" cy="295275"/>
          </a:xfrm>
          <a:prstGeom prst="can">
            <a:avLst>
              <a:gd name="adj" fmla="val 34912"/>
            </a:avLst>
          </a:prstGeom>
          <a:solidFill>
            <a:srgbClr val="DCF6FF"/>
          </a:solidFill>
          <a:ln w="3175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700">
              <a:latin typeface="Arial" panose="020B0604020202020204" pitchFamily="34" charset="0"/>
            </a:endParaRPr>
          </a:p>
        </p:txBody>
      </p:sp>
      <p:sp>
        <p:nvSpPr>
          <p:cNvPr id="34823" name="Freeform 17"/>
          <p:cNvSpPr>
            <a:spLocks/>
          </p:cNvSpPr>
          <p:nvPr/>
        </p:nvSpPr>
        <p:spPr bwMode="auto">
          <a:xfrm>
            <a:off x="2770188" y="4445000"/>
            <a:ext cx="139700" cy="1746250"/>
          </a:xfrm>
          <a:custGeom>
            <a:avLst/>
            <a:gdLst>
              <a:gd name="T0" fmla="*/ 0 w 71"/>
              <a:gd name="T1" fmla="*/ 2147483647 h 460"/>
              <a:gd name="T2" fmla="*/ 2147483647 w 71"/>
              <a:gd name="T3" fmla="*/ 2147483647 h 460"/>
              <a:gd name="T4" fmla="*/ 2147483647 w 71"/>
              <a:gd name="T5" fmla="*/ 2147483647 h 460"/>
              <a:gd name="T6" fmla="*/ 2147483647 w 71"/>
              <a:gd name="T7" fmla="*/ 2147483647 h 460"/>
              <a:gd name="T8" fmla="*/ 2147483647 w 71"/>
              <a:gd name="T9" fmla="*/ 2147483647 h 460"/>
              <a:gd name="T10" fmla="*/ 2147483647 w 71"/>
              <a:gd name="T11" fmla="*/ 2147483647 h 460"/>
              <a:gd name="T12" fmla="*/ 2147483647 w 71"/>
              <a:gd name="T13" fmla="*/ 2147483647 h 460"/>
              <a:gd name="T14" fmla="*/ 2147483647 w 71"/>
              <a:gd name="T15" fmla="*/ 2147483647 h 46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71" h="460">
                <a:moveTo>
                  <a:pt x="0" y="1"/>
                </a:moveTo>
                <a:cubicBezTo>
                  <a:pt x="13" y="0"/>
                  <a:pt x="26" y="0"/>
                  <a:pt x="33" y="4"/>
                </a:cubicBezTo>
                <a:cubicBezTo>
                  <a:pt x="40" y="8"/>
                  <a:pt x="42" y="10"/>
                  <a:pt x="45" y="26"/>
                </a:cubicBezTo>
                <a:cubicBezTo>
                  <a:pt x="48" y="42"/>
                  <a:pt x="52" y="71"/>
                  <a:pt x="54" y="103"/>
                </a:cubicBezTo>
                <a:cubicBezTo>
                  <a:pt x="56" y="135"/>
                  <a:pt x="53" y="176"/>
                  <a:pt x="55" y="220"/>
                </a:cubicBezTo>
                <a:cubicBezTo>
                  <a:pt x="57" y="264"/>
                  <a:pt x="62" y="332"/>
                  <a:pt x="64" y="367"/>
                </a:cubicBezTo>
                <a:cubicBezTo>
                  <a:pt x="66" y="402"/>
                  <a:pt x="69" y="413"/>
                  <a:pt x="70" y="428"/>
                </a:cubicBezTo>
                <a:cubicBezTo>
                  <a:pt x="71" y="443"/>
                  <a:pt x="70" y="451"/>
                  <a:pt x="70" y="460"/>
                </a:cubicBezTo>
              </a:path>
            </a:pathLst>
          </a:custGeom>
          <a:noFill/>
          <a:ln w="57150" cmpd="sng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4824" name="CaixaDeTexto 1"/>
          <p:cNvSpPr txBox="1">
            <a:spLocks noChangeArrowheads="1"/>
          </p:cNvSpPr>
          <p:nvPr/>
        </p:nvSpPr>
        <p:spPr bwMode="auto">
          <a:xfrm>
            <a:off x="4414838" y="928688"/>
            <a:ext cx="4160837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>
                <a:latin typeface="Comic Sans MS" panose="030F0702030302020204" pitchFamily="66" charset="0"/>
              </a:rPr>
              <a:t>Este tipo de diálise aproveita a membrana peritoneal que reveste toda a cavidade abdominal do nosso corpo, para filtrar o sangue.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400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>
                <a:latin typeface="Comic Sans MS" panose="030F0702030302020204" pitchFamily="66" charset="0"/>
              </a:rPr>
              <a:t>É introduzida na cavidade abdominal solução aquosa semelhante ao plasma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50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6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500"/>
                                        <p:tgtEl>
                                          <p:spTgt spid="176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614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/>
          <p:cNvSpPr>
            <a:spLocks noChangeArrowheads="1"/>
          </p:cNvSpPr>
          <p:nvPr/>
        </p:nvSpPr>
        <p:spPr bwMode="auto">
          <a:xfrm rot="-10593294">
            <a:off x="8809038" y="1123950"/>
            <a:ext cx="304800" cy="228600"/>
          </a:xfrm>
          <a:prstGeom prst="triangle">
            <a:avLst>
              <a:gd name="adj" fmla="val 50000"/>
            </a:avLst>
          </a:prstGeom>
          <a:solidFill>
            <a:srgbClr val="00003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pt-BR" sz="1800">
              <a:latin typeface="Arial" panose="020B0604020202020204" pitchFamily="34" charset="0"/>
            </a:endParaRPr>
          </a:p>
        </p:txBody>
      </p:sp>
      <p:sp>
        <p:nvSpPr>
          <p:cNvPr id="35843" name="AutoShape 3"/>
          <p:cNvSpPr>
            <a:spLocks noChangeArrowheads="1"/>
          </p:cNvSpPr>
          <p:nvPr/>
        </p:nvSpPr>
        <p:spPr bwMode="auto">
          <a:xfrm rot="16178687" flipH="1">
            <a:off x="7156451" y="1119187"/>
            <a:ext cx="152400" cy="1000125"/>
          </a:xfrm>
          <a:prstGeom prst="can">
            <a:avLst>
              <a:gd name="adj" fmla="val 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pt-BR">
              <a:solidFill>
                <a:srgbClr val="FF0000"/>
              </a:solidFill>
            </a:endParaRPr>
          </a:p>
        </p:txBody>
      </p:sp>
      <p:sp>
        <p:nvSpPr>
          <p:cNvPr id="35844" name="AutoShape 4"/>
          <p:cNvSpPr>
            <a:spLocks noChangeArrowheads="1"/>
          </p:cNvSpPr>
          <p:nvPr/>
        </p:nvSpPr>
        <p:spPr bwMode="auto">
          <a:xfrm flipH="1">
            <a:off x="7666038" y="552450"/>
            <a:ext cx="133350" cy="1143000"/>
          </a:xfrm>
          <a:prstGeom prst="can">
            <a:avLst>
              <a:gd name="adj" fmla="val 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pt-BR">
              <a:solidFill>
                <a:srgbClr val="FF0000"/>
              </a:solidFill>
            </a:endParaRPr>
          </a:p>
        </p:txBody>
      </p:sp>
      <p:sp>
        <p:nvSpPr>
          <p:cNvPr id="35845" name="AutoShape 5"/>
          <p:cNvSpPr>
            <a:spLocks noChangeArrowheads="1"/>
          </p:cNvSpPr>
          <p:nvPr/>
        </p:nvSpPr>
        <p:spPr bwMode="auto">
          <a:xfrm rot="16178687" flipH="1">
            <a:off x="7189788" y="95250"/>
            <a:ext cx="152400" cy="1066800"/>
          </a:xfrm>
          <a:prstGeom prst="can">
            <a:avLst>
              <a:gd name="adj" fmla="val 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pt-BR">
              <a:solidFill>
                <a:srgbClr val="FF0000"/>
              </a:solidFill>
            </a:endParaRPr>
          </a:p>
        </p:txBody>
      </p:sp>
      <p:sp>
        <p:nvSpPr>
          <p:cNvPr id="35846" name="AutoShape 6"/>
          <p:cNvSpPr>
            <a:spLocks noChangeAspect="1" noChangeArrowheads="1"/>
          </p:cNvSpPr>
          <p:nvPr/>
        </p:nvSpPr>
        <p:spPr bwMode="auto">
          <a:xfrm rot="5677553" flipH="1" flipV="1">
            <a:off x="7910512" y="4621213"/>
            <a:ext cx="144463" cy="515938"/>
          </a:xfrm>
          <a:prstGeom prst="can">
            <a:avLst>
              <a:gd name="adj" fmla="val 10764"/>
            </a:avLst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pt-BR" sz="1800">
              <a:latin typeface="Arial" panose="020B0604020202020204" pitchFamily="34" charset="0"/>
            </a:endParaRPr>
          </a:p>
        </p:txBody>
      </p:sp>
      <p:sp>
        <p:nvSpPr>
          <p:cNvPr id="35847" name="AutoShape 7"/>
          <p:cNvSpPr>
            <a:spLocks noChangeAspect="1" noChangeArrowheads="1"/>
          </p:cNvSpPr>
          <p:nvPr/>
        </p:nvSpPr>
        <p:spPr bwMode="auto">
          <a:xfrm rot="5060901" flipV="1">
            <a:off x="7354094" y="4560094"/>
            <a:ext cx="112713" cy="498475"/>
          </a:xfrm>
          <a:prstGeom prst="can">
            <a:avLst>
              <a:gd name="adj" fmla="val 13329"/>
            </a:avLst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pt-BR" sz="1800">
              <a:latin typeface="Arial" panose="020B0604020202020204" pitchFamily="34" charset="0"/>
            </a:endParaRPr>
          </a:p>
        </p:txBody>
      </p:sp>
      <p:sp>
        <p:nvSpPr>
          <p:cNvPr id="35848" name="AutoShape 8"/>
          <p:cNvSpPr>
            <a:spLocks noChangeAspect="1" noChangeArrowheads="1"/>
          </p:cNvSpPr>
          <p:nvPr/>
        </p:nvSpPr>
        <p:spPr bwMode="auto">
          <a:xfrm rot="5677553" flipH="1" flipV="1">
            <a:off x="7958931" y="4572794"/>
            <a:ext cx="58738" cy="527050"/>
          </a:xfrm>
          <a:prstGeom prst="can">
            <a:avLst>
              <a:gd name="adj" fmla="val 27043"/>
            </a:avLst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pt-BR" sz="1800">
              <a:latin typeface="Arial" panose="020B0604020202020204" pitchFamily="34" charset="0"/>
            </a:endParaRPr>
          </a:p>
        </p:txBody>
      </p:sp>
      <p:sp>
        <p:nvSpPr>
          <p:cNvPr id="35849" name="AutoShape 9"/>
          <p:cNvSpPr>
            <a:spLocks noChangeAspect="1" noChangeArrowheads="1"/>
          </p:cNvSpPr>
          <p:nvPr/>
        </p:nvSpPr>
        <p:spPr bwMode="auto">
          <a:xfrm rot="5060901" flipV="1">
            <a:off x="7396956" y="4529932"/>
            <a:ext cx="53975" cy="500062"/>
          </a:xfrm>
          <a:prstGeom prst="can">
            <a:avLst>
              <a:gd name="adj" fmla="val 27923"/>
            </a:avLst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pt-BR" sz="1800">
              <a:latin typeface="Arial" panose="020B0604020202020204" pitchFamily="34" charset="0"/>
            </a:endParaRPr>
          </a:p>
        </p:txBody>
      </p:sp>
      <p:sp>
        <p:nvSpPr>
          <p:cNvPr id="35850" name="Freeform 10"/>
          <p:cNvSpPr>
            <a:spLocks noChangeAspect="1"/>
          </p:cNvSpPr>
          <p:nvPr/>
        </p:nvSpPr>
        <p:spPr bwMode="auto">
          <a:xfrm rot="10800000" flipV="1">
            <a:off x="8020050" y="4883150"/>
            <a:ext cx="93663" cy="57150"/>
          </a:xfrm>
          <a:custGeom>
            <a:avLst/>
            <a:gdLst>
              <a:gd name="T0" fmla="*/ 0 w 241"/>
              <a:gd name="T1" fmla="*/ 0 h 216"/>
              <a:gd name="T2" fmla="*/ 0 w 241"/>
              <a:gd name="T3" fmla="*/ 2147483647 h 216"/>
              <a:gd name="T4" fmla="*/ 2147483647 w 241"/>
              <a:gd name="T5" fmla="*/ 2147483647 h 216"/>
              <a:gd name="T6" fmla="*/ 0 w 241"/>
              <a:gd name="T7" fmla="*/ 0 h 216"/>
              <a:gd name="T8" fmla="*/ 0 60000 65536"/>
              <a:gd name="T9" fmla="*/ 0 60000 65536"/>
              <a:gd name="T10" fmla="*/ 0 60000 65536"/>
              <a:gd name="T11" fmla="*/ 0 60000 65536"/>
              <a:gd name="T12" fmla="*/ 0 w 241"/>
              <a:gd name="T13" fmla="*/ 0 h 216"/>
              <a:gd name="T14" fmla="*/ 241 w 241"/>
              <a:gd name="T15" fmla="*/ 216 h 2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1" h="216">
                <a:moveTo>
                  <a:pt x="0" y="0"/>
                </a:moveTo>
                <a:lnTo>
                  <a:pt x="0" y="216"/>
                </a:lnTo>
                <a:lnTo>
                  <a:pt x="241" y="216"/>
                </a:lnTo>
                <a:lnTo>
                  <a:pt x="0" y="0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5851" name="Rectangle 11"/>
          <p:cNvSpPr>
            <a:spLocks noChangeAspect="1" noChangeArrowheads="1"/>
          </p:cNvSpPr>
          <p:nvPr/>
        </p:nvSpPr>
        <p:spPr bwMode="auto">
          <a:xfrm rot="10800000" flipV="1">
            <a:off x="8035925" y="4881563"/>
            <a:ext cx="63500" cy="42862"/>
          </a:xfrm>
          <a:prstGeom prst="rect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pt-BR" sz="1800">
              <a:latin typeface="Arial" panose="020B0604020202020204" pitchFamily="34" charset="0"/>
            </a:endParaRPr>
          </a:p>
        </p:txBody>
      </p:sp>
      <p:sp>
        <p:nvSpPr>
          <p:cNvPr id="35852" name="Freeform 12"/>
          <p:cNvSpPr>
            <a:spLocks noChangeAspect="1"/>
          </p:cNvSpPr>
          <p:nvPr/>
        </p:nvSpPr>
        <p:spPr bwMode="auto">
          <a:xfrm rot="10800000" flipV="1">
            <a:off x="7880350" y="4851400"/>
            <a:ext cx="215900" cy="341313"/>
          </a:xfrm>
          <a:custGeom>
            <a:avLst/>
            <a:gdLst>
              <a:gd name="T0" fmla="*/ 0 w 46"/>
              <a:gd name="T1" fmla="*/ 2147483647 h 106"/>
              <a:gd name="T2" fmla="*/ 2147483647 w 46"/>
              <a:gd name="T3" fmla="*/ 2147483647 h 106"/>
              <a:gd name="T4" fmla="*/ 2147483647 w 46"/>
              <a:gd name="T5" fmla="*/ 2147483647 h 106"/>
              <a:gd name="T6" fmla="*/ 0 60000 65536"/>
              <a:gd name="T7" fmla="*/ 0 60000 65536"/>
              <a:gd name="T8" fmla="*/ 0 60000 65536"/>
              <a:gd name="T9" fmla="*/ 0 w 46"/>
              <a:gd name="T10" fmla="*/ 0 h 106"/>
              <a:gd name="T11" fmla="*/ 46 w 46"/>
              <a:gd name="T12" fmla="*/ 106 h 10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" h="106">
                <a:moveTo>
                  <a:pt x="0" y="1"/>
                </a:moveTo>
                <a:cubicBezTo>
                  <a:pt x="16" y="0"/>
                  <a:pt x="32" y="0"/>
                  <a:pt x="39" y="18"/>
                </a:cubicBezTo>
                <a:cubicBezTo>
                  <a:pt x="46" y="36"/>
                  <a:pt x="44" y="91"/>
                  <a:pt x="43" y="106"/>
                </a:cubicBezTo>
              </a:path>
            </a:pathLst>
          </a:custGeom>
          <a:solidFill>
            <a:srgbClr val="333333"/>
          </a:solidFill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5853" name="Freeform 13"/>
          <p:cNvSpPr>
            <a:spLocks noChangeAspect="1"/>
          </p:cNvSpPr>
          <p:nvPr/>
        </p:nvSpPr>
        <p:spPr bwMode="auto">
          <a:xfrm rot="10800000" flipV="1">
            <a:off x="7908925" y="4933950"/>
            <a:ext cx="190500" cy="249238"/>
          </a:xfrm>
          <a:custGeom>
            <a:avLst/>
            <a:gdLst>
              <a:gd name="T0" fmla="*/ 0 w 41"/>
              <a:gd name="T1" fmla="*/ 2147483647 h 77"/>
              <a:gd name="T2" fmla="*/ 2147483647 w 41"/>
              <a:gd name="T3" fmla="*/ 2147483647 h 77"/>
              <a:gd name="T4" fmla="*/ 2147483647 w 41"/>
              <a:gd name="T5" fmla="*/ 2147483647 h 77"/>
              <a:gd name="T6" fmla="*/ 2147483647 w 41"/>
              <a:gd name="T7" fmla="*/ 2147483647 h 77"/>
              <a:gd name="T8" fmla="*/ 0 60000 65536"/>
              <a:gd name="T9" fmla="*/ 0 60000 65536"/>
              <a:gd name="T10" fmla="*/ 0 60000 65536"/>
              <a:gd name="T11" fmla="*/ 0 60000 65536"/>
              <a:gd name="T12" fmla="*/ 0 w 41"/>
              <a:gd name="T13" fmla="*/ 0 h 77"/>
              <a:gd name="T14" fmla="*/ 41 w 41"/>
              <a:gd name="T15" fmla="*/ 77 h 7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1" h="77">
                <a:moveTo>
                  <a:pt x="0" y="4"/>
                </a:moveTo>
                <a:cubicBezTo>
                  <a:pt x="13" y="2"/>
                  <a:pt x="26" y="0"/>
                  <a:pt x="32" y="4"/>
                </a:cubicBezTo>
                <a:cubicBezTo>
                  <a:pt x="38" y="8"/>
                  <a:pt x="37" y="18"/>
                  <a:pt x="38" y="30"/>
                </a:cubicBezTo>
                <a:cubicBezTo>
                  <a:pt x="39" y="42"/>
                  <a:pt x="41" y="69"/>
                  <a:pt x="38" y="77"/>
                </a:cubicBezTo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5854" name="Oval 14"/>
          <p:cNvSpPr>
            <a:spLocks noChangeAspect="1" noChangeArrowheads="1"/>
          </p:cNvSpPr>
          <p:nvPr/>
        </p:nvSpPr>
        <p:spPr bwMode="auto">
          <a:xfrm rot="10800000" flipV="1">
            <a:off x="8061325" y="4578350"/>
            <a:ext cx="468313" cy="404813"/>
          </a:xfrm>
          <a:prstGeom prst="ellipse">
            <a:avLst/>
          </a:prstGeom>
          <a:solidFill>
            <a:srgbClr val="333333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pt-BR" sz="1800">
              <a:latin typeface="Arial" panose="020B0604020202020204" pitchFamily="34" charset="0"/>
            </a:endParaRPr>
          </a:p>
        </p:txBody>
      </p:sp>
      <p:sp>
        <p:nvSpPr>
          <p:cNvPr id="35855" name="Oval 15"/>
          <p:cNvSpPr>
            <a:spLocks noChangeAspect="1" noChangeArrowheads="1"/>
          </p:cNvSpPr>
          <p:nvPr/>
        </p:nvSpPr>
        <p:spPr bwMode="auto">
          <a:xfrm rot="10800000" flipV="1">
            <a:off x="8058150" y="4822825"/>
            <a:ext cx="468313" cy="403225"/>
          </a:xfrm>
          <a:prstGeom prst="ellipse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pt-BR" sz="1800">
              <a:latin typeface="Arial" panose="020B0604020202020204" pitchFamily="34" charset="0"/>
            </a:endParaRPr>
          </a:p>
        </p:txBody>
      </p:sp>
      <p:sp>
        <p:nvSpPr>
          <p:cNvPr id="35856" name="Rectangle 16"/>
          <p:cNvSpPr>
            <a:spLocks noChangeAspect="1" noChangeArrowheads="1"/>
          </p:cNvSpPr>
          <p:nvPr/>
        </p:nvSpPr>
        <p:spPr bwMode="auto">
          <a:xfrm rot="10800000" flipV="1">
            <a:off x="8104188" y="4781550"/>
            <a:ext cx="417512" cy="249238"/>
          </a:xfrm>
          <a:prstGeom prst="rect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pt-BR" sz="1800">
              <a:latin typeface="Arial" panose="020B0604020202020204" pitchFamily="34" charset="0"/>
            </a:endParaRPr>
          </a:p>
        </p:txBody>
      </p:sp>
      <p:sp>
        <p:nvSpPr>
          <p:cNvPr id="35857" name="Freeform 17"/>
          <p:cNvSpPr>
            <a:spLocks noChangeAspect="1"/>
          </p:cNvSpPr>
          <p:nvPr/>
        </p:nvSpPr>
        <p:spPr bwMode="auto">
          <a:xfrm rot="10800000" flipV="1">
            <a:off x="8509000" y="4732338"/>
            <a:ext cx="38100" cy="261937"/>
          </a:xfrm>
          <a:custGeom>
            <a:avLst/>
            <a:gdLst>
              <a:gd name="T0" fmla="*/ 2147483647 w 4"/>
              <a:gd name="T1" fmla="*/ 0 h 82"/>
              <a:gd name="T2" fmla="*/ 2147483647 w 4"/>
              <a:gd name="T3" fmla="*/ 2147483647 h 82"/>
              <a:gd name="T4" fmla="*/ 0 60000 65536"/>
              <a:gd name="T5" fmla="*/ 0 60000 65536"/>
              <a:gd name="T6" fmla="*/ 0 w 4"/>
              <a:gd name="T7" fmla="*/ 0 h 82"/>
              <a:gd name="T8" fmla="*/ 4 w 4"/>
              <a:gd name="T9" fmla="*/ 82 h 8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" h="82">
                <a:moveTo>
                  <a:pt x="3" y="0"/>
                </a:moveTo>
                <a:cubicBezTo>
                  <a:pt x="1" y="25"/>
                  <a:pt x="0" y="50"/>
                  <a:pt x="4" y="82"/>
                </a:cubicBezTo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5858" name="Rectangle 18"/>
          <p:cNvSpPr>
            <a:spLocks noChangeAspect="1" noChangeArrowheads="1"/>
          </p:cNvSpPr>
          <p:nvPr/>
        </p:nvSpPr>
        <p:spPr bwMode="auto">
          <a:xfrm rot="10800000" flipV="1">
            <a:off x="8150225" y="4843463"/>
            <a:ext cx="288925" cy="125412"/>
          </a:xfrm>
          <a:prstGeom prst="rect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pt-BR" sz="1800">
              <a:latin typeface="Arial" panose="020B0604020202020204" pitchFamily="34" charset="0"/>
            </a:endParaRPr>
          </a:p>
        </p:txBody>
      </p:sp>
      <p:sp>
        <p:nvSpPr>
          <p:cNvPr id="35859" name="Freeform 19"/>
          <p:cNvSpPr>
            <a:spLocks noChangeAspect="1"/>
          </p:cNvSpPr>
          <p:nvPr/>
        </p:nvSpPr>
        <p:spPr bwMode="auto">
          <a:xfrm rot="10800000" flipV="1">
            <a:off x="7880350" y="4851400"/>
            <a:ext cx="215900" cy="341313"/>
          </a:xfrm>
          <a:custGeom>
            <a:avLst/>
            <a:gdLst>
              <a:gd name="T0" fmla="*/ 0 w 46"/>
              <a:gd name="T1" fmla="*/ 2147483647 h 106"/>
              <a:gd name="T2" fmla="*/ 2147483647 w 46"/>
              <a:gd name="T3" fmla="*/ 2147483647 h 106"/>
              <a:gd name="T4" fmla="*/ 2147483647 w 46"/>
              <a:gd name="T5" fmla="*/ 2147483647 h 106"/>
              <a:gd name="T6" fmla="*/ 0 60000 65536"/>
              <a:gd name="T7" fmla="*/ 0 60000 65536"/>
              <a:gd name="T8" fmla="*/ 0 60000 65536"/>
              <a:gd name="T9" fmla="*/ 0 w 46"/>
              <a:gd name="T10" fmla="*/ 0 h 106"/>
              <a:gd name="T11" fmla="*/ 46 w 46"/>
              <a:gd name="T12" fmla="*/ 106 h 10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" h="106">
                <a:moveTo>
                  <a:pt x="0" y="1"/>
                </a:moveTo>
                <a:cubicBezTo>
                  <a:pt x="16" y="0"/>
                  <a:pt x="32" y="0"/>
                  <a:pt x="39" y="18"/>
                </a:cubicBezTo>
                <a:cubicBezTo>
                  <a:pt x="46" y="36"/>
                  <a:pt x="44" y="91"/>
                  <a:pt x="43" y="106"/>
                </a:cubicBezTo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5860" name="Freeform 20"/>
          <p:cNvSpPr>
            <a:spLocks noChangeAspect="1"/>
          </p:cNvSpPr>
          <p:nvPr/>
        </p:nvSpPr>
        <p:spPr bwMode="auto">
          <a:xfrm rot="10800000" flipV="1">
            <a:off x="7908925" y="4933950"/>
            <a:ext cx="190500" cy="249238"/>
          </a:xfrm>
          <a:custGeom>
            <a:avLst/>
            <a:gdLst>
              <a:gd name="T0" fmla="*/ 0 w 41"/>
              <a:gd name="T1" fmla="*/ 2147483647 h 77"/>
              <a:gd name="T2" fmla="*/ 2147483647 w 41"/>
              <a:gd name="T3" fmla="*/ 2147483647 h 77"/>
              <a:gd name="T4" fmla="*/ 2147483647 w 41"/>
              <a:gd name="T5" fmla="*/ 2147483647 h 77"/>
              <a:gd name="T6" fmla="*/ 2147483647 w 41"/>
              <a:gd name="T7" fmla="*/ 2147483647 h 77"/>
              <a:gd name="T8" fmla="*/ 0 60000 65536"/>
              <a:gd name="T9" fmla="*/ 0 60000 65536"/>
              <a:gd name="T10" fmla="*/ 0 60000 65536"/>
              <a:gd name="T11" fmla="*/ 0 60000 65536"/>
              <a:gd name="T12" fmla="*/ 0 w 41"/>
              <a:gd name="T13" fmla="*/ 0 h 77"/>
              <a:gd name="T14" fmla="*/ 41 w 41"/>
              <a:gd name="T15" fmla="*/ 77 h 7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1" h="77">
                <a:moveTo>
                  <a:pt x="0" y="4"/>
                </a:moveTo>
                <a:cubicBezTo>
                  <a:pt x="13" y="2"/>
                  <a:pt x="26" y="0"/>
                  <a:pt x="32" y="4"/>
                </a:cubicBezTo>
                <a:cubicBezTo>
                  <a:pt x="38" y="8"/>
                  <a:pt x="37" y="18"/>
                  <a:pt x="38" y="30"/>
                </a:cubicBezTo>
                <a:cubicBezTo>
                  <a:pt x="39" y="42"/>
                  <a:pt x="41" y="69"/>
                  <a:pt x="38" y="77"/>
                </a:cubicBezTo>
              </a:path>
            </a:pathLst>
          </a:custGeom>
          <a:solidFill>
            <a:schemeClr val="tx1"/>
          </a:solidFill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5861" name="Freeform 21"/>
          <p:cNvSpPr>
            <a:spLocks noChangeAspect="1"/>
          </p:cNvSpPr>
          <p:nvPr/>
        </p:nvSpPr>
        <p:spPr bwMode="auto">
          <a:xfrm rot="10800000" flipH="1" flipV="1">
            <a:off x="7231063" y="4852988"/>
            <a:ext cx="87312" cy="58737"/>
          </a:xfrm>
          <a:custGeom>
            <a:avLst/>
            <a:gdLst>
              <a:gd name="T0" fmla="*/ 0 w 241"/>
              <a:gd name="T1" fmla="*/ 0 h 216"/>
              <a:gd name="T2" fmla="*/ 0 w 241"/>
              <a:gd name="T3" fmla="*/ 2147483647 h 216"/>
              <a:gd name="T4" fmla="*/ 2147483647 w 241"/>
              <a:gd name="T5" fmla="*/ 2147483647 h 216"/>
              <a:gd name="T6" fmla="*/ 0 w 241"/>
              <a:gd name="T7" fmla="*/ 0 h 216"/>
              <a:gd name="T8" fmla="*/ 0 60000 65536"/>
              <a:gd name="T9" fmla="*/ 0 60000 65536"/>
              <a:gd name="T10" fmla="*/ 0 60000 65536"/>
              <a:gd name="T11" fmla="*/ 0 60000 65536"/>
              <a:gd name="T12" fmla="*/ 0 w 241"/>
              <a:gd name="T13" fmla="*/ 0 h 216"/>
              <a:gd name="T14" fmla="*/ 241 w 241"/>
              <a:gd name="T15" fmla="*/ 216 h 2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1" h="216">
                <a:moveTo>
                  <a:pt x="0" y="0"/>
                </a:moveTo>
                <a:lnTo>
                  <a:pt x="0" y="216"/>
                </a:lnTo>
                <a:lnTo>
                  <a:pt x="241" y="216"/>
                </a:lnTo>
                <a:lnTo>
                  <a:pt x="0" y="0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5862" name="Rectangle 22"/>
          <p:cNvSpPr>
            <a:spLocks noChangeAspect="1" noChangeArrowheads="1"/>
          </p:cNvSpPr>
          <p:nvPr/>
        </p:nvSpPr>
        <p:spPr bwMode="auto">
          <a:xfrm rot="10800000" flipH="1" flipV="1">
            <a:off x="7242175" y="4851400"/>
            <a:ext cx="63500" cy="44450"/>
          </a:xfrm>
          <a:prstGeom prst="rect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pt-BR" sz="1800">
              <a:latin typeface="Arial" panose="020B0604020202020204" pitchFamily="34" charset="0"/>
            </a:endParaRPr>
          </a:p>
        </p:txBody>
      </p:sp>
      <p:sp>
        <p:nvSpPr>
          <p:cNvPr id="35863" name="Freeform 23"/>
          <p:cNvSpPr>
            <a:spLocks noChangeAspect="1"/>
          </p:cNvSpPr>
          <p:nvPr/>
        </p:nvSpPr>
        <p:spPr bwMode="auto">
          <a:xfrm rot="10800000" flipH="1" flipV="1">
            <a:off x="7246938" y="4822825"/>
            <a:ext cx="204787" cy="338138"/>
          </a:xfrm>
          <a:custGeom>
            <a:avLst/>
            <a:gdLst>
              <a:gd name="T0" fmla="*/ 0 w 46"/>
              <a:gd name="T1" fmla="*/ 2147483647 h 106"/>
              <a:gd name="T2" fmla="*/ 2147483647 w 46"/>
              <a:gd name="T3" fmla="*/ 2147483647 h 106"/>
              <a:gd name="T4" fmla="*/ 2147483647 w 46"/>
              <a:gd name="T5" fmla="*/ 2147483647 h 106"/>
              <a:gd name="T6" fmla="*/ 0 60000 65536"/>
              <a:gd name="T7" fmla="*/ 0 60000 65536"/>
              <a:gd name="T8" fmla="*/ 0 60000 65536"/>
              <a:gd name="T9" fmla="*/ 0 w 46"/>
              <a:gd name="T10" fmla="*/ 0 h 106"/>
              <a:gd name="T11" fmla="*/ 46 w 46"/>
              <a:gd name="T12" fmla="*/ 106 h 10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" h="106">
                <a:moveTo>
                  <a:pt x="0" y="1"/>
                </a:moveTo>
                <a:cubicBezTo>
                  <a:pt x="16" y="0"/>
                  <a:pt x="32" y="0"/>
                  <a:pt x="39" y="18"/>
                </a:cubicBezTo>
                <a:cubicBezTo>
                  <a:pt x="46" y="36"/>
                  <a:pt x="44" y="91"/>
                  <a:pt x="43" y="106"/>
                </a:cubicBezTo>
              </a:path>
            </a:pathLst>
          </a:custGeom>
          <a:solidFill>
            <a:srgbClr val="333333"/>
          </a:solidFill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5864" name="Freeform 24"/>
          <p:cNvSpPr>
            <a:spLocks noChangeAspect="1"/>
          </p:cNvSpPr>
          <p:nvPr/>
        </p:nvSpPr>
        <p:spPr bwMode="auto">
          <a:xfrm rot="10800000" flipH="1" flipV="1">
            <a:off x="7242175" y="4905375"/>
            <a:ext cx="182563" cy="246063"/>
          </a:xfrm>
          <a:custGeom>
            <a:avLst/>
            <a:gdLst>
              <a:gd name="T0" fmla="*/ 0 w 41"/>
              <a:gd name="T1" fmla="*/ 2147483647 h 77"/>
              <a:gd name="T2" fmla="*/ 2147483647 w 41"/>
              <a:gd name="T3" fmla="*/ 2147483647 h 77"/>
              <a:gd name="T4" fmla="*/ 2147483647 w 41"/>
              <a:gd name="T5" fmla="*/ 2147483647 h 77"/>
              <a:gd name="T6" fmla="*/ 2147483647 w 41"/>
              <a:gd name="T7" fmla="*/ 2147483647 h 77"/>
              <a:gd name="T8" fmla="*/ 0 60000 65536"/>
              <a:gd name="T9" fmla="*/ 0 60000 65536"/>
              <a:gd name="T10" fmla="*/ 0 60000 65536"/>
              <a:gd name="T11" fmla="*/ 0 60000 65536"/>
              <a:gd name="T12" fmla="*/ 0 w 41"/>
              <a:gd name="T13" fmla="*/ 0 h 77"/>
              <a:gd name="T14" fmla="*/ 41 w 41"/>
              <a:gd name="T15" fmla="*/ 77 h 7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1" h="77">
                <a:moveTo>
                  <a:pt x="0" y="4"/>
                </a:moveTo>
                <a:cubicBezTo>
                  <a:pt x="13" y="2"/>
                  <a:pt x="26" y="0"/>
                  <a:pt x="32" y="4"/>
                </a:cubicBezTo>
                <a:cubicBezTo>
                  <a:pt x="38" y="8"/>
                  <a:pt x="37" y="18"/>
                  <a:pt x="38" y="30"/>
                </a:cubicBezTo>
                <a:cubicBezTo>
                  <a:pt x="39" y="42"/>
                  <a:pt x="41" y="69"/>
                  <a:pt x="38" y="77"/>
                </a:cubicBezTo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5865" name="Freeform 25"/>
          <p:cNvSpPr>
            <a:spLocks noChangeAspect="1"/>
          </p:cNvSpPr>
          <p:nvPr/>
        </p:nvSpPr>
        <p:spPr bwMode="auto">
          <a:xfrm rot="10800000" flipH="1" flipV="1">
            <a:off x="7246938" y="4822825"/>
            <a:ext cx="204787" cy="338138"/>
          </a:xfrm>
          <a:custGeom>
            <a:avLst/>
            <a:gdLst>
              <a:gd name="T0" fmla="*/ 0 w 46"/>
              <a:gd name="T1" fmla="*/ 2147483647 h 106"/>
              <a:gd name="T2" fmla="*/ 2147483647 w 46"/>
              <a:gd name="T3" fmla="*/ 2147483647 h 106"/>
              <a:gd name="T4" fmla="*/ 2147483647 w 46"/>
              <a:gd name="T5" fmla="*/ 2147483647 h 106"/>
              <a:gd name="T6" fmla="*/ 0 60000 65536"/>
              <a:gd name="T7" fmla="*/ 0 60000 65536"/>
              <a:gd name="T8" fmla="*/ 0 60000 65536"/>
              <a:gd name="T9" fmla="*/ 0 w 46"/>
              <a:gd name="T10" fmla="*/ 0 h 106"/>
              <a:gd name="T11" fmla="*/ 46 w 46"/>
              <a:gd name="T12" fmla="*/ 106 h 10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" h="106">
                <a:moveTo>
                  <a:pt x="0" y="1"/>
                </a:moveTo>
                <a:cubicBezTo>
                  <a:pt x="16" y="0"/>
                  <a:pt x="32" y="0"/>
                  <a:pt x="39" y="18"/>
                </a:cubicBezTo>
                <a:cubicBezTo>
                  <a:pt x="46" y="36"/>
                  <a:pt x="44" y="91"/>
                  <a:pt x="43" y="106"/>
                </a:cubicBezTo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5866" name="Oval 26"/>
          <p:cNvSpPr>
            <a:spLocks noChangeAspect="1" noChangeArrowheads="1"/>
          </p:cNvSpPr>
          <p:nvPr/>
        </p:nvSpPr>
        <p:spPr bwMode="auto">
          <a:xfrm rot="10800000" flipH="1" flipV="1">
            <a:off x="6835775" y="4549775"/>
            <a:ext cx="444500" cy="403225"/>
          </a:xfrm>
          <a:prstGeom prst="ellipse">
            <a:avLst/>
          </a:prstGeom>
          <a:solidFill>
            <a:srgbClr val="333333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pt-BR" sz="1800">
              <a:latin typeface="Arial" panose="020B0604020202020204" pitchFamily="34" charset="0"/>
            </a:endParaRPr>
          </a:p>
        </p:txBody>
      </p:sp>
      <p:sp>
        <p:nvSpPr>
          <p:cNvPr id="35867" name="Oval 27"/>
          <p:cNvSpPr>
            <a:spLocks noChangeAspect="1" noChangeArrowheads="1"/>
          </p:cNvSpPr>
          <p:nvPr/>
        </p:nvSpPr>
        <p:spPr bwMode="auto">
          <a:xfrm rot="10800000" flipH="1" flipV="1">
            <a:off x="6840538" y="4794250"/>
            <a:ext cx="444500" cy="401638"/>
          </a:xfrm>
          <a:prstGeom prst="ellipse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pt-BR" sz="1800">
              <a:latin typeface="Arial" panose="020B0604020202020204" pitchFamily="34" charset="0"/>
            </a:endParaRPr>
          </a:p>
        </p:txBody>
      </p:sp>
      <p:sp>
        <p:nvSpPr>
          <p:cNvPr id="35868" name="Rectangle 28"/>
          <p:cNvSpPr>
            <a:spLocks noChangeAspect="1" noChangeArrowheads="1"/>
          </p:cNvSpPr>
          <p:nvPr/>
        </p:nvSpPr>
        <p:spPr bwMode="auto">
          <a:xfrm rot="10800000" flipH="1" flipV="1">
            <a:off x="6845300" y="4732338"/>
            <a:ext cx="388938" cy="261937"/>
          </a:xfrm>
          <a:prstGeom prst="rect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pt-BR" sz="1800">
              <a:latin typeface="Arial" panose="020B0604020202020204" pitchFamily="34" charset="0"/>
            </a:endParaRPr>
          </a:p>
        </p:txBody>
      </p:sp>
      <p:sp>
        <p:nvSpPr>
          <p:cNvPr id="35869" name="Freeform 29"/>
          <p:cNvSpPr>
            <a:spLocks noChangeAspect="1"/>
          </p:cNvSpPr>
          <p:nvPr/>
        </p:nvSpPr>
        <p:spPr bwMode="auto">
          <a:xfrm rot="10800000" flipH="1" flipV="1">
            <a:off x="6818313" y="4732338"/>
            <a:ext cx="38100" cy="284162"/>
          </a:xfrm>
          <a:custGeom>
            <a:avLst/>
            <a:gdLst>
              <a:gd name="T0" fmla="*/ 2147483647 w 4"/>
              <a:gd name="T1" fmla="*/ 0 h 82"/>
              <a:gd name="T2" fmla="*/ 2147483647 w 4"/>
              <a:gd name="T3" fmla="*/ 2147483647 h 82"/>
              <a:gd name="T4" fmla="*/ 0 60000 65536"/>
              <a:gd name="T5" fmla="*/ 0 60000 65536"/>
              <a:gd name="T6" fmla="*/ 0 w 4"/>
              <a:gd name="T7" fmla="*/ 0 h 82"/>
              <a:gd name="T8" fmla="*/ 4 w 4"/>
              <a:gd name="T9" fmla="*/ 82 h 8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" h="82">
                <a:moveTo>
                  <a:pt x="3" y="0"/>
                </a:moveTo>
                <a:cubicBezTo>
                  <a:pt x="1" y="25"/>
                  <a:pt x="0" y="50"/>
                  <a:pt x="4" y="82"/>
                </a:cubicBezTo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5870" name="Rectangle 30"/>
          <p:cNvSpPr>
            <a:spLocks noChangeAspect="1" noChangeArrowheads="1"/>
          </p:cNvSpPr>
          <p:nvPr/>
        </p:nvSpPr>
        <p:spPr bwMode="auto">
          <a:xfrm rot="10800000" flipH="1" flipV="1">
            <a:off x="6923088" y="4814888"/>
            <a:ext cx="269875" cy="127000"/>
          </a:xfrm>
          <a:prstGeom prst="rect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pt-BR" sz="1800">
              <a:latin typeface="Arial" panose="020B0604020202020204" pitchFamily="34" charset="0"/>
            </a:endParaRPr>
          </a:p>
        </p:txBody>
      </p:sp>
      <p:sp>
        <p:nvSpPr>
          <p:cNvPr id="35871" name="Freeform 31"/>
          <p:cNvSpPr>
            <a:spLocks noChangeAspect="1"/>
          </p:cNvSpPr>
          <p:nvPr/>
        </p:nvSpPr>
        <p:spPr bwMode="auto">
          <a:xfrm rot="10800000" flipH="1" flipV="1">
            <a:off x="7242175" y="4905375"/>
            <a:ext cx="182563" cy="246063"/>
          </a:xfrm>
          <a:custGeom>
            <a:avLst/>
            <a:gdLst>
              <a:gd name="T0" fmla="*/ 0 w 41"/>
              <a:gd name="T1" fmla="*/ 2147483647 h 77"/>
              <a:gd name="T2" fmla="*/ 2147483647 w 41"/>
              <a:gd name="T3" fmla="*/ 2147483647 h 77"/>
              <a:gd name="T4" fmla="*/ 2147483647 w 41"/>
              <a:gd name="T5" fmla="*/ 2147483647 h 77"/>
              <a:gd name="T6" fmla="*/ 2147483647 w 41"/>
              <a:gd name="T7" fmla="*/ 2147483647 h 77"/>
              <a:gd name="T8" fmla="*/ 0 60000 65536"/>
              <a:gd name="T9" fmla="*/ 0 60000 65536"/>
              <a:gd name="T10" fmla="*/ 0 60000 65536"/>
              <a:gd name="T11" fmla="*/ 0 60000 65536"/>
              <a:gd name="T12" fmla="*/ 0 w 41"/>
              <a:gd name="T13" fmla="*/ 0 h 77"/>
              <a:gd name="T14" fmla="*/ 41 w 41"/>
              <a:gd name="T15" fmla="*/ 77 h 7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1" h="77">
                <a:moveTo>
                  <a:pt x="0" y="4"/>
                </a:moveTo>
                <a:cubicBezTo>
                  <a:pt x="13" y="2"/>
                  <a:pt x="26" y="0"/>
                  <a:pt x="32" y="4"/>
                </a:cubicBezTo>
                <a:cubicBezTo>
                  <a:pt x="38" y="8"/>
                  <a:pt x="37" y="18"/>
                  <a:pt x="38" y="30"/>
                </a:cubicBezTo>
                <a:cubicBezTo>
                  <a:pt x="39" y="42"/>
                  <a:pt x="41" y="69"/>
                  <a:pt x="38" y="77"/>
                </a:cubicBezTo>
              </a:path>
            </a:pathLst>
          </a:custGeom>
          <a:solidFill>
            <a:schemeClr val="tx1"/>
          </a:solidFill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5872" name="AutoShape 32"/>
          <p:cNvSpPr>
            <a:spLocks noChangeArrowheads="1"/>
          </p:cNvSpPr>
          <p:nvPr/>
        </p:nvSpPr>
        <p:spPr bwMode="auto">
          <a:xfrm>
            <a:off x="7583488" y="1847850"/>
            <a:ext cx="215900" cy="4791075"/>
          </a:xfrm>
          <a:prstGeom prst="can">
            <a:avLst>
              <a:gd name="adj" fmla="val 338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pt-BR">
              <a:solidFill>
                <a:srgbClr val="FF0000"/>
              </a:solidFill>
            </a:endParaRPr>
          </a:p>
        </p:txBody>
      </p:sp>
      <p:sp>
        <p:nvSpPr>
          <p:cNvPr id="35873" name="AutoShape 33"/>
          <p:cNvSpPr>
            <a:spLocks noChangeAspect="1" noChangeArrowheads="1"/>
          </p:cNvSpPr>
          <p:nvPr/>
        </p:nvSpPr>
        <p:spPr bwMode="auto">
          <a:xfrm rot="5400000">
            <a:off x="7142956" y="6004720"/>
            <a:ext cx="130175" cy="1147762"/>
          </a:xfrm>
          <a:prstGeom prst="can">
            <a:avLst>
              <a:gd name="adj" fmla="val 16981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pt-BR">
              <a:solidFill>
                <a:srgbClr val="FF0000"/>
              </a:solidFill>
            </a:endParaRPr>
          </a:p>
        </p:txBody>
      </p:sp>
      <p:sp>
        <p:nvSpPr>
          <p:cNvPr id="35874" name="Oval 34"/>
          <p:cNvSpPr>
            <a:spLocks noChangeArrowheads="1"/>
          </p:cNvSpPr>
          <p:nvPr/>
        </p:nvSpPr>
        <p:spPr bwMode="auto">
          <a:xfrm>
            <a:off x="4640263" y="6280150"/>
            <a:ext cx="2036762" cy="550863"/>
          </a:xfrm>
          <a:prstGeom prst="ellipse">
            <a:avLst/>
          </a:prstGeom>
          <a:gradFill rotWithShape="0">
            <a:gsLst>
              <a:gs pos="0">
                <a:srgbClr val="333399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pt-BR" sz="1800">
              <a:latin typeface="Arial" panose="020B0604020202020204" pitchFamily="34" charset="0"/>
            </a:endParaRPr>
          </a:p>
        </p:txBody>
      </p:sp>
      <p:pic>
        <p:nvPicPr>
          <p:cNvPr id="35875" name="Picture 3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82"/>
          <a:stretch>
            <a:fillRect/>
          </a:stretch>
        </p:blipFill>
        <p:spPr bwMode="auto">
          <a:xfrm>
            <a:off x="4751388" y="6343650"/>
            <a:ext cx="1814512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76" name="Picture 36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84"/>
          <a:stretch>
            <a:fillRect/>
          </a:stretch>
        </p:blipFill>
        <p:spPr bwMode="auto">
          <a:xfrm>
            <a:off x="4710113" y="6586538"/>
            <a:ext cx="1966912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77" name="AutoShape 37"/>
          <p:cNvSpPr>
            <a:spLocks noChangeAspect="1" noChangeArrowheads="1"/>
          </p:cNvSpPr>
          <p:nvPr/>
        </p:nvSpPr>
        <p:spPr bwMode="auto">
          <a:xfrm rot="5400000">
            <a:off x="4040982" y="5923756"/>
            <a:ext cx="228600" cy="1246187"/>
          </a:xfrm>
          <a:prstGeom prst="can">
            <a:avLst>
              <a:gd name="adj" fmla="val 0"/>
            </a:avLst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pt-BR">
              <a:solidFill>
                <a:srgbClr val="FF0000"/>
              </a:solidFill>
            </a:endParaRPr>
          </a:p>
        </p:txBody>
      </p:sp>
      <p:sp>
        <p:nvSpPr>
          <p:cNvPr id="35878" name="AutoShape 38"/>
          <p:cNvSpPr>
            <a:spLocks noChangeArrowheads="1"/>
          </p:cNvSpPr>
          <p:nvPr/>
        </p:nvSpPr>
        <p:spPr bwMode="auto">
          <a:xfrm>
            <a:off x="3379788" y="1924050"/>
            <a:ext cx="381000" cy="4732338"/>
          </a:xfrm>
          <a:prstGeom prst="can">
            <a:avLst>
              <a:gd name="adj" fmla="val 0"/>
            </a:avLst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pt-BR">
              <a:solidFill>
                <a:srgbClr val="FF0000"/>
              </a:solidFill>
            </a:endParaRPr>
          </a:p>
        </p:txBody>
      </p:sp>
      <p:sp>
        <p:nvSpPr>
          <p:cNvPr id="35879" name="AutoShape 39"/>
          <p:cNvSpPr>
            <a:spLocks noChangeArrowheads="1"/>
          </p:cNvSpPr>
          <p:nvPr/>
        </p:nvSpPr>
        <p:spPr bwMode="auto">
          <a:xfrm rot="5400000">
            <a:off x="4560888" y="590550"/>
            <a:ext cx="304800" cy="2667000"/>
          </a:xfrm>
          <a:prstGeom prst="can">
            <a:avLst>
              <a:gd name="adj" fmla="val 0"/>
            </a:avLst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pt-BR">
              <a:solidFill>
                <a:srgbClr val="FF0000"/>
              </a:solidFill>
            </a:endParaRPr>
          </a:p>
        </p:txBody>
      </p:sp>
      <p:grpSp>
        <p:nvGrpSpPr>
          <p:cNvPr id="35880" name="Group 40"/>
          <p:cNvGrpSpPr>
            <a:grpSpLocks/>
          </p:cNvGrpSpPr>
          <p:nvPr/>
        </p:nvGrpSpPr>
        <p:grpSpPr bwMode="auto">
          <a:xfrm>
            <a:off x="4903788" y="552450"/>
            <a:ext cx="1219200" cy="1143000"/>
            <a:chOff x="2448" y="288"/>
            <a:chExt cx="768" cy="720"/>
          </a:xfrm>
        </p:grpSpPr>
        <p:sp>
          <p:nvSpPr>
            <p:cNvPr id="35897" name="AutoShape 41"/>
            <p:cNvSpPr>
              <a:spLocks noChangeArrowheads="1"/>
            </p:cNvSpPr>
            <p:nvPr/>
          </p:nvSpPr>
          <p:spPr bwMode="auto">
            <a:xfrm rot="5421313">
              <a:off x="2808" y="600"/>
              <a:ext cx="96" cy="720"/>
            </a:xfrm>
            <a:prstGeom prst="can">
              <a:avLst>
                <a:gd name="adj" fmla="val 0"/>
              </a:avLst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pt-BR">
                <a:solidFill>
                  <a:srgbClr val="FF0000"/>
                </a:solidFill>
              </a:endParaRPr>
            </a:p>
          </p:txBody>
        </p:sp>
        <p:sp>
          <p:nvSpPr>
            <p:cNvPr id="35898" name="AutoShape 42"/>
            <p:cNvSpPr>
              <a:spLocks noChangeArrowheads="1"/>
            </p:cNvSpPr>
            <p:nvPr/>
          </p:nvSpPr>
          <p:spPr bwMode="auto">
            <a:xfrm>
              <a:off x="2448" y="288"/>
              <a:ext cx="96" cy="720"/>
            </a:xfrm>
            <a:prstGeom prst="can">
              <a:avLst>
                <a:gd name="adj" fmla="val 0"/>
              </a:avLst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pt-BR">
                <a:solidFill>
                  <a:srgbClr val="FF0000"/>
                </a:solidFill>
              </a:endParaRPr>
            </a:p>
          </p:txBody>
        </p:sp>
        <p:sp>
          <p:nvSpPr>
            <p:cNvPr id="35899" name="AutoShape 43"/>
            <p:cNvSpPr>
              <a:spLocks noChangeArrowheads="1"/>
            </p:cNvSpPr>
            <p:nvPr/>
          </p:nvSpPr>
          <p:spPr bwMode="auto">
            <a:xfrm rot="5421313">
              <a:off x="2760" y="-24"/>
              <a:ext cx="96" cy="720"/>
            </a:xfrm>
            <a:prstGeom prst="can">
              <a:avLst>
                <a:gd name="adj" fmla="val 0"/>
              </a:avLst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pt-BR">
                <a:solidFill>
                  <a:srgbClr val="FF0000"/>
                </a:solidFill>
              </a:endParaRPr>
            </a:p>
          </p:txBody>
        </p:sp>
      </p:grpSp>
      <p:sp>
        <p:nvSpPr>
          <p:cNvPr id="35881" name="AutoShape 44"/>
          <p:cNvSpPr>
            <a:spLocks noChangeAspect="1" noChangeArrowheads="1"/>
          </p:cNvSpPr>
          <p:nvPr/>
        </p:nvSpPr>
        <p:spPr bwMode="auto">
          <a:xfrm rot="5400000">
            <a:off x="7149307" y="1273968"/>
            <a:ext cx="152400" cy="1147763"/>
          </a:xfrm>
          <a:prstGeom prst="can">
            <a:avLst>
              <a:gd name="adj" fmla="val 14505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pt-BR">
              <a:solidFill>
                <a:srgbClr val="FF0000"/>
              </a:solidFill>
            </a:endParaRPr>
          </a:p>
        </p:txBody>
      </p:sp>
      <p:grpSp>
        <p:nvGrpSpPr>
          <p:cNvPr id="35882" name="Group 45"/>
          <p:cNvGrpSpPr>
            <a:grpSpLocks noChangeAspect="1"/>
          </p:cNvGrpSpPr>
          <p:nvPr/>
        </p:nvGrpSpPr>
        <p:grpSpPr bwMode="auto">
          <a:xfrm rot="-684756">
            <a:off x="6046788" y="1390650"/>
            <a:ext cx="912812" cy="1123950"/>
            <a:chOff x="3168" y="1104"/>
            <a:chExt cx="624" cy="768"/>
          </a:xfrm>
        </p:grpSpPr>
        <p:sp>
          <p:nvSpPr>
            <p:cNvPr id="35895" name="Oval 46"/>
            <p:cNvSpPr>
              <a:spLocks noChangeAspect="1" noChangeArrowheads="1"/>
            </p:cNvSpPr>
            <p:nvPr/>
          </p:nvSpPr>
          <p:spPr bwMode="auto">
            <a:xfrm>
              <a:off x="3168" y="1152"/>
              <a:ext cx="624" cy="720"/>
            </a:xfrm>
            <a:prstGeom prst="ellipse">
              <a:avLst/>
            </a:prstGeom>
            <a:solidFill>
              <a:srgbClr val="C9030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pt-BR" sz="1800">
                <a:latin typeface="Arial" panose="020B0604020202020204" pitchFamily="34" charset="0"/>
              </a:endParaRPr>
            </a:p>
          </p:txBody>
        </p:sp>
        <p:sp>
          <p:nvSpPr>
            <p:cNvPr id="35896" name="Oval 47"/>
            <p:cNvSpPr>
              <a:spLocks noChangeAspect="1" noChangeArrowheads="1"/>
            </p:cNvSpPr>
            <p:nvPr/>
          </p:nvSpPr>
          <p:spPr bwMode="auto">
            <a:xfrm>
              <a:off x="3168" y="1104"/>
              <a:ext cx="624" cy="432"/>
            </a:xfrm>
            <a:prstGeom prst="ellipse">
              <a:avLst/>
            </a:prstGeom>
            <a:solidFill>
              <a:srgbClr val="C90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pt-BR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35883" name="Group 48"/>
          <p:cNvGrpSpPr>
            <a:grpSpLocks/>
          </p:cNvGrpSpPr>
          <p:nvPr/>
        </p:nvGrpSpPr>
        <p:grpSpPr bwMode="auto">
          <a:xfrm>
            <a:off x="5741988" y="476250"/>
            <a:ext cx="1524000" cy="288925"/>
            <a:chOff x="576" y="480"/>
            <a:chExt cx="1283" cy="347"/>
          </a:xfrm>
        </p:grpSpPr>
        <p:sp>
          <p:nvSpPr>
            <p:cNvPr id="35892" name="Oval 49"/>
            <p:cNvSpPr>
              <a:spLocks noChangeArrowheads="1"/>
            </p:cNvSpPr>
            <p:nvPr/>
          </p:nvSpPr>
          <p:spPr bwMode="auto">
            <a:xfrm>
              <a:off x="576" y="480"/>
              <a:ext cx="1283" cy="347"/>
            </a:xfrm>
            <a:prstGeom prst="ellipse">
              <a:avLst/>
            </a:prstGeom>
            <a:gradFill rotWithShape="0">
              <a:gsLst>
                <a:gs pos="0">
                  <a:srgbClr val="333399"/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pt-BR" sz="1800">
                <a:latin typeface="Arial" panose="020B0604020202020204" pitchFamily="34" charset="0"/>
              </a:endParaRPr>
            </a:p>
          </p:txBody>
        </p:sp>
        <p:pic>
          <p:nvPicPr>
            <p:cNvPr id="35893" name="Picture 50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382"/>
            <a:stretch>
              <a:fillRect/>
            </a:stretch>
          </p:blipFill>
          <p:spPr bwMode="auto">
            <a:xfrm>
              <a:off x="646" y="520"/>
              <a:ext cx="1143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94" name="Picture 51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284"/>
            <a:stretch>
              <a:fillRect/>
            </a:stretch>
          </p:blipFill>
          <p:spPr bwMode="auto">
            <a:xfrm>
              <a:off x="620" y="673"/>
              <a:ext cx="1239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884" name="Line 52"/>
          <p:cNvSpPr>
            <a:spLocks noChangeShapeType="1"/>
          </p:cNvSpPr>
          <p:nvPr/>
        </p:nvSpPr>
        <p:spPr bwMode="auto">
          <a:xfrm flipH="1">
            <a:off x="4598988" y="215265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35885" name="Picture 53" descr="Zatz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6" t="2299" r="18559" b="48413"/>
          <a:stretch>
            <a:fillRect/>
          </a:stretch>
        </p:blipFill>
        <p:spPr bwMode="auto">
          <a:xfrm>
            <a:off x="33338" y="512763"/>
            <a:ext cx="3221037" cy="459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86" name="Arc 54"/>
          <p:cNvSpPr>
            <a:spLocks/>
          </p:cNvSpPr>
          <p:nvPr/>
        </p:nvSpPr>
        <p:spPr bwMode="auto">
          <a:xfrm rot="15394818" flipH="1">
            <a:off x="2332038" y="4668838"/>
            <a:ext cx="279400" cy="361950"/>
          </a:xfrm>
          <a:custGeom>
            <a:avLst/>
            <a:gdLst>
              <a:gd name="T0" fmla="*/ 2147483647 w 19877"/>
              <a:gd name="T1" fmla="*/ 0 h 20836"/>
              <a:gd name="T2" fmla="*/ 2147483647 w 19877"/>
              <a:gd name="T3" fmla="*/ 2147483647 h 20836"/>
              <a:gd name="T4" fmla="*/ 0 w 19877"/>
              <a:gd name="T5" fmla="*/ 2147483647 h 20836"/>
              <a:gd name="T6" fmla="*/ 0 60000 65536"/>
              <a:gd name="T7" fmla="*/ 0 60000 65536"/>
              <a:gd name="T8" fmla="*/ 0 60000 65536"/>
              <a:gd name="T9" fmla="*/ 0 w 19877"/>
              <a:gd name="T10" fmla="*/ 0 h 20836"/>
              <a:gd name="T11" fmla="*/ 19877 w 19877"/>
              <a:gd name="T12" fmla="*/ 20836 h 208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877" h="20836" fill="none" extrusionOk="0">
                <a:moveTo>
                  <a:pt x="5693" y="-1"/>
                </a:moveTo>
                <a:cubicBezTo>
                  <a:pt x="12065" y="1740"/>
                  <a:pt x="17291" y="6302"/>
                  <a:pt x="19876" y="12382"/>
                </a:cubicBezTo>
              </a:path>
              <a:path w="19877" h="20836" stroke="0" extrusionOk="0">
                <a:moveTo>
                  <a:pt x="5693" y="-1"/>
                </a:moveTo>
                <a:cubicBezTo>
                  <a:pt x="12065" y="1740"/>
                  <a:pt x="17291" y="6302"/>
                  <a:pt x="19876" y="12382"/>
                </a:cubicBezTo>
                <a:lnTo>
                  <a:pt x="0" y="20836"/>
                </a:lnTo>
                <a:lnTo>
                  <a:pt x="5693" y="-1"/>
                </a:lnTo>
                <a:close/>
              </a:path>
            </a:pathLst>
          </a:cu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5887" name="Arc 55"/>
          <p:cNvSpPr>
            <a:spLocks/>
          </p:cNvSpPr>
          <p:nvPr/>
        </p:nvSpPr>
        <p:spPr bwMode="auto">
          <a:xfrm rot="9521870">
            <a:off x="1743075" y="4972050"/>
            <a:ext cx="279400" cy="361950"/>
          </a:xfrm>
          <a:custGeom>
            <a:avLst/>
            <a:gdLst>
              <a:gd name="T0" fmla="*/ 2147483647 w 19877"/>
              <a:gd name="T1" fmla="*/ 0 h 20836"/>
              <a:gd name="T2" fmla="*/ 2147483647 w 19877"/>
              <a:gd name="T3" fmla="*/ 2147483647 h 20836"/>
              <a:gd name="T4" fmla="*/ 0 w 19877"/>
              <a:gd name="T5" fmla="*/ 2147483647 h 20836"/>
              <a:gd name="T6" fmla="*/ 0 60000 65536"/>
              <a:gd name="T7" fmla="*/ 0 60000 65536"/>
              <a:gd name="T8" fmla="*/ 0 60000 65536"/>
              <a:gd name="T9" fmla="*/ 0 w 19877"/>
              <a:gd name="T10" fmla="*/ 0 h 20836"/>
              <a:gd name="T11" fmla="*/ 19877 w 19877"/>
              <a:gd name="T12" fmla="*/ 20836 h 208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877" h="20836" fill="none" extrusionOk="0">
                <a:moveTo>
                  <a:pt x="5693" y="-1"/>
                </a:moveTo>
                <a:cubicBezTo>
                  <a:pt x="12065" y="1740"/>
                  <a:pt x="17291" y="6302"/>
                  <a:pt x="19876" y="12382"/>
                </a:cubicBezTo>
              </a:path>
              <a:path w="19877" h="20836" stroke="0" extrusionOk="0">
                <a:moveTo>
                  <a:pt x="5693" y="-1"/>
                </a:moveTo>
                <a:cubicBezTo>
                  <a:pt x="12065" y="1740"/>
                  <a:pt x="17291" y="6302"/>
                  <a:pt x="19876" y="12382"/>
                </a:cubicBezTo>
                <a:lnTo>
                  <a:pt x="0" y="20836"/>
                </a:lnTo>
                <a:lnTo>
                  <a:pt x="5693" y="-1"/>
                </a:lnTo>
                <a:close/>
              </a:path>
            </a:pathLst>
          </a:cu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5888" name="Freeform 56"/>
          <p:cNvSpPr>
            <a:spLocks/>
          </p:cNvSpPr>
          <p:nvPr/>
        </p:nvSpPr>
        <p:spPr bwMode="auto">
          <a:xfrm flipH="1">
            <a:off x="685800" y="5105400"/>
            <a:ext cx="2895600" cy="609600"/>
          </a:xfrm>
          <a:custGeom>
            <a:avLst/>
            <a:gdLst>
              <a:gd name="T0" fmla="*/ 2147483647 w 700"/>
              <a:gd name="T1" fmla="*/ 0 h 718"/>
              <a:gd name="T2" fmla="*/ 2147483647 w 700"/>
              <a:gd name="T3" fmla="*/ 2147483647 h 718"/>
              <a:gd name="T4" fmla="*/ 2147483647 w 700"/>
              <a:gd name="T5" fmla="*/ 2147483647 h 718"/>
              <a:gd name="T6" fmla="*/ 2147483647 w 700"/>
              <a:gd name="T7" fmla="*/ 2147483647 h 718"/>
              <a:gd name="T8" fmla="*/ 2147483647 w 700"/>
              <a:gd name="T9" fmla="*/ 2147483647 h 718"/>
              <a:gd name="T10" fmla="*/ 0 w 700"/>
              <a:gd name="T11" fmla="*/ 2147483647 h 71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00"/>
              <a:gd name="T19" fmla="*/ 0 h 718"/>
              <a:gd name="T20" fmla="*/ 700 w 700"/>
              <a:gd name="T21" fmla="*/ 718 h 71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00" h="718">
                <a:moveTo>
                  <a:pt x="700" y="0"/>
                </a:moveTo>
                <a:cubicBezTo>
                  <a:pt x="679" y="57"/>
                  <a:pt x="670" y="137"/>
                  <a:pt x="627" y="182"/>
                </a:cubicBezTo>
                <a:cubicBezTo>
                  <a:pt x="601" y="259"/>
                  <a:pt x="541" y="343"/>
                  <a:pt x="481" y="400"/>
                </a:cubicBezTo>
                <a:cubicBezTo>
                  <a:pt x="461" y="460"/>
                  <a:pt x="409" y="488"/>
                  <a:pt x="363" y="527"/>
                </a:cubicBezTo>
                <a:cubicBezTo>
                  <a:pt x="295" y="584"/>
                  <a:pt x="231" y="643"/>
                  <a:pt x="145" y="672"/>
                </a:cubicBezTo>
                <a:cubicBezTo>
                  <a:pt x="105" y="700"/>
                  <a:pt x="50" y="718"/>
                  <a:pt x="0" y="718"/>
                </a:cubicBezTo>
              </a:path>
            </a:pathLst>
          </a:custGeom>
          <a:noFill/>
          <a:ln w="57150" cmpd="sng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5889" name="Freeform 57"/>
          <p:cNvSpPr>
            <a:spLocks/>
          </p:cNvSpPr>
          <p:nvPr/>
        </p:nvSpPr>
        <p:spPr bwMode="auto">
          <a:xfrm flipH="1">
            <a:off x="304800" y="5105400"/>
            <a:ext cx="7239000" cy="1524000"/>
          </a:xfrm>
          <a:custGeom>
            <a:avLst/>
            <a:gdLst>
              <a:gd name="T0" fmla="*/ 2147483647 w 700"/>
              <a:gd name="T1" fmla="*/ 0 h 718"/>
              <a:gd name="T2" fmla="*/ 2147483647 w 700"/>
              <a:gd name="T3" fmla="*/ 2147483647 h 718"/>
              <a:gd name="T4" fmla="*/ 2147483647 w 700"/>
              <a:gd name="T5" fmla="*/ 2147483647 h 718"/>
              <a:gd name="T6" fmla="*/ 2147483647 w 700"/>
              <a:gd name="T7" fmla="*/ 2147483647 h 718"/>
              <a:gd name="T8" fmla="*/ 2147483647 w 700"/>
              <a:gd name="T9" fmla="*/ 2147483647 h 718"/>
              <a:gd name="T10" fmla="*/ 0 w 700"/>
              <a:gd name="T11" fmla="*/ 2147483647 h 71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00"/>
              <a:gd name="T19" fmla="*/ 0 h 718"/>
              <a:gd name="T20" fmla="*/ 700 w 700"/>
              <a:gd name="T21" fmla="*/ 718 h 71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00" h="718">
                <a:moveTo>
                  <a:pt x="700" y="0"/>
                </a:moveTo>
                <a:cubicBezTo>
                  <a:pt x="679" y="57"/>
                  <a:pt x="670" y="137"/>
                  <a:pt x="627" y="182"/>
                </a:cubicBezTo>
                <a:cubicBezTo>
                  <a:pt x="601" y="259"/>
                  <a:pt x="541" y="343"/>
                  <a:pt x="481" y="400"/>
                </a:cubicBezTo>
                <a:cubicBezTo>
                  <a:pt x="461" y="460"/>
                  <a:pt x="409" y="488"/>
                  <a:pt x="363" y="527"/>
                </a:cubicBezTo>
                <a:cubicBezTo>
                  <a:pt x="295" y="584"/>
                  <a:pt x="231" y="643"/>
                  <a:pt x="145" y="672"/>
                </a:cubicBezTo>
                <a:cubicBezTo>
                  <a:pt x="105" y="700"/>
                  <a:pt x="50" y="718"/>
                  <a:pt x="0" y="718"/>
                </a:cubicBezTo>
              </a:path>
            </a:pathLst>
          </a:custGeom>
          <a:noFill/>
          <a:ln w="57150" cmpd="sng">
            <a:solidFill>
              <a:srgbClr val="FF5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00754" name="Text Box 58"/>
          <p:cNvSpPr txBox="1">
            <a:spLocks noChangeArrowheads="1"/>
          </p:cNvSpPr>
          <p:nvPr/>
        </p:nvSpPr>
        <p:spPr bwMode="auto">
          <a:xfrm>
            <a:off x="2841625" y="-58738"/>
            <a:ext cx="3679825" cy="641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pt-BR" altLang="pt-BR" sz="3600" b="1" dirty="0" smtClean="0">
                <a:solidFill>
                  <a:schemeClr val="accent6"/>
                </a:solidFill>
                <a:latin typeface="Arial" pitchFamily="34" charset="0"/>
              </a:rPr>
              <a:t>HEMODIÁLISE</a:t>
            </a:r>
          </a:p>
        </p:txBody>
      </p:sp>
      <p:sp>
        <p:nvSpPr>
          <p:cNvPr id="35891" name="CaixaDeTexto 58"/>
          <p:cNvSpPr txBox="1">
            <a:spLocks noChangeArrowheads="1"/>
          </p:cNvSpPr>
          <p:nvPr/>
        </p:nvSpPr>
        <p:spPr bwMode="auto">
          <a:xfrm>
            <a:off x="301625" y="5867400"/>
            <a:ext cx="26844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400">
                <a:latin typeface="Comic Sans MS" panose="030F0702030302020204" pitchFamily="66" charset="0"/>
              </a:rPr>
              <a:t>Membrana artificial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02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E4072ABE-AD51-45D9-A4FF-A61F6CE8D10F}" type="slidenum">
              <a:rPr lang="en-US" altLang="pt-BR" sz="1400">
                <a:latin typeface="Times New Roman" panose="02020603050405020304" pitchFamily="18" charset="0"/>
              </a:rPr>
              <a:pPr eaLnBrk="1" hangingPunct="1"/>
              <a:t>34</a:t>
            </a:fld>
            <a:endParaRPr lang="en-US" altLang="pt-BR" sz="1400">
              <a:latin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0550" y="398463"/>
            <a:ext cx="7848600" cy="8001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800" b="1" spc="3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Tendência</a:t>
            </a:r>
            <a:r>
              <a:rPr lang="en-US" sz="1800" b="1" spc="3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1800" b="1" spc="3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prevalência</a:t>
            </a:r>
            <a:r>
              <a:rPr lang="en-US" sz="1800" b="1" spc="3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1800" b="1" spc="3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pacientes</a:t>
            </a:r>
            <a:r>
              <a:rPr lang="en-US" sz="1800" b="1" spc="3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com DRCT (</a:t>
            </a:r>
            <a:r>
              <a:rPr lang="en-US" sz="1800" b="1" spc="3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sz="1800" b="1" spc="3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spc="3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milhão</a:t>
            </a:r>
            <a:r>
              <a:rPr lang="en-US" sz="1800" b="1" spc="3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spc="3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população</a:t>
            </a:r>
            <a:r>
              <a:rPr lang="en-US" sz="1800" b="1" spc="3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2003-2016</a:t>
            </a:r>
            <a:br>
              <a:rPr lang="en-US" sz="1800" b="1" spc="3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2018 Annual Data Report  </a:t>
            </a:r>
            <a:br>
              <a:rPr lang="en-US"/>
            </a:br>
            <a:r>
              <a:rPr lang="en-US"/>
              <a:t>Volume 2 ESRD, Chapter 11</a:t>
            </a: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76200" y="3581400"/>
            <a:ext cx="2306638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pt-BR" sz="1100" i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source: Special analyses, USRDS ESRD Database. (a)Ten countries having the highest percentage rise in ESRD prevalence: 2015-2016 versus that in 2003-2004, plus the United States ESRD prevalence is unadjusted. United States is shown for comparison purposes. (b) Estimates derived from linear regression. Abbreviation: ESRD, end-stage renal disease. NOTE: Data collection methods vary across countries, suggesting caution in making direct comparisons.</a:t>
            </a:r>
            <a:endParaRPr lang="en-US" altLang="pt-BR" sz="1100" i="1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687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1693863"/>
            <a:ext cx="5410200" cy="470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Elipse 7"/>
          <p:cNvSpPr>
            <a:spLocks noChangeArrowheads="1"/>
          </p:cNvSpPr>
          <p:nvPr/>
        </p:nvSpPr>
        <p:spPr bwMode="auto">
          <a:xfrm>
            <a:off x="7573963" y="4916488"/>
            <a:ext cx="396875" cy="131762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2400">
              <a:latin typeface="Comic Sans MS" panose="030F0702030302020204" pitchFamily="66" charset="0"/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0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1DFA412B-06F1-4F14-8C9B-5F805F338FE5}" type="slidenum">
              <a:rPr lang="en-US" altLang="pt-BR" sz="1400">
                <a:latin typeface="Times New Roman" panose="02020603050405020304" pitchFamily="18" charset="0"/>
              </a:rPr>
              <a:pPr eaLnBrk="1" hangingPunct="1"/>
              <a:t>35</a:t>
            </a:fld>
            <a:endParaRPr lang="en-US" altLang="pt-BR" sz="1400">
              <a:latin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0550" y="398463"/>
            <a:ext cx="7848600" cy="8001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800" b="1" spc="3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Tendência</a:t>
            </a:r>
            <a:r>
              <a:rPr lang="en-US" sz="1800" b="1" spc="3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1800" b="1" spc="3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prevalência</a:t>
            </a:r>
            <a:r>
              <a:rPr lang="en-US" sz="1800" b="1" spc="3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1800" b="1" spc="3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pacientes</a:t>
            </a:r>
            <a:r>
              <a:rPr lang="en-US" sz="1800" b="1" spc="3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com DRCT (</a:t>
            </a:r>
            <a:r>
              <a:rPr lang="en-US" sz="1800" b="1" spc="3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sz="1800" b="1" spc="3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spc="3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milhão</a:t>
            </a:r>
            <a:r>
              <a:rPr lang="en-US" sz="1800" b="1" spc="3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spc="3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população</a:t>
            </a:r>
            <a:r>
              <a:rPr lang="en-US" sz="1800" b="1" spc="3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2003-2016</a:t>
            </a:r>
            <a:br>
              <a:rPr lang="en-US" sz="1800" b="1" spc="3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2018 Annual Data Report  </a:t>
            </a:r>
            <a:br>
              <a:rPr lang="en-US"/>
            </a:br>
            <a:r>
              <a:rPr lang="en-US"/>
              <a:t>Volume 2 ESRD, Chapter 11</a:t>
            </a: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76200" y="3581400"/>
            <a:ext cx="2306638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pt-BR" sz="1100" i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source: Special analyses, USRDS ESRD Database. (a)Ten countries having the highest percentage rise in ESRD prevalence: 2015-2016 versus that in 2003-2004, plus the United States ESRD prevalence is unadjusted. United States is shown for comparison purposes. (b) Estimates derived from linear regression. Abbreviation: ESRD, end-stage renal disease. NOTE: Data collection methods vary across countries, suggesting caution in making direct comparisons.</a:t>
            </a:r>
            <a:endParaRPr lang="en-US" altLang="pt-BR" sz="1100" i="1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4850" y="1060450"/>
            <a:ext cx="77343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22860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200" b="1" spc="30" dirty="0" err="1">
                <a:solidFill>
                  <a:srgbClr val="9933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Brasil</a:t>
            </a:r>
            <a:r>
              <a:rPr lang="en-US" sz="1200" b="1" spc="30" dirty="0">
                <a:solidFill>
                  <a:srgbClr val="9933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spc="30" dirty="0" err="1">
                <a:solidFill>
                  <a:srgbClr val="9933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está</a:t>
            </a:r>
            <a:r>
              <a:rPr lang="en-US" sz="1200" b="1" spc="30" dirty="0">
                <a:solidFill>
                  <a:srgbClr val="9933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entre </a:t>
            </a:r>
            <a:r>
              <a:rPr lang="en-US" sz="1200" b="1" spc="30" dirty="0" err="1">
                <a:solidFill>
                  <a:srgbClr val="9933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1200" b="1" spc="30" dirty="0">
                <a:solidFill>
                  <a:srgbClr val="9933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1200" b="1" spc="30" dirty="0" err="1">
                <a:solidFill>
                  <a:srgbClr val="9933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países</a:t>
            </a:r>
            <a:r>
              <a:rPr lang="en-US" sz="1200" b="1" spc="30" dirty="0">
                <a:solidFill>
                  <a:srgbClr val="9933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com </a:t>
            </a:r>
            <a:r>
              <a:rPr lang="en-US" sz="1200" b="1" spc="30" dirty="0" err="1">
                <a:solidFill>
                  <a:srgbClr val="9933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maior</a:t>
            </a:r>
            <a:r>
              <a:rPr lang="en-US" sz="1200" b="1" spc="30" dirty="0">
                <a:solidFill>
                  <a:srgbClr val="9933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spc="30" dirty="0" err="1">
                <a:solidFill>
                  <a:srgbClr val="9933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aumento</a:t>
            </a:r>
            <a:r>
              <a:rPr lang="en-US" sz="1200" b="1" spc="30" dirty="0">
                <a:solidFill>
                  <a:srgbClr val="9933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spc="30" dirty="0" err="1">
                <a:solidFill>
                  <a:srgbClr val="9933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200" b="1" spc="30" dirty="0">
                <a:solidFill>
                  <a:srgbClr val="9933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spc="30" dirty="0" err="1">
                <a:solidFill>
                  <a:srgbClr val="9933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prevalência</a:t>
            </a:r>
            <a:r>
              <a:rPr lang="en-US" sz="1200" b="1" spc="30" dirty="0">
                <a:solidFill>
                  <a:srgbClr val="9933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="1" spc="30" dirty="0" err="1">
                <a:solidFill>
                  <a:srgbClr val="9933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comparando</a:t>
            </a:r>
            <a:r>
              <a:rPr lang="en-US" sz="1200" b="1" spc="30" dirty="0">
                <a:solidFill>
                  <a:srgbClr val="9933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2003-2004 com 2015-2016</a:t>
            </a:r>
            <a:endParaRPr lang="en-US" sz="1200" b="1" dirty="0">
              <a:solidFill>
                <a:srgbClr val="993300"/>
              </a:solidFill>
              <a:latin typeface="Calibri" panose="020F0502020204030204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pic>
        <p:nvPicPr>
          <p:cNvPr id="3789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1693863"/>
            <a:ext cx="5410200" cy="470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Elipse 7"/>
          <p:cNvSpPr>
            <a:spLocks noChangeArrowheads="1"/>
          </p:cNvSpPr>
          <p:nvPr/>
        </p:nvSpPr>
        <p:spPr bwMode="auto">
          <a:xfrm>
            <a:off x="7573963" y="4916488"/>
            <a:ext cx="396875" cy="131762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2400">
              <a:latin typeface="Comic Sans MS" panose="030F0702030302020204" pitchFamily="66" charset="0"/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10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 descr="C:\Users\Gabriela\Downloads\IMG_5019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611188"/>
            <a:ext cx="8128000" cy="594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2"/>
          <p:cNvSpPr>
            <a:spLocks noChangeArrowheads="1"/>
          </p:cNvSpPr>
          <p:nvPr/>
        </p:nvSpPr>
        <p:spPr bwMode="auto">
          <a:xfrm>
            <a:off x="0" y="-14288"/>
            <a:ext cx="9258300" cy="623888"/>
          </a:xfrm>
          <a:prstGeom prst="rect">
            <a:avLst/>
          </a:prstGeom>
          <a:noFill/>
          <a:ln>
            <a:noFill/>
          </a:ln>
          <a:effectLst>
            <a:outerShdw dist="13470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6038" rIns="0" bIns="46038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300" b="1">
                <a:solidFill>
                  <a:srgbClr val="FFFF00"/>
                </a:solidFill>
                <a:latin typeface="Comic Sans MS" panose="030F0702030302020204" pitchFamily="66" charset="0"/>
              </a:rPr>
              <a:t>PACIENTES EM DIÁLISE NO  BRASIL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24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aixaDeTexto 1"/>
          <p:cNvSpPr txBox="1">
            <a:spLocks noChangeArrowheads="1"/>
          </p:cNvSpPr>
          <p:nvPr/>
        </p:nvSpPr>
        <p:spPr bwMode="auto">
          <a:xfrm>
            <a:off x="846138" y="1017588"/>
            <a:ext cx="7359650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24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Censo brasileiro de diálise: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24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2000: 26% dos pacientes em diálise com 60 anos ou mais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24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2016: 33% com idade superior a 65 anos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24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	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24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Sexo: homens tendem à maior progressão nas taxas de DRC do que as mulheres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endParaRPr lang="pt-BR" altLang="pt-BR" sz="2400" dirty="0" smtClean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pt-PT" altLang="pt-BR" sz="24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Pacientes da raça negra tem maior propensão a desenvolver </a:t>
            </a:r>
            <a:r>
              <a:rPr lang="pt-BR" altLang="pt-BR" sz="24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hipertensão arterial sistêmica (</a:t>
            </a:r>
            <a:r>
              <a:rPr lang="pt-PT" altLang="pt-BR" sz="24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HAS), o que explicaria uma maior propensão de ter DRC. Além disso, tendem a progredir para IRC, com necessidade de diálise é mais rápida. </a:t>
            </a:r>
            <a:endParaRPr lang="pt-BR" altLang="pt-BR" sz="2400" dirty="0" smtClean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-14288"/>
            <a:ext cx="9258300" cy="623888"/>
          </a:xfrm>
          <a:prstGeom prst="rect">
            <a:avLst/>
          </a:prstGeom>
          <a:noFill/>
          <a:ln>
            <a:noFill/>
          </a:ln>
          <a:effectLst>
            <a:outerShdw dist="13470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6038" rIns="0" bIns="46038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33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PACIENTES EM DIÁLISE NO  BRASIL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56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CaixaDeTexto 1"/>
          <p:cNvSpPr txBox="1">
            <a:spLocks noChangeArrowheads="1"/>
          </p:cNvSpPr>
          <p:nvPr/>
        </p:nvSpPr>
        <p:spPr bwMode="auto">
          <a:xfrm>
            <a:off x="846138" y="1944688"/>
            <a:ext cx="7359650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just" eaLnBrk="1" hangingPunct="1">
              <a:defRPr/>
            </a:pPr>
            <a:r>
              <a:rPr lang="pt-BR" altLang="pt-BR" dirty="0" smtClean="0">
                <a:solidFill>
                  <a:schemeClr val="accent6">
                    <a:lumMod val="75000"/>
                  </a:schemeClr>
                </a:solidFill>
              </a:rPr>
              <a:t>Os dados do boletim epidemiológico sobre pacientes em diálise crônica no Estado de São Paulo, em 2008:</a:t>
            </a:r>
          </a:p>
          <a:p>
            <a:pPr algn="just" eaLnBrk="1" hangingPunct="1">
              <a:defRPr/>
            </a:pPr>
            <a:endParaRPr lang="pt-BR" altLang="pt-BR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 algn="just" eaLnBrk="1" hangingPunct="1">
              <a:buFont typeface="Wingdings" panose="05000000000000000000" pitchFamily="2" charset="2"/>
              <a:buChar char="ü"/>
              <a:defRPr/>
            </a:pPr>
            <a:r>
              <a:rPr lang="pt-BR" altLang="pt-BR" dirty="0" smtClean="0">
                <a:solidFill>
                  <a:schemeClr val="accent6">
                    <a:lumMod val="75000"/>
                  </a:schemeClr>
                </a:solidFill>
              </a:rPr>
              <a:t>57% eram do sexo masculino; 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ü"/>
              <a:defRPr/>
            </a:pPr>
            <a:r>
              <a:rPr lang="pt-BR" altLang="pt-BR" dirty="0" smtClean="0">
                <a:solidFill>
                  <a:schemeClr val="accent6">
                    <a:lumMod val="75000"/>
                  </a:schemeClr>
                </a:solidFill>
              </a:rPr>
              <a:t>39% com idade de 60 anos ou mais; 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ü"/>
              <a:defRPr/>
            </a:pPr>
            <a:r>
              <a:rPr lang="pt-BR" altLang="pt-BR" dirty="0" smtClean="0">
                <a:solidFill>
                  <a:schemeClr val="accent6">
                    <a:lumMod val="75000"/>
                  </a:schemeClr>
                </a:solidFill>
              </a:rPr>
              <a:t>66% da raça branca; 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ü"/>
              <a:defRPr/>
            </a:pPr>
            <a:r>
              <a:rPr lang="pt-BR" altLang="pt-BR" dirty="0" smtClean="0">
                <a:solidFill>
                  <a:schemeClr val="accent6">
                    <a:lumMod val="75000"/>
                  </a:schemeClr>
                </a:solidFill>
              </a:rPr>
              <a:t>37% com diagnóstico de base de HAS 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ü"/>
              <a:defRPr/>
            </a:pPr>
            <a:r>
              <a:rPr lang="pt-BR" altLang="pt-BR" dirty="0" smtClean="0">
                <a:solidFill>
                  <a:schemeClr val="accent6">
                    <a:lumMod val="75000"/>
                  </a:schemeClr>
                </a:solidFill>
              </a:rPr>
              <a:t>29% com diagnóstico de base de diabetes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ü"/>
              <a:defRPr/>
            </a:pPr>
            <a:endParaRPr lang="pt-BR" altLang="pt-BR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just" eaLnBrk="1" hangingPunct="1">
              <a:defRPr/>
            </a:pPr>
            <a:endParaRPr lang="pt-BR" altLang="pt-BR" dirty="0" smtClean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-14288"/>
            <a:ext cx="9258300" cy="623888"/>
          </a:xfrm>
          <a:prstGeom prst="rect">
            <a:avLst/>
          </a:prstGeom>
          <a:noFill/>
          <a:ln>
            <a:noFill/>
          </a:ln>
          <a:effectLst>
            <a:outerShdw dist="13470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6038" rIns="0" bIns="46038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33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PACIENTES EM DIÁLISE NO  BRASIL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43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aixaDeTexto 1"/>
          <p:cNvSpPr txBox="1">
            <a:spLocks noChangeArrowheads="1"/>
          </p:cNvSpPr>
          <p:nvPr/>
        </p:nvSpPr>
        <p:spPr bwMode="auto">
          <a:xfrm>
            <a:off x="603250" y="2292350"/>
            <a:ext cx="7300913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800100" indent="-34290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24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No Brasil, em 2015, foram gastos 40 bilhões de reais com os atendimentos de média e alta complexidade no SUS:</a:t>
            </a:r>
          </a:p>
          <a:p>
            <a:pPr lvl="1" algn="just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pt-BR" altLang="pt-BR" sz="24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os gastos com terapia renal substitutiva foram 2 bilhões de reais, ou seja, 5% do total de gastos do SUS, consumidos pelo tratamento de uma única doença 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-14288"/>
            <a:ext cx="9258300" cy="623888"/>
          </a:xfrm>
          <a:prstGeom prst="rect">
            <a:avLst/>
          </a:prstGeom>
          <a:noFill/>
          <a:ln>
            <a:noFill/>
          </a:ln>
          <a:effectLst>
            <a:outerShdw dist="13470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6038" rIns="0" bIns="46038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33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PACIENTES EM DIÁLISE NO  BRASIL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79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76225" y="1227138"/>
            <a:ext cx="8577263" cy="4027487"/>
          </a:xfrm>
        </p:spPr>
        <p:txBody>
          <a:bodyPr/>
          <a:lstStyle/>
          <a:p>
            <a:pPr marL="0" indent="0">
              <a:lnSpc>
                <a:spcPct val="150000"/>
              </a:lnSpc>
              <a:buFontTx/>
              <a:buNone/>
              <a:defRPr/>
            </a:pPr>
            <a:r>
              <a:rPr lang="pt-BR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O resultado de todo esse processo é:</a:t>
            </a:r>
          </a:p>
          <a:p>
            <a:pPr>
              <a:lnSpc>
                <a:spcPct val="150000"/>
              </a:lnSpc>
              <a:defRPr/>
            </a:pPr>
            <a:r>
              <a:rPr lang="pt-BR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Filtração glomerular: 125ml/minuto</a:t>
            </a:r>
          </a:p>
          <a:p>
            <a:pPr>
              <a:lnSpc>
                <a:spcPct val="150000"/>
              </a:lnSpc>
              <a:defRPr/>
            </a:pPr>
            <a:r>
              <a:rPr lang="pt-BR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Em 24horas: filtrados 180 litros </a:t>
            </a:r>
          </a:p>
          <a:p>
            <a:pPr>
              <a:lnSpc>
                <a:spcPct val="150000"/>
              </a:lnSpc>
              <a:defRPr/>
            </a:pPr>
            <a:r>
              <a:rPr lang="pt-BR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Urina: 1 a 1,5 litro (99% do filtrado glomerular é reabsorvido!!)</a:t>
            </a:r>
          </a:p>
          <a:p>
            <a:pPr marL="0" indent="0">
              <a:lnSpc>
                <a:spcPct val="150000"/>
              </a:lnSpc>
              <a:buFontTx/>
              <a:buNone/>
              <a:defRPr/>
            </a:pP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Todo o plasma é filtrado cerca de 60 vezes por dia!!</a:t>
            </a:r>
            <a:endParaRPr lang="pt-BR" b="1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 bwMode="auto">
          <a:xfrm>
            <a:off x="685800" y="217488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pt-BR" b="1" kern="0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Como o rim funciona</a:t>
            </a:r>
            <a:endParaRPr lang="pt-BR" b="1" kern="0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9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CaixaDeTexto 1"/>
          <p:cNvSpPr txBox="1">
            <a:spLocks noChangeArrowheads="1"/>
          </p:cNvSpPr>
          <p:nvPr/>
        </p:nvSpPr>
        <p:spPr bwMode="auto">
          <a:xfrm>
            <a:off x="976313" y="1284288"/>
            <a:ext cx="6632575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24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Em 2010, estimava-se que entre 2,3 e 7,1 milhões de pessoas com DRCT no mundo morreram sem acesso à diálise crônica, principalmente nos países de baixa renda</a:t>
            </a:r>
            <a:r>
              <a:rPr lang="pt-BR" altLang="pt-BR" sz="2400" baseline="300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.</a:t>
            </a:r>
            <a:r>
              <a:rPr lang="pt-BR" altLang="pt-BR" sz="24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endParaRPr lang="pt-BR" altLang="pt-BR" sz="2400" dirty="0" smtClean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24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É essencial controlar as causas da DRC e fatores de risco associados, implantando medidas de prevenção, para reduzir os custos da DRCT dos indivíduos e dos sistemas de saúde. </a:t>
            </a:r>
            <a:endParaRPr lang="pt-BR" altLang="pt-BR" sz="2400" b="1" u="sng" dirty="0" smtClean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t-BR" altLang="pt-BR" sz="2400" dirty="0" smtClean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35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-101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pt-BR" b="1" dirty="0" smtClean="0">
                <a:solidFill>
                  <a:schemeClr val="accent6"/>
                </a:solidFill>
                <a:latin typeface="Bookman Old Style" panose="02050604050505020204" pitchFamily="18" charset="0"/>
              </a:rPr>
              <a:t>Transplante renal</a:t>
            </a:r>
            <a:endParaRPr lang="pt-BR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5800" y="12700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pt-BR" b="1" dirty="0" smtClean="0">
                <a:solidFill>
                  <a:schemeClr val="accent6"/>
                </a:solidFill>
                <a:latin typeface="Bookman Old Style" panose="02050604050505020204" pitchFamily="18" charset="0"/>
              </a:rPr>
              <a:t>Substituição de um dos rins por um rim sadio, podendo ser obtido de doador vivo ou morto</a:t>
            </a:r>
          </a:p>
          <a:p>
            <a:pPr>
              <a:defRPr/>
            </a:pPr>
            <a:r>
              <a:rPr lang="pt-BR" b="1" dirty="0" smtClean="0">
                <a:solidFill>
                  <a:schemeClr val="accent6"/>
                </a:solidFill>
                <a:latin typeface="Bookman Old Style" panose="02050604050505020204" pitchFamily="18" charset="0"/>
              </a:rPr>
              <a:t>É necessário a compatibilidade entre os sistemas imunitários do doador e do receptor</a:t>
            </a:r>
          </a:p>
          <a:p>
            <a:pPr>
              <a:defRPr/>
            </a:pPr>
            <a:r>
              <a:rPr lang="pt-BR" b="1" dirty="0" smtClean="0">
                <a:solidFill>
                  <a:schemeClr val="accent6"/>
                </a:solidFill>
                <a:latin typeface="Bookman Old Style" panose="02050604050505020204" pitchFamily="18" charset="0"/>
              </a:rPr>
              <a:t>O receptor deve tomar medicamentos que deprimem parcialmente seu sistema imunitário para evitar a rejeição</a:t>
            </a:r>
            <a:endParaRPr lang="pt-BR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57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Espaço Reservado para Conteúdo 2"/>
          <p:cNvSpPr>
            <a:spLocks noGrp="1"/>
          </p:cNvSpPr>
          <p:nvPr>
            <p:ph idx="1"/>
          </p:nvPr>
        </p:nvSpPr>
        <p:spPr>
          <a:xfrm>
            <a:off x="685800" y="1041400"/>
            <a:ext cx="7772400" cy="41148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pt-BR" altLang="pt-BR" dirty="0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No Brasil, número de transplantes renais vem aumentando anualmente, embora existam disparidades geográficas evidentes no desempenho entre as 5 regiões nacionais. </a:t>
            </a:r>
          </a:p>
          <a:p>
            <a:pPr marL="0" indent="0">
              <a:buFontTx/>
              <a:buNone/>
              <a:defRPr/>
            </a:pPr>
            <a:r>
              <a:rPr lang="pt-BR" altLang="pt-BR" dirty="0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Estado de São Paulo: 1º em doação e captação de órgãos (22,5 </a:t>
            </a:r>
            <a:r>
              <a:rPr lang="pt-BR" altLang="pt-BR" dirty="0" err="1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pmp</a:t>
            </a:r>
            <a:r>
              <a:rPr lang="pt-BR" altLang="pt-BR" dirty="0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)</a:t>
            </a:r>
          </a:p>
          <a:p>
            <a:pPr marL="0" indent="0">
              <a:buFontTx/>
              <a:buNone/>
              <a:defRPr/>
            </a:pPr>
            <a:r>
              <a:rPr lang="pt-BR" altLang="pt-BR" dirty="0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Estados da região Norte: pequena ou nenhuma atividade de transplante. 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 bwMode="auto">
          <a:xfrm>
            <a:off x="685800" y="-101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pt-BR" b="1" kern="0" dirty="0" smtClean="0">
                <a:solidFill>
                  <a:schemeClr val="accent6"/>
                </a:solidFill>
                <a:latin typeface="Bookman Old Style" panose="02050604050505020204" pitchFamily="18" charset="0"/>
              </a:rPr>
              <a:t>Transplante renal</a:t>
            </a:r>
            <a:endParaRPr lang="pt-BR" b="1" kern="0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90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pt-BR" altLang="pt-BR" dirty="0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No Brasil, cerca de 34 mil pessoas aguardam transplante de rim em decorrência da progressiva melhora na qualidade e na expectativa de vida proporcionada pela diálise</a:t>
            </a:r>
          </a:p>
          <a:p>
            <a:pPr marL="0" indent="0">
              <a:buFontTx/>
              <a:buNone/>
              <a:defRPr/>
            </a:pPr>
            <a:endParaRPr lang="pt-BR" dirty="0"/>
          </a:p>
        </p:txBody>
      </p:sp>
      <p:sp>
        <p:nvSpPr>
          <p:cNvPr id="4" name="Título 1"/>
          <p:cNvSpPr txBox="1">
            <a:spLocks/>
          </p:cNvSpPr>
          <p:nvPr/>
        </p:nvSpPr>
        <p:spPr bwMode="auto">
          <a:xfrm>
            <a:off x="685800" y="-101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pt-BR" b="1" kern="0" dirty="0" smtClean="0">
                <a:solidFill>
                  <a:schemeClr val="accent6"/>
                </a:solidFill>
                <a:latin typeface="Bookman Old Style" panose="02050604050505020204" pitchFamily="18" charset="0"/>
              </a:rPr>
              <a:t>Transplante renal</a:t>
            </a:r>
            <a:endParaRPr lang="pt-BR" b="1" kern="0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21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33475" y="2414588"/>
            <a:ext cx="6537325" cy="12017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pt-BR" b="1" dirty="0">
                <a:solidFill>
                  <a:schemeClr val="accent6">
                    <a:lumMod val="75000"/>
                  </a:schemeClr>
                </a:solidFill>
              </a:rPr>
              <a:t>No </a:t>
            </a:r>
            <a:r>
              <a:rPr lang="en-US" altLang="pt-BR" b="1" dirty="0" err="1">
                <a:solidFill>
                  <a:schemeClr val="accent6">
                    <a:lumMod val="75000"/>
                  </a:schemeClr>
                </a:solidFill>
              </a:rPr>
              <a:t>mundo</a:t>
            </a:r>
            <a:r>
              <a:rPr lang="en-US" altLang="pt-BR" b="1" dirty="0">
                <a:solidFill>
                  <a:schemeClr val="accent6">
                    <a:lumMod val="75000"/>
                  </a:schemeClr>
                </a:solidFill>
              </a:rPr>
              <a:t>, é </a:t>
            </a:r>
            <a:r>
              <a:rPr lang="en-US" altLang="pt-BR" b="1" dirty="0" err="1">
                <a:solidFill>
                  <a:schemeClr val="accent6">
                    <a:lumMod val="75000"/>
                  </a:schemeClr>
                </a:solidFill>
              </a:rPr>
              <a:t>estimado</a:t>
            </a:r>
            <a:r>
              <a:rPr lang="en-US" altLang="pt-BR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pt-BR" b="1" dirty="0" err="1">
                <a:solidFill>
                  <a:schemeClr val="accent6">
                    <a:lumMod val="75000"/>
                  </a:schemeClr>
                </a:solidFill>
              </a:rPr>
              <a:t>uma</a:t>
            </a:r>
            <a:r>
              <a:rPr lang="en-US" altLang="pt-BR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pt-BR" b="1" dirty="0" err="1">
                <a:solidFill>
                  <a:schemeClr val="accent6">
                    <a:lumMod val="75000"/>
                  </a:schemeClr>
                </a:solidFill>
              </a:rPr>
              <a:t>prevalência</a:t>
            </a:r>
            <a:r>
              <a:rPr lang="en-US" altLang="pt-BR" b="1" dirty="0">
                <a:solidFill>
                  <a:schemeClr val="accent6">
                    <a:lumMod val="75000"/>
                  </a:schemeClr>
                </a:solidFill>
              </a:rPr>
              <a:t> global de DRC de 9·1% (8·5 to 9·8), com </a:t>
            </a:r>
            <a:r>
              <a:rPr lang="en-US" altLang="pt-BR" b="1" dirty="0" err="1">
                <a:solidFill>
                  <a:schemeClr val="accent6">
                    <a:lumMod val="75000"/>
                  </a:schemeClr>
                </a:solidFill>
              </a:rPr>
              <a:t>aumento</a:t>
            </a:r>
            <a:r>
              <a:rPr lang="en-US" altLang="pt-BR" b="1" dirty="0">
                <a:solidFill>
                  <a:schemeClr val="accent6">
                    <a:lumMod val="75000"/>
                  </a:schemeClr>
                </a:solidFill>
              </a:rPr>
              <a:t> de 29% entre 1990 e 2017.</a:t>
            </a:r>
            <a:endParaRPr lang="pt-BR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78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3" y="1112838"/>
            <a:ext cx="5491162" cy="537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1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4000" b="1">
                <a:solidFill>
                  <a:srgbClr val="FFFF00"/>
                </a:solidFill>
                <a:latin typeface="Comic Sans MS" panose="030F0702030302020204" pitchFamily="66" charset="0"/>
              </a:rPr>
              <a:t>CAUSAS DE MORTE NA DRC</a:t>
            </a:r>
          </a:p>
        </p:txBody>
      </p:sp>
      <p:sp>
        <p:nvSpPr>
          <p:cNvPr id="48132" name="Text Box 5"/>
          <p:cNvSpPr txBox="1">
            <a:spLocks noChangeArrowheads="1"/>
          </p:cNvSpPr>
          <p:nvPr/>
        </p:nvSpPr>
        <p:spPr bwMode="auto">
          <a:xfrm>
            <a:off x="5973763" y="1412875"/>
            <a:ext cx="31702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2400" b="1">
                <a:solidFill>
                  <a:srgbClr val="FF3300"/>
                </a:solidFill>
                <a:latin typeface="Comic Sans MS" panose="030F0702030302020204" pitchFamily="66" charset="0"/>
              </a:rPr>
              <a:t>CARDIOVASCULAR</a:t>
            </a:r>
          </a:p>
        </p:txBody>
      </p:sp>
      <p:sp>
        <p:nvSpPr>
          <p:cNvPr id="48133" name="Text Box 6"/>
          <p:cNvSpPr txBox="1">
            <a:spLocks noChangeArrowheads="1"/>
          </p:cNvSpPr>
          <p:nvPr/>
        </p:nvSpPr>
        <p:spPr bwMode="auto">
          <a:xfrm>
            <a:off x="952500" y="5786438"/>
            <a:ext cx="2217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2400" b="1">
                <a:solidFill>
                  <a:srgbClr val="FFFF00"/>
                </a:solidFill>
                <a:latin typeface="Comic Sans MS" panose="030F0702030302020204" pitchFamily="66" charset="0"/>
              </a:rPr>
              <a:t>INFECÇÃO</a:t>
            </a:r>
          </a:p>
        </p:txBody>
      </p:sp>
      <p:sp>
        <p:nvSpPr>
          <p:cNvPr id="48134" name="Text Box 7"/>
          <p:cNvSpPr txBox="1">
            <a:spLocks noChangeArrowheads="1"/>
          </p:cNvSpPr>
          <p:nvPr/>
        </p:nvSpPr>
        <p:spPr bwMode="auto">
          <a:xfrm>
            <a:off x="996950" y="1817688"/>
            <a:ext cx="1741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2400" b="1">
                <a:solidFill>
                  <a:srgbClr val="DDDDDD"/>
                </a:solidFill>
                <a:latin typeface="Comic Sans MS" panose="030F0702030302020204" pitchFamily="66" charset="0"/>
              </a:rPr>
              <a:t>OUTRAS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20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aixaDeTexto 1"/>
          <p:cNvSpPr txBox="1">
            <a:spLocks noChangeArrowheads="1"/>
          </p:cNvSpPr>
          <p:nvPr/>
        </p:nvSpPr>
        <p:spPr bwMode="auto">
          <a:xfrm>
            <a:off x="1008063" y="1701800"/>
            <a:ext cx="7532687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800100" indent="-34290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24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Em 2015, a doença renal, foi a 12º causa mais comum de morte, respondendo por 1,1 milhões mortes em todo o mundo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endParaRPr lang="pt-BR" altLang="pt-BR" sz="2400" dirty="0" smtClean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24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A DRC classificou-se em 17º como principal causa de anos perdidos de vida:</a:t>
            </a:r>
          </a:p>
          <a:p>
            <a:pPr lvl="1" algn="just" eaLnBrk="1" hangingPunct="1"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pt-BR" altLang="pt-BR" sz="24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aumento de 18,4% desde 2005, em contraste com outras doenças não transmissíveis, como doenças cardiovasculares e doença pulmonar obstrutiva crônica, em que os anos perdidos de vida caíram durante o mesmo período de tempo (−10,2% e −3,0%, respectivamente)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t-BR" altLang="pt-BR" sz="2400" dirty="0" smtClean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117600" y="258763"/>
            <a:ext cx="6865938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altLang="pt-BR" sz="3200" dirty="0">
                <a:solidFill>
                  <a:schemeClr val="accent6">
                    <a:lumMod val="75000"/>
                  </a:schemeClr>
                </a:solidFill>
              </a:rPr>
              <a:t>Global </a:t>
            </a:r>
            <a:r>
              <a:rPr lang="pt-BR" altLang="pt-BR" sz="3200" dirty="0" err="1">
                <a:solidFill>
                  <a:schemeClr val="accent6">
                    <a:lumMod val="75000"/>
                  </a:schemeClr>
                </a:solidFill>
              </a:rPr>
              <a:t>Burden</a:t>
            </a:r>
            <a:r>
              <a:rPr lang="pt-BR" altLang="pt-BR" sz="3200" dirty="0">
                <a:solidFill>
                  <a:schemeClr val="accent6">
                    <a:lumMod val="75000"/>
                  </a:schemeClr>
                </a:solidFill>
              </a:rPr>
              <a:t> of </a:t>
            </a:r>
            <a:r>
              <a:rPr lang="pt-BR" altLang="pt-BR" sz="3200" dirty="0" err="1">
                <a:solidFill>
                  <a:schemeClr val="accent6">
                    <a:lumMod val="75000"/>
                  </a:schemeClr>
                </a:solidFill>
              </a:rPr>
              <a:t>Disease</a:t>
            </a:r>
            <a:r>
              <a:rPr lang="pt-BR" altLang="pt-BR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altLang="pt-BR" sz="3200" dirty="0" err="1">
                <a:solidFill>
                  <a:schemeClr val="accent6">
                    <a:lumMod val="75000"/>
                  </a:schemeClr>
                </a:solidFill>
              </a:rPr>
              <a:t>Study</a:t>
            </a:r>
            <a:r>
              <a:rPr lang="pt-BR" altLang="pt-BR" sz="3200" dirty="0">
                <a:solidFill>
                  <a:schemeClr val="accent6">
                    <a:lumMod val="75000"/>
                  </a:schemeClr>
                </a:solidFill>
              </a:rPr>
              <a:t> (GBD)</a:t>
            </a:r>
            <a:endParaRPr lang="pt-BR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02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CaixaDeTexto 1"/>
          <p:cNvSpPr txBox="1">
            <a:spLocks noChangeArrowheads="1"/>
          </p:cNvSpPr>
          <p:nvPr/>
        </p:nvSpPr>
        <p:spPr bwMode="auto">
          <a:xfrm>
            <a:off x="1365250" y="1819275"/>
            <a:ext cx="66182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24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A taxa de mortalidade por DRCT, em 2013, foi de 10%. 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endParaRPr lang="pt-BR" altLang="pt-BR" sz="2400" dirty="0" smtClean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24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Mundialmente, houve aumento de 42% da mortalidade geral por DRC entre 1990 e 2017.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117600" y="258763"/>
            <a:ext cx="6865938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chemeClr val="accent6">
                    <a:lumMod val="75000"/>
                  </a:schemeClr>
                </a:solidFill>
              </a:rPr>
              <a:t>Mortalidade por DRC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10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CaixaDeTexto 1"/>
          <p:cNvSpPr txBox="1">
            <a:spLocks noChangeArrowheads="1"/>
          </p:cNvSpPr>
          <p:nvPr/>
        </p:nvSpPr>
        <p:spPr bwMode="auto">
          <a:xfrm>
            <a:off x="736600" y="1244600"/>
            <a:ext cx="79978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pt-BR" sz="2400" b="1" dirty="0" err="1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Além</a:t>
            </a:r>
            <a:r>
              <a:rPr lang="en-US" altLang="pt-BR" sz="2400" b="1" dirty="0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do </a:t>
            </a:r>
            <a:r>
              <a:rPr lang="en-US" altLang="pt-BR" sz="2400" b="1" dirty="0" err="1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impacto</a:t>
            </a:r>
            <a:r>
              <a:rPr lang="en-US" altLang="pt-BR" sz="2400" b="1" dirty="0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en-US" altLang="pt-BR" sz="2400" b="1" dirty="0" err="1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direto</a:t>
            </a:r>
            <a:r>
              <a:rPr lang="en-US" altLang="pt-BR" sz="2400" b="1" dirty="0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das </a:t>
            </a:r>
            <a:r>
              <a:rPr lang="en-US" altLang="pt-BR" sz="2400" b="1" dirty="0" err="1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doenças</a:t>
            </a:r>
            <a:r>
              <a:rPr lang="en-US" altLang="pt-BR" sz="2400" b="1" dirty="0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en-US" altLang="pt-BR" sz="2400" b="1" dirty="0" err="1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renais</a:t>
            </a:r>
            <a:r>
              <a:rPr lang="en-US" altLang="pt-BR" sz="2400" b="1" dirty="0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en-US" altLang="pt-BR" sz="2400" b="1" dirty="0" err="1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na</a:t>
            </a:r>
            <a:r>
              <a:rPr lang="en-US" altLang="pt-BR" sz="2400" b="1" dirty="0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en-US" altLang="pt-BR" sz="2400" b="1" dirty="0" err="1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morbidade</a:t>
            </a:r>
            <a:r>
              <a:rPr lang="en-US" altLang="pt-BR" sz="2400" b="1" dirty="0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e </a:t>
            </a:r>
            <a:r>
              <a:rPr lang="en-US" altLang="pt-BR" sz="2400" b="1" dirty="0" err="1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mortalidade</a:t>
            </a:r>
            <a:r>
              <a:rPr lang="en-US" altLang="pt-BR" sz="2400" b="1" dirty="0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en-US" altLang="pt-BR" sz="2400" b="1" dirty="0" err="1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geral</a:t>
            </a:r>
            <a:r>
              <a:rPr lang="en-US" altLang="pt-BR" sz="2400" b="1" dirty="0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, </a:t>
            </a:r>
            <a:r>
              <a:rPr lang="en-US" altLang="pt-BR" sz="2400" b="1" dirty="0" err="1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elas</a:t>
            </a:r>
            <a:r>
              <a:rPr lang="en-US" altLang="pt-BR" sz="2400" b="1" dirty="0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en-US" altLang="pt-BR" sz="2400" b="1" dirty="0" err="1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são</a:t>
            </a:r>
            <a:r>
              <a:rPr lang="en-US" altLang="pt-BR" sz="2400" b="1" dirty="0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en-US" altLang="pt-BR" sz="2400" b="1" dirty="0" err="1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importante</a:t>
            </a:r>
            <a:r>
              <a:rPr lang="en-US" altLang="pt-BR" sz="2400" b="1" dirty="0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en-US" altLang="pt-BR" sz="2400" b="1" dirty="0" err="1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fator</a:t>
            </a:r>
            <a:r>
              <a:rPr lang="en-US" altLang="pt-BR" sz="2400" b="1" dirty="0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de </a:t>
            </a:r>
            <a:r>
              <a:rPr lang="en-US" altLang="pt-BR" sz="2400" b="1" dirty="0" err="1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risco</a:t>
            </a:r>
            <a:r>
              <a:rPr lang="en-US" altLang="pt-BR" sz="2400" b="1" dirty="0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para </a:t>
            </a:r>
            <a:r>
              <a:rPr lang="en-US" altLang="pt-BR" sz="2400" b="1" dirty="0" err="1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doenças</a:t>
            </a:r>
            <a:r>
              <a:rPr lang="en-US" altLang="pt-BR" sz="2400" b="1" dirty="0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en-US" altLang="pt-BR" sz="2400" b="1" dirty="0" err="1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cardiovasculares</a:t>
            </a:r>
            <a:r>
              <a:rPr lang="en-US" altLang="pt-BR" sz="2400" b="1" dirty="0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.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pt-BR" sz="2400" b="1" dirty="0" smtClean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pt-BR" sz="2400" b="1" dirty="0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As DRC </a:t>
            </a:r>
            <a:r>
              <a:rPr lang="en-US" altLang="pt-BR" sz="2400" b="1" dirty="0" err="1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são</a:t>
            </a:r>
            <a:r>
              <a:rPr lang="en-US" altLang="pt-BR" sz="2400" b="1" dirty="0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en-US" altLang="pt-BR" sz="2400" b="1" dirty="0" err="1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altamente</a:t>
            </a:r>
            <a:r>
              <a:rPr lang="en-US" altLang="pt-BR" sz="2400" b="1" dirty="0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en-US" altLang="pt-BR" sz="2400" b="1" dirty="0" err="1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preveníveis</a:t>
            </a:r>
            <a:r>
              <a:rPr lang="en-US" altLang="pt-BR" sz="2400" b="1" dirty="0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e </a:t>
            </a:r>
            <a:r>
              <a:rPr lang="en-US" altLang="pt-BR" sz="2400" b="1" dirty="0" err="1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tratáveis</a:t>
            </a:r>
            <a:r>
              <a:rPr lang="en-US" altLang="pt-BR" sz="2400" b="1" dirty="0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. </a:t>
            </a:r>
            <a:endParaRPr lang="pt-BR" altLang="pt-BR" sz="2400" b="1" dirty="0" smtClean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t-BR" altLang="pt-BR" sz="2400" b="1" dirty="0" smtClean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2400" b="1" dirty="0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A identificação de pacientes com alterações renais nos estágios precoces é fundamental para evitar complicações e possibilitar medidas de prevenção que retardem a necessidade do tratamento dialítico ou mesmo a morte.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42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5800" y="1227138"/>
            <a:ext cx="7772400" cy="41148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pt-BR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Ao longo dos túbulos renais, ocorre também reabsorção ativa de aminoácidos e glicose</a:t>
            </a:r>
          </a:p>
          <a:p>
            <a:pPr>
              <a:lnSpc>
                <a:spcPct val="150000"/>
              </a:lnSpc>
              <a:defRPr/>
            </a:pPr>
            <a:r>
              <a:rPr lang="pt-BR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Todos os segmentos do </a:t>
            </a:r>
            <a:r>
              <a:rPr lang="pt-BR" dirty="0" err="1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néfron</a:t>
            </a:r>
            <a:r>
              <a:rPr lang="pt-BR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podem secretar hidrogênio e reabsorver bicarbonato para manutenção equilíbrio </a:t>
            </a:r>
            <a:r>
              <a:rPr lang="pt-BR" dirty="0" err="1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ácido-básico</a:t>
            </a:r>
            <a:endParaRPr lang="pt-BR" dirty="0" smtClean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 bwMode="auto">
          <a:xfrm>
            <a:off x="685800" y="217488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pt-BR" b="1" kern="0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Como o rim funciona</a:t>
            </a:r>
            <a:endParaRPr lang="pt-BR" b="1" kern="0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84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5800" y="1227138"/>
            <a:ext cx="7772400" cy="41148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pt-BR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O volume e a composição do filtrado glomerular são </a:t>
            </a: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modificados por absorção ou por secreção</a:t>
            </a:r>
            <a:r>
              <a:rPr lang="pt-BR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, de acordo com as necessidades do corpo para reter ou para excretar substâncias específicas.</a:t>
            </a:r>
            <a:endParaRPr lang="pt-BR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 bwMode="auto">
          <a:xfrm>
            <a:off x="685800" y="217488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pt-BR" b="1" kern="0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Como o rim funciona</a:t>
            </a:r>
            <a:endParaRPr lang="pt-BR" b="1" kern="0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93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1908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Função dos rins</a:t>
            </a:r>
            <a:endParaRPr lang="pt-BR" b="1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5800" y="1458913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Manter a homeostasia</a:t>
            </a:r>
          </a:p>
          <a:p>
            <a:pPr>
              <a:defRPr/>
            </a:pPr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Filtrar resíduos metabólitos (</a:t>
            </a:r>
            <a:r>
              <a:rPr lang="pt-BR" dirty="0" err="1" smtClean="0">
                <a:solidFill>
                  <a:schemeClr val="accent6">
                    <a:lumMod val="50000"/>
                  </a:schemeClr>
                </a:solidFill>
              </a:rPr>
              <a:t>uréia</a:t>
            </a:r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pt-BR" dirty="0" err="1" smtClean="0">
                <a:solidFill>
                  <a:schemeClr val="accent6">
                    <a:lumMod val="50000"/>
                  </a:schemeClr>
                </a:solidFill>
              </a:rPr>
              <a:t>etc</a:t>
            </a:r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pPr>
              <a:defRPr/>
            </a:pPr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Recuperar substâncias filtradas requeridas pelo organismo (água,  glicose, </a:t>
            </a:r>
            <a:r>
              <a:rPr lang="pt-BR" dirty="0" err="1" smtClean="0">
                <a:solidFill>
                  <a:schemeClr val="accent6">
                    <a:lumMod val="50000"/>
                  </a:schemeClr>
                </a:solidFill>
              </a:rPr>
              <a:t>etc</a:t>
            </a:r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pPr>
              <a:defRPr/>
            </a:pPr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Reconhecer o excesso de água e eletrólitos regulando a reabsorção e secreção</a:t>
            </a: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05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1908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Função dos rins</a:t>
            </a:r>
            <a:endParaRPr lang="pt-BR" b="1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42938" y="2170113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Regular e liberar hormônios responsáveis pela regulação da pressão arterial e </a:t>
            </a:r>
            <a:r>
              <a:rPr lang="pt-BR" dirty="0" err="1" smtClean="0">
                <a:solidFill>
                  <a:schemeClr val="accent6">
                    <a:lumMod val="50000"/>
                  </a:schemeClr>
                </a:solidFill>
              </a:rPr>
              <a:t>erotropoetina</a:t>
            </a:r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 (formação de glóbulos vermelhos)</a:t>
            </a:r>
          </a:p>
          <a:p>
            <a:pPr>
              <a:defRPr/>
            </a:pPr>
            <a:endParaRPr lang="pt-BR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78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2D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0" y="533400"/>
            <a:ext cx="91440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pt-BR" sz="4800">
                <a:solidFill>
                  <a:srgbClr val="FFFFCC"/>
                </a:solidFill>
                <a:latin typeface="Arial" panose="020B0604020202020204" pitchFamily="34" charset="0"/>
              </a:rPr>
              <a:t>CONSEQÜÊNCIAS DA PERDA DE FUNÇÃO RENAL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867400" y="2590800"/>
            <a:ext cx="2590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pt-BR" b="1">
                <a:solidFill>
                  <a:srgbClr val="FFC000"/>
                </a:solidFill>
                <a:latin typeface="Arial" panose="020B0604020202020204" pitchFamily="34" charset="0"/>
              </a:rPr>
              <a:t>ABRUPTA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762000" y="2667000"/>
            <a:ext cx="2590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pt-BR" sz="3600">
                <a:solidFill>
                  <a:srgbClr val="FFFFCC"/>
                </a:solidFill>
                <a:latin typeface="Arial" panose="020B0604020202020204" pitchFamily="34" charset="0"/>
              </a:rPr>
              <a:t>CRÔNICA</a:t>
            </a:r>
          </a:p>
        </p:txBody>
      </p:sp>
      <p:sp>
        <p:nvSpPr>
          <p:cNvPr id="11269" name="Line 5"/>
          <p:cNvSpPr>
            <a:spLocks noChangeShapeType="1"/>
          </p:cNvSpPr>
          <p:nvPr/>
        </p:nvSpPr>
        <p:spPr bwMode="auto">
          <a:xfrm>
            <a:off x="1752600" y="3276600"/>
            <a:ext cx="0" cy="1905000"/>
          </a:xfrm>
          <a:prstGeom prst="line">
            <a:avLst/>
          </a:prstGeom>
          <a:noFill/>
          <a:ln w="57150">
            <a:solidFill>
              <a:srgbClr val="FFFF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457200" y="5334000"/>
            <a:ext cx="32813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pt-BR" sz="3600">
                <a:solidFill>
                  <a:srgbClr val="FFFFCC"/>
                </a:solidFill>
                <a:latin typeface="Arial" panose="020B0604020202020204" pitchFamily="34" charset="0"/>
              </a:rPr>
              <a:t>ADAPTAÇÃO</a:t>
            </a:r>
          </a:p>
        </p:txBody>
      </p:sp>
      <p:sp>
        <p:nvSpPr>
          <p:cNvPr id="11271" name="Line 7"/>
          <p:cNvSpPr>
            <a:spLocks noChangeShapeType="1"/>
          </p:cNvSpPr>
          <p:nvPr/>
        </p:nvSpPr>
        <p:spPr bwMode="auto">
          <a:xfrm>
            <a:off x="6858000" y="3200400"/>
            <a:ext cx="0" cy="19050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5562600" y="5257800"/>
            <a:ext cx="2895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pt-BR" b="1">
                <a:solidFill>
                  <a:srgbClr val="FFFF00"/>
                </a:solidFill>
                <a:latin typeface="Arial" panose="020B0604020202020204" pitchFamily="34" charset="0"/>
              </a:rPr>
              <a:t>IMPACTO IMEDIATO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52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45.2|27.4|58.7|3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4|12.9"/>
</p:tagLst>
</file>

<file path=ppt/theme/theme1.xml><?xml version="1.0" encoding="utf-8"?>
<a:theme xmlns:a="http://schemas.openxmlformats.org/drawingml/2006/main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CC"/>
    </a:dk2>
    <a:lt2>
      <a:srgbClr val="FFFF00"/>
    </a:lt2>
    <a:accent1>
      <a:srgbClr val="00CC99"/>
    </a:accent1>
    <a:accent2>
      <a:srgbClr val="3333CC"/>
    </a:accent2>
    <a:accent3>
      <a:srgbClr val="AAAAE2"/>
    </a:accent3>
    <a:accent4>
      <a:srgbClr val="DADADA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134190</TotalTime>
  <Words>1503</Words>
  <Application>Microsoft Office PowerPoint</Application>
  <PresentationFormat>Apresentação na tela (4:3)</PresentationFormat>
  <Paragraphs>234</Paragraphs>
  <Slides>48</Slides>
  <Notes>2</Notes>
  <HiddenSlides>0</HiddenSlides>
  <MMClips>48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48</vt:i4>
      </vt:variant>
    </vt:vector>
  </HeadingPairs>
  <TitlesOfParts>
    <vt:vector size="58" baseType="lpstr">
      <vt:lpstr>Comic Sans MS</vt:lpstr>
      <vt:lpstr>Arial</vt:lpstr>
      <vt:lpstr>Times New Roman</vt:lpstr>
      <vt:lpstr>Bookman Old Style</vt:lpstr>
      <vt:lpstr>Monotype Sorts</vt:lpstr>
      <vt:lpstr>Symbol</vt:lpstr>
      <vt:lpstr>Calibri</vt:lpstr>
      <vt:lpstr>Segoe UI</vt:lpstr>
      <vt:lpstr>Wingdings</vt:lpstr>
      <vt:lpstr>Estrutura padrão</vt:lpstr>
      <vt:lpstr>Doenças renais  na Saúde Pública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Função dos rins</vt:lpstr>
      <vt:lpstr>Função dos rins</vt:lpstr>
      <vt:lpstr>Apresentação do PowerPoint</vt:lpstr>
      <vt:lpstr>INJÚRIA RENAL AGUDA</vt:lpstr>
      <vt:lpstr>Apresentação do PowerPoint</vt:lpstr>
      <vt:lpstr>Apresentação do PowerPoint</vt:lpstr>
      <vt:lpstr>A IRA É UM PROCESSO REVERSÍVEL</vt:lpstr>
      <vt:lpstr>A IRA É UM PROCESSO REVERSÍVEL</vt:lpstr>
      <vt:lpstr>Apresentação do PowerPoint</vt:lpstr>
      <vt:lpstr>Doença renal crônica</vt:lpstr>
      <vt:lpstr>Apresentação do PowerPoint</vt:lpstr>
      <vt:lpstr>Apresentação do PowerPoint</vt:lpstr>
      <vt:lpstr>Apresentação do PowerPoint</vt:lpstr>
      <vt:lpstr>Apresentação do PowerPoint</vt:lpstr>
      <vt:lpstr>Doença renal crônica</vt:lpstr>
      <vt:lpstr>Doença renal crônica</vt:lpstr>
      <vt:lpstr>Apresentação do PowerPoint</vt:lpstr>
      <vt:lpstr>Apresentação do PowerPoint</vt:lpstr>
      <vt:lpstr>Apresentação do PowerPoint</vt:lpstr>
      <vt:lpstr>Apresentação do PowerPoint</vt:lpstr>
      <vt:lpstr>DRC - Manifestações Clínicas</vt:lpstr>
      <vt:lpstr>DRC - Manifestações Clínicas</vt:lpstr>
      <vt:lpstr>DRC - Manifestações Clínicas</vt:lpstr>
      <vt:lpstr>Métodos de tratamento que substituem a função do rim</vt:lpstr>
      <vt:lpstr>Diálise</vt:lpstr>
      <vt:lpstr>Apresentação do PowerPoint</vt:lpstr>
      <vt:lpstr>Apresentação do PowerPoint</vt:lpstr>
      <vt:lpstr>Tendência da prevalência de pacientes com DRCT (por milhão população), 2003-2016  </vt:lpstr>
      <vt:lpstr>Tendência da prevalência de pacientes com DRCT (por milhão população), 2003-2016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Transplante renal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monica</dc:creator>
  <cp:lastModifiedBy>Dirce</cp:lastModifiedBy>
  <cp:revision>405</cp:revision>
  <cp:lastPrinted>2020-04-30T19:30:38Z</cp:lastPrinted>
  <dcterms:created xsi:type="dcterms:W3CDTF">2001-07-31T17:18:58Z</dcterms:created>
  <dcterms:modified xsi:type="dcterms:W3CDTF">2020-04-30T23:42:55Z</dcterms:modified>
</cp:coreProperties>
</file>